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5"/>
  </p:notesMasterIdLst>
  <p:sldIdLst>
    <p:sldId id="279" r:id="rId2"/>
    <p:sldId id="647" r:id="rId3"/>
    <p:sldId id="651" r:id="rId4"/>
    <p:sldId id="688" r:id="rId5"/>
    <p:sldId id="691" r:id="rId6"/>
    <p:sldId id="692" r:id="rId7"/>
    <p:sldId id="706" r:id="rId8"/>
    <p:sldId id="689" r:id="rId9"/>
    <p:sldId id="693" r:id="rId10"/>
    <p:sldId id="690" r:id="rId11"/>
    <p:sldId id="694" r:id="rId12"/>
    <p:sldId id="695" r:id="rId13"/>
    <p:sldId id="671" r:id="rId14"/>
    <p:sldId id="696" r:id="rId15"/>
    <p:sldId id="697" r:id="rId16"/>
    <p:sldId id="698" r:id="rId17"/>
    <p:sldId id="699" r:id="rId18"/>
    <p:sldId id="700" r:id="rId19"/>
    <p:sldId id="701" r:id="rId20"/>
    <p:sldId id="702" r:id="rId21"/>
    <p:sldId id="703" r:id="rId22"/>
    <p:sldId id="704" r:id="rId23"/>
    <p:sldId id="33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34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23</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486400" y="2387068"/>
            <a:ext cx="5605728" cy="1611086"/>
          </a:xfrm>
        </p:spPr>
        <p:txBody>
          <a:bodyPr>
            <a:noAutofit/>
          </a:bodyPr>
          <a:lstStyle/>
          <a:p>
            <a:pPr algn="ctr"/>
            <a:r>
              <a:rPr lang="en-AU" sz="4800" dirty="0">
                <a:effectLst>
                  <a:outerShdw blurRad="38100" dist="38100" dir="2700000" algn="tl">
                    <a:srgbClr val="000000">
                      <a:alpha val="43137"/>
                    </a:srgbClr>
                  </a:outerShdw>
                </a:effectLst>
              </a:rPr>
              <a:t>The “Thou Knowest Not” Problem</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25993-7721-6BB6-2FF1-58505E0DC61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26B0373-8A5C-C571-1C2E-8823FB513E87}"/>
              </a:ext>
            </a:extLst>
          </p:cNvPr>
          <p:cNvSpPr>
            <a:spLocks noGrp="1" noChangeArrowheads="1"/>
          </p:cNvSpPr>
          <p:nvPr>
            <p:ph type="ctrTitle"/>
          </p:nvPr>
        </p:nvSpPr>
        <p:spPr>
          <a:xfrm>
            <a:off x="972457" y="312382"/>
            <a:ext cx="9985829" cy="628459"/>
          </a:xfrm>
        </p:spPr>
        <p:txBody>
          <a:bodyPr>
            <a:normAutofit fontScale="90000"/>
          </a:bodyPr>
          <a:lstStyle/>
          <a:p>
            <a:pPr defTabSz="1036638"/>
            <a:r>
              <a:rPr lang="en-US" altLang="en-US" sz="3200" dirty="0"/>
              <a:t>The traumatic effect of the Original Sin</a:t>
            </a:r>
          </a:p>
        </p:txBody>
      </p:sp>
      <p:sp>
        <p:nvSpPr>
          <p:cNvPr id="11267" name="Text Box 3">
            <a:extLst>
              <a:ext uri="{FF2B5EF4-FFF2-40B4-BE49-F238E27FC236}">
                <a16:creationId xmlns:a16="http://schemas.microsoft.com/office/drawing/2014/main" id="{7E883CF4-ED7A-2269-0642-655E1FD11493}"/>
              </a:ext>
            </a:extLst>
          </p:cNvPr>
          <p:cNvSpPr txBox="1">
            <a:spLocks noChangeArrowheads="1"/>
          </p:cNvSpPr>
          <p:nvPr/>
        </p:nvSpPr>
        <p:spPr bwMode="auto">
          <a:xfrm>
            <a:off x="508000" y="1012954"/>
            <a:ext cx="11175999" cy="527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Ever since that first sin in the Garden, mankind have been repeating the tragic pattern. </a:t>
            </a:r>
            <a:r>
              <a:rPr lang="en-GB" altLang="en-US" sz="2200" dirty="0">
                <a:solidFill>
                  <a:schemeClr val="accent1"/>
                </a:solidFill>
                <a:effectLst>
                  <a:outerShdw blurRad="38100" dist="38100" dir="2700000" algn="tl">
                    <a:srgbClr val="000000"/>
                  </a:outerShdw>
                </a:effectLst>
                <a:latin typeface="Palatino Linotype" panose="02040502050505030304" pitchFamily="18" charset="0"/>
              </a:rPr>
              <a:t>Unless man has faith in a divine Saviour who bears the full burden of his guilt, a full realization of guilt kills him. </a:t>
            </a:r>
            <a:r>
              <a:rPr lang="en-GB" altLang="en-US" sz="2200" dirty="0">
                <a:effectLst>
                  <a:outerShdw blurRad="38100" dist="38100" dir="2700000" algn="tl">
                    <a:srgbClr val="000000"/>
                  </a:outerShdw>
                </a:effectLst>
                <a:latin typeface="Palatino Linotype" panose="02040502050505030304" pitchFamily="18" charset="0"/>
              </a:rPr>
              <a:t>Seen in this light, it is merciful that we do not realize our depth of sin and guilt. This condition of "thou knowest not" could go on forever and ever, except that there must come a second advent of Christ and there must come an end to sin. Hence the Laodicean message!</a:t>
            </a:r>
          </a:p>
          <a:p>
            <a:pPr algn="just"/>
            <a:endParaRPr lang="en-GB" altLang="en-US" sz="7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When Adam and Eve "hid themselves from the presence of the Lord God," they did so because they were hiding from themselves as well. </a:t>
            </a:r>
            <a:r>
              <a:rPr lang="en-GB" altLang="en-US" sz="2200" dirty="0">
                <a:solidFill>
                  <a:schemeClr val="accent1"/>
                </a:solidFill>
                <a:effectLst>
                  <a:outerShdw blurRad="38100" dist="38100" dir="2700000" algn="tl">
                    <a:srgbClr val="000000"/>
                  </a:outerShdw>
                </a:effectLst>
                <a:latin typeface="Palatino Linotype" panose="02040502050505030304" pitchFamily="18" charset="0"/>
              </a:rPr>
              <a:t>Their new conviction of guilt was naturally unwelcome to their knowledge.</a:t>
            </a:r>
            <a:r>
              <a:rPr lang="en-GB" altLang="en-US" sz="2200" dirty="0">
                <a:effectLst>
                  <a:outerShdw blurRad="38100" dist="38100" dir="2700000" algn="tl">
                    <a:srgbClr val="000000"/>
                  </a:outerShdw>
                </a:effectLst>
                <a:latin typeface="Palatino Linotype" panose="02040502050505030304" pitchFamily="18" charset="0"/>
              </a:rPr>
              <a:t> </a:t>
            </a:r>
            <a:r>
              <a:rPr lang="en-GB" altLang="en-US" sz="2200" dirty="0">
                <a:solidFill>
                  <a:schemeClr val="accent1"/>
                </a:solidFill>
                <a:effectLst>
                  <a:outerShdw blurRad="38100" dist="38100" dir="2700000" algn="tl">
                    <a:srgbClr val="000000"/>
                  </a:outerShdw>
                </a:effectLst>
                <a:latin typeface="Palatino Linotype" panose="02040502050505030304" pitchFamily="18" charset="0"/>
              </a:rPr>
              <a:t>We cannot overestimate the traumatic effect of this original sin and guilt upon their human souls. They just could not face themselves. For some mysterious reason they felt naked in front of each other and before God. </a:t>
            </a:r>
            <a:r>
              <a:rPr lang="en-GB" altLang="en-US" sz="2200" dirty="0">
                <a:effectLst>
                  <a:outerShdw blurRad="38100" dist="38100" dir="2700000" algn="tl">
                    <a:srgbClr val="000000"/>
                  </a:outerShdw>
                </a:effectLst>
                <a:latin typeface="Palatino Linotype" panose="02040502050505030304" pitchFamily="18" charset="0"/>
              </a:rPr>
              <a:t>They were different. "The Lord God walking in the garden in the cool of the day" had suddenly become to them an unwelcome interloper. They wished He would leave them alone. His presence awakened unpleasant convictions that they would fain forget. – Knocking at the Door, 13. </a:t>
            </a:r>
          </a:p>
        </p:txBody>
      </p:sp>
    </p:spTree>
    <p:extLst>
      <p:ext uri="{BB962C8B-B14F-4D97-AF65-F5344CB8AC3E}">
        <p14:creationId xmlns:p14="http://schemas.microsoft.com/office/powerpoint/2010/main" val="2491269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A811E-2DAE-7E97-377A-4EA6E10B0DC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EB3EACA-E861-8C3B-E3FB-F8B2FA23E7AE}"/>
              </a:ext>
            </a:extLst>
          </p:cNvPr>
          <p:cNvSpPr>
            <a:spLocks noGrp="1" noChangeArrowheads="1"/>
          </p:cNvSpPr>
          <p:nvPr>
            <p:ph type="ctrTitle"/>
          </p:nvPr>
        </p:nvSpPr>
        <p:spPr>
          <a:xfrm>
            <a:off x="875456" y="312382"/>
            <a:ext cx="10467766" cy="628459"/>
          </a:xfrm>
        </p:spPr>
        <p:txBody>
          <a:bodyPr>
            <a:normAutofit/>
          </a:bodyPr>
          <a:lstStyle/>
          <a:p>
            <a:pPr defTabSz="1036638"/>
            <a:r>
              <a:rPr lang="en-US" altLang="en-US" sz="3200" dirty="0"/>
              <a:t>The Repression of Guilt</a:t>
            </a:r>
          </a:p>
        </p:txBody>
      </p:sp>
      <p:sp>
        <p:nvSpPr>
          <p:cNvPr id="11267" name="Text Box 3">
            <a:extLst>
              <a:ext uri="{FF2B5EF4-FFF2-40B4-BE49-F238E27FC236}">
                <a16:creationId xmlns:a16="http://schemas.microsoft.com/office/drawing/2014/main" id="{41576BB3-E2DD-4324-C88E-503F83D11536}"/>
              </a:ext>
            </a:extLst>
          </p:cNvPr>
          <p:cNvSpPr txBox="1">
            <a:spLocks noChangeArrowheads="1"/>
          </p:cNvSpPr>
          <p:nvPr/>
        </p:nvSpPr>
        <p:spPr bwMode="auto">
          <a:xfrm>
            <a:off x="508000" y="1216596"/>
            <a:ext cx="10959473"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Thus it has been with man ever since. "And even as they did not like to retain God in their knowledge, God gave them over to a reprobate mind" (Rom. 1:28).</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The knowledge of God was repressed because it awakened the intolerable sense of guilt from which man longed to escape. Thus it was driven into deep hiding. </a:t>
            </a:r>
            <a:r>
              <a:rPr lang="en-GB" altLang="en-US" sz="2400" dirty="0">
                <a:effectLst>
                  <a:outerShdw blurRad="38100" dist="38100" dir="2700000" algn="tl">
                    <a:srgbClr val="000000"/>
                  </a:outerShdw>
                </a:effectLst>
                <a:latin typeface="Palatino Linotype" panose="02040502050505030304" pitchFamily="18" charset="0"/>
              </a:rPr>
              <a:t>This function of repression as consequent on guilt is alluded to by Paul: "We see divine retribution revealed from heaven and falling upon all the godless wickedness of men.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In their wickedness they are stifling the truth</a:t>
            </a:r>
            <a:r>
              <a:rPr lang="en-GB" altLang="en-US" sz="2400" dirty="0">
                <a:effectLst>
                  <a:outerShdw blurRad="38100" dist="38100" dir="2700000" algn="tl">
                    <a:srgbClr val="000000"/>
                  </a:outerShdw>
                </a:effectLst>
                <a:latin typeface="Palatino Linotype" panose="02040502050505030304" pitchFamily="18" charset="0"/>
              </a:rPr>
              <a:t>. For all that may be known of God by men lies plain before their eyes; indeed God Himself has disclosed it to them …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But all their thinking has ended in futility, and their misguided minds are plunged in darkness</a:t>
            </a:r>
            <a:r>
              <a:rPr lang="en-GB" altLang="en-US" sz="2400" dirty="0">
                <a:effectLst>
                  <a:outerShdw blurRad="38100" dist="38100" dir="2700000" algn="tl">
                    <a:srgbClr val="000000"/>
                  </a:outerShdw>
                </a:effectLst>
                <a:latin typeface="Palatino Linotype" panose="02040502050505030304" pitchFamily="18" charset="0"/>
              </a:rPr>
              <a:t>" (Rom. 1:18-21 NEB, emphasis added).</a:t>
            </a:r>
          </a:p>
          <a:p>
            <a:pPr algn="just"/>
            <a:r>
              <a:rPr lang="en-GB" altLang="en-US" sz="2400" dirty="0">
                <a:effectLst>
                  <a:outerShdw blurRad="38100" dist="38100" dir="2700000" algn="tl">
                    <a:srgbClr val="000000"/>
                  </a:outerShdw>
                </a:effectLst>
                <a:latin typeface="Palatino Linotype" panose="02040502050505030304" pitchFamily="18" charset="0"/>
              </a:rPr>
              <a:t> </a:t>
            </a:r>
          </a:p>
        </p:txBody>
      </p:sp>
    </p:spTree>
    <p:extLst>
      <p:ext uri="{BB962C8B-B14F-4D97-AF65-F5344CB8AC3E}">
        <p14:creationId xmlns:p14="http://schemas.microsoft.com/office/powerpoint/2010/main" val="948340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F7D3E-486D-35EB-7811-D7676B7E387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6F3E64A-505D-6B41-1C5D-808F0E5DEE7D}"/>
              </a:ext>
            </a:extLst>
          </p:cNvPr>
          <p:cNvSpPr>
            <a:spLocks noGrp="1" noChangeArrowheads="1"/>
          </p:cNvSpPr>
          <p:nvPr>
            <p:ph type="ctrTitle"/>
          </p:nvPr>
        </p:nvSpPr>
        <p:spPr>
          <a:xfrm>
            <a:off x="875456" y="312382"/>
            <a:ext cx="10467766" cy="628459"/>
          </a:xfrm>
        </p:spPr>
        <p:txBody>
          <a:bodyPr>
            <a:normAutofit/>
          </a:bodyPr>
          <a:lstStyle/>
          <a:p>
            <a:pPr defTabSz="1036638"/>
            <a:r>
              <a:rPr lang="en-US" altLang="en-US" sz="3200" dirty="0"/>
              <a:t>The process explained</a:t>
            </a:r>
          </a:p>
        </p:txBody>
      </p:sp>
      <p:sp>
        <p:nvSpPr>
          <p:cNvPr id="11267" name="Text Box 3">
            <a:extLst>
              <a:ext uri="{FF2B5EF4-FFF2-40B4-BE49-F238E27FC236}">
                <a16:creationId xmlns:a16="http://schemas.microsoft.com/office/drawing/2014/main" id="{048E9964-093A-811A-A37F-0A588C09A5B5}"/>
              </a:ext>
            </a:extLst>
          </p:cNvPr>
          <p:cNvSpPr txBox="1">
            <a:spLocks noChangeArrowheads="1"/>
          </p:cNvSpPr>
          <p:nvPr/>
        </p:nvSpPr>
        <p:spPr bwMode="auto">
          <a:xfrm>
            <a:off x="1414587" y="1498078"/>
            <a:ext cx="936282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After Adam and Eve had partaken of the forbidden fruit, they were filled with a sense of shame and terror. [1]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At first their only thought was, how to excuse their sin before God, </a:t>
            </a:r>
            <a:r>
              <a:rPr lang="en-GB" altLang="en-US" sz="2400" dirty="0">
                <a:effectLst>
                  <a:outerShdw blurRad="38100" dist="38100" dir="2700000" algn="tl">
                    <a:srgbClr val="000000"/>
                  </a:outerShdw>
                </a:effectLst>
                <a:latin typeface="Palatino Linotype" panose="02040502050505030304" pitchFamily="18" charset="0"/>
              </a:rPr>
              <a:t>[2]</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 and escape the dreaded sentence of death </a:t>
            </a:r>
            <a:r>
              <a:rPr lang="en-GB" altLang="en-US" sz="2400" dirty="0">
                <a:effectLst>
                  <a:outerShdw blurRad="38100" dist="38100" dir="2700000" algn="tl">
                    <a:srgbClr val="000000"/>
                  </a:outerShdw>
                </a:effectLst>
                <a:latin typeface="Palatino Linotype" panose="02040502050505030304" pitchFamily="18" charset="0"/>
              </a:rPr>
              <a:t>…[3]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The spirit of self-justification originated in the father of lies, and has been exhibited by all the sons and daughters of Adam. </a:t>
            </a:r>
            <a:r>
              <a:rPr lang="en-GB" altLang="en-US" sz="2400" dirty="0">
                <a:effectLst>
                  <a:outerShdw blurRad="38100" dist="38100" dir="2700000" algn="tl">
                    <a:srgbClr val="000000"/>
                  </a:outerShdw>
                </a:effectLst>
                <a:latin typeface="Palatino Linotype" panose="02040502050505030304" pitchFamily="18" charset="0"/>
              </a:rPr>
              <a:t>(5T 637, 638). </a:t>
            </a:r>
          </a:p>
        </p:txBody>
      </p:sp>
    </p:spTree>
    <p:extLst>
      <p:ext uri="{BB962C8B-B14F-4D97-AF65-F5344CB8AC3E}">
        <p14:creationId xmlns:p14="http://schemas.microsoft.com/office/powerpoint/2010/main" val="3278409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The Seed of the Cross</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694261" y="1189309"/>
            <a:ext cx="1080347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The original sin of Adam and Eve was to the cross at Calvary what the acorn is to the oak. </a:t>
            </a:r>
            <a:r>
              <a:rPr lang="en-GB" altLang="en-US" sz="2400" dirty="0">
                <a:effectLst>
                  <a:outerShdw blurRad="38100" dist="38100" dir="2700000" algn="tl">
                    <a:srgbClr val="000000"/>
                  </a:outerShdw>
                </a:effectLst>
                <a:latin typeface="Palatino Linotype" panose="02040502050505030304" pitchFamily="18" charset="0"/>
              </a:rPr>
              <a:t>The seed or resentment against God is evident in Adam’s statement blaming Him.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But Adam would have been horrified had he fully realized how this seed would grow into the eventual murder of the Son of God. </a:t>
            </a:r>
            <a:r>
              <a:rPr lang="en-GB" altLang="en-US" sz="2400" dirty="0">
                <a:effectLst>
                  <a:outerShdw blurRad="38100" dist="38100" dir="2700000" algn="tl">
                    <a:srgbClr val="000000"/>
                  </a:outerShdw>
                </a:effectLst>
                <a:latin typeface="Palatino Linotype" panose="02040502050505030304" pitchFamily="18" charset="0"/>
              </a:rPr>
              <a:t>He would have been unable to endure the full disclosure of the real dimensions of his guilt.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The sacrificial victim offered in the Garden outlined for Adam the dimmest shadow of the cross, for he "saw Christ prefigured in the innocent beast suffering the penalty of his transgression of Jehovah’s law" (6BC 1095). And "he trembled at the thought that his sin must shed the blood of the spotless lamb of God. </a:t>
            </a:r>
            <a:r>
              <a:rPr lang="en-GB" altLang="en-US" sz="2400" dirty="0">
                <a:effectLst>
                  <a:outerShdw blurRad="38100" dist="38100" dir="2700000" algn="tl">
                    <a:srgbClr val="000000"/>
                  </a:outerShdw>
                </a:effectLst>
                <a:latin typeface="Palatino Linotype" panose="02040502050505030304" pitchFamily="18" charset="0"/>
              </a:rPr>
              <a:t>This scene gave him a deeper and more vivid sense of the greatness of his transgression, which nothing but the death of God’s dear Son could expiate" (PP 68). But the full consciousness of their sin and guilt was veiled from the guilty couple:</a:t>
            </a: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6895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E90A8-70CF-489E-9B4D-58D1350C7B3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8E0D3C2-9CEB-85C4-CD7E-2CA3CB12F5EE}"/>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Adam’s True Intentions</a:t>
            </a:r>
          </a:p>
        </p:txBody>
      </p:sp>
      <p:sp>
        <p:nvSpPr>
          <p:cNvPr id="11267" name="Text Box 3">
            <a:extLst>
              <a:ext uri="{FF2B5EF4-FFF2-40B4-BE49-F238E27FC236}">
                <a16:creationId xmlns:a16="http://schemas.microsoft.com/office/drawing/2014/main" id="{8FA5779D-6272-A409-5A6A-93FA661545FC}"/>
              </a:ext>
            </a:extLst>
          </p:cNvPr>
          <p:cNvSpPr txBox="1">
            <a:spLocks noChangeArrowheads="1"/>
          </p:cNvSpPr>
          <p:nvPr/>
        </p:nvSpPr>
        <p:spPr bwMode="auto">
          <a:xfrm>
            <a:off x="1194212" y="1422960"/>
            <a:ext cx="980356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Adam was not fully aware of his feelings towards God, and secondly, his wife.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As they were hidden, they would not truly be known until they were manifested</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God sought to show Adam the extent of his treachery by allowing one of His precious animals to be sacrificed. </a:t>
            </a:r>
            <a:r>
              <a:rPr lang="en-GB" altLang="en-US" sz="2400" dirty="0">
                <a:effectLst>
                  <a:outerShdw blurRad="38100" dist="38100" dir="2700000" algn="tl">
                    <a:srgbClr val="000000"/>
                  </a:outerShdw>
                </a:effectLst>
                <a:latin typeface="Palatino Linotype" panose="02040502050505030304" pitchFamily="18" charset="0"/>
              </a:rPr>
              <a:t>God did not desire to do this (Psalm 40:6) but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it was an extreme emergency measure to alert Adam to the terrible evil that was hidden inside. The sacrifice was a mirror into the bosom of Adam; it was designed to show him his true intentions toward the Son of God. </a:t>
            </a:r>
            <a:r>
              <a:rPr lang="en-GB" altLang="en-US" sz="2400" dirty="0">
                <a:effectLst>
                  <a:outerShdw blurRad="38100" dist="38100" dir="2700000" algn="tl">
                    <a:srgbClr val="000000"/>
                  </a:outerShdw>
                </a:effectLst>
                <a:latin typeface="Palatino Linotype" panose="02040502050505030304" pitchFamily="18" charset="0"/>
              </a:rPr>
              <a:t>– At-One-Ment page 25. </a:t>
            </a:r>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081960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10324-4686-2CE0-1C2C-932440C9EF8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1720F0F-4F10-E755-8A43-3BB6CBD22DC0}"/>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All guilty of the Cross</a:t>
            </a:r>
          </a:p>
        </p:txBody>
      </p:sp>
      <p:sp>
        <p:nvSpPr>
          <p:cNvPr id="11267" name="Text Box 3">
            <a:extLst>
              <a:ext uri="{FF2B5EF4-FFF2-40B4-BE49-F238E27FC236}">
                <a16:creationId xmlns:a16="http://schemas.microsoft.com/office/drawing/2014/main" id="{04231BD0-D134-F6B4-EBDA-918D91B1B561}"/>
              </a:ext>
            </a:extLst>
          </p:cNvPr>
          <p:cNvSpPr txBox="1">
            <a:spLocks noChangeArrowheads="1"/>
          </p:cNvSpPr>
          <p:nvPr/>
        </p:nvSpPr>
        <p:spPr bwMode="auto">
          <a:xfrm>
            <a:off x="922746" y="1627112"/>
            <a:ext cx="1006051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That prayer of Christ for His enemies embraced the world.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It took in every sinner that had lived or should live, from the beginning of the world to the end of time. </a:t>
            </a:r>
            <a:r>
              <a:rPr lang="en-GB" altLang="en-US" sz="2400" u="sng" dirty="0">
                <a:solidFill>
                  <a:schemeClr val="accent1"/>
                </a:solidFill>
                <a:effectLst>
                  <a:outerShdw blurRad="38100" dist="38100" dir="2700000" algn="tl">
                    <a:srgbClr val="000000"/>
                  </a:outerShdw>
                </a:effectLst>
                <a:latin typeface="Palatino Linotype" panose="02040502050505030304" pitchFamily="18" charset="0"/>
              </a:rPr>
              <a:t>Upon all rests the guilt of crucifying the Son of God.</a:t>
            </a:r>
            <a:r>
              <a:rPr lang="en-GB" altLang="en-US" sz="2400" dirty="0">
                <a:effectLst>
                  <a:outerShdw blurRad="38100" dist="38100" dir="2700000" algn="tl">
                    <a:srgbClr val="000000"/>
                  </a:outerShdw>
                </a:effectLst>
                <a:latin typeface="Palatino Linotype" panose="02040502050505030304" pitchFamily="18" charset="0"/>
              </a:rPr>
              <a:t> (DA 745).</a:t>
            </a:r>
          </a:p>
        </p:txBody>
      </p:sp>
    </p:spTree>
    <p:extLst>
      <p:ext uri="{BB962C8B-B14F-4D97-AF65-F5344CB8AC3E}">
        <p14:creationId xmlns:p14="http://schemas.microsoft.com/office/powerpoint/2010/main" val="2624429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31A70-B64C-4B88-1AD3-45C2555847B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24B5A0F8-4E67-94A5-9892-D6DA3FC39628}"/>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Evidence of Repressed Guilt</a:t>
            </a:r>
          </a:p>
        </p:txBody>
      </p:sp>
      <p:sp>
        <p:nvSpPr>
          <p:cNvPr id="11267" name="Text Box 3">
            <a:extLst>
              <a:ext uri="{FF2B5EF4-FFF2-40B4-BE49-F238E27FC236}">
                <a16:creationId xmlns:a16="http://schemas.microsoft.com/office/drawing/2014/main" id="{7BAB0320-019C-B2E4-1ADE-FADD4BD60ECC}"/>
              </a:ext>
            </a:extLst>
          </p:cNvPr>
          <p:cNvSpPr txBox="1">
            <a:spLocks noChangeArrowheads="1"/>
          </p:cNvSpPr>
          <p:nvPr/>
        </p:nvSpPr>
        <p:spPr bwMode="auto">
          <a:xfrm>
            <a:off x="3593591" y="1641388"/>
            <a:ext cx="453441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algn="just">
              <a:buAutoNum type="arabicPeriod"/>
            </a:pPr>
            <a:r>
              <a:rPr lang="en-GB" altLang="en-US" sz="4000" dirty="0">
                <a:effectLst>
                  <a:outerShdw blurRad="38100" dist="38100" dir="2700000" algn="tl">
                    <a:srgbClr val="000000"/>
                  </a:outerShdw>
                </a:effectLst>
                <a:latin typeface="Palatino Linotype" panose="02040502050505030304" pitchFamily="18" charset="0"/>
              </a:rPr>
              <a:t>Shame</a:t>
            </a:r>
          </a:p>
          <a:p>
            <a:pPr marL="457200" indent="-457200" algn="just">
              <a:buAutoNum type="arabicPeriod"/>
            </a:pPr>
            <a:r>
              <a:rPr lang="en-GB" sz="4000" dirty="0">
                <a:effectLst>
                  <a:outerShdw blurRad="38100" dist="38100" dir="2700000" algn="tl">
                    <a:srgbClr val="000000"/>
                  </a:outerShdw>
                </a:effectLst>
                <a:latin typeface="Palatino Linotype" panose="02040502050505030304" pitchFamily="18" charset="0"/>
              </a:rPr>
              <a:t>Fear</a:t>
            </a:r>
          </a:p>
          <a:p>
            <a:pPr marL="457200" indent="-457200" algn="just">
              <a:buAutoNum type="arabicPeriod"/>
            </a:pPr>
            <a:r>
              <a:rPr lang="en-GB" sz="4000" dirty="0">
                <a:effectLst>
                  <a:outerShdw blurRad="38100" dist="38100" dir="2700000" algn="tl">
                    <a:srgbClr val="000000"/>
                  </a:outerShdw>
                </a:effectLst>
                <a:latin typeface="Palatino Linotype" panose="02040502050505030304" pitchFamily="18" charset="0"/>
              </a:rPr>
              <a:t>Judging others</a:t>
            </a:r>
          </a:p>
          <a:p>
            <a:pPr marL="457200" indent="-457200" algn="just">
              <a:buAutoNum type="arabicPeriod"/>
            </a:pPr>
            <a:r>
              <a:rPr lang="en-GB" sz="4000" dirty="0">
                <a:effectLst>
                  <a:outerShdw blurRad="38100" dist="38100" dir="2700000" algn="tl">
                    <a:srgbClr val="000000"/>
                  </a:outerShdw>
                </a:effectLst>
                <a:latin typeface="Palatino Linotype" panose="02040502050505030304" pitchFamily="18" charset="0"/>
              </a:rPr>
              <a:t>Enmity/Hatred</a:t>
            </a:r>
            <a:endParaRPr lang="en-GB" sz="3600" dirty="0">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052712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5E365-27CB-290F-6D48-874F1EC8E42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1A9E823-2278-3417-8D06-68D755C08C2B}"/>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World’s understanding</a:t>
            </a:r>
          </a:p>
        </p:txBody>
      </p:sp>
      <p:sp>
        <p:nvSpPr>
          <p:cNvPr id="11267" name="Text Box 3">
            <a:extLst>
              <a:ext uri="{FF2B5EF4-FFF2-40B4-BE49-F238E27FC236}">
                <a16:creationId xmlns:a16="http://schemas.microsoft.com/office/drawing/2014/main" id="{96F4F64A-07C1-AAED-2210-F5E52F63739C}"/>
              </a:ext>
            </a:extLst>
          </p:cNvPr>
          <p:cNvSpPr txBox="1">
            <a:spLocks noChangeArrowheads="1"/>
          </p:cNvSpPr>
          <p:nvPr/>
        </p:nvSpPr>
        <p:spPr bwMode="auto">
          <a:xfrm>
            <a:off x="539646" y="1394645"/>
            <a:ext cx="1128759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Repressed guilt is the unconscious blocking or denial of guilt, anxiety, and other difficult emotions, according to the psychological concept of repression popularized by Sigmund Freud. Instead of being processed consciously, this feeling is pushed into the unconscious mind, potentially leading to a range of negative outcomes such as self-sabotage, anxiety, and impaired judgment. To address it, one can acknowledge the guilt, practice self-compassion, make amends where necessary, and seek professional guidance. - Google</a:t>
            </a:r>
          </a:p>
        </p:txBody>
      </p:sp>
    </p:spTree>
    <p:extLst>
      <p:ext uri="{BB962C8B-B14F-4D97-AF65-F5344CB8AC3E}">
        <p14:creationId xmlns:p14="http://schemas.microsoft.com/office/powerpoint/2010/main" val="425214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B6A01-6AEA-7BB2-D833-E43AC67DB6A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B8C99DE-5EAF-B41D-937D-B388E7BFDD1E}"/>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Signs of Repressed Guilt </a:t>
            </a:r>
          </a:p>
        </p:txBody>
      </p:sp>
      <p:sp>
        <p:nvSpPr>
          <p:cNvPr id="11267" name="Text Box 3">
            <a:extLst>
              <a:ext uri="{FF2B5EF4-FFF2-40B4-BE49-F238E27FC236}">
                <a16:creationId xmlns:a16="http://schemas.microsoft.com/office/drawing/2014/main" id="{F61C40D5-B8AB-B0AB-F9B1-E8EAE17A2444}"/>
              </a:ext>
            </a:extLst>
          </p:cNvPr>
          <p:cNvSpPr txBox="1">
            <a:spLocks noChangeArrowheads="1"/>
          </p:cNvSpPr>
          <p:nvPr/>
        </p:nvSpPr>
        <p:spPr bwMode="auto">
          <a:xfrm>
            <a:off x="748790" y="1205959"/>
            <a:ext cx="10694411"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Font typeface="Arial" panose="020B0604020202020204" pitchFamily="34" charset="0"/>
              <a:buChar char="•"/>
            </a:pP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Self-Sabotage</a:t>
            </a:r>
            <a:r>
              <a:rPr lang="en-GB" altLang="en-US" sz="2400" dirty="0">
                <a:effectLst>
                  <a:outerShdw blurRad="38100" dist="38100" dir="2700000" algn="tl">
                    <a:srgbClr val="000000"/>
                  </a:outerShdw>
                </a:effectLst>
                <a:latin typeface="Palatino Linotype" panose="02040502050505030304" pitchFamily="18" charset="0"/>
              </a:rPr>
              <a:t>: Unconsciously hindering one's own success or derailing personal talents. </a:t>
            </a:r>
          </a:p>
          <a:p>
            <a:pPr marL="457200" indent="-457200" algn="just">
              <a:buFont typeface="Arial" panose="020B0604020202020204" pitchFamily="34" charset="0"/>
              <a:buChar char="•"/>
            </a:pP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Blaming Others</a:t>
            </a:r>
            <a:r>
              <a:rPr lang="en-GB" altLang="en-US" sz="2400" dirty="0">
                <a:effectLst>
                  <a:outerShdw blurRad="38100" dist="38100" dir="2700000" algn="tl">
                    <a:srgbClr val="000000"/>
                  </a:outerShdw>
                </a:effectLst>
                <a:latin typeface="Palatino Linotype" panose="02040502050505030304" pitchFamily="18" charset="0"/>
              </a:rPr>
              <a:t>: Projecting one's own guilt onto others, such as criticizing the victim of a misfortune. </a:t>
            </a:r>
          </a:p>
          <a:p>
            <a:pPr marL="457200" indent="-457200" algn="just">
              <a:buFont typeface="Arial" panose="020B0604020202020204" pitchFamily="34" charset="0"/>
              <a:buChar char="•"/>
            </a:pP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Negative Self-Talk and Anxiety</a:t>
            </a:r>
            <a:r>
              <a:rPr lang="en-GB" altLang="en-US" sz="2400" dirty="0">
                <a:effectLst>
                  <a:outerShdw blurRad="38100" dist="38100" dir="2700000" algn="tl">
                    <a:srgbClr val="000000"/>
                  </a:outerShdw>
                </a:effectLst>
                <a:latin typeface="Palatino Linotype" panose="02040502050505030304" pitchFamily="18" charset="0"/>
              </a:rPr>
              <a:t>: A tendency for negative thoughts and constant anxiety. </a:t>
            </a:r>
          </a:p>
          <a:p>
            <a:pPr marL="457200" indent="-457200" algn="just">
              <a:buFont typeface="Arial" panose="020B0604020202020204" pitchFamily="34" charset="0"/>
              <a:buChar char="•"/>
            </a:pP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Difficulty with Success</a:t>
            </a:r>
            <a:r>
              <a:rPr lang="en-GB" altLang="en-US" sz="2400" dirty="0">
                <a:effectLst>
                  <a:outerShdw blurRad="38100" dist="38100" dir="2700000" algn="tl">
                    <a:srgbClr val="000000"/>
                  </a:outerShdw>
                </a:effectLst>
                <a:latin typeface="Palatino Linotype" panose="02040502050505030304" pitchFamily="18" charset="0"/>
              </a:rPr>
              <a:t>: Denying achievements or having trouble accepting positive feedback. </a:t>
            </a:r>
          </a:p>
          <a:p>
            <a:pPr marL="457200" indent="-457200" algn="just">
              <a:buFont typeface="Arial" panose="020B0604020202020204" pitchFamily="34" charset="0"/>
              <a:buChar char="•"/>
            </a:pP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Interpersonal Problems</a:t>
            </a:r>
            <a:r>
              <a:rPr lang="en-GB" altLang="en-US" sz="2400" dirty="0">
                <a:effectLst>
                  <a:outerShdw blurRad="38100" dist="38100" dir="2700000" algn="tl">
                    <a:srgbClr val="000000"/>
                  </a:outerShdw>
                </a:effectLst>
                <a:latin typeface="Palatino Linotype" panose="02040502050505030304" pitchFamily="18" charset="0"/>
              </a:rPr>
              <a:t>: Disrupting relationships with others due to underlying unresolved emotions. </a:t>
            </a:r>
          </a:p>
          <a:p>
            <a:pPr marL="457200" indent="-457200" algn="just">
              <a:buFont typeface="Arial" panose="020B0604020202020204" pitchFamily="34" charset="0"/>
              <a:buChar char="•"/>
            </a:pPr>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If you have experienced any of these then this is a sign of repressed guilt, from participating in the same sins as Adam and crucifying the Son of God. </a:t>
            </a:r>
          </a:p>
        </p:txBody>
      </p:sp>
    </p:spTree>
    <p:extLst>
      <p:ext uri="{BB962C8B-B14F-4D97-AF65-F5344CB8AC3E}">
        <p14:creationId xmlns:p14="http://schemas.microsoft.com/office/powerpoint/2010/main" val="3327084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8479A-1346-2D4C-B913-8094AA3AB6EF}"/>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03F1C70-A8A6-F499-A632-F4D840306BD4}"/>
              </a:ext>
            </a:extLst>
          </p:cNvPr>
          <p:cNvSpPr>
            <a:spLocks noGrp="1" noChangeArrowheads="1"/>
          </p:cNvSpPr>
          <p:nvPr>
            <p:ph type="ctrTitle"/>
          </p:nvPr>
        </p:nvSpPr>
        <p:spPr>
          <a:xfrm>
            <a:off x="304800" y="405712"/>
            <a:ext cx="11522439" cy="628459"/>
          </a:xfrm>
        </p:spPr>
        <p:txBody>
          <a:bodyPr>
            <a:normAutofit fontScale="90000"/>
          </a:bodyPr>
          <a:lstStyle/>
          <a:p>
            <a:pPr defTabSz="1036638"/>
            <a:r>
              <a:rPr lang="en-US" altLang="en-US" sz="3200" dirty="0"/>
              <a:t>The Murder of Jesus rests on the whole world</a:t>
            </a:r>
          </a:p>
        </p:txBody>
      </p:sp>
      <p:sp>
        <p:nvSpPr>
          <p:cNvPr id="11267" name="Text Box 3">
            <a:extLst>
              <a:ext uri="{FF2B5EF4-FFF2-40B4-BE49-F238E27FC236}">
                <a16:creationId xmlns:a16="http://schemas.microsoft.com/office/drawing/2014/main" id="{C8F457E9-6C86-C909-F9BC-8299678B45E1}"/>
              </a:ext>
            </a:extLst>
          </p:cNvPr>
          <p:cNvSpPr txBox="1">
            <a:spLocks noChangeArrowheads="1"/>
          </p:cNvSpPr>
          <p:nvPr/>
        </p:nvSpPr>
        <p:spPr bwMode="auto">
          <a:xfrm>
            <a:off x="539646" y="1394645"/>
            <a:ext cx="1128759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“Let us all remember that we are still in a world where Jesus, the Son of God, was rejected and crucified, where the guilt of despising Christ and preferring a robber rather than the spotless Lamb of God still rests. … The whole world stands charged today with the deliberate rejection and murder of the Son of God. … All classes and sects who reveal the same spirit of envy, hatred, prejudice, and unbelief manifested by those who put to death the Son of God would act the same part, were the opportunity granted, as did the Jews and people of the time of Christ. They would be partakers of the same spirit that demanded the death of the Son of God.” (TM 38).</a:t>
            </a:r>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347892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9700B-82AB-799F-ABA2-7FFA28B6D91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ACCA600-08B0-ABEB-6BC1-920BE0C2EEA7}"/>
              </a:ext>
            </a:extLst>
          </p:cNvPr>
          <p:cNvSpPr>
            <a:spLocks noGrp="1" noChangeArrowheads="1"/>
          </p:cNvSpPr>
          <p:nvPr>
            <p:ph type="ctrTitle"/>
          </p:nvPr>
        </p:nvSpPr>
        <p:spPr>
          <a:xfrm>
            <a:off x="812799" y="477202"/>
            <a:ext cx="10566399" cy="633765"/>
          </a:xfrm>
        </p:spPr>
        <p:txBody>
          <a:bodyPr>
            <a:normAutofit/>
          </a:bodyPr>
          <a:lstStyle/>
          <a:p>
            <a:pPr defTabSz="1036638"/>
            <a:r>
              <a:rPr lang="en-US" altLang="en-US" sz="3200" dirty="0"/>
              <a:t>The Laodicean Problem</a:t>
            </a:r>
          </a:p>
        </p:txBody>
      </p:sp>
      <p:sp>
        <p:nvSpPr>
          <p:cNvPr id="11267" name="Text Box 3">
            <a:extLst>
              <a:ext uri="{FF2B5EF4-FFF2-40B4-BE49-F238E27FC236}">
                <a16:creationId xmlns:a16="http://schemas.microsoft.com/office/drawing/2014/main" id="{9BDC7431-417E-22E7-E440-8CB3E58D20A3}"/>
              </a:ext>
            </a:extLst>
          </p:cNvPr>
          <p:cNvSpPr txBox="1">
            <a:spLocks noChangeArrowheads="1"/>
          </p:cNvSpPr>
          <p:nvPr/>
        </p:nvSpPr>
        <p:spPr bwMode="auto">
          <a:xfrm>
            <a:off x="1074057" y="1613118"/>
            <a:ext cx="960845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a:effectLst>
                  <a:outerShdw blurRad="38100" dist="38100" dir="2700000" algn="tl">
                    <a:srgbClr val="000000"/>
                  </a:outerShdw>
                </a:effectLst>
                <a:latin typeface="Palatino Linotype" panose="02040502050505030304" pitchFamily="18" charset="0"/>
              </a:rPr>
              <a:t>Rev 3:17  Because thou sayest, I am rich, and increased with goods, and have need of nothing; and </a:t>
            </a:r>
            <a:r>
              <a:rPr lang="en-GB" altLang="en-US" sz="2800" dirty="0">
                <a:solidFill>
                  <a:schemeClr val="accent1"/>
                </a:solidFill>
                <a:effectLst>
                  <a:outerShdw blurRad="38100" dist="38100" dir="2700000" algn="tl">
                    <a:srgbClr val="000000"/>
                  </a:outerShdw>
                </a:effectLst>
                <a:latin typeface="Palatino Linotype" panose="02040502050505030304" pitchFamily="18" charset="0"/>
              </a:rPr>
              <a:t>knowest not </a:t>
            </a:r>
            <a:r>
              <a:rPr lang="en-GB" altLang="en-US" sz="2800" dirty="0">
                <a:effectLst>
                  <a:outerShdw blurRad="38100" dist="38100" dir="2700000" algn="tl">
                    <a:srgbClr val="000000"/>
                  </a:outerShdw>
                </a:effectLst>
                <a:latin typeface="Palatino Linotype" panose="02040502050505030304" pitchFamily="18" charset="0"/>
              </a:rPr>
              <a:t>that thou art wretched, and miserable, and poor, and blind, and naked: </a:t>
            </a:r>
          </a:p>
        </p:txBody>
      </p:sp>
    </p:spTree>
    <p:extLst>
      <p:ext uri="{BB962C8B-B14F-4D97-AF65-F5344CB8AC3E}">
        <p14:creationId xmlns:p14="http://schemas.microsoft.com/office/powerpoint/2010/main" val="3791737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D10FD-BA5D-2C7E-2B7F-177FD543471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8E6C6F9-F645-4999-BEB1-AA5BD4E5194D}"/>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The final revelation</a:t>
            </a:r>
          </a:p>
        </p:txBody>
      </p:sp>
      <p:sp>
        <p:nvSpPr>
          <p:cNvPr id="11267" name="Text Box 3">
            <a:extLst>
              <a:ext uri="{FF2B5EF4-FFF2-40B4-BE49-F238E27FC236}">
                <a16:creationId xmlns:a16="http://schemas.microsoft.com/office/drawing/2014/main" id="{DE5C913A-1C20-2F53-7CD6-33B83E8A2699}"/>
              </a:ext>
            </a:extLst>
          </p:cNvPr>
          <p:cNvSpPr txBox="1">
            <a:spLocks noChangeArrowheads="1"/>
          </p:cNvSpPr>
          <p:nvPr/>
        </p:nvSpPr>
        <p:spPr bwMode="auto">
          <a:xfrm>
            <a:off x="554161" y="1189309"/>
            <a:ext cx="1128759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The final unfolding of history will be the disclosure of the world’s guilt so that all can see it at last. When the world unites to exterminate the people of God in the final decree, this unconscious mind of evil will be fully manifest. No longer will the Holy Spirit restrain it. And their hatred of God’s people will be in reality hatred of Christ — a fresh and complete display of the same unconscious hatred manifested at Calvary, "that all the world may become guilty [out in the open] before God" (Rom. 3:19). </a:t>
            </a:r>
          </a:p>
          <a:p>
            <a:pPr algn="just"/>
            <a:endParaRPr lang="en-GB" altLang="en-US" sz="1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The painful truth disclosed in the True Witness’s message to the "angel of the church of the Laodiceans" is that a related guilt is our real sin today. And it is holding up the Latter Rain. Beneath the surface there is a "carnal mind" which "is enmity against God". All through the decades this unconscious enmity against God has frustrated our best conscious efforts to hasten the coming of the Lord.</a:t>
            </a:r>
          </a:p>
          <a:p>
            <a:pPr algn="just"/>
            <a:r>
              <a:rPr lang="en-GB" altLang="en-US" sz="2400" dirty="0">
                <a:effectLst>
                  <a:outerShdw blurRad="38100" dist="38100" dir="2700000" algn="tl">
                    <a:srgbClr val="000000"/>
                  </a:outerShdw>
                </a:effectLst>
                <a:latin typeface="Palatino Linotype" panose="02040502050505030304" pitchFamily="18" charset="0"/>
              </a:rPr>
              <a:t>Knocking at the Door, 19.</a:t>
            </a:r>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082242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A53D2-59EB-7935-CC2E-52DA6E562C4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4D1A1DA-3683-AF36-C5A9-3781CD3DD302}"/>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From the 1888 Message</a:t>
            </a:r>
          </a:p>
        </p:txBody>
      </p:sp>
      <p:sp>
        <p:nvSpPr>
          <p:cNvPr id="11267" name="Text Box 3">
            <a:extLst>
              <a:ext uri="{FF2B5EF4-FFF2-40B4-BE49-F238E27FC236}">
                <a16:creationId xmlns:a16="http://schemas.microsoft.com/office/drawing/2014/main" id="{D7D96057-2628-9021-D512-D673DACEECB8}"/>
              </a:ext>
            </a:extLst>
          </p:cNvPr>
          <p:cNvSpPr txBox="1">
            <a:spLocks noChangeArrowheads="1"/>
          </p:cNvSpPr>
          <p:nvPr/>
        </p:nvSpPr>
        <p:spPr bwMode="auto">
          <a:xfrm>
            <a:off x="452199" y="1336588"/>
            <a:ext cx="11287593"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Now some of the brethren here have done that very thing. They came here free; but the Spirit of God brought up something they never saw before. The Spirit of God went deeper than it ever went before, and revealed things they never saw before; and then, instead of thanking the Lord that that was so, and letting the whole wicked business go … they began to get discouraged...</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If the Lord has brought up sins to us that we never thought of before, that only shows that He is going down to the depths, and He will reach the bottom at last; and when He finds the last thing that is unclean or impure, that is out of harmony with His will, and brings that up, and shows that to us, and we say, "I would rather have the Lord than that" — then the work is complete, and the seal of the living God can be fixed upon that character. [Congregation: "Amen".] A.T. Jones Sermon 17, GCB 1893. </a:t>
            </a:r>
          </a:p>
        </p:txBody>
      </p:sp>
    </p:spTree>
    <p:extLst>
      <p:ext uri="{BB962C8B-B14F-4D97-AF65-F5344CB8AC3E}">
        <p14:creationId xmlns:p14="http://schemas.microsoft.com/office/powerpoint/2010/main" val="970006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7495B-F7AF-AC15-99DC-437A5E246AF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02A1631-F1BF-6E52-E1C8-4876A63F992F}"/>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Final reconciliation</a:t>
            </a:r>
          </a:p>
        </p:txBody>
      </p:sp>
      <p:sp>
        <p:nvSpPr>
          <p:cNvPr id="11267" name="Text Box 3">
            <a:extLst>
              <a:ext uri="{FF2B5EF4-FFF2-40B4-BE49-F238E27FC236}">
                <a16:creationId xmlns:a16="http://schemas.microsoft.com/office/drawing/2014/main" id="{5AA42F05-7412-7CC2-EEFF-0F30ABF0FB28}"/>
              </a:ext>
            </a:extLst>
          </p:cNvPr>
          <p:cNvSpPr txBox="1">
            <a:spLocks noChangeArrowheads="1"/>
          </p:cNvSpPr>
          <p:nvPr/>
        </p:nvSpPr>
        <p:spPr bwMode="auto">
          <a:xfrm>
            <a:off x="584617" y="1319694"/>
            <a:ext cx="11287593"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Zec 12:10  "And I will pour on the house of David and on the inhabitants of Jerusalem the Spirit of grace and supplication; then they will look on Me whom they pierced. Yes, they will mourn for Him as one mourns for his only son, and grieve for Him as one grieves for a firstborn.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We accept that we are indeed murderers of the Son of God.</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We confess our shame, fear, judgment and enmity are all fruit of this truth.</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We pray for the Latter Rain.</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We shall pass through a deep anguish of soul in realising the full implications of our actions towards God and His Son. </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The present message of God’s loving character aided by the Spirit will allow us to survive the process and still live. Otherwise we would be crushed.</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We receive the seal of God and our Sin/sins are blotted out. </a:t>
            </a:r>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200742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39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273B3-1DB6-32F8-804A-00364A2DBFE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24B9DBE-6750-2E2F-102D-7F58697FE5B8}"/>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a:t>Addressed to the Angel</a:t>
            </a:r>
          </a:p>
        </p:txBody>
      </p:sp>
      <p:sp>
        <p:nvSpPr>
          <p:cNvPr id="11267" name="Text Box 3">
            <a:extLst>
              <a:ext uri="{FF2B5EF4-FFF2-40B4-BE49-F238E27FC236}">
                <a16:creationId xmlns:a16="http://schemas.microsoft.com/office/drawing/2014/main" id="{655A1F2F-7129-9FB4-7E32-D84EFDE0BA9E}"/>
              </a:ext>
            </a:extLst>
          </p:cNvPr>
          <p:cNvSpPr txBox="1">
            <a:spLocks noChangeArrowheads="1"/>
          </p:cNvSpPr>
          <p:nvPr/>
        </p:nvSpPr>
        <p:spPr bwMode="auto">
          <a:xfrm>
            <a:off x="609600" y="1324750"/>
            <a:ext cx="109728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Rev 3:14  And unto the angel of the church of the Laodiceans write; These things saith the Amen, the faithful and true witness, the beginning of the creation of God;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Rev 1:20 The seven stars are the angels of the seven churches…</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God’s ministers are symbolized by the seven stars…</a:t>
            </a:r>
            <a:r>
              <a:rPr lang="en-GB" altLang="en-US" sz="2400" dirty="0">
                <a:effectLst>
                  <a:outerShdw blurRad="38100" dist="38100" dir="2700000" algn="tl">
                    <a:srgbClr val="000000"/>
                  </a:outerShdw>
                </a:effectLst>
                <a:latin typeface="Palatino Linotype" panose="02040502050505030304" pitchFamily="18" charset="0"/>
              </a:rPr>
              <a:t> Gospel Workers 13.</a:t>
            </a:r>
          </a:p>
          <a:p>
            <a:pPr algn="just"/>
            <a:endParaRPr lang="en-GB" altLang="en-US" sz="28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169343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8302F-124A-988F-6904-3B7E727D9EF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088753C-A725-AF57-40A4-72D7AF16E091}"/>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a:t>The Ministers Don’t </a:t>
            </a:r>
            <a:r>
              <a:rPr lang="en-US" altLang="en-US" sz="3200" dirty="0" err="1"/>
              <a:t>KNow</a:t>
            </a:r>
            <a:endParaRPr lang="en-US" altLang="en-US" sz="3200" dirty="0"/>
          </a:p>
        </p:txBody>
      </p:sp>
      <p:sp>
        <p:nvSpPr>
          <p:cNvPr id="11267" name="Text Box 3">
            <a:extLst>
              <a:ext uri="{FF2B5EF4-FFF2-40B4-BE49-F238E27FC236}">
                <a16:creationId xmlns:a16="http://schemas.microsoft.com/office/drawing/2014/main" id="{97137FB9-4E24-3BBD-C922-E2A904604E03}"/>
              </a:ext>
            </a:extLst>
          </p:cNvPr>
          <p:cNvSpPr txBox="1">
            <a:spLocks noChangeArrowheads="1"/>
          </p:cNvSpPr>
          <p:nvPr/>
        </p:nvSpPr>
        <p:spPr bwMode="auto">
          <a:xfrm>
            <a:off x="689012" y="1687607"/>
            <a:ext cx="11075233"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Rev 3:14,15  And </a:t>
            </a:r>
            <a:r>
              <a:rPr lang="en-GB" altLang="en-US" sz="2200" dirty="0">
                <a:solidFill>
                  <a:schemeClr val="accent1"/>
                </a:solidFill>
                <a:effectLst>
                  <a:outerShdw blurRad="38100" dist="38100" dir="2700000" algn="tl">
                    <a:srgbClr val="000000"/>
                  </a:outerShdw>
                </a:effectLst>
                <a:latin typeface="Palatino Linotype" panose="02040502050505030304" pitchFamily="18" charset="0"/>
              </a:rPr>
              <a:t>unto the angel of the church of the Laodiceans </a:t>
            </a:r>
            <a:r>
              <a:rPr lang="en-GB" altLang="en-US" sz="2200" dirty="0">
                <a:effectLst>
                  <a:outerShdw blurRad="38100" dist="38100" dir="2700000" algn="tl">
                    <a:srgbClr val="000000"/>
                  </a:outerShdw>
                </a:effectLst>
                <a:latin typeface="Palatino Linotype" panose="02040502050505030304" pitchFamily="18" charset="0"/>
              </a:rPr>
              <a:t>write; These things saith the Amen, the faithful and true witness, the beginning of the creation of God; </a:t>
            </a:r>
          </a:p>
          <a:p>
            <a:pPr algn="just"/>
            <a:r>
              <a:rPr lang="en-GB" altLang="en-US" sz="2200" dirty="0">
                <a:solidFill>
                  <a:schemeClr val="accent1"/>
                </a:solidFill>
                <a:effectLst>
                  <a:outerShdw blurRad="38100" dist="38100" dir="2700000" algn="tl">
                    <a:srgbClr val="000000"/>
                  </a:outerShdw>
                </a:effectLst>
                <a:latin typeface="Palatino Linotype" panose="02040502050505030304" pitchFamily="18" charset="0"/>
              </a:rPr>
              <a:t>I know thy works</a:t>
            </a:r>
            <a:r>
              <a:rPr lang="en-GB" altLang="en-US" sz="2200" dirty="0">
                <a:effectLst>
                  <a:outerShdw blurRad="38100" dist="38100" dir="2700000" algn="tl">
                    <a:srgbClr val="000000"/>
                  </a:outerShdw>
                </a:effectLst>
                <a:latin typeface="Palatino Linotype" panose="02040502050505030304" pitchFamily="18" charset="0"/>
              </a:rPr>
              <a:t>, that thou art neither cold nor hot: I would thou wert cold or hot. </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Rev 3:17  Because thou sayest, I am rich, and increased with goods, and have need of nothing; </a:t>
            </a:r>
            <a:r>
              <a:rPr lang="en-GB" altLang="en-US" sz="2200" dirty="0">
                <a:solidFill>
                  <a:schemeClr val="accent1"/>
                </a:solidFill>
                <a:effectLst>
                  <a:outerShdw blurRad="38100" dist="38100" dir="2700000" algn="tl">
                    <a:srgbClr val="000000"/>
                  </a:outerShdw>
                </a:effectLst>
                <a:latin typeface="Palatino Linotype" panose="02040502050505030304" pitchFamily="18" charset="0"/>
              </a:rPr>
              <a:t>and knowest not </a:t>
            </a:r>
            <a:r>
              <a:rPr lang="en-GB" altLang="en-US" sz="2200" dirty="0">
                <a:effectLst>
                  <a:outerShdw blurRad="38100" dist="38100" dir="2700000" algn="tl">
                    <a:srgbClr val="000000"/>
                  </a:outerShdw>
                </a:effectLst>
                <a:latin typeface="Palatino Linotype" panose="02040502050505030304" pitchFamily="18" charset="0"/>
              </a:rPr>
              <a:t>that thou art wretched, and miserable, and poor, and blind, and naked: </a:t>
            </a:r>
          </a:p>
          <a:p>
            <a:pPr algn="just"/>
            <a:endParaRPr lang="en-GB" altLang="en-US" sz="22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569819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1B713-50DD-1D71-0EAF-9B69BE8E776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89D163F-6176-C6C8-F064-FA43D81B7558}"/>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a:t>Unperceived Sin</a:t>
            </a:r>
          </a:p>
        </p:txBody>
      </p:sp>
      <p:sp>
        <p:nvSpPr>
          <p:cNvPr id="11267" name="Text Box 3">
            <a:extLst>
              <a:ext uri="{FF2B5EF4-FFF2-40B4-BE49-F238E27FC236}">
                <a16:creationId xmlns:a16="http://schemas.microsoft.com/office/drawing/2014/main" id="{FB31DC19-FD48-3623-11B5-F263B2F6C54B}"/>
              </a:ext>
            </a:extLst>
          </p:cNvPr>
          <p:cNvSpPr txBox="1">
            <a:spLocks noChangeArrowheads="1"/>
          </p:cNvSpPr>
          <p:nvPr/>
        </p:nvSpPr>
        <p:spPr bwMode="auto">
          <a:xfrm>
            <a:off x="232230" y="1085984"/>
            <a:ext cx="114808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100" dirty="0">
                <a:effectLst>
                  <a:outerShdw blurRad="38100" dist="38100" dir="2700000" algn="tl">
                    <a:srgbClr val="000000"/>
                  </a:outerShdw>
                </a:effectLst>
                <a:latin typeface="Palatino Linotype" panose="02040502050505030304" pitchFamily="18" charset="0"/>
              </a:rPr>
              <a:t>…the Lord Jesus recognizes that what has held us back is unknown sin. This is evident from several factors found in the message:</a:t>
            </a:r>
          </a:p>
          <a:p>
            <a:pPr algn="just"/>
            <a:endParaRPr lang="en-GB" altLang="en-US" sz="2100" dirty="0">
              <a:effectLst>
                <a:outerShdw blurRad="38100" dist="38100" dir="2700000" algn="tl">
                  <a:srgbClr val="000000"/>
                </a:outerShdw>
              </a:effectLst>
              <a:latin typeface="Palatino Linotype" panose="02040502050505030304" pitchFamily="18" charset="0"/>
            </a:endParaRPr>
          </a:p>
          <a:p>
            <a:pPr marL="457200" indent="-457200" algn="just">
              <a:buAutoNum type="alphaLcPeriod"/>
            </a:pPr>
            <a:r>
              <a:rPr lang="en-GB" altLang="en-US" sz="2100" dirty="0">
                <a:effectLst>
                  <a:outerShdw blurRad="38100" dist="38100" dir="2700000" algn="tl">
                    <a:srgbClr val="000000"/>
                  </a:outerShdw>
                </a:effectLst>
                <a:latin typeface="Palatino Linotype" panose="02040502050505030304" pitchFamily="18" charset="0"/>
              </a:rPr>
              <a:t>He says, "I know thy works." </a:t>
            </a:r>
            <a:r>
              <a:rPr lang="en-GB" altLang="en-US" sz="2100" dirty="0">
                <a:solidFill>
                  <a:schemeClr val="accent1"/>
                </a:solidFill>
                <a:effectLst>
                  <a:outerShdw blurRad="38100" dist="38100" dir="2700000" algn="tl">
                    <a:srgbClr val="000000"/>
                  </a:outerShdw>
                </a:effectLst>
                <a:latin typeface="Palatino Linotype" panose="02040502050505030304" pitchFamily="18" charset="0"/>
              </a:rPr>
              <a:t>The "angel of the church" does not know or understand his "works" or his true condition</a:t>
            </a:r>
            <a:r>
              <a:rPr lang="en-GB" altLang="en-US" sz="2100" dirty="0">
                <a:effectLst>
                  <a:outerShdw blurRad="38100" dist="38100" dir="2700000" algn="tl">
                    <a:srgbClr val="000000"/>
                  </a:outerShdw>
                </a:effectLst>
                <a:latin typeface="Palatino Linotype" panose="02040502050505030304" pitchFamily="18" charset="0"/>
              </a:rPr>
              <a:t>; hence the message informing him.</a:t>
            </a:r>
          </a:p>
          <a:p>
            <a:pPr marL="457200" indent="-457200" algn="just">
              <a:buAutoNum type="alphaLcPeriod"/>
            </a:pPr>
            <a:r>
              <a:rPr lang="en-GB" altLang="en-US" sz="2100" dirty="0">
                <a:effectLst>
                  <a:outerShdw blurRad="38100" dist="38100" dir="2700000" algn="tl">
                    <a:srgbClr val="000000"/>
                  </a:outerShdw>
                </a:effectLst>
                <a:latin typeface="Palatino Linotype" panose="02040502050505030304" pitchFamily="18" charset="0"/>
              </a:rPr>
              <a:t>When He says, "Thou sayest, I am rich and increased with goods, and have need of nothing," it is obvious that the "angel" does not know or realize that he says those things. In fact, in the century that has passed since this message was first recognized among us as "present truth," never has a responsible Seventh-day Adventist been heard to boast in those words</a:t>
            </a:r>
            <a:r>
              <a:rPr lang="en-GB" altLang="en-US" sz="2100" dirty="0">
                <a:solidFill>
                  <a:schemeClr val="accent1"/>
                </a:solidFill>
                <a:effectLst>
                  <a:outerShdw blurRad="38100" dist="38100" dir="2700000" algn="tl">
                    <a:srgbClr val="000000"/>
                  </a:outerShdw>
                </a:effectLst>
                <a:latin typeface="Palatino Linotype" panose="02040502050505030304" pitchFamily="18" charset="0"/>
              </a:rPr>
              <a:t>. Jesus must be speaking of the unconscious language of the heart. There is something more meaningful here than a superficial glance makes apparent.</a:t>
            </a:r>
          </a:p>
          <a:p>
            <a:pPr marL="457200" indent="-457200" algn="just">
              <a:buAutoNum type="alphaLcPeriod"/>
            </a:pPr>
            <a:r>
              <a:rPr lang="en-GB" altLang="en-US" sz="2100" dirty="0">
                <a:effectLst>
                  <a:outerShdw blurRad="38100" dist="38100" dir="2700000" algn="tl">
                    <a:srgbClr val="000000"/>
                  </a:outerShdw>
                </a:effectLst>
                <a:latin typeface="Palatino Linotype" panose="02040502050505030304" pitchFamily="18" charset="0"/>
              </a:rPr>
              <a:t>"Thou … knowest not" your true condition. </a:t>
            </a:r>
            <a:r>
              <a:rPr lang="en-GB" altLang="en-US" sz="2100" dirty="0">
                <a:solidFill>
                  <a:schemeClr val="accent1"/>
                </a:solidFill>
                <a:effectLst>
                  <a:outerShdw blurRad="38100" dist="38100" dir="2700000" algn="tl">
                    <a:srgbClr val="000000"/>
                  </a:outerShdw>
                </a:effectLst>
                <a:latin typeface="Palatino Linotype" panose="02040502050505030304" pitchFamily="18" charset="0"/>
              </a:rPr>
              <a:t>The Greek verb does not mean, "you know not because you have not been informed or because you have not learned," but "you know not because you have not perceived.</a:t>
            </a:r>
            <a:r>
              <a:rPr lang="en-GB" altLang="en-US" sz="2100" dirty="0">
                <a:effectLst>
                  <a:outerShdw blurRad="38100" dist="38100" dir="2700000" algn="tl">
                    <a:srgbClr val="000000"/>
                  </a:outerShdw>
                </a:effectLst>
                <a:latin typeface="Palatino Linotype" panose="02040502050505030304" pitchFamily="18" charset="0"/>
              </a:rPr>
              <a:t>" (The negative with </a:t>
            </a:r>
            <a:r>
              <a:rPr lang="en-GB" altLang="en-US" sz="2100" dirty="0" err="1">
                <a:effectLst>
                  <a:outerShdw blurRad="38100" dist="38100" dir="2700000" algn="tl">
                    <a:srgbClr val="000000"/>
                  </a:outerShdw>
                </a:effectLst>
                <a:latin typeface="Palatino Linotype" panose="02040502050505030304" pitchFamily="18" charset="0"/>
              </a:rPr>
              <a:t>oida</a:t>
            </a:r>
            <a:r>
              <a:rPr lang="en-GB" altLang="en-US" sz="2100" dirty="0">
                <a:effectLst>
                  <a:outerShdw blurRad="38100" dist="38100" dir="2700000" algn="tl">
                    <a:srgbClr val="000000"/>
                  </a:outerShdw>
                </a:effectLst>
                <a:latin typeface="Palatino Linotype" panose="02040502050505030304" pitchFamily="18" charset="0"/>
              </a:rPr>
              <a:t> means a lack of perception, </a:t>
            </a:r>
            <a:r>
              <a:rPr lang="en-GB" altLang="en-US" sz="2100" dirty="0">
                <a:solidFill>
                  <a:schemeClr val="accent1"/>
                </a:solidFill>
                <a:effectLst>
                  <a:outerShdw blurRad="38100" dist="38100" dir="2700000" algn="tl">
                    <a:srgbClr val="000000"/>
                  </a:outerShdw>
                </a:effectLst>
                <a:latin typeface="Palatino Linotype" panose="02040502050505030304" pitchFamily="18" charset="0"/>
              </a:rPr>
              <a:t>a lack of relationship</a:t>
            </a:r>
            <a:r>
              <a:rPr lang="en-GB" altLang="en-US" sz="2100" dirty="0">
                <a:effectLst>
                  <a:outerShdw blurRad="38100" dist="38100" dir="2700000" algn="tl">
                    <a:srgbClr val="000000"/>
                  </a:outerShdw>
                </a:effectLst>
                <a:latin typeface="Palatino Linotype" panose="02040502050505030304" pitchFamily="18" charset="0"/>
              </a:rPr>
              <a:t>, the equivalent of our word "unconscious"). – Robert Wieland, The Knocking at the Door, page 10. (MM version)</a:t>
            </a:r>
          </a:p>
        </p:txBody>
      </p:sp>
    </p:spTree>
    <p:extLst>
      <p:ext uri="{BB962C8B-B14F-4D97-AF65-F5344CB8AC3E}">
        <p14:creationId xmlns:p14="http://schemas.microsoft.com/office/powerpoint/2010/main" val="2424052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FEEE3-454A-4F7F-6663-63975B17FF4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0275B5E-4453-EB0B-9E05-392274187533}"/>
              </a:ext>
            </a:extLst>
          </p:cNvPr>
          <p:cNvSpPr>
            <a:spLocks noGrp="1" noChangeArrowheads="1"/>
          </p:cNvSpPr>
          <p:nvPr>
            <p:ph type="ctrTitle"/>
          </p:nvPr>
        </p:nvSpPr>
        <p:spPr>
          <a:xfrm>
            <a:off x="1224562" y="312382"/>
            <a:ext cx="9291570" cy="628459"/>
          </a:xfrm>
        </p:spPr>
        <p:txBody>
          <a:bodyPr>
            <a:normAutofit fontScale="90000"/>
          </a:bodyPr>
          <a:lstStyle/>
          <a:p>
            <a:pPr defTabSz="1036638"/>
            <a:r>
              <a:rPr lang="en-US" altLang="en-US" sz="3200" dirty="0"/>
              <a:t>What is the source of this situation</a:t>
            </a:r>
          </a:p>
        </p:txBody>
      </p:sp>
      <p:sp>
        <p:nvSpPr>
          <p:cNvPr id="11267" name="Text Box 3">
            <a:extLst>
              <a:ext uri="{FF2B5EF4-FFF2-40B4-BE49-F238E27FC236}">
                <a16:creationId xmlns:a16="http://schemas.microsoft.com/office/drawing/2014/main" id="{E8BA2C82-8D2A-16FD-4D39-542E40EE92E2}"/>
              </a:ext>
            </a:extLst>
          </p:cNvPr>
          <p:cNvSpPr txBox="1">
            <a:spLocks noChangeArrowheads="1"/>
          </p:cNvSpPr>
          <p:nvPr/>
        </p:nvSpPr>
        <p:spPr bwMode="auto">
          <a:xfrm>
            <a:off x="406400" y="1092290"/>
            <a:ext cx="11379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Deep guilt was created in the human soul in the Garden of Eden when our first parents fell. It is as true of us today as it was for Adam, for "in Adam all die" (1 Corinthians 15:22).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All of us have repeated Adam’s fall </a:t>
            </a:r>
            <a:r>
              <a:rPr lang="en-GB" altLang="en-US" sz="2400" dirty="0">
                <a:effectLst>
                  <a:outerShdw blurRad="38100" dist="38100" dir="2700000" algn="tl">
                    <a:srgbClr val="000000"/>
                  </a:outerShdw>
                </a:effectLst>
                <a:latin typeface="Palatino Linotype" panose="02040502050505030304" pitchFamily="18" charset="0"/>
              </a:rPr>
              <a:t>(cf. Romans 5:12).</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The first result of this guilt was shame:</a:t>
            </a:r>
            <a:r>
              <a:rPr lang="en-GB" altLang="en-US" sz="2400" dirty="0">
                <a:effectLst>
                  <a:outerShdw blurRad="38100" dist="38100" dir="2700000" algn="tl">
                    <a:srgbClr val="000000"/>
                  </a:outerShdw>
                </a:effectLst>
                <a:latin typeface="Palatino Linotype" panose="02040502050505030304" pitchFamily="18" charset="0"/>
              </a:rPr>
              <a:t> "Adam and his wife hid themselves from the presence of the Lord God amongst the trees of the garden" (Genesis 3:8).</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The second evidence was fear: </a:t>
            </a:r>
            <a:r>
              <a:rPr lang="en-GB" altLang="en-US" sz="2400" dirty="0">
                <a:effectLst>
                  <a:outerShdw blurRad="38100" dist="38100" dir="2700000" algn="tl">
                    <a:srgbClr val="000000"/>
                  </a:outerShdw>
                </a:effectLst>
                <a:latin typeface="Palatino Linotype" panose="02040502050505030304" pitchFamily="18" charset="0"/>
              </a:rPr>
              <a:t>"And … Adam … said, I heard Thy voice in the garden, and I was afraid, because I was naked; and I hid myself’ (verses 9,10).</a:t>
            </a: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165326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C7E78-6818-700A-D42D-0D4EA166076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9B91C88-DE1D-F3C0-5A6A-79EE668BDD5F}"/>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a:t>The Core Issue</a:t>
            </a:r>
          </a:p>
        </p:txBody>
      </p:sp>
      <p:sp>
        <p:nvSpPr>
          <p:cNvPr id="11267" name="Text Box 3">
            <a:extLst>
              <a:ext uri="{FF2B5EF4-FFF2-40B4-BE49-F238E27FC236}">
                <a16:creationId xmlns:a16="http://schemas.microsoft.com/office/drawing/2014/main" id="{2A26D205-2562-4DC6-F6DD-26FF5612C863}"/>
              </a:ext>
            </a:extLst>
          </p:cNvPr>
          <p:cNvSpPr txBox="1">
            <a:spLocks noChangeArrowheads="1"/>
          </p:cNvSpPr>
          <p:nvPr/>
        </p:nvSpPr>
        <p:spPr bwMode="auto">
          <a:xfrm>
            <a:off x="406400" y="1092290"/>
            <a:ext cx="113792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The third consequence was the erection of a barrier creating an unconscious condition. Adam found himself unable to realize his guilt and confess it. Thus he repressed it immediately.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He blamed it all on Eve: "And the man said, The woman whom Thou </a:t>
            </a:r>
            <a:r>
              <a:rPr lang="en-GB" altLang="en-US" sz="2400" dirty="0" err="1">
                <a:solidFill>
                  <a:schemeClr val="accent1"/>
                </a:solidFill>
                <a:effectLst>
                  <a:outerShdw blurRad="38100" dist="38100" dir="2700000" algn="tl">
                    <a:srgbClr val="000000"/>
                  </a:outerShdw>
                </a:effectLst>
                <a:latin typeface="Palatino Linotype" panose="02040502050505030304" pitchFamily="18" charset="0"/>
              </a:rPr>
              <a:t>gavest</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 to be with me, she gave me of the tree and I did eat"</a:t>
            </a:r>
            <a:r>
              <a:rPr lang="en-GB" altLang="en-US" sz="2400" dirty="0">
                <a:effectLst>
                  <a:outerShdw blurRad="38100" dist="38100" dir="2700000" algn="tl">
                    <a:srgbClr val="000000"/>
                  </a:outerShdw>
                </a:effectLst>
                <a:latin typeface="Palatino Linotype" panose="02040502050505030304" pitchFamily="18" charset="0"/>
              </a:rPr>
              <a:t> (verse 12).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The guilty pair would have died then and there had they been conscious of the full extent of their guilt, for "the wages of sin is death" (Romans 6:23). </a:t>
            </a:r>
            <a:r>
              <a:rPr lang="en-GB" altLang="en-US" sz="2400" u="sng" dirty="0">
                <a:solidFill>
                  <a:schemeClr val="accent1"/>
                </a:solidFill>
                <a:effectLst>
                  <a:outerShdw blurRad="38100" dist="38100" dir="2700000" algn="tl">
                    <a:srgbClr val="000000"/>
                  </a:outerShdw>
                </a:effectLst>
                <a:latin typeface="Palatino Linotype" panose="02040502050505030304" pitchFamily="18" charset="0"/>
              </a:rPr>
              <a:t>When the lost at last fully grasp the enormity of their guilt, they will suffer the second death in </a:t>
            </a:r>
            <a:r>
              <a:rPr lang="en-GB" altLang="en-US" sz="2400" u="sng" dirty="0" err="1">
                <a:solidFill>
                  <a:schemeClr val="accent1"/>
                </a:solidFill>
                <a:effectLst>
                  <a:outerShdw blurRad="38100" dist="38100" dir="2700000" algn="tl">
                    <a:srgbClr val="000000"/>
                  </a:outerShdw>
                </a:effectLst>
                <a:latin typeface="Palatino Linotype" panose="02040502050505030304" pitchFamily="18" charset="0"/>
              </a:rPr>
              <a:t>fulfillment</a:t>
            </a:r>
            <a:r>
              <a:rPr lang="en-GB" altLang="en-US" sz="2400" u="sng" dirty="0">
                <a:solidFill>
                  <a:schemeClr val="accent1"/>
                </a:solidFill>
                <a:effectLst>
                  <a:outerShdw blurRad="38100" dist="38100" dir="2700000" algn="tl">
                    <a:srgbClr val="000000"/>
                  </a:outerShdw>
                </a:effectLst>
                <a:latin typeface="Palatino Linotype" panose="02040502050505030304" pitchFamily="18" charset="0"/>
              </a:rPr>
              <a:t> of the Lord’s warning to Adam and Eve that when they should sin, "thou shalt surely die" (Genesis 2:17). </a:t>
            </a:r>
            <a:r>
              <a:rPr lang="en-GB" altLang="en-US" sz="2400" b="1" dirty="0">
                <a:solidFill>
                  <a:schemeClr val="tx2">
                    <a:lumMod val="90000"/>
                  </a:schemeClr>
                </a:solidFill>
                <a:effectLst>
                  <a:outerShdw blurRad="38100" dist="38100" dir="2700000" algn="tl">
                    <a:srgbClr val="000000"/>
                  </a:outerShdw>
                </a:effectLst>
                <a:latin typeface="Palatino Linotype" panose="02040502050505030304" pitchFamily="18" charset="0"/>
              </a:rPr>
              <a:t>We need to recognize that the guilt of sin brings its own built-in penalty of eternal death</a:t>
            </a:r>
            <a:r>
              <a:rPr lang="en-GB" altLang="en-US" sz="2400" dirty="0">
                <a:effectLst>
                  <a:outerShdw blurRad="38100" dist="38100" dir="2700000" algn="tl">
                    <a:srgbClr val="000000"/>
                  </a:outerShdw>
                </a:effectLst>
                <a:latin typeface="Palatino Linotype" panose="02040502050505030304" pitchFamily="18" charset="0"/>
              </a:rPr>
              <a:t>, and the very fact that our physical life is extended through probationary time is prima facie evidence of the existence of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an unconscious mechanism of repression which had its origin in Eden</a:t>
            </a:r>
            <a:r>
              <a:rPr lang="en-GB" altLang="en-US" sz="2400" dirty="0">
                <a:effectLst>
                  <a:outerShdw blurRad="38100" dist="38100" dir="2700000" algn="tl">
                    <a:srgbClr val="000000"/>
                  </a:outerShdw>
                </a:effectLst>
                <a:latin typeface="Palatino Linotype" panose="02040502050505030304" pitchFamily="18" charset="0"/>
              </a:rPr>
              <a:t>. – Robert Wieland, The Knocking at the Door page 12.</a:t>
            </a:r>
          </a:p>
        </p:txBody>
      </p:sp>
    </p:spTree>
    <p:extLst>
      <p:ext uri="{BB962C8B-B14F-4D97-AF65-F5344CB8AC3E}">
        <p14:creationId xmlns:p14="http://schemas.microsoft.com/office/powerpoint/2010/main" val="1095582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95AED-6B57-BA35-F0FC-1CEA46B9B80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262594A-489E-8CFB-A780-4384763D8548}"/>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a:t>Enmity</a:t>
            </a:r>
          </a:p>
        </p:txBody>
      </p:sp>
      <p:sp>
        <p:nvSpPr>
          <p:cNvPr id="11267" name="Text Box 3">
            <a:extLst>
              <a:ext uri="{FF2B5EF4-FFF2-40B4-BE49-F238E27FC236}">
                <a16:creationId xmlns:a16="http://schemas.microsoft.com/office/drawing/2014/main" id="{3FA96FA6-9603-280D-3764-2CD42616D58A}"/>
              </a:ext>
            </a:extLst>
          </p:cNvPr>
          <p:cNvSpPr txBox="1">
            <a:spLocks noChangeArrowheads="1"/>
          </p:cNvSpPr>
          <p:nvPr/>
        </p:nvSpPr>
        <p:spPr bwMode="auto">
          <a:xfrm>
            <a:off x="820711" y="1511616"/>
            <a:ext cx="1055057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a:effectLst>
                  <a:outerShdw blurRad="38100" dist="38100" dir="2700000" algn="tl">
                    <a:srgbClr val="000000"/>
                  </a:outerShdw>
                </a:effectLst>
                <a:latin typeface="Palatino Linotype" panose="02040502050505030304" pitchFamily="18" charset="0"/>
              </a:rPr>
              <a:t>The fourth consequence was the development of an enmity against God: "The woman </a:t>
            </a:r>
            <a:r>
              <a:rPr lang="en-GB" altLang="en-US" sz="2800" dirty="0">
                <a:solidFill>
                  <a:schemeClr val="accent1"/>
                </a:solidFill>
                <a:effectLst>
                  <a:outerShdw blurRad="38100" dist="38100" dir="2700000" algn="tl">
                    <a:srgbClr val="000000"/>
                  </a:outerShdw>
                </a:effectLst>
                <a:latin typeface="Palatino Linotype" panose="02040502050505030304" pitchFamily="18" charset="0"/>
              </a:rPr>
              <a:t>which </a:t>
            </a:r>
            <a:r>
              <a:rPr lang="en-GB" altLang="en-US" sz="2800" i="1" dirty="0">
                <a:solidFill>
                  <a:schemeClr val="accent1"/>
                </a:solidFill>
                <a:effectLst>
                  <a:outerShdw blurRad="38100" dist="38100" dir="2700000" algn="tl">
                    <a:srgbClr val="000000"/>
                  </a:outerShdw>
                </a:effectLst>
                <a:latin typeface="Palatino Linotype" panose="02040502050505030304" pitchFamily="18" charset="0"/>
              </a:rPr>
              <a:t>Thou</a:t>
            </a:r>
            <a:r>
              <a:rPr lang="en-GB" altLang="en-US" sz="2800" dirty="0">
                <a:solidFill>
                  <a:schemeClr val="accent1"/>
                </a:solidFill>
                <a:effectLst>
                  <a:outerShdw blurRad="38100" dist="38100" dir="2700000" algn="tl">
                    <a:srgbClr val="000000"/>
                  </a:outerShdw>
                </a:effectLst>
                <a:latin typeface="Palatino Linotype" panose="02040502050505030304" pitchFamily="18" charset="0"/>
              </a:rPr>
              <a:t> </a:t>
            </a:r>
            <a:r>
              <a:rPr lang="en-GB" altLang="en-US" sz="2800" dirty="0" err="1">
                <a:solidFill>
                  <a:schemeClr val="accent1"/>
                </a:solidFill>
                <a:effectLst>
                  <a:outerShdw blurRad="38100" dist="38100" dir="2700000" algn="tl">
                    <a:srgbClr val="000000"/>
                  </a:outerShdw>
                </a:effectLst>
                <a:latin typeface="Palatino Linotype" panose="02040502050505030304" pitchFamily="18" charset="0"/>
              </a:rPr>
              <a:t>gavest</a:t>
            </a:r>
            <a:r>
              <a:rPr lang="en-GB" altLang="en-US" sz="2800" dirty="0">
                <a:solidFill>
                  <a:schemeClr val="accent1"/>
                </a:solidFill>
                <a:effectLst>
                  <a:outerShdw blurRad="38100" dist="38100" dir="2700000" algn="tl">
                    <a:srgbClr val="000000"/>
                  </a:outerShdw>
                </a:effectLst>
                <a:latin typeface="Palatino Linotype" panose="02040502050505030304" pitchFamily="18" charset="0"/>
              </a:rPr>
              <a:t> to be with me </a:t>
            </a:r>
            <a:r>
              <a:rPr lang="en-GB" altLang="en-US" sz="2800" dirty="0">
                <a:effectLst>
                  <a:outerShdw blurRad="38100" dist="38100" dir="2700000" algn="tl">
                    <a:srgbClr val="000000"/>
                  </a:outerShdw>
                </a:effectLst>
                <a:latin typeface="Palatino Linotype" panose="02040502050505030304" pitchFamily="18" charset="0"/>
              </a:rPr>
              <a:t>…" </a:t>
            </a:r>
            <a:r>
              <a:rPr lang="en-GB" altLang="en-US" sz="2800" dirty="0">
                <a:solidFill>
                  <a:schemeClr val="accent1"/>
                </a:solidFill>
                <a:effectLst>
                  <a:outerShdw blurRad="38100" dist="38100" dir="2700000" algn="tl">
                    <a:srgbClr val="000000"/>
                  </a:outerShdw>
                </a:effectLst>
                <a:latin typeface="Palatino Linotype" panose="02040502050505030304" pitchFamily="18" charset="0"/>
              </a:rPr>
              <a:t>Adam felt that the trouble was really God’s fault! </a:t>
            </a:r>
            <a:r>
              <a:rPr lang="en-GB" altLang="en-US" sz="2800" dirty="0">
                <a:effectLst>
                  <a:outerShdw blurRad="38100" dist="38100" dir="2700000" algn="tl">
                    <a:srgbClr val="000000"/>
                  </a:outerShdw>
                </a:effectLst>
                <a:latin typeface="Palatino Linotype" panose="02040502050505030304" pitchFamily="18" charset="0"/>
              </a:rPr>
              <a:t>Eve shared this newly erected unconscious barrier in that she also could not accept and confess her own guilt any more easily: "The serpent beguiled me, and I did eat" (Genesis 3:13).</a:t>
            </a:r>
          </a:p>
        </p:txBody>
      </p:sp>
    </p:spTree>
    <p:extLst>
      <p:ext uri="{BB962C8B-B14F-4D97-AF65-F5344CB8AC3E}">
        <p14:creationId xmlns:p14="http://schemas.microsoft.com/office/powerpoint/2010/main" val="2786937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A1625-53A6-450C-9E78-D1D1239CB07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038908E-F10A-EAA3-55E8-370DBC09F035}"/>
              </a:ext>
            </a:extLst>
          </p:cNvPr>
          <p:cNvSpPr>
            <a:spLocks noGrp="1" noChangeArrowheads="1"/>
          </p:cNvSpPr>
          <p:nvPr>
            <p:ph type="ctrTitle"/>
          </p:nvPr>
        </p:nvSpPr>
        <p:spPr>
          <a:xfrm>
            <a:off x="1254542" y="447293"/>
            <a:ext cx="9291570" cy="628459"/>
          </a:xfrm>
        </p:spPr>
        <p:txBody>
          <a:bodyPr>
            <a:normAutofit/>
          </a:bodyPr>
          <a:lstStyle/>
          <a:p>
            <a:pPr defTabSz="1036638"/>
            <a:r>
              <a:rPr lang="en-US" altLang="en-US" sz="3200" dirty="0"/>
              <a:t>The 4 points of inheritance</a:t>
            </a:r>
          </a:p>
        </p:txBody>
      </p:sp>
      <p:sp>
        <p:nvSpPr>
          <p:cNvPr id="11267" name="Text Box 3">
            <a:extLst>
              <a:ext uri="{FF2B5EF4-FFF2-40B4-BE49-F238E27FC236}">
                <a16:creationId xmlns:a16="http://schemas.microsoft.com/office/drawing/2014/main" id="{B99CB565-EA6B-EA11-00EA-115D585F9DA0}"/>
              </a:ext>
            </a:extLst>
          </p:cNvPr>
          <p:cNvSpPr txBox="1">
            <a:spLocks noChangeArrowheads="1"/>
          </p:cNvSpPr>
          <p:nvPr/>
        </p:nvSpPr>
        <p:spPr bwMode="auto">
          <a:xfrm>
            <a:off x="960413" y="1448324"/>
            <a:ext cx="987982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Shame – “hid themselves” “made fig leaves”</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Fear – “I was afraid”</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Projection – “The woman”</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Enmity – “Whom you gave” Penal substitution.</a:t>
            </a:r>
          </a:p>
        </p:txBody>
      </p:sp>
    </p:spTree>
    <p:extLst>
      <p:ext uri="{BB962C8B-B14F-4D97-AF65-F5344CB8AC3E}">
        <p14:creationId xmlns:p14="http://schemas.microsoft.com/office/powerpoint/2010/main" val="10242791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34205</TotalTime>
  <Words>2713</Words>
  <Application>Microsoft Office PowerPoint</Application>
  <PresentationFormat>Widescreen</PresentationFormat>
  <Paragraphs>88</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Bookman Old Style</vt:lpstr>
      <vt:lpstr>Calibri</vt:lpstr>
      <vt:lpstr>Palatino Linotype</vt:lpstr>
      <vt:lpstr>Rockwell</vt:lpstr>
      <vt:lpstr>Damask</vt:lpstr>
      <vt:lpstr>The “Thou Knowest Not” Problem</vt:lpstr>
      <vt:lpstr>The Laodicean Problem</vt:lpstr>
      <vt:lpstr>Addressed to the Angel</vt:lpstr>
      <vt:lpstr>The Ministers Don’t KNow</vt:lpstr>
      <vt:lpstr>Unperceived Sin</vt:lpstr>
      <vt:lpstr>What is the source of this situation</vt:lpstr>
      <vt:lpstr>The Core Issue</vt:lpstr>
      <vt:lpstr>Enmity</vt:lpstr>
      <vt:lpstr>The 4 points of inheritance</vt:lpstr>
      <vt:lpstr>The traumatic effect of the Original Sin</vt:lpstr>
      <vt:lpstr>The Repression of Guilt</vt:lpstr>
      <vt:lpstr>The process explained</vt:lpstr>
      <vt:lpstr>The Seed of the Cross</vt:lpstr>
      <vt:lpstr>Adam’s True Intentions</vt:lpstr>
      <vt:lpstr>All guilty of the Cross</vt:lpstr>
      <vt:lpstr>Evidence of Repressed Guilt</vt:lpstr>
      <vt:lpstr>World’s understanding</vt:lpstr>
      <vt:lpstr>Signs of Repressed Guilt </vt:lpstr>
      <vt:lpstr>The Murder of Jesus rests on the whole world</vt:lpstr>
      <vt:lpstr>The final revelation</vt:lpstr>
      <vt:lpstr>From the 1888 Message</vt:lpstr>
      <vt:lpstr>Final reconciliation</vt:lpstr>
      <vt:lpstr>PowerPoint Presentation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469</cp:revision>
  <dcterms:created xsi:type="dcterms:W3CDTF">2006-05-23T07:55:33Z</dcterms:created>
  <dcterms:modified xsi:type="dcterms:W3CDTF">2025-09-03T07:14:26Z</dcterms:modified>
</cp:coreProperties>
</file>