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5"/>
  </p:notesMasterIdLst>
  <p:sldIdLst>
    <p:sldId id="279" r:id="rId2"/>
    <p:sldId id="647" r:id="rId3"/>
    <p:sldId id="651" r:id="rId4"/>
    <p:sldId id="688" r:id="rId5"/>
    <p:sldId id="691" r:id="rId6"/>
    <p:sldId id="692" r:id="rId7"/>
    <p:sldId id="689" r:id="rId8"/>
    <p:sldId id="693" r:id="rId9"/>
    <p:sldId id="690" r:id="rId10"/>
    <p:sldId id="694" r:id="rId11"/>
    <p:sldId id="695" r:id="rId12"/>
    <p:sldId id="671" r:id="rId13"/>
    <p:sldId id="696" r:id="rId14"/>
    <p:sldId id="697" r:id="rId15"/>
    <p:sldId id="698" r:id="rId16"/>
    <p:sldId id="699" r:id="rId17"/>
    <p:sldId id="700" r:id="rId18"/>
    <p:sldId id="701" r:id="rId19"/>
    <p:sldId id="702" r:id="rId20"/>
    <p:sldId id="703" r:id="rId21"/>
    <p:sldId id="704" r:id="rId22"/>
    <p:sldId id="705" r:id="rId23"/>
    <p:sldId id="33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288" y="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23</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537386" y="2387068"/>
            <a:ext cx="4554742" cy="1611086"/>
          </a:xfrm>
        </p:spPr>
        <p:txBody>
          <a:bodyPr>
            <a:noAutofit/>
          </a:bodyPr>
          <a:lstStyle/>
          <a:p>
            <a:pPr algn="ctr"/>
            <a:r>
              <a:rPr lang="en-AU" sz="4800" dirty="0">
                <a:effectLst>
                  <a:outerShdw blurRad="38100" dist="38100" dir="2700000" algn="tl">
                    <a:srgbClr val="000000">
                      <a:alpha val="43137"/>
                    </a:srgbClr>
                  </a:outerShdw>
                </a:effectLst>
              </a:rPr>
              <a:t>Justice by Faith</a:t>
            </a:r>
            <a:br>
              <a:rPr lang="en-AU" sz="4800" dirty="0">
                <a:effectLst>
                  <a:outerShdw blurRad="38100" dist="38100" dir="2700000" algn="tl">
                    <a:srgbClr val="000000">
                      <a:alpha val="43137"/>
                    </a:srgbClr>
                  </a:outerShdw>
                </a:effectLst>
              </a:rPr>
            </a:br>
            <a:r>
              <a:rPr lang="en-AU" sz="4800" dirty="0">
                <a:effectLst>
                  <a:outerShdw blurRad="38100" dist="38100" dir="2700000" algn="tl">
                    <a:srgbClr val="000000">
                      <a:alpha val="43137"/>
                    </a:srgbClr>
                  </a:outerShdw>
                </a:effectLst>
              </a:rPr>
              <a:t>Part 2</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A811E-2DAE-7E97-377A-4EA6E10B0DC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EB3EACA-E861-8C3B-E3FB-F8B2FA23E7AE}"/>
              </a:ext>
            </a:extLst>
          </p:cNvPr>
          <p:cNvSpPr>
            <a:spLocks noGrp="1" noChangeArrowheads="1"/>
          </p:cNvSpPr>
          <p:nvPr>
            <p:ph type="ctrTitle"/>
          </p:nvPr>
        </p:nvSpPr>
        <p:spPr>
          <a:xfrm>
            <a:off x="875456" y="312382"/>
            <a:ext cx="10467766" cy="628459"/>
          </a:xfrm>
        </p:spPr>
        <p:txBody>
          <a:bodyPr>
            <a:normAutofit fontScale="90000"/>
          </a:bodyPr>
          <a:lstStyle/>
          <a:p>
            <a:pPr defTabSz="1036638"/>
            <a:r>
              <a:rPr lang="en-US" altLang="en-US" sz="3200" dirty="0"/>
              <a:t>Satan Presents God as the Author of Death</a:t>
            </a:r>
          </a:p>
        </p:txBody>
      </p:sp>
      <p:sp>
        <p:nvSpPr>
          <p:cNvPr id="11267" name="Text Box 3">
            <a:extLst>
              <a:ext uri="{FF2B5EF4-FFF2-40B4-BE49-F238E27FC236}">
                <a16:creationId xmlns:a16="http://schemas.microsoft.com/office/drawing/2014/main" id="{41576BB3-E2DD-4324-C88E-503F83D11536}"/>
              </a:ext>
            </a:extLst>
          </p:cNvPr>
          <p:cNvSpPr txBox="1">
            <a:spLocks noChangeArrowheads="1"/>
          </p:cNvSpPr>
          <p:nvPr/>
        </p:nvSpPr>
        <p:spPr bwMode="auto">
          <a:xfrm>
            <a:off x="751204" y="1216596"/>
            <a:ext cx="1071626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Satan represents God’s law of love as a law of selfishness. He declares that it is impossible for us to obey its precepts. The fall of our first parents, with all the woe that has resulted,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 charges upon the Creator, leading men to look upon God as the author</a:t>
            </a:r>
            <a:r>
              <a:rPr lang="en-GB" altLang="en-US" sz="2400" dirty="0">
                <a:effectLst>
                  <a:outerShdw blurRad="38100" dist="38100" dir="2700000" algn="tl">
                    <a:srgbClr val="000000"/>
                  </a:outerShdw>
                </a:effectLst>
                <a:latin typeface="Palatino Linotype" panose="02040502050505030304" pitchFamily="18" charset="0"/>
              </a:rPr>
              <a:t> of sin, and suffering, and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death</a:t>
            </a:r>
            <a:r>
              <a:rPr lang="en-GB" altLang="en-US" sz="2400" dirty="0">
                <a:effectLst>
                  <a:outerShdw blurRad="38100" dist="38100" dir="2700000" algn="tl">
                    <a:srgbClr val="000000"/>
                  </a:outerShdw>
                </a:effectLst>
                <a:latin typeface="Palatino Linotype" panose="02040502050505030304" pitchFamily="18" charset="0"/>
              </a:rPr>
              <a:t>. DA 24.2</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solidFill>
                  <a:srgbClr val="92D050"/>
                </a:solidFill>
                <a:effectLst>
                  <a:outerShdw blurRad="38100" dist="38100" dir="2700000" algn="tl">
                    <a:srgbClr val="000000"/>
                  </a:outerShdw>
                </a:effectLst>
                <a:latin typeface="Palatino Linotype" panose="02040502050505030304" pitchFamily="18" charset="0"/>
              </a:rPr>
              <a:t>Satan is the destroyer, </a:t>
            </a:r>
            <a:r>
              <a:rPr lang="en-GB" altLang="en-US" sz="2400" dirty="0">
                <a:effectLst>
                  <a:outerShdw blurRad="38100" dist="38100" dir="2700000" algn="tl">
                    <a:srgbClr val="000000"/>
                  </a:outerShdw>
                </a:effectLst>
                <a:latin typeface="Palatino Linotype" panose="02040502050505030304" pitchFamily="18" charset="0"/>
              </a:rPr>
              <a:t>but Christ is the restorer. From the first it was Satan’s purpose to cause men to transgress the law of God.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 misrepresented the character of the Father, </a:t>
            </a:r>
            <a:r>
              <a:rPr lang="en-GB" altLang="en-US" sz="2400" dirty="0">
                <a:effectLst>
                  <a:outerShdw blurRad="38100" dist="38100" dir="2700000" algn="tl">
                    <a:srgbClr val="000000"/>
                  </a:outerShdw>
                </a:effectLst>
                <a:latin typeface="Palatino Linotype" panose="02040502050505030304" pitchFamily="18" charset="0"/>
              </a:rPr>
              <a:t>(as a destroyer)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trampled upon his law</a:t>
            </a:r>
            <a:r>
              <a:rPr lang="en-GB" altLang="en-US" sz="2400" dirty="0">
                <a:effectLst>
                  <a:outerShdw blurRad="38100" dist="38100" dir="2700000" algn="tl">
                    <a:srgbClr val="000000"/>
                  </a:outerShdw>
                </a:effectLst>
                <a:latin typeface="Palatino Linotype" panose="02040502050505030304" pitchFamily="18" charset="0"/>
              </a:rPr>
              <a:t>, (You shall not kill as prime example)</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 and cast contempt upon his precepts.</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 inspired men with his own spirit, </a:t>
            </a:r>
            <a:r>
              <a:rPr lang="en-GB" altLang="en-US" sz="2400" dirty="0">
                <a:effectLst>
                  <a:outerShdw blurRad="38100" dist="38100" dir="2700000" algn="tl">
                    <a:srgbClr val="000000"/>
                  </a:outerShdw>
                </a:effectLst>
                <a:latin typeface="Palatino Linotype" panose="02040502050505030304" pitchFamily="18" charset="0"/>
              </a:rPr>
              <a:t>(became destroyers) and made them partakers of his own attributes, (A destroyer) and caused them to transgress the law of God. RH November 26, 1895</a:t>
            </a:r>
          </a:p>
          <a:p>
            <a:pPr algn="just"/>
            <a:r>
              <a:rPr lang="en-GB" altLang="en-US" sz="2400" dirty="0">
                <a:effectLst>
                  <a:outerShdw blurRad="38100" dist="38100" dir="2700000" algn="tl">
                    <a:srgbClr val="000000"/>
                  </a:outerShdw>
                </a:effectLst>
                <a:latin typeface="Palatino Linotype" panose="02040502050505030304" pitchFamily="18" charset="0"/>
              </a:rPr>
              <a:t> </a:t>
            </a:r>
          </a:p>
        </p:txBody>
      </p:sp>
    </p:spTree>
    <p:extLst>
      <p:ext uri="{BB962C8B-B14F-4D97-AF65-F5344CB8AC3E}">
        <p14:creationId xmlns:p14="http://schemas.microsoft.com/office/powerpoint/2010/main" val="94834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F7D3E-486D-35EB-7811-D7676B7E38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6F3E64A-505D-6B41-1C5D-808F0E5DEE7D}"/>
              </a:ext>
            </a:extLst>
          </p:cNvPr>
          <p:cNvSpPr>
            <a:spLocks noGrp="1" noChangeArrowheads="1"/>
          </p:cNvSpPr>
          <p:nvPr>
            <p:ph type="ctrTitle"/>
          </p:nvPr>
        </p:nvSpPr>
        <p:spPr>
          <a:xfrm>
            <a:off x="875456" y="312382"/>
            <a:ext cx="10467766" cy="628459"/>
          </a:xfrm>
        </p:spPr>
        <p:txBody>
          <a:bodyPr>
            <a:normAutofit fontScale="90000"/>
          </a:bodyPr>
          <a:lstStyle/>
          <a:p>
            <a:pPr defTabSz="1036638"/>
            <a:r>
              <a:rPr lang="en-US" altLang="en-US" sz="3200" dirty="0"/>
              <a:t>Satan Presents God as the Author of Death</a:t>
            </a:r>
          </a:p>
        </p:txBody>
      </p:sp>
      <p:sp>
        <p:nvSpPr>
          <p:cNvPr id="11267" name="Text Box 3">
            <a:extLst>
              <a:ext uri="{FF2B5EF4-FFF2-40B4-BE49-F238E27FC236}">
                <a16:creationId xmlns:a16="http://schemas.microsoft.com/office/drawing/2014/main" id="{048E9964-093A-811A-A37F-0A588C09A5B5}"/>
              </a:ext>
            </a:extLst>
          </p:cNvPr>
          <p:cNvSpPr txBox="1">
            <a:spLocks noChangeArrowheads="1"/>
          </p:cNvSpPr>
          <p:nvPr/>
        </p:nvSpPr>
        <p:spPr bwMode="auto">
          <a:xfrm>
            <a:off x="1145280" y="1396478"/>
            <a:ext cx="936282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Satan’s/man’s justice means force, punishment and death.</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God’s justice/righteousness means love, liberty, mercy, kindness, truth, honesty.</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God’s justice/righteousness is the truth of His loving Character in contrast to Satan’s hateful, destroying character.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For my thoughts are not your thoughts, neither are your ways my ways, saith the LORD. For as the heavens are higher than the earth, so are my ways higher than your ways, and my thoughts than your thoughts. Isaiah 55:8-9  </a:t>
            </a:r>
          </a:p>
          <a:p>
            <a:pPr algn="just"/>
            <a:r>
              <a:rPr lang="en-GB" altLang="en-US" sz="2400" dirty="0">
                <a:effectLst>
                  <a:outerShdw blurRad="38100" dist="38100" dir="2700000" algn="tl">
                    <a:srgbClr val="000000"/>
                  </a:outerShdw>
                </a:effectLst>
                <a:latin typeface="Palatino Linotype" panose="02040502050505030304" pitchFamily="18" charset="0"/>
              </a:rPr>
              <a:t> </a:t>
            </a:r>
          </a:p>
        </p:txBody>
      </p:sp>
    </p:spTree>
    <p:extLst>
      <p:ext uri="{BB962C8B-B14F-4D97-AF65-F5344CB8AC3E}">
        <p14:creationId xmlns:p14="http://schemas.microsoft.com/office/powerpoint/2010/main" val="327840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Righteousness by Faith</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694262" y="1351508"/>
            <a:ext cx="10803470" cy="500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Rom 1:17  For therein is the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righteousness</a:t>
            </a:r>
            <a:r>
              <a:rPr lang="en-GB" altLang="en-US" sz="2400" dirty="0">
                <a:effectLst>
                  <a:outerShdw blurRad="38100" dist="38100" dir="2700000" algn="tl">
                    <a:srgbClr val="000000"/>
                  </a:outerShdw>
                </a:effectLst>
                <a:latin typeface="Palatino Linotype" panose="02040502050505030304" pitchFamily="18" charset="0"/>
              </a:rPr>
              <a:t> of God revealed from faith to faith: as it is written, The just shall live by faith.</a:t>
            </a:r>
          </a:p>
          <a:p>
            <a:pPr algn="just"/>
            <a:endParaRPr lang="en-GB" altLang="en-US" sz="105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Righteousness/Justice by faith is accepting the truth of God’s character as revealed in the life of Jesus. (Jesus Christ the righteous 1 John 2:1) </a:t>
            </a:r>
          </a:p>
          <a:p>
            <a:pPr algn="just"/>
            <a:endParaRPr lang="en-GB" altLang="en-US" sz="105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Righteousness/Justice by faith is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man attributing to God the true merits of His character. </a:t>
            </a:r>
            <a:r>
              <a:rPr lang="en-GB" altLang="en-US" sz="2400" dirty="0">
                <a:effectLst>
                  <a:outerShdw blurRad="38100" dist="38100" dir="2700000" algn="tl">
                    <a:srgbClr val="000000"/>
                  </a:outerShdw>
                </a:effectLst>
                <a:latin typeface="Palatino Linotype" panose="02040502050505030304" pitchFamily="18" charset="0"/>
              </a:rPr>
              <a:t>It is accounting God righteous and just in the context of not using force or destroying people. </a:t>
            </a:r>
          </a:p>
          <a:p>
            <a:pPr algn="just"/>
            <a:endParaRPr lang="en-GB" altLang="en-US" sz="105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Rom 3:4  God forbid: yea, let God be true, but every man a liar; as it is written, That thou </a:t>
            </a:r>
            <a:r>
              <a:rPr lang="en-GB" altLang="en-US" sz="2400" dirty="0" err="1">
                <a:effectLst>
                  <a:outerShdw blurRad="38100" dist="38100" dir="2700000" algn="tl">
                    <a:srgbClr val="000000"/>
                  </a:outerShdw>
                </a:effectLst>
                <a:latin typeface="Palatino Linotype" panose="02040502050505030304" pitchFamily="18" charset="0"/>
              </a:rPr>
              <a:t>mightest</a:t>
            </a:r>
            <a:r>
              <a:rPr lang="en-GB" altLang="en-US" sz="2400" dirty="0">
                <a:effectLst>
                  <a:outerShdw blurRad="38100" dist="38100" dir="2700000" algn="tl">
                    <a:srgbClr val="000000"/>
                  </a:outerShdw>
                </a:effectLst>
                <a:latin typeface="Palatino Linotype" panose="02040502050505030304" pitchFamily="18" charset="0"/>
              </a:rPr>
              <a:t> be justified in thy sayings, and </a:t>
            </a:r>
            <a:r>
              <a:rPr lang="en-GB" altLang="en-US" sz="2400" dirty="0" err="1">
                <a:effectLst>
                  <a:outerShdw blurRad="38100" dist="38100" dir="2700000" algn="tl">
                    <a:srgbClr val="000000"/>
                  </a:outerShdw>
                </a:effectLst>
                <a:latin typeface="Palatino Linotype" panose="02040502050505030304" pitchFamily="18" charset="0"/>
              </a:rPr>
              <a:t>mightest</a:t>
            </a:r>
            <a:r>
              <a:rPr lang="en-GB" altLang="en-US" sz="2400" dirty="0">
                <a:effectLst>
                  <a:outerShdw blurRad="38100" dist="38100" dir="2700000" algn="tl">
                    <a:srgbClr val="000000"/>
                  </a:outerShdw>
                </a:effectLst>
                <a:latin typeface="Palatino Linotype" panose="02040502050505030304" pitchFamily="18" charset="0"/>
              </a:rPr>
              <a:t> overcome when thou art judged.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6895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E90A8-70CF-489E-9B4D-58D1350C7B3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8E0D3C2-9CEB-85C4-CD7E-2CA3CB12F5EE}"/>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144000 Declare God as Just/Righteous</a:t>
            </a:r>
          </a:p>
        </p:txBody>
      </p:sp>
      <p:sp>
        <p:nvSpPr>
          <p:cNvPr id="11267" name="Text Box 3">
            <a:extLst>
              <a:ext uri="{FF2B5EF4-FFF2-40B4-BE49-F238E27FC236}">
                <a16:creationId xmlns:a16="http://schemas.microsoft.com/office/drawing/2014/main" id="{8FA5779D-6272-A409-5A6A-93FA661545FC}"/>
              </a:ext>
            </a:extLst>
          </p:cNvPr>
          <p:cNvSpPr txBox="1">
            <a:spLocks noChangeArrowheads="1"/>
          </p:cNvSpPr>
          <p:nvPr/>
        </p:nvSpPr>
        <p:spPr bwMode="auto">
          <a:xfrm>
            <a:off x="1194212" y="1829360"/>
            <a:ext cx="980356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And they sing the song of Moses the servant of God, and the song of the Lamb, saying,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Great and marvellous are thy works, Lord God Almighty; just and true are thy ways, thou King of saints. </a:t>
            </a:r>
            <a:r>
              <a:rPr lang="en-GB" altLang="en-US" sz="2800" dirty="0">
                <a:effectLst>
                  <a:outerShdw blurRad="38100" dist="38100" dir="2700000" algn="tl">
                    <a:srgbClr val="000000"/>
                  </a:outerShdw>
                </a:effectLst>
                <a:latin typeface="Palatino Linotype" panose="02040502050505030304" pitchFamily="18" charset="0"/>
              </a:rPr>
              <a:t> Revelation 15:3  </a:t>
            </a:r>
            <a:endParaRPr lang="en-GB" altLang="en-US" sz="2800" dirty="0">
              <a:solidFill>
                <a:srgbClr val="92D050"/>
              </a:solidFill>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08196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10324-4686-2CE0-1C2C-932440C9EF8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1720F0F-4F10-E755-8A43-3BB6CBD22DC0}"/>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Cleansing of the Sanctuary</a:t>
            </a:r>
          </a:p>
        </p:txBody>
      </p:sp>
      <p:sp>
        <p:nvSpPr>
          <p:cNvPr id="11267" name="Text Box 3">
            <a:extLst>
              <a:ext uri="{FF2B5EF4-FFF2-40B4-BE49-F238E27FC236}">
                <a16:creationId xmlns:a16="http://schemas.microsoft.com/office/drawing/2014/main" id="{04231BD0-D134-F6B4-EBDA-918D91B1B561}"/>
              </a:ext>
            </a:extLst>
          </p:cNvPr>
          <p:cNvSpPr txBox="1">
            <a:spLocks noChangeArrowheads="1"/>
          </p:cNvSpPr>
          <p:nvPr/>
        </p:nvSpPr>
        <p:spPr bwMode="auto">
          <a:xfrm>
            <a:off x="937260" y="1228397"/>
            <a:ext cx="10060519"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Dan 8:14  And he said unto me, Unto two thousand and three hundred days; then shall the sanctuary be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cleansed</a:t>
            </a:r>
            <a:r>
              <a:rPr lang="en-GB" altLang="en-US" sz="2400" dirty="0">
                <a:effectLst>
                  <a:outerShdw blurRad="38100" dist="38100" dir="2700000" algn="tl">
                    <a:srgbClr val="000000"/>
                  </a:outerShdw>
                </a:effectLst>
                <a:latin typeface="Palatino Linotype" panose="02040502050505030304" pitchFamily="18" charset="0"/>
              </a:rPr>
              <a:t>. [H6663 – passive – vindicated - justified]</a:t>
            </a:r>
          </a:p>
          <a:p>
            <a:pPr algn="just"/>
            <a:endParaRPr lang="en-GB" altLang="en-US" sz="1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Dan 12:3  And they that be wise shall shine as the brightness of the firmament; and they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that turn many to righteousness </a:t>
            </a:r>
            <a:r>
              <a:rPr lang="en-GB" altLang="en-US" sz="2400" dirty="0">
                <a:effectLst>
                  <a:outerShdw blurRad="38100" dist="38100" dir="2700000" algn="tl">
                    <a:srgbClr val="000000"/>
                  </a:outerShdw>
                </a:effectLst>
                <a:latin typeface="Palatino Linotype" panose="02040502050505030304" pitchFamily="18" charset="0"/>
              </a:rPr>
              <a:t>[H6663] as the stars for ever and ever. </a:t>
            </a:r>
          </a:p>
          <a:p>
            <a:pPr algn="just"/>
            <a:endParaRPr lang="en-GB" altLang="en-US" sz="12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Who are the wise? Those who turn many to righteousness.</a:t>
            </a:r>
          </a:p>
          <a:p>
            <a:pPr algn="just"/>
            <a:r>
              <a:rPr lang="en-GB" altLang="en-US" sz="2400" dirty="0">
                <a:effectLst>
                  <a:outerShdw blurRad="38100" dist="38100" dir="2700000" algn="tl">
                    <a:srgbClr val="000000"/>
                  </a:outerShdw>
                </a:effectLst>
                <a:latin typeface="Palatino Linotype" panose="02040502050505030304" pitchFamily="18" charset="0"/>
              </a:rPr>
              <a:t>What does it mean to turn to righteousness.</a:t>
            </a:r>
          </a:p>
          <a:p>
            <a:pPr algn="just"/>
            <a:r>
              <a:rPr lang="en-GB" altLang="en-US" sz="2400" dirty="0">
                <a:effectLst>
                  <a:outerShdw blurRad="38100" dist="38100" dir="2700000" algn="tl">
                    <a:srgbClr val="000000"/>
                  </a:outerShdw>
                </a:effectLst>
                <a:latin typeface="Palatino Linotype" panose="02040502050505030304" pitchFamily="18" charset="0"/>
              </a:rPr>
              <a:t>Teach and live the truth of God’s character as revealed in Jesus</a:t>
            </a:r>
          </a:p>
          <a:p>
            <a:pPr algn="just"/>
            <a:endParaRPr lang="en-GB" altLang="en-US" sz="12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Isa 33:5  Though the LORD is very great and lives in heaven, He will make Jerusalem His home of justice and </a:t>
            </a:r>
            <a:r>
              <a:rPr lang="en-GB" altLang="en-US" sz="2400">
                <a:effectLst>
                  <a:outerShdw blurRad="38100" dist="38100" dir="2700000" algn="tl">
                    <a:srgbClr val="000000"/>
                  </a:outerShdw>
                </a:effectLst>
                <a:latin typeface="Palatino Linotype" panose="02040502050505030304" pitchFamily="18" charset="0"/>
              </a:rPr>
              <a:t>righteousness. [H6666] </a:t>
            </a:r>
            <a:r>
              <a:rPr lang="en-GB" altLang="en-US" sz="2400" dirty="0">
                <a:effectLst>
                  <a:outerShdw blurRad="38100" dist="38100" dir="2700000" algn="tl">
                    <a:srgbClr val="000000"/>
                  </a:outerShdw>
                </a:effectLst>
                <a:latin typeface="Palatino Linotype" panose="02040502050505030304" pitchFamily="18" charset="0"/>
              </a:rPr>
              <a:t>(NLT)</a:t>
            </a:r>
          </a:p>
        </p:txBody>
      </p:sp>
    </p:spTree>
    <p:extLst>
      <p:ext uri="{BB962C8B-B14F-4D97-AF65-F5344CB8AC3E}">
        <p14:creationId xmlns:p14="http://schemas.microsoft.com/office/powerpoint/2010/main" val="2624429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31A70-B64C-4B88-1AD3-45C2555847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4B5A0F8-4E67-94A5-9892-D6DA3FC39628}"/>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Who Judges Who?</a:t>
            </a:r>
          </a:p>
        </p:txBody>
      </p:sp>
      <p:sp>
        <p:nvSpPr>
          <p:cNvPr id="11267" name="Text Box 3">
            <a:extLst>
              <a:ext uri="{FF2B5EF4-FFF2-40B4-BE49-F238E27FC236}">
                <a16:creationId xmlns:a16="http://schemas.microsoft.com/office/drawing/2014/main" id="{7BAB0320-019C-B2E4-1ADE-FADD4BD60ECC}"/>
              </a:ext>
            </a:extLst>
          </p:cNvPr>
          <p:cNvSpPr txBox="1">
            <a:spLocks noChangeArrowheads="1"/>
          </p:cNvSpPr>
          <p:nvPr/>
        </p:nvSpPr>
        <p:spPr bwMode="auto">
          <a:xfrm>
            <a:off x="539646" y="1394645"/>
            <a:ext cx="11287593"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Rev 14:7  Saying with a loud voice, Fear God, and give glory to him;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for the hour of his judgment is come:</a:t>
            </a:r>
            <a:r>
              <a:rPr lang="en-GB" altLang="en-US" sz="2800" dirty="0">
                <a:effectLst>
                  <a:outerShdw blurRad="38100" dist="38100" dir="2700000" algn="tl">
                    <a:srgbClr val="000000"/>
                  </a:outerShdw>
                </a:effectLst>
                <a:latin typeface="Palatino Linotype" panose="02040502050505030304" pitchFamily="18" charset="0"/>
              </a:rPr>
              <a:t> and worship him that made heaven, and earth, and the sea, and the fountains of waters. </a:t>
            </a: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r>
              <a:rPr lang="en-GB" sz="2400" dirty="0">
                <a:solidFill>
                  <a:schemeClr val="accent1"/>
                </a:solidFill>
                <a:latin typeface="Palatino Linotype" panose="02040502050505030304" pitchFamily="18" charset="0"/>
              </a:rPr>
              <a:t>God's character is now on trial. He who is the accuser of the brethren is, above all, the accuser of God.</a:t>
            </a:r>
            <a:r>
              <a:rPr lang="en-GB" sz="2400" dirty="0">
                <a:latin typeface="Palatino Linotype" panose="02040502050505030304" pitchFamily="18" charset="0"/>
              </a:rPr>
              <a:t> He is a liar from the beginning, and in his first lie on earth he bore false witness against God. Speaking in his insinuating way, he said to the woman, "Hath God said, Ye shall not eat of every tree of the garden?" </a:t>
            </a:r>
            <a:r>
              <a:rPr lang="en-GB" sz="2400" dirty="0">
                <a:solidFill>
                  <a:schemeClr val="accent1"/>
                </a:solidFill>
                <a:latin typeface="Palatino Linotype" panose="02040502050505030304" pitchFamily="18" charset="0"/>
              </a:rPr>
              <a:t>His question implied an accusation of arbitrary power, of tyranny, and was calculated to awaken dissatisfaction and distrust in the mind of the woman. </a:t>
            </a:r>
            <a:r>
              <a:rPr lang="en-GB" sz="2400" dirty="0">
                <a:latin typeface="Palatino Linotype" panose="02040502050505030304" pitchFamily="18" charset="0"/>
              </a:rPr>
              <a:t>E.J. Waggoner “Witnesses for God,” GCQB2 March 6, 1897.</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052712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5E365-27CB-290F-6D48-874F1EC8E42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1A9E823-2278-3417-8D06-68D755C08C2B}"/>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Who Accounts Who Righteous?</a:t>
            </a:r>
          </a:p>
        </p:txBody>
      </p:sp>
      <p:sp>
        <p:nvSpPr>
          <p:cNvPr id="11267" name="Text Box 3">
            <a:extLst>
              <a:ext uri="{FF2B5EF4-FFF2-40B4-BE49-F238E27FC236}">
                <a16:creationId xmlns:a16="http://schemas.microsoft.com/office/drawing/2014/main" id="{96F4F64A-07C1-AAED-2210-F5E52F63739C}"/>
              </a:ext>
            </a:extLst>
          </p:cNvPr>
          <p:cNvSpPr txBox="1">
            <a:spLocks noChangeArrowheads="1"/>
          </p:cNvSpPr>
          <p:nvPr/>
        </p:nvSpPr>
        <p:spPr bwMode="auto">
          <a:xfrm>
            <a:off x="539646" y="1394645"/>
            <a:ext cx="11287593"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And he brought him forth abroad, and said, Look now toward heaven, and tell the stars, if thou be able to number them: and he said unto him, So shall thy seed be. And he believed in the LORD; and he counted it to him for righteousness. Genesis 15:5-6</a:t>
            </a: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Gen 15:6  And he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believedH539</a:t>
            </a:r>
            <a:r>
              <a:rPr lang="en-GB" altLang="en-US" sz="2400" dirty="0">
                <a:effectLst>
                  <a:outerShdw blurRad="38100" dist="38100" dir="2700000" algn="tl">
                    <a:srgbClr val="000000"/>
                  </a:outerShdw>
                </a:effectLst>
                <a:latin typeface="Palatino Linotype" panose="02040502050505030304" pitchFamily="18" charset="0"/>
              </a:rPr>
              <a:t> in the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LORD</a:t>
            </a:r>
            <a:r>
              <a:rPr lang="en-GB" altLang="en-US" sz="2400" dirty="0">
                <a:effectLst>
                  <a:outerShdw blurRad="38100" dist="38100" dir="2700000" algn="tl">
                    <a:srgbClr val="000000"/>
                  </a:outerShdw>
                </a:effectLst>
                <a:latin typeface="Palatino Linotype" panose="02040502050505030304" pitchFamily="18" charset="0"/>
              </a:rPr>
              <a:t>;H3068 and he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countedH2803</a:t>
            </a:r>
            <a:r>
              <a:rPr lang="en-GB" altLang="en-US" sz="2400" dirty="0">
                <a:effectLst>
                  <a:outerShdw blurRad="38100" dist="38100" dir="2700000" algn="tl">
                    <a:srgbClr val="000000"/>
                  </a:outerShdw>
                </a:effectLst>
                <a:latin typeface="Palatino Linotype" panose="02040502050505030304" pitchFamily="18" charset="0"/>
              </a:rPr>
              <a:t> it to him for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righteousness</a:t>
            </a:r>
            <a:r>
              <a:rPr lang="en-GB" altLang="en-US" sz="2400" dirty="0">
                <a:effectLst>
                  <a:outerShdw blurRad="38100" dist="38100" dir="2700000" algn="tl">
                    <a:srgbClr val="000000"/>
                  </a:outerShdw>
                </a:effectLst>
                <a:latin typeface="Palatino Linotype" panose="02040502050505030304" pitchFamily="18" charset="0"/>
              </a:rPr>
              <a:t>.H6666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He believed the Lord </a:t>
            </a:r>
            <a:r>
              <a:rPr lang="en-GB" altLang="en-US" sz="2400">
                <a:effectLst>
                  <a:outerShdw blurRad="38100" dist="38100" dir="2700000" algn="tl">
                    <a:srgbClr val="000000"/>
                  </a:outerShdw>
                </a:effectLst>
                <a:latin typeface="Palatino Linotype" panose="02040502050505030304" pitchFamily="18" charset="0"/>
              </a:rPr>
              <a:t>and counted </a:t>
            </a:r>
            <a:r>
              <a:rPr lang="en-GB" altLang="en-US" sz="2400" dirty="0">
                <a:effectLst>
                  <a:outerShdw blurRad="38100" dist="38100" dir="2700000" algn="tl">
                    <a:srgbClr val="000000"/>
                  </a:outerShdw>
                </a:effectLst>
                <a:latin typeface="Palatino Linotype" panose="02040502050505030304" pitchFamily="18" charset="0"/>
              </a:rPr>
              <a:t>him Righteous/Just.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“Just and True are your ways King of Saints! Rev 15:3</a:t>
            </a:r>
          </a:p>
        </p:txBody>
      </p:sp>
    </p:spTree>
    <p:extLst>
      <p:ext uri="{BB962C8B-B14F-4D97-AF65-F5344CB8AC3E}">
        <p14:creationId xmlns:p14="http://schemas.microsoft.com/office/powerpoint/2010/main" val="425214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B6A01-6AEA-7BB2-D833-E43AC67DB6A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B8C99DE-5EAF-B41D-937D-B388E7BFDD1E}"/>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Who Accounts Who Righteous?</a:t>
            </a:r>
          </a:p>
        </p:txBody>
      </p:sp>
      <p:sp>
        <p:nvSpPr>
          <p:cNvPr id="11267" name="Text Box 3">
            <a:extLst>
              <a:ext uri="{FF2B5EF4-FFF2-40B4-BE49-F238E27FC236}">
                <a16:creationId xmlns:a16="http://schemas.microsoft.com/office/drawing/2014/main" id="{F61C40D5-B8AB-B0AB-F9B1-E8EAE17A2444}"/>
              </a:ext>
            </a:extLst>
          </p:cNvPr>
          <p:cNvSpPr txBox="1">
            <a:spLocks noChangeArrowheads="1"/>
          </p:cNvSpPr>
          <p:nvPr/>
        </p:nvSpPr>
        <p:spPr bwMode="auto">
          <a:xfrm>
            <a:off x="539646" y="1394645"/>
            <a:ext cx="11287593"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But now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the righteousness of God </a:t>
            </a:r>
            <a:r>
              <a:rPr lang="en-GB" altLang="en-US" sz="2800" dirty="0">
                <a:effectLst>
                  <a:outerShdw blurRad="38100" dist="38100" dir="2700000" algn="tl">
                    <a:srgbClr val="000000"/>
                  </a:outerShdw>
                </a:effectLst>
                <a:latin typeface="Palatino Linotype" panose="02040502050505030304" pitchFamily="18" charset="0"/>
              </a:rPr>
              <a:t>without the law is manifested, being witnessed by the law and the prophets; Even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the righteousness of God</a:t>
            </a:r>
            <a:r>
              <a:rPr lang="en-GB" altLang="en-US" sz="2800" dirty="0">
                <a:effectLst>
                  <a:outerShdw blurRad="38100" dist="38100" dir="2700000" algn="tl">
                    <a:srgbClr val="000000"/>
                  </a:outerShdw>
                </a:effectLst>
                <a:latin typeface="Palatino Linotype" panose="02040502050505030304" pitchFamily="18" charset="0"/>
              </a:rPr>
              <a:t> which is by faith of Jesus Christ unto all and upon all them that believe: for there is no difference: For all have sinned, and come short of the glory of God; Being justified freely by his grace through the redemption that is in Christ Jesus: Whom God hath set forth to be a propitiation through faith in his blood,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to declare his righteousness </a:t>
            </a:r>
            <a:r>
              <a:rPr lang="en-GB" altLang="en-US" sz="2800" dirty="0">
                <a:effectLst>
                  <a:outerShdw blurRad="38100" dist="38100" dir="2700000" algn="tl">
                    <a:srgbClr val="000000"/>
                  </a:outerShdw>
                </a:effectLst>
                <a:latin typeface="Palatino Linotype" panose="02040502050505030304" pitchFamily="18" charset="0"/>
              </a:rPr>
              <a:t>for the remission of sins that are past, through the forbearance of God;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To declare, I say, at this time his righteousness: that he might be just, and the justifier of him which believeth in Jesus.</a:t>
            </a:r>
            <a:r>
              <a:rPr lang="en-GB" altLang="en-US" sz="2800" dirty="0">
                <a:effectLst>
                  <a:outerShdw blurRad="38100" dist="38100" dir="2700000" algn="tl">
                    <a:srgbClr val="000000"/>
                  </a:outerShdw>
                </a:effectLst>
                <a:latin typeface="Palatino Linotype" panose="02040502050505030304" pitchFamily="18" charset="0"/>
              </a:rPr>
              <a:t> Romans 3:21-26</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327084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8479A-1346-2D4C-B913-8094AA3AB6E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03F1C70-A8A6-F499-A632-F4D840306BD4}"/>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Gen 15:6 Defined by Definition of Justice</a:t>
            </a:r>
          </a:p>
        </p:txBody>
      </p:sp>
      <p:sp>
        <p:nvSpPr>
          <p:cNvPr id="11267" name="Text Box 3">
            <a:extLst>
              <a:ext uri="{FF2B5EF4-FFF2-40B4-BE49-F238E27FC236}">
                <a16:creationId xmlns:a16="http://schemas.microsoft.com/office/drawing/2014/main" id="{C8F457E9-6C86-C909-F9BC-8299678B45E1}"/>
              </a:ext>
            </a:extLst>
          </p:cNvPr>
          <p:cNvSpPr txBox="1">
            <a:spLocks noChangeArrowheads="1"/>
          </p:cNvSpPr>
          <p:nvPr/>
        </p:nvSpPr>
        <p:spPr bwMode="auto">
          <a:xfrm>
            <a:off x="539646" y="1394645"/>
            <a:ext cx="1128759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And he brought him forth abroad, and said, Look now toward heaven, and tell the stars, if thou be able to number them: and he said unto him, So shall thy seed be. And he believed in the LORD; and he counted it to him for righteousness/justice. Genesis 15:5-6</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If justice means every sin must be punished, then Abraham can’t call God righteous or just for simply giving him a promise of an eternal posterity when he had just killed all those men in saving Lot, his nephew.</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But when justice means love, mercy, kindness, and compassion, then Abraham is the one who accounts God as just and when Abraham accepts the truth of God’s righteous character, the reconciliation is complete and man is reconciled. </a:t>
            </a:r>
          </a:p>
          <a:p>
            <a:pPr algn="just"/>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4789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D10FD-BA5D-2C7E-2B7F-177FD543471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8E6C6F9-F645-4999-BEB1-AA5BD4E5194D}"/>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What about Rom 4:1-5</a:t>
            </a:r>
          </a:p>
        </p:txBody>
      </p:sp>
      <p:sp>
        <p:nvSpPr>
          <p:cNvPr id="11267" name="Text Box 3">
            <a:extLst>
              <a:ext uri="{FF2B5EF4-FFF2-40B4-BE49-F238E27FC236}">
                <a16:creationId xmlns:a16="http://schemas.microsoft.com/office/drawing/2014/main" id="{DE5C913A-1C20-2F53-7CD6-33B83E8A2699}"/>
              </a:ext>
            </a:extLst>
          </p:cNvPr>
          <p:cNvSpPr txBox="1">
            <a:spLocks noChangeArrowheads="1"/>
          </p:cNvSpPr>
          <p:nvPr/>
        </p:nvSpPr>
        <p:spPr bwMode="auto">
          <a:xfrm>
            <a:off x="539646" y="1394645"/>
            <a:ext cx="1128759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What shall we say then that Abraham our father, as pertaining to the flesh, hath found? For if Abraham were justified by works, he hath whereof to glory; but not before God. For what saith the scripture?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Abraham believed God, and it was counted unto him for righteousness. Now to him that worketh is the reward not reckoned of grace, but of debt. But to him that worketh not, but </a:t>
            </a:r>
            <a:r>
              <a:rPr lang="en-GB" altLang="en-US" sz="2400" u="sng" dirty="0">
                <a:solidFill>
                  <a:srgbClr val="92D050"/>
                </a:solidFill>
                <a:effectLst>
                  <a:outerShdw blurRad="38100" dist="38100" dir="2700000" algn="tl">
                    <a:srgbClr val="000000"/>
                  </a:outerShdw>
                </a:effectLst>
                <a:latin typeface="Palatino Linotype" panose="02040502050505030304" pitchFamily="18" charset="0"/>
              </a:rPr>
              <a:t>believeth on him that </a:t>
            </a:r>
            <a:r>
              <a:rPr lang="en-GB" altLang="en-US" sz="2400" u="sng" dirty="0" err="1">
                <a:solidFill>
                  <a:srgbClr val="92D050"/>
                </a:solidFill>
                <a:effectLst>
                  <a:outerShdw blurRad="38100" dist="38100" dir="2700000" algn="tl">
                    <a:srgbClr val="000000"/>
                  </a:outerShdw>
                </a:effectLst>
                <a:latin typeface="Palatino Linotype" panose="02040502050505030304" pitchFamily="18" charset="0"/>
              </a:rPr>
              <a:t>justifieth</a:t>
            </a:r>
            <a:r>
              <a:rPr lang="en-GB" altLang="en-US" sz="2400" u="sng" dirty="0">
                <a:solidFill>
                  <a:srgbClr val="92D050"/>
                </a:solidFill>
                <a:effectLst>
                  <a:outerShdw blurRad="38100" dist="38100" dir="2700000" algn="tl">
                    <a:srgbClr val="000000"/>
                  </a:outerShdw>
                </a:effectLst>
                <a:latin typeface="Palatino Linotype" panose="02040502050505030304" pitchFamily="18" charset="0"/>
              </a:rPr>
              <a:t> the ungodly</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 his faith is counted for righteousness. </a:t>
            </a:r>
            <a:r>
              <a:rPr lang="en-GB" altLang="en-US" sz="2400" dirty="0">
                <a:effectLst>
                  <a:outerShdw blurRad="38100" dist="38100" dir="2700000" algn="tl">
                    <a:srgbClr val="000000"/>
                  </a:outerShdw>
                </a:effectLst>
                <a:latin typeface="Palatino Linotype" panose="02040502050505030304" pitchFamily="18" charset="0"/>
              </a:rPr>
              <a:t>Romans 4:1-5</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Old Covenant – God counts man righteous for accepting God’s sacrifice.</a:t>
            </a:r>
          </a:p>
          <a:p>
            <a:pPr algn="just"/>
            <a:r>
              <a:rPr lang="en-GB" altLang="en-US" sz="2400" dirty="0">
                <a:effectLst>
                  <a:outerShdw blurRad="38100" dist="38100" dir="2700000" algn="tl">
                    <a:srgbClr val="000000"/>
                  </a:outerShdw>
                </a:effectLst>
                <a:latin typeface="Palatino Linotype" panose="02040502050505030304" pitchFamily="18" charset="0"/>
              </a:rPr>
              <a:t>New Covenant – Man counts God righteous by believing in His promise and therefore believing the truth of His character.</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08224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The Faith of Abraham</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812799" y="1443841"/>
            <a:ext cx="1042463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Gen 15:5-6  Then He brought him outside and said, "Look now toward heaven, and count the stars if you are able to number them." And He said to him, "So shall your descendants be." </a:t>
            </a:r>
          </a:p>
          <a:p>
            <a:pPr algn="just"/>
            <a:r>
              <a:rPr lang="en-GB" altLang="en-US" sz="2800" dirty="0">
                <a:effectLst>
                  <a:outerShdw blurRad="38100" dist="38100" dir="2700000" algn="tl">
                    <a:srgbClr val="000000"/>
                  </a:outerShdw>
                </a:effectLst>
                <a:latin typeface="Palatino Linotype" panose="02040502050505030304" pitchFamily="18" charset="0"/>
              </a:rPr>
              <a:t>And he [Abraham] believed in the LORD, and He accounted it to him for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righteousness. [H6666 from H6664 </a:t>
            </a:r>
            <a:r>
              <a:rPr lang="en-GB" altLang="en-US" sz="2800" dirty="0" err="1">
                <a:solidFill>
                  <a:srgbClr val="92D050"/>
                </a:solidFill>
                <a:effectLst>
                  <a:outerShdw blurRad="38100" dist="38100" dir="2700000" algn="tl">
                    <a:srgbClr val="000000"/>
                  </a:outerShdw>
                </a:effectLst>
                <a:latin typeface="Palatino Linotype" panose="02040502050505030304" pitchFamily="18" charset="0"/>
              </a:rPr>
              <a:t>Tsedeq</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a:t>
            </a:r>
          </a:p>
          <a:p>
            <a:pPr algn="just"/>
            <a:endParaRPr lang="en-GB" altLang="en-US" sz="28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800" dirty="0">
                <a:effectLst>
                  <a:outerShdw blurRad="38100" dist="38100" dir="2700000" algn="tl">
                    <a:srgbClr val="000000"/>
                  </a:outerShdw>
                </a:effectLst>
                <a:latin typeface="Palatino Linotype" panose="02040502050505030304" pitchFamily="18" charset="0"/>
              </a:rPr>
              <a:t>H6666: From H6663; rightness (abstractly), subjectively (rectitude),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objectively (justice)</a:t>
            </a:r>
            <a:r>
              <a:rPr lang="en-GB" altLang="en-US" sz="2800" dirty="0">
                <a:effectLst>
                  <a:outerShdw blurRad="38100" dist="38100" dir="2700000" algn="tl">
                    <a:srgbClr val="000000"/>
                  </a:outerShdw>
                </a:effectLst>
                <a:latin typeface="Palatino Linotype" panose="02040502050505030304" pitchFamily="18" charset="0"/>
              </a:rPr>
              <a:t>, morally (virtue) or figuratively (prosperity): - justice, moderately, right (-</a:t>
            </a:r>
            <a:r>
              <a:rPr lang="en-GB" altLang="en-US" sz="2800" dirty="0" err="1">
                <a:effectLst>
                  <a:outerShdw blurRad="38100" dist="38100" dir="2700000" algn="tl">
                    <a:srgbClr val="000000"/>
                  </a:outerShdw>
                </a:effectLst>
                <a:latin typeface="Palatino Linotype" panose="02040502050505030304" pitchFamily="18" charset="0"/>
              </a:rPr>
              <a:t>eous</a:t>
            </a:r>
            <a:r>
              <a:rPr lang="en-GB" altLang="en-US" sz="2800" dirty="0">
                <a:effectLst>
                  <a:outerShdw blurRad="38100" dist="38100" dir="2700000" algn="tl">
                    <a:srgbClr val="000000"/>
                  </a:outerShdw>
                </a:effectLst>
                <a:latin typeface="Palatino Linotype" panose="02040502050505030304" pitchFamily="18" charset="0"/>
              </a:rPr>
              <a:t>) (act, -</a:t>
            </a:r>
            <a:r>
              <a:rPr lang="en-GB" altLang="en-US" sz="2800" dirty="0" err="1">
                <a:effectLst>
                  <a:outerShdw blurRad="38100" dist="38100" dir="2700000" algn="tl">
                    <a:srgbClr val="000000"/>
                  </a:outerShdw>
                </a:effectLst>
                <a:latin typeface="Palatino Linotype" panose="02040502050505030304" pitchFamily="18" charset="0"/>
              </a:rPr>
              <a:t>ly</a:t>
            </a:r>
            <a:r>
              <a:rPr lang="en-GB" altLang="en-US" sz="2800" dirty="0">
                <a:effectLst>
                  <a:outerShdw blurRad="38100" dist="38100" dir="2700000" algn="tl">
                    <a:srgbClr val="000000"/>
                  </a:outerShdw>
                </a:effectLst>
                <a:latin typeface="Palatino Linotype" panose="02040502050505030304" pitchFamily="18" charset="0"/>
              </a:rPr>
              <a:t>, -ness).</a:t>
            </a:r>
          </a:p>
        </p:txBody>
      </p:sp>
    </p:spTree>
    <p:extLst>
      <p:ext uri="{BB962C8B-B14F-4D97-AF65-F5344CB8AC3E}">
        <p14:creationId xmlns:p14="http://schemas.microsoft.com/office/powerpoint/2010/main" val="3791737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A53D2-59EB-7935-CC2E-52DA6E562C4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4D1A1DA-3683-AF36-C5A9-3781CD3DD302}"/>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But where was the sacrifice?</a:t>
            </a:r>
          </a:p>
        </p:txBody>
      </p:sp>
      <p:sp>
        <p:nvSpPr>
          <p:cNvPr id="11267" name="Text Box 3">
            <a:extLst>
              <a:ext uri="{FF2B5EF4-FFF2-40B4-BE49-F238E27FC236}">
                <a16:creationId xmlns:a16="http://schemas.microsoft.com/office/drawing/2014/main" id="{D7D96057-2628-9021-D512-D673DACEECB8}"/>
              </a:ext>
            </a:extLst>
          </p:cNvPr>
          <p:cNvSpPr txBox="1">
            <a:spLocks noChangeArrowheads="1"/>
          </p:cNvSpPr>
          <p:nvPr/>
        </p:nvSpPr>
        <p:spPr bwMode="auto">
          <a:xfrm>
            <a:off x="539646" y="1394645"/>
            <a:ext cx="1128759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After these things the word of the LORD came unto Abram in a vision, saying, Fear not, Abram: I am thy shield, and thy exceeding great reward. </a:t>
            </a:r>
            <a:r>
              <a:rPr lang="en-GB" altLang="en-US" sz="2400" dirty="0">
                <a:effectLst>
                  <a:outerShdw blurRad="38100" dist="38100" dir="2700000" algn="tl">
                    <a:srgbClr val="000000"/>
                  </a:outerShdw>
                </a:effectLst>
                <a:latin typeface="Palatino Linotype" panose="02040502050505030304" pitchFamily="18" charset="0"/>
              </a:rPr>
              <a:t>And Abram said, Lord GOD, what wilt thou give me, seeing I go childless, and the steward of my house is this Eliezer of Damascus? And Abram said, Behold, to me thou hast given no seed: and, lo, one born in my house is mine heir. And, behold, the word of the LORD came unto him, saying, This shall not be thine heir; but he that shall come forth out of thine own bowels shall be thine heir.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And he brought him forth abroad, and said, Look now toward heaven, and tell the stars, if thou be able to number them: and he said unto him, So shall thy seed be. </a:t>
            </a:r>
            <a:r>
              <a:rPr lang="en-GB" altLang="en-US" sz="2400" dirty="0">
                <a:effectLst>
                  <a:outerShdw blurRad="38100" dist="38100" dir="2700000" algn="tl">
                    <a:srgbClr val="000000"/>
                  </a:outerShdw>
                </a:effectLst>
                <a:latin typeface="Palatino Linotype" panose="02040502050505030304" pitchFamily="18" charset="0"/>
              </a:rPr>
              <a:t>And he believed in the LORD; and he counted it to him for righteousness. Genesis 15:1-6</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970006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495B-F7AF-AC15-99DC-437A5E246AF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02A1631-F1BF-6E52-E1C8-4876A63F992F}"/>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But where was the sacrifice?</a:t>
            </a:r>
          </a:p>
        </p:txBody>
      </p:sp>
      <p:sp>
        <p:nvSpPr>
          <p:cNvPr id="11267" name="Text Box 3">
            <a:extLst>
              <a:ext uri="{FF2B5EF4-FFF2-40B4-BE49-F238E27FC236}">
                <a16:creationId xmlns:a16="http://schemas.microsoft.com/office/drawing/2014/main" id="{5AA42F05-7412-7CC2-EEFF-0F30ABF0FB28}"/>
              </a:ext>
            </a:extLst>
          </p:cNvPr>
          <p:cNvSpPr txBox="1">
            <a:spLocks noChangeArrowheads="1"/>
          </p:cNvSpPr>
          <p:nvPr/>
        </p:nvSpPr>
        <p:spPr bwMode="auto">
          <a:xfrm>
            <a:off x="584617" y="1319694"/>
            <a:ext cx="1128759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And he said unto him, I am the LORD that brought thee out of Ur of the Chaldees, to give thee this land to inherit it.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And he said, Lord GOD, whereby shall I know that I shall inherit it? </a:t>
            </a:r>
            <a:r>
              <a:rPr lang="en-GB" altLang="en-US" sz="2400" dirty="0">
                <a:effectLst>
                  <a:outerShdw blurRad="38100" dist="38100" dir="2700000" algn="tl">
                    <a:srgbClr val="000000"/>
                  </a:outerShdw>
                </a:effectLst>
                <a:latin typeface="Palatino Linotype" panose="02040502050505030304" pitchFamily="18" charset="0"/>
              </a:rPr>
              <a:t>[lack of faith which brings:] And he said unto him, Take me an heifer of three years old, and a she goat of three years old, and a ram of three years old, and a turtledove, and a young pigeon. And he took unto him all these, and divided them in the midst, and laid each piece one against another: but the birds divided he not. And when the fowls came down upon the carcases, Abram drove them away. And when the sun was going down, a deep sleep fell upon Abram; and, lo, an horror of great darkness fell upon him. Genesis 15:7-12</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sacrifice occurs AFTER the faith of Abraham in God’s promise. The sacrifice occurs after Abraham falters in faith. Faltering faith changes the meaning of justice. </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200742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25304-83CB-33A5-421C-BD0EF88C553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32C2253-A619-016F-7891-2BD91D3CD990}"/>
              </a:ext>
            </a:extLst>
          </p:cNvPr>
          <p:cNvSpPr>
            <a:spLocks noGrp="1" noChangeArrowheads="1"/>
          </p:cNvSpPr>
          <p:nvPr>
            <p:ph type="ctrTitle"/>
          </p:nvPr>
        </p:nvSpPr>
        <p:spPr>
          <a:xfrm>
            <a:off x="694261" y="405712"/>
            <a:ext cx="10803470" cy="628459"/>
          </a:xfrm>
        </p:spPr>
        <p:txBody>
          <a:bodyPr>
            <a:normAutofit fontScale="90000"/>
          </a:bodyPr>
          <a:lstStyle/>
          <a:p>
            <a:pPr defTabSz="1036638"/>
            <a:r>
              <a:rPr lang="en-US" altLang="en-US" sz="3200" dirty="0"/>
              <a:t>where was the sacrifice From Melchizedek?</a:t>
            </a:r>
          </a:p>
        </p:txBody>
      </p:sp>
      <p:sp>
        <p:nvSpPr>
          <p:cNvPr id="11267" name="Text Box 3">
            <a:extLst>
              <a:ext uri="{FF2B5EF4-FFF2-40B4-BE49-F238E27FC236}">
                <a16:creationId xmlns:a16="http://schemas.microsoft.com/office/drawing/2014/main" id="{0D2CD675-E857-6823-66A5-598F277387CF}"/>
              </a:ext>
            </a:extLst>
          </p:cNvPr>
          <p:cNvSpPr txBox="1">
            <a:spLocks noChangeArrowheads="1"/>
          </p:cNvSpPr>
          <p:nvPr/>
        </p:nvSpPr>
        <p:spPr bwMode="auto">
          <a:xfrm>
            <a:off x="774488" y="1589517"/>
            <a:ext cx="1064301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And the king of Sodom went out to meet him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after his return from the slaughter of Chedorlaomer, and of the kings that were with him</a:t>
            </a:r>
            <a:r>
              <a:rPr lang="en-GB" altLang="en-US" sz="2400" dirty="0">
                <a:effectLst>
                  <a:outerShdw blurRad="38100" dist="38100" dir="2700000" algn="tl">
                    <a:srgbClr val="000000"/>
                  </a:outerShdw>
                </a:effectLst>
                <a:latin typeface="Palatino Linotype" panose="02040502050505030304" pitchFamily="18" charset="0"/>
              </a:rPr>
              <a:t>, at the valley of Shaveh, which is the king's dale.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And Melchizedek king of Salem brought forth bread and wine: and he was the priest of the most high God. And he blessed him, and said, Blessed be Abram of the most high God, possessor of heaven and earth:</a:t>
            </a:r>
            <a:r>
              <a:rPr lang="en-GB" altLang="en-US" sz="2400" dirty="0">
                <a:effectLst>
                  <a:outerShdw blurRad="38100" dist="38100" dir="2700000" algn="tl">
                    <a:srgbClr val="000000"/>
                  </a:outerShdw>
                </a:effectLst>
                <a:latin typeface="Palatino Linotype" panose="02040502050505030304" pitchFamily="18" charset="0"/>
              </a:rPr>
              <a:t> Genesis 14:17-19</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214547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73B3-1DB6-32F8-804A-00364A2DBF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4B9DBE-6750-2E2F-102D-7F58697FE5B8}"/>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Righteousness = Justice = Mercy</a:t>
            </a:r>
          </a:p>
        </p:txBody>
      </p:sp>
      <p:sp>
        <p:nvSpPr>
          <p:cNvPr id="11267" name="Text Box 3">
            <a:extLst>
              <a:ext uri="{FF2B5EF4-FFF2-40B4-BE49-F238E27FC236}">
                <a16:creationId xmlns:a16="http://schemas.microsoft.com/office/drawing/2014/main" id="{655A1F2F-7129-9FB4-7E32-D84EFDE0BA9E}"/>
              </a:ext>
            </a:extLst>
          </p:cNvPr>
          <p:cNvSpPr txBox="1">
            <a:spLocks noChangeArrowheads="1"/>
          </p:cNvSpPr>
          <p:nvPr/>
        </p:nvSpPr>
        <p:spPr bwMode="auto">
          <a:xfrm>
            <a:off x="976859" y="1451655"/>
            <a:ext cx="10238282"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err="1">
                <a:effectLst>
                  <a:outerShdw blurRad="38100" dist="38100" dir="2700000" algn="tl">
                    <a:srgbClr val="000000"/>
                  </a:outerShdw>
                </a:effectLst>
                <a:latin typeface="Palatino Linotype" panose="02040502050505030304" pitchFamily="18" charset="0"/>
              </a:rPr>
              <a:t>Psa</a:t>
            </a:r>
            <a:r>
              <a:rPr lang="en-GB" altLang="en-US" sz="2800" dirty="0">
                <a:effectLst>
                  <a:outerShdw blurRad="38100" dist="38100" dir="2700000" algn="tl">
                    <a:srgbClr val="000000"/>
                  </a:outerShdw>
                </a:effectLst>
                <a:latin typeface="Palatino Linotype" panose="02040502050505030304" pitchFamily="18" charset="0"/>
              </a:rPr>
              <a:t> 89:14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Righteousness</a:t>
            </a:r>
            <a:r>
              <a:rPr lang="en-GB" altLang="en-US" sz="2800" dirty="0">
                <a:effectLst>
                  <a:outerShdw blurRad="38100" dist="38100" dir="2700000" algn="tl">
                    <a:srgbClr val="000000"/>
                  </a:outerShdw>
                </a:effectLst>
                <a:latin typeface="Palatino Linotype" panose="02040502050505030304" pitchFamily="18" charset="0"/>
              </a:rPr>
              <a:t> [H6664 </a:t>
            </a:r>
            <a:r>
              <a:rPr lang="en-GB" altLang="en-US" sz="2800" dirty="0" err="1">
                <a:effectLst>
                  <a:outerShdw blurRad="38100" dist="38100" dir="2700000" algn="tl">
                    <a:srgbClr val="000000"/>
                  </a:outerShdw>
                </a:effectLst>
                <a:latin typeface="Palatino Linotype" panose="02040502050505030304" pitchFamily="18" charset="0"/>
              </a:rPr>
              <a:t>Tsedeq</a:t>
            </a:r>
            <a:r>
              <a:rPr lang="en-GB" altLang="en-US" sz="2800" dirty="0">
                <a:effectLst>
                  <a:outerShdw blurRad="38100" dist="38100" dir="2700000" algn="tl">
                    <a:srgbClr val="000000"/>
                  </a:outerShdw>
                </a:effectLst>
                <a:latin typeface="Palatino Linotype" panose="02040502050505030304" pitchFamily="18" charset="0"/>
              </a:rPr>
              <a:t>] and justice are the foundation of Your throne;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Mercy and truth </a:t>
            </a:r>
            <a:r>
              <a:rPr lang="en-GB" altLang="en-US" sz="2800" dirty="0">
                <a:effectLst>
                  <a:outerShdw blurRad="38100" dist="38100" dir="2700000" algn="tl">
                    <a:srgbClr val="000000"/>
                  </a:outerShdw>
                </a:effectLst>
                <a:latin typeface="Palatino Linotype" panose="02040502050505030304" pitchFamily="18" charset="0"/>
              </a:rPr>
              <a:t>go before Your face. NKJV</a:t>
            </a: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r>
              <a:rPr lang="en-GB" altLang="en-US" sz="2800" dirty="0" err="1">
                <a:effectLst>
                  <a:outerShdw blurRad="38100" dist="38100" dir="2700000" algn="tl">
                    <a:srgbClr val="000000"/>
                  </a:outerShdw>
                </a:effectLst>
                <a:latin typeface="Palatino Linotype" panose="02040502050505030304" pitchFamily="18" charset="0"/>
              </a:rPr>
              <a:t>Psa</a:t>
            </a:r>
            <a:r>
              <a:rPr lang="en-GB" altLang="en-US" sz="2800" dirty="0">
                <a:effectLst>
                  <a:outerShdw blurRad="38100" dist="38100" dir="2700000" algn="tl">
                    <a:srgbClr val="000000"/>
                  </a:outerShdw>
                </a:effectLst>
                <a:latin typeface="Palatino Linotype" panose="02040502050505030304" pitchFamily="18" charset="0"/>
              </a:rPr>
              <a:t> 89:14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Justice</a:t>
            </a:r>
            <a:r>
              <a:rPr lang="en-GB" altLang="en-US" sz="2800" dirty="0">
                <a:effectLst>
                  <a:outerShdw blurRad="38100" dist="38100" dir="2700000" algn="tl">
                    <a:srgbClr val="000000"/>
                  </a:outerShdw>
                </a:effectLst>
                <a:latin typeface="Palatino Linotype" panose="02040502050505030304" pitchFamily="18" charset="0"/>
              </a:rPr>
              <a:t> and judgment are the habitation of thy throne: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mercy and truth </a:t>
            </a:r>
            <a:r>
              <a:rPr lang="en-GB" altLang="en-US" sz="2800" dirty="0">
                <a:effectLst>
                  <a:outerShdw blurRad="38100" dist="38100" dir="2700000" algn="tl">
                    <a:srgbClr val="000000"/>
                  </a:outerShdw>
                </a:effectLst>
                <a:latin typeface="Palatino Linotype" panose="02040502050505030304" pitchFamily="18" charset="0"/>
              </a:rPr>
              <a:t>shall go before thy face. KJV</a:t>
            </a: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r>
              <a:rPr lang="en-GB" altLang="en-US" sz="2800" dirty="0" err="1">
                <a:effectLst>
                  <a:outerShdw blurRad="38100" dist="38100" dir="2700000" algn="tl">
                    <a:srgbClr val="000000"/>
                  </a:outerShdw>
                </a:effectLst>
                <a:latin typeface="Palatino Linotype" panose="02040502050505030304" pitchFamily="18" charset="0"/>
              </a:rPr>
              <a:t>Prov</a:t>
            </a:r>
            <a:r>
              <a:rPr lang="en-GB" altLang="en-US" sz="2800" dirty="0">
                <a:effectLst>
                  <a:outerShdw blurRad="38100" dist="38100" dir="2700000" algn="tl">
                    <a:srgbClr val="000000"/>
                  </a:outerShdw>
                </a:effectLst>
                <a:latin typeface="Palatino Linotype" panose="02040502050505030304" pitchFamily="18" charset="0"/>
              </a:rPr>
              <a:t> 12:28  In the way of righteousness [H6666] is life;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and in the pathway thereof there is no death.</a:t>
            </a: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16934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8302F-124A-988F-6904-3B7E727D9EF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088753C-A725-AF57-40A4-72D7AF16E091}"/>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Definition of Justice</a:t>
            </a:r>
          </a:p>
        </p:txBody>
      </p:sp>
      <p:sp>
        <p:nvSpPr>
          <p:cNvPr id="11267" name="Text Box 3">
            <a:extLst>
              <a:ext uri="{FF2B5EF4-FFF2-40B4-BE49-F238E27FC236}">
                <a16:creationId xmlns:a16="http://schemas.microsoft.com/office/drawing/2014/main" id="{97137FB9-4E24-3BBD-C922-E2A904604E03}"/>
              </a:ext>
            </a:extLst>
          </p:cNvPr>
          <p:cNvSpPr txBox="1">
            <a:spLocks noChangeArrowheads="1"/>
          </p:cNvSpPr>
          <p:nvPr/>
        </p:nvSpPr>
        <p:spPr bwMode="auto">
          <a:xfrm>
            <a:off x="558383" y="1136064"/>
            <a:ext cx="11075233"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Defend the poor and fatherless; Do justice [H6663] to the afflicted and needy. Deliver the poor and needy;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Free them from the hand of the wicked.</a:t>
            </a:r>
            <a:r>
              <a:rPr lang="en-GB" altLang="en-US" sz="2200" dirty="0">
                <a:effectLst>
                  <a:outerShdw blurRad="38100" dist="38100" dir="2700000" algn="tl">
                    <a:srgbClr val="000000"/>
                  </a:outerShdw>
                </a:effectLst>
                <a:latin typeface="Palatino Linotype" panose="02040502050505030304" pitchFamily="18" charset="0"/>
              </a:rPr>
              <a:t> Psalms 82:3-4</a:t>
            </a:r>
          </a:p>
          <a:p>
            <a:pPr algn="just"/>
            <a:endParaRPr lang="en-GB" altLang="en-US" sz="11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Every way of a man is right in his own eyes, But the LORD weighs the hearts.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To do righteousness </a:t>
            </a:r>
            <a:r>
              <a:rPr lang="en-GB" altLang="en-US" sz="2200" dirty="0">
                <a:effectLst>
                  <a:outerShdw blurRad="38100" dist="38100" dir="2700000" algn="tl">
                    <a:srgbClr val="000000"/>
                  </a:outerShdw>
                </a:effectLst>
                <a:latin typeface="Palatino Linotype" panose="02040502050505030304" pitchFamily="18" charset="0"/>
              </a:rPr>
              <a:t>[H6666]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and justice </a:t>
            </a:r>
            <a:r>
              <a:rPr lang="en-GB" altLang="en-US" sz="2200" dirty="0">
                <a:effectLst>
                  <a:outerShdw blurRad="38100" dist="38100" dir="2700000" algn="tl">
                    <a:srgbClr val="000000"/>
                  </a:outerShdw>
                </a:effectLst>
                <a:latin typeface="Palatino Linotype" panose="02040502050505030304" pitchFamily="18" charset="0"/>
              </a:rPr>
              <a:t>[H4941]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Is more acceptable to the LORD than sacrifice.</a:t>
            </a:r>
            <a:r>
              <a:rPr lang="en-GB" altLang="en-US" sz="2200" dirty="0">
                <a:effectLst>
                  <a:outerShdw blurRad="38100" dist="38100" dir="2700000" algn="tl">
                    <a:srgbClr val="000000"/>
                  </a:outerShdw>
                </a:effectLst>
                <a:latin typeface="Palatino Linotype" panose="02040502050505030304" pitchFamily="18" charset="0"/>
              </a:rPr>
              <a:t> Proverbs 21:2-3</a:t>
            </a:r>
          </a:p>
          <a:p>
            <a:pPr algn="just"/>
            <a:endParaRPr lang="en-GB" altLang="en-US" sz="11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The righteous [H6662 – from H6663 </a:t>
            </a:r>
            <a:r>
              <a:rPr lang="en-GB" altLang="en-US" sz="2200" dirty="0" err="1">
                <a:effectLst>
                  <a:outerShdw blurRad="38100" dist="38100" dir="2700000" algn="tl">
                    <a:srgbClr val="000000"/>
                  </a:outerShdw>
                </a:effectLst>
                <a:latin typeface="Palatino Linotype" panose="02040502050505030304" pitchFamily="18" charset="0"/>
              </a:rPr>
              <a:t>Tsadak</a:t>
            </a:r>
            <a:r>
              <a:rPr lang="en-GB" altLang="en-US" sz="2200" dirty="0">
                <a:effectLst>
                  <a:outerShdw blurRad="38100" dist="38100" dir="2700000" algn="tl">
                    <a:srgbClr val="000000"/>
                  </a:outerShdw>
                </a:effectLst>
                <a:latin typeface="Palatino Linotype" panose="02040502050505030304" pitchFamily="18" charset="0"/>
              </a:rPr>
              <a:t>] care about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justice for the poor</a:t>
            </a:r>
            <a:r>
              <a:rPr lang="en-GB" altLang="en-US" sz="2200" dirty="0">
                <a:effectLst>
                  <a:outerShdw blurRad="38100" dist="38100" dir="2700000" algn="tl">
                    <a:srgbClr val="000000"/>
                  </a:outerShdw>
                </a:effectLst>
                <a:latin typeface="Palatino Linotype" panose="02040502050505030304" pitchFamily="18" charset="0"/>
              </a:rPr>
              <a:t>, but the wicked have no such concern. Proverbs 29:7 NIV</a:t>
            </a:r>
          </a:p>
          <a:p>
            <a:pPr algn="just"/>
            <a:endParaRPr lang="en-GB" altLang="en-US" sz="1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Open your mouth, judge righteously, [H6664] And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plead the cause of the poor </a:t>
            </a:r>
            <a:r>
              <a:rPr lang="en-GB" altLang="en-US" sz="2200" dirty="0">
                <a:effectLst>
                  <a:outerShdw blurRad="38100" dist="38100" dir="2700000" algn="tl">
                    <a:srgbClr val="000000"/>
                  </a:outerShdw>
                </a:effectLst>
                <a:latin typeface="Palatino Linotype" panose="02040502050505030304" pitchFamily="18" charset="0"/>
              </a:rPr>
              <a:t>(Depressed)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and needy. </a:t>
            </a:r>
            <a:r>
              <a:rPr lang="en-GB" altLang="en-US" sz="2200" dirty="0">
                <a:effectLst>
                  <a:outerShdw blurRad="38100" dist="38100" dir="2700000" algn="tl">
                    <a:srgbClr val="000000"/>
                  </a:outerShdw>
                </a:effectLst>
                <a:latin typeface="Palatino Linotype" panose="02040502050505030304" pitchFamily="18" charset="0"/>
              </a:rPr>
              <a:t>(especially in feeling) Proverbs 31:9 </a:t>
            </a:r>
          </a:p>
          <a:p>
            <a:pPr algn="just"/>
            <a:endParaRPr lang="en-GB" altLang="en-US" sz="11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Pure and undefiled religion (Justice/Righteousness) before God and the Father is this: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to visit orphans and widows in their trouble</a:t>
            </a:r>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strike="sngStrike" dirty="0">
                <a:effectLst>
                  <a:outerShdw blurRad="38100" dist="38100" dir="2700000" algn="tl">
                    <a:srgbClr val="000000"/>
                  </a:outerShdw>
                </a:effectLst>
                <a:latin typeface="Palatino Linotype" panose="02040502050505030304" pitchFamily="18" charset="0"/>
              </a:rPr>
              <a:t>and</a:t>
            </a:r>
            <a:r>
              <a:rPr lang="en-GB" altLang="en-US" sz="2200" dirty="0">
                <a:effectLst>
                  <a:outerShdw blurRad="38100" dist="38100" dir="2700000" algn="tl">
                    <a:srgbClr val="000000"/>
                  </a:outerShdw>
                </a:effectLst>
                <a:latin typeface="Palatino Linotype" panose="02040502050505030304" pitchFamily="18" charset="0"/>
              </a:rPr>
              <a:t> to keep oneself unspotted from the world. James 1:27 </a:t>
            </a:r>
          </a:p>
        </p:txBody>
      </p:sp>
    </p:spTree>
    <p:extLst>
      <p:ext uri="{BB962C8B-B14F-4D97-AF65-F5344CB8AC3E}">
        <p14:creationId xmlns:p14="http://schemas.microsoft.com/office/powerpoint/2010/main" val="356981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1B713-50DD-1D71-0EAF-9B69BE8E776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89D163F-6176-C6C8-F064-FA43D81B7558}"/>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Definition of Justice</a:t>
            </a:r>
          </a:p>
        </p:txBody>
      </p:sp>
      <p:sp>
        <p:nvSpPr>
          <p:cNvPr id="11267" name="Text Box 3">
            <a:extLst>
              <a:ext uri="{FF2B5EF4-FFF2-40B4-BE49-F238E27FC236}">
                <a16:creationId xmlns:a16="http://schemas.microsoft.com/office/drawing/2014/main" id="{FB31DC19-FD48-3623-11B5-F263B2F6C54B}"/>
              </a:ext>
            </a:extLst>
          </p:cNvPr>
          <p:cNvSpPr txBox="1">
            <a:spLocks noChangeArrowheads="1"/>
          </p:cNvSpPr>
          <p:nvPr/>
        </p:nvSpPr>
        <p:spPr bwMode="auto">
          <a:xfrm>
            <a:off x="609600" y="1092290"/>
            <a:ext cx="10972799" cy="507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Woe to those who make unjust laws, to those who issue oppressive decrees, to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deprive the poor of their rights and withhold justice </a:t>
            </a:r>
            <a:r>
              <a:rPr lang="en-GB" altLang="en-US" sz="2200" dirty="0">
                <a:effectLst>
                  <a:outerShdw blurRad="38100" dist="38100" dir="2700000" algn="tl">
                    <a:srgbClr val="000000"/>
                  </a:outerShdw>
                </a:effectLst>
                <a:latin typeface="Palatino Linotype" panose="02040502050505030304" pitchFamily="18" charset="0"/>
              </a:rPr>
              <a:t>[H4941 - </a:t>
            </a:r>
            <a:r>
              <a:rPr lang="en-GB" altLang="en-US" sz="2200" dirty="0" err="1">
                <a:effectLst>
                  <a:outerShdw blurRad="38100" dist="38100" dir="2700000" algn="tl">
                    <a:srgbClr val="000000"/>
                  </a:outerShdw>
                </a:effectLst>
                <a:latin typeface="Palatino Linotype" panose="02040502050505030304" pitchFamily="18" charset="0"/>
              </a:rPr>
              <a:t>misphat</a:t>
            </a:r>
            <a:r>
              <a:rPr lang="en-GB" altLang="en-US" sz="2200" dirty="0">
                <a:effectLst>
                  <a:outerShdw blurRad="38100" dist="38100" dir="2700000" algn="tl">
                    <a:srgbClr val="000000"/>
                  </a:outerShdw>
                </a:effectLst>
                <a:latin typeface="Palatino Linotype" panose="02040502050505030304" pitchFamily="18" charset="0"/>
              </a:rPr>
              <a:t>]</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 from the oppressed of my people, making widows their prey and robbing the orphan. </a:t>
            </a:r>
            <a:r>
              <a:rPr lang="en-GB" altLang="en-US" sz="2200" dirty="0">
                <a:effectLst>
                  <a:outerShdw blurRad="38100" dist="38100" dir="2700000" algn="tl">
                    <a:srgbClr val="000000"/>
                  </a:outerShdw>
                </a:effectLst>
                <a:latin typeface="Palatino Linotype" panose="02040502050505030304" pitchFamily="18" charset="0"/>
              </a:rPr>
              <a:t>Isaiah 10: 1-2 </a:t>
            </a:r>
          </a:p>
          <a:p>
            <a:pPr algn="just"/>
            <a:endParaRPr lang="en-GB" altLang="en-US" sz="11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Jer 22:3  Thus says the LORD: "Execute judgment and righteousness, [H6666] and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deliver the plundered out of the hand of the oppressor.</a:t>
            </a:r>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Do no wrong and do no violence to the stranger, the fatherless, or the widow, nor shed innocent blood in this place. </a:t>
            </a:r>
          </a:p>
          <a:p>
            <a:pPr algn="just"/>
            <a:endParaRPr lang="en-GB" altLang="en-US" sz="105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Will the LORD be pleased with thousands of rams, Ten thousand rivers of oil?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Shall I give my firstborn for my transgression,</a:t>
            </a:r>
            <a:r>
              <a:rPr lang="en-GB" altLang="en-US" sz="2200" dirty="0">
                <a:effectLst>
                  <a:outerShdw blurRad="38100" dist="38100" dir="2700000" algn="tl">
                    <a:srgbClr val="000000"/>
                  </a:outerShdw>
                </a:effectLst>
                <a:latin typeface="Palatino Linotype" panose="02040502050505030304" pitchFamily="18" charset="0"/>
              </a:rPr>
              <a:t> The fruit of my body for the sin of my soul? He has shown you, O man, what is good; And what does the LORD require of you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But to do justly, To love mercy, And to walk humbly with your God? </a:t>
            </a:r>
            <a:r>
              <a:rPr lang="en-GB" altLang="en-US" sz="2200" dirty="0">
                <a:effectLst>
                  <a:outerShdw blurRad="38100" dist="38100" dir="2700000" algn="tl">
                    <a:srgbClr val="000000"/>
                  </a:outerShdw>
                </a:effectLst>
                <a:latin typeface="Palatino Linotype" panose="02040502050505030304" pitchFamily="18" charset="0"/>
              </a:rPr>
              <a:t>Micah 6:7-8</a:t>
            </a:r>
          </a:p>
          <a:p>
            <a:pPr algn="just"/>
            <a:endParaRPr lang="en-GB" altLang="en-US" sz="11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Zechariah 7:9 This is what the Lord Almighty said: ‘Administer true justice;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show mercy and compassion to one another.</a:t>
            </a:r>
          </a:p>
        </p:txBody>
      </p:sp>
    </p:spTree>
    <p:extLst>
      <p:ext uri="{BB962C8B-B14F-4D97-AF65-F5344CB8AC3E}">
        <p14:creationId xmlns:p14="http://schemas.microsoft.com/office/powerpoint/2010/main" val="242405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EEE3-454A-4F7F-6663-63975B17FF4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0275B5E-4453-EB0B-9E05-392274187533}"/>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Definition of Justice </a:t>
            </a:r>
          </a:p>
        </p:txBody>
      </p:sp>
      <p:sp>
        <p:nvSpPr>
          <p:cNvPr id="11267" name="Text Box 3">
            <a:extLst>
              <a:ext uri="{FF2B5EF4-FFF2-40B4-BE49-F238E27FC236}">
                <a16:creationId xmlns:a16="http://schemas.microsoft.com/office/drawing/2014/main" id="{E8BA2C82-8D2A-16FD-4D39-542E40EE92E2}"/>
              </a:ext>
            </a:extLst>
          </p:cNvPr>
          <p:cNvSpPr txBox="1">
            <a:spLocks noChangeArrowheads="1"/>
          </p:cNvSpPr>
          <p:nvPr/>
        </p:nvSpPr>
        <p:spPr bwMode="auto">
          <a:xfrm>
            <a:off x="609600" y="1092290"/>
            <a:ext cx="1097279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Because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I delivered the poor who cried out, The fatherless and the one who had no helper. The blessing of a perishing man came upon me, And I caused the widow's heart to sing for joy.</a:t>
            </a:r>
            <a:r>
              <a:rPr lang="en-GB" altLang="en-US" sz="2200" dirty="0">
                <a:effectLst>
                  <a:outerShdw blurRad="38100" dist="38100" dir="2700000" algn="tl">
                    <a:srgbClr val="000000"/>
                  </a:outerShdw>
                </a:effectLst>
                <a:latin typeface="Palatino Linotype" panose="02040502050505030304" pitchFamily="18" charset="0"/>
              </a:rPr>
              <a:t>  I put on righteousness, [H6664 – justice] and it clothed me; My justice was like a robe and a turban. Job 29:12-14</a:t>
            </a:r>
          </a:p>
          <a:p>
            <a:pPr algn="just"/>
            <a:endParaRPr lang="en-GB" altLang="en-US" sz="22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200" dirty="0" err="1">
                <a:solidFill>
                  <a:srgbClr val="92D050"/>
                </a:solidFill>
                <a:effectLst>
                  <a:outerShdw blurRad="38100" dist="38100" dir="2700000" algn="tl">
                    <a:srgbClr val="000000"/>
                  </a:outerShdw>
                </a:effectLst>
                <a:latin typeface="Palatino Linotype" panose="02040502050505030304" pitchFamily="18" charset="0"/>
              </a:rPr>
              <a:t>Psa</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 85:10  Mercy and truth have met together; Righteousness and peace have kissed. </a:t>
            </a:r>
          </a:p>
          <a:p>
            <a:pPr algn="just"/>
            <a:endParaRPr lang="en-GB" altLang="en-US" sz="2200" dirty="0">
              <a:solidFill>
                <a:srgbClr val="92D050"/>
              </a:solidFill>
              <a:effectLst>
                <a:outerShdw blurRad="38100" dist="38100" dir="2700000" algn="tl">
                  <a:srgbClr val="000000"/>
                </a:outerShdw>
              </a:effectLst>
              <a:latin typeface="Palatino Linotype" panose="02040502050505030304" pitchFamily="18" charset="0"/>
            </a:endParaRPr>
          </a:p>
          <a:p>
            <a:pPr algn="ctr"/>
            <a:r>
              <a:rPr lang="en-GB" altLang="en-US" sz="2200" dirty="0">
                <a:effectLst>
                  <a:outerShdw blurRad="38100" dist="38100" dir="2700000" algn="tl">
                    <a:srgbClr val="000000"/>
                  </a:outerShdw>
                </a:effectLst>
                <a:latin typeface="Palatino Linotype" panose="02040502050505030304" pitchFamily="18" charset="0"/>
              </a:rPr>
              <a:t>Mercy and truth = Righteousness and peace</a:t>
            </a:r>
          </a:p>
        </p:txBody>
      </p:sp>
    </p:spTree>
    <p:extLst>
      <p:ext uri="{BB962C8B-B14F-4D97-AF65-F5344CB8AC3E}">
        <p14:creationId xmlns:p14="http://schemas.microsoft.com/office/powerpoint/2010/main" val="416532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95AED-6B57-BA35-F0FC-1CEA46B9B80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262594A-489E-8CFB-A780-4384763D8548}"/>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Justice = Righteousness</a:t>
            </a:r>
          </a:p>
        </p:txBody>
      </p:sp>
      <p:sp>
        <p:nvSpPr>
          <p:cNvPr id="11267" name="Text Box 3">
            <a:extLst>
              <a:ext uri="{FF2B5EF4-FFF2-40B4-BE49-F238E27FC236}">
                <a16:creationId xmlns:a16="http://schemas.microsoft.com/office/drawing/2014/main" id="{3FA96FA6-9603-280D-3764-2CD42616D58A}"/>
              </a:ext>
            </a:extLst>
          </p:cNvPr>
          <p:cNvSpPr txBox="1">
            <a:spLocks noChangeArrowheads="1"/>
          </p:cNvSpPr>
          <p:nvPr/>
        </p:nvSpPr>
        <p:spPr bwMode="auto">
          <a:xfrm>
            <a:off x="820711" y="1511616"/>
            <a:ext cx="1055057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1. Justice is to show mercy to the poor, distressed and widow.</a:t>
            </a:r>
            <a:endParaRPr lang="en-GB" altLang="en-US" sz="28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800" dirty="0">
                <a:effectLst>
                  <a:outerShdw blurRad="38100" dist="38100" dir="2700000" algn="tl">
                    <a:srgbClr val="000000"/>
                  </a:outerShdw>
                </a:effectLst>
                <a:latin typeface="Palatino Linotype" panose="02040502050505030304" pitchFamily="18" charset="0"/>
              </a:rPr>
              <a:t>2. Justice is to be gentle, lifting up the depressed and discouraged</a:t>
            </a:r>
          </a:p>
          <a:p>
            <a:pPr algn="just"/>
            <a:r>
              <a:rPr lang="en-GB" altLang="en-US" sz="2800" dirty="0">
                <a:effectLst>
                  <a:outerShdw blurRad="38100" dist="38100" dir="2700000" algn="tl">
                    <a:srgbClr val="000000"/>
                  </a:outerShdw>
                </a:effectLst>
                <a:latin typeface="Palatino Linotype" panose="02040502050505030304" pitchFamily="18" charset="0"/>
              </a:rPr>
              <a:t>3. Justice is to speak the and defend the truth.</a:t>
            </a:r>
          </a:p>
          <a:p>
            <a:pPr algn="just"/>
            <a:r>
              <a:rPr lang="en-GB" altLang="en-US" sz="2800" dirty="0">
                <a:effectLst>
                  <a:outerShdw blurRad="38100" dist="38100" dir="2700000" algn="tl">
                    <a:srgbClr val="000000"/>
                  </a:outerShdw>
                </a:effectLst>
                <a:latin typeface="Palatino Linotype" panose="02040502050505030304" pitchFamily="18" charset="0"/>
              </a:rPr>
              <a:t>4. Justice is honesty in business and fair trade.</a:t>
            </a:r>
          </a:p>
          <a:p>
            <a:pPr algn="just"/>
            <a:r>
              <a:rPr lang="en-GB" altLang="en-US" sz="2800" dirty="0">
                <a:effectLst>
                  <a:outerShdw blurRad="38100" dist="38100" dir="2700000" algn="tl">
                    <a:srgbClr val="000000"/>
                  </a:outerShdw>
                </a:effectLst>
                <a:latin typeface="Palatino Linotype" panose="02040502050505030304" pitchFamily="18" charset="0"/>
              </a:rPr>
              <a:t>5. There is no death in the path of justice.</a:t>
            </a:r>
          </a:p>
        </p:txBody>
      </p:sp>
    </p:spTree>
    <p:extLst>
      <p:ext uri="{BB962C8B-B14F-4D97-AF65-F5344CB8AC3E}">
        <p14:creationId xmlns:p14="http://schemas.microsoft.com/office/powerpoint/2010/main" val="278693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1625-53A6-450C-9E78-D1D1239CB0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038908E-F10A-EAA3-55E8-370DBC09F035}"/>
              </a:ext>
            </a:extLst>
          </p:cNvPr>
          <p:cNvSpPr>
            <a:spLocks noGrp="1" noChangeArrowheads="1"/>
          </p:cNvSpPr>
          <p:nvPr>
            <p:ph type="ctrTitle"/>
          </p:nvPr>
        </p:nvSpPr>
        <p:spPr>
          <a:xfrm>
            <a:off x="1254542" y="447293"/>
            <a:ext cx="9291570" cy="628459"/>
          </a:xfrm>
        </p:spPr>
        <p:txBody>
          <a:bodyPr>
            <a:normAutofit fontScale="90000"/>
          </a:bodyPr>
          <a:lstStyle/>
          <a:p>
            <a:pPr defTabSz="1036638"/>
            <a:br>
              <a:rPr lang="en-US" altLang="en-US" sz="3200" dirty="0"/>
            </a:br>
            <a:br>
              <a:rPr lang="en-US" altLang="en-US" sz="3200" dirty="0"/>
            </a:br>
            <a:r>
              <a:rPr lang="en-US" altLang="en-US" sz="3200" dirty="0"/>
              <a:t>Who connected death to Justice?</a:t>
            </a:r>
          </a:p>
        </p:txBody>
      </p:sp>
      <p:sp>
        <p:nvSpPr>
          <p:cNvPr id="11267" name="Text Box 3">
            <a:extLst>
              <a:ext uri="{FF2B5EF4-FFF2-40B4-BE49-F238E27FC236}">
                <a16:creationId xmlns:a16="http://schemas.microsoft.com/office/drawing/2014/main" id="{B99CB565-EA6B-EA11-00EA-115D585F9DA0}"/>
              </a:ext>
            </a:extLst>
          </p:cNvPr>
          <p:cNvSpPr txBox="1">
            <a:spLocks noChangeArrowheads="1"/>
          </p:cNvSpPr>
          <p:nvPr/>
        </p:nvSpPr>
        <p:spPr bwMode="auto">
          <a:xfrm>
            <a:off x="976859" y="1346724"/>
            <a:ext cx="1023828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 condemning power of Satan would lead him to institute a theory of justice inconsistent with mercy. He claims to be officiating as the voice and power of God,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claims that his decisions are justice, are pure and without fault. </a:t>
            </a:r>
            <a:r>
              <a:rPr lang="en-GB" altLang="en-US" sz="2400" dirty="0">
                <a:effectLst>
                  <a:outerShdw blurRad="38100" dist="38100" dir="2700000" algn="tl">
                    <a:srgbClr val="000000"/>
                  </a:outerShdw>
                </a:effectLst>
                <a:latin typeface="Palatino Linotype" panose="02040502050505030304" pitchFamily="18" charset="0"/>
              </a:rPr>
              <a:t>Thus he takes his position on the judgment seat and declares that his counsels are infallible. Here his merciless justice comes in, a counterfeit of justice, abhorrent to God. { </a:t>
            </a:r>
            <a:r>
              <a:rPr lang="en-GB" altLang="en-US" sz="2400" dirty="0" err="1">
                <a:effectLst>
                  <a:outerShdw blurRad="38100" dist="38100" dir="2700000" algn="tl">
                    <a:srgbClr val="000000"/>
                  </a:outerShdw>
                </a:effectLst>
                <a:latin typeface="Palatino Linotype" panose="02040502050505030304" pitchFamily="18" charset="0"/>
              </a:rPr>
              <a:t>CTr</a:t>
            </a:r>
            <a:r>
              <a:rPr lang="en-GB" altLang="en-US" sz="2400" dirty="0">
                <a:effectLst>
                  <a:outerShdw blurRad="38100" dist="38100" dir="2700000" algn="tl">
                    <a:srgbClr val="000000"/>
                  </a:outerShdw>
                </a:effectLst>
                <a:latin typeface="Palatino Linotype" panose="02040502050505030304" pitchFamily="18" charset="0"/>
              </a:rPr>
              <a:t> 11.4} </a:t>
            </a:r>
          </a:p>
          <a:p>
            <a:pPr algn="just"/>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In the opening of the great controversy, Satan had declared that the law of God could not be obeyed, that justice was inconsistent with mercy, and that, should the law be broken, it would be impossible for the sinner to be pardoned.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Every sin must meet its punishment, urged Satan</a:t>
            </a:r>
            <a:r>
              <a:rPr lang="en-GB" altLang="en-US" sz="2400" dirty="0">
                <a:effectLst>
                  <a:outerShdw blurRad="38100" dist="38100" dir="2700000" algn="tl">
                    <a:srgbClr val="000000"/>
                  </a:outerShdw>
                </a:effectLst>
                <a:latin typeface="Palatino Linotype" panose="02040502050505030304" pitchFamily="18" charset="0"/>
              </a:rPr>
              <a:t>; and if God should remit the punishment of sin, He would not be a God of truth and justice. DA 761.4</a:t>
            </a:r>
          </a:p>
        </p:txBody>
      </p:sp>
    </p:spTree>
    <p:extLst>
      <p:ext uri="{BB962C8B-B14F-4D97-AF65-F5344CB8AC3E}">
        <p14:creationId xmlns:p14="http://schemas.microsoft.com/office/powerpoint/2010/main" val="1024279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25993-7721-6BB6-2FF1-58505E0DC6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26B0373-8A5C-C571-1C2E-8823FB513E87}"/>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Satan is the author of Death</a:t>
            </a:r>
          </a:p>
        </p:txBody>
      </p:sp>
      <p:sp>
        <p:nvSpPr>
          <p:cNvPr id="11267" name="Text Box 3">
            <a:extLst>
              <a:ext uri="{FF2B5EF4-FFF2-40B4-BE49-F238E27FC236}">
                <a16:creationId xmlns:a16="http://schemas.microsoft.com/office/drawing/2014/main" id="{7E883CF4-ED7A-2269-0642-655E1FD11493}"/>
              </a:ext>
            </a:extLst>
          </p:cNvPr>
          <p:cNvSpPr txBox="1">
            <a:spLocks noChangeArrowheads="1"/>
          </p:cNvSpPr>
          <p:nvPr/>
        </p:nvSpPr>
        <p:spPr bwMode="auto">
          <a:xfrm>
            <a:off x="751206" y="1351508"/>
            <a:ext cx="1023828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Satan is the author of death. FW 73.4</a:t>
            </a:r>
          </a:p>
          <a:p>
            <a:pPr algn="just"/>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Since the children have flesh and blood, he too shared in their humanity so that by his death he might break the power of him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who holds </a:t>
            </a:r>
            <a:r>
              <a:rPr lang="en-GB" altLang="en-US" sz="2400" dirty="0">
                <a:effectLst>
                  <a:outerShdw blurRad="38100" dist="38100" dir="2700000" algn="tl">
                    <a:srgbClr val="000000"/>
                  </a:outerShdw>
                </a:effectLst>
                <a:latin typeface="Palatino Linotype" panose="02040502050505030304" pitchFamily="18" charset="0"/>
              </a:rPr>
              <a:t>(Present Active)</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 the power of death</a:t>
            </a:r>
            <a:r>
              <a:rPr lang="en-GB" altLang="en-US" sz="2400" dirty="0">
                <a:effectLst>
                  <a:outerShdw blurRad="38100" dist="38100" dir="2700000" algn="tl">
                    <a:srgbClr val="000000"/>
                  </a:outerShdw>
                </a:effectLst>
                <a:latin typeface="Palatino Linotype" panose="02040502050505030304" pitchFamily="18" charset="0"/>
              </a:rPr>
              <a:t>--that is, the devil– Hebrews 2:14</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But is now made manifest by the appearing of our Saviour Jesus Christ,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who hath abolished death</a:t>
            </a:r>
            <a:r>
              <a:rPr lang="en-GB" altLang="en-US" sz="2400" dirty="0">
                <a:effectLst>
                  <a:outerShdw blurRad="38100" dist="38100" dir="2700000" algn="tl">
                    <a:srgbClr val="000000"/>
                  </a:outerShdw>
                </a:effectLst>
                <a:latin typeface="Palatino Linotype" panose="02040502050505030304" pitchFamily="18" charset="0"/>
              </a:rPr>
              <a:t>, and hath brought life and immortality to light through the gospel:  2 Timothy 1:10  </a:t>
            </a:r>
          </a:p>
          <a:p>
            <a:pPr algn="just"/>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last enemy that shall be destroyed is death.  1 Corinthians 15:26  </a:t>
            </a:r>
          </a:p>
        </p:txBody>
      </p:sp>
    </p:spTree>
    <p:extLst>
      <p:ext uri="{BB962C8B-B14F-4D97-AF65-F5344CB8AC3E}">
        <p14:creationId xmlns:p14="http://schemas.microsoft.com/office/powerpoint/2010/main" val="24912697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34115</TotalTime>
  <Words>2811</Words>
  <Application>Microsoft Office PowerPoint</Application>
  <PresentationFormat>Widescreen</PresentationFormat>
  <Paragraphs>123</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Bookman Old Style</vt:lpstr>
      <vt:lpstr>Calibri</vt:lpstr>
      <vt:lpstr>Palatino Linotype</vt:lpstr>
      <vt:lpstr>Rockwell</vt:lpstr>
      <vt:lpstr>Damask</vt:lpstr>
      <vt:lpstr>Justice by Faith Part 2</vt:lpstr>
      <vt:lpstr>The Faith of Abraham</vt:lpstr>
      <vt:lpstr>Righteousness = Justice = Mercy</vt:lpstr>
      <vt:lpstr>Definition of Justice</vt:lpstr>
      <vt:lpstr>Definition of Justice</vt:lpstr>
      <vt:lpstr>Definition of Justice </vt:lpstr>
      <vt:lpstr>Justice = Righteousness</vt:lpstr>
      <vt:lpstr>  Who connected death to Justice?</vt:lpstr>
      <vt:lpstr>Satan is the author of Death</vt:lpstr>
      <vt:lpstr>Satan Presents God as the Author of Death</vt:lpstr>
      <vt:lpstr>Satan Presents God as the Author of Death</vt:lpstr>
      <vt:lpstr>Righteousness by Faith</vt:lpstr>
      <vt:lpstr>144000 Declare God as Just/Righteous</vt:lpstr>
      <vt:lpstr>The Cleansing of the Sanctuary</vt:lpstr>
      <vt:lpstr>Who Judges Who?</vt:lpstr>
      <vt:lpstr>Who Accounts Who Righteous?</vt:lpstr>
      <vt:lpstr>Who Accounts Who Righteous?</vt:lpstr>
      <vt:lpstr>Gen 15:6 Defined by Definition of Justice</vt:lpstr>
      <vt:lpstr>What about Rom 4:1-5</vt:lpstr>
      <vt:lpstr>But where was the sacrifice?</vt:lpstr>
      <vt:lpstr>But where was the sacrifice?</vt:lpstr>
      <vt:lpstr>where was the sacrifice From Melchizedek?</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454</cp:revision>
  <dcterms:created xsi:type="dcterms:W3CDTF">2006-05-23T07:55:33Z</dcterms:created>
  <dcterms:modified xsi:type="dcterms:W3CDTF">2025-08-20T00:00:10Z</dcterms:modified>
</cp:coreProperties>
</file>