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7"/>
  </p:notesMasterIdLst>
  <p:sldIdLst>
    <p:sldId id="279" r:id="rId2"/>
    <p:sldId id="693" r:id="rId3"/>
    <p:sldId id="753" r:id="rId4"/>
    <p:sldId id="760" r:id="rId5"/>
    <p:sldId id="671" r:id="rId6"/>
    <p:sldId id="754" r:id="rId7"/>
    <p:sldId id="697" r:id="rId8"/>
    <p:sldId id="736" r:id="rId9"/>
    <p:sldId id="761" r:id="rId10"/>
    <p:sldId id="735" r:id="rId11"/>
    <p:sldId id="695" r:id="rId12"/>
    <p:sldId id="737" r:id="rId13"/>
    <p:sldId id="770" r:id="rId14"/>
    <p:sldId id="771" r:id="rId15"/>
    <p:sldId id="772" r:id="rId16"/>
    <p:sldId id="762" r:id="rId17"/>
    <p:sldId id="757" r:id="rId18"/>
    <p:sldId id="763" r:id="rId19"/>
    <p:sldId id="764" r:id="rId20"/>
    <p:sldId id="765" r:id="rId21"/>
    <p:sldId id="766" r:id="rId22"/>
    <p:sldId id="767" r:id="rId23"/>
    <p:sldId id="769" r:id="rId24"/>
    <p:sldId id="768" r:id="rId25"/>
    <p:sldId id="75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9" d="100"/>
          <a:sy n="89" d="100"/>
        </p:scale>
        <p:origin x="276" y="13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638800" y="1881579"/>
            <a:ext cx="5605728" cy="2672612"/>
          </a:xfrm>
        </p:spPr>
        <p:txBody>
          <a:bodyPr>
            <a:noAutofit/>
          </a:bodyPr>
          <a:lstStyle/>
          <a:p>
            <a:pPr algn="ctr"/>
            <a:r>
              <a:rPr lang="en-AU" sz="4800" dirty="0">
                <a:effectLst>
                  <a:outerShdw blurRad="38100" dist="38100" dir="2700000" algn="tl">
                    <a:srgbClr val="000000">
                      <a:alpha val="43137"/>
                    </a:srgbClr>
                  </a:outerShdw>
                </a:effectLst>
              </a:rPr>
              <a:t>Sun Stand Still</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D7AEE-20A0-D169-DCC3-C703D9E446D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7A7DC46-CA2C-45DF-E86F-E160CFB1A1F2}"/>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Not to Take the Land by Warfare</a:t>
            </a:r>
          </a:p>
        </p:txBody>
      </p:sp>
      <p:sp>
        <p:nvSpPr>
          <p:cNvPr id="3" name="TextBox 2">
            <a:extLst>
              <a:ext uri="{FF2B5EF4-FFF2-40B4-BE49-F238E27FC236}">
                <a16:creationId xmlns:a16="http://schemas.microsoft.com/office/drawing/2014/main" id="{B22B60B3-99EA-9E1C-BB1D-4C2613EC5CE1}"/>
              </a:ext>
            </a:extLst>
          </p:cNvPr>
          <p:cNvSpPr txBox="1"/>
          <p:nvPr/>
        </p:nvSpPr>
        <p:spPr>
          <a:xfrm>
            <a:off x="630702" y="1453921"/>
            <a:ext cx="10930596" cy="3785652"/>
          </a:xfrm>
          <a:prstGeom prst="rect">
            <a:avLst/>
          </a:prstGeom>
          <a:noFill/>
        </p:spPr>
        <p:txBody>
          <a:bodyPr wrap="square">
            <a:spAutoFit/>
          </a:bodyPr>
          <a:lstStyle/>
          <a:p>
            <a:pPr algn="just"/>
            <a:r>
              <a:rPr lang="en-GB" sz="2400" dirty="0">
                <a:latin typeface="Palatino Linotype" panose="02040502050505030304" pitchFamily="18" charset="0"/>
              </a:rPr>
              <a:t>So terribly blinded had they become by transgression. The Lord had never commanded them to “go up and fight.” </a:t>
            </a:r>
            <a:r>
              <a:rPr lang="en-GB" sz="2400" dirty="0">
                <a:solidFill>
                  <a:srgbClr val="92D050"/>
                </a:solidFill>
                <a:latin typeface="Palatino Linotype" panose="02040502050505030304" pitchFamily="18" charset="0"/>
              </a:rPr>
              <a:t>It was not His purpose that they should gain the land by warfare, but by strict obedience to His commands. </a:t>
            </a:r>
            <a:r>
              <a:rPr lang="en-GB" sz="2400" dirty="0">
                <a:latin typeface="Palatino Linotype" panose="02040502050505030304" pitchFamily="18" charset="0"/>
              </a:rPr>
              <a:t>{ PP 392.3} </a:t>
            </a:r>
          </a:p>
          <a:p>
            <a:pPr algn="just"/>
            <a:endParaRPr lang="en-GB" sz="2400" dirty="0">
              <a:latin typeface="Palatino Linotype" panose="02040502050505030304" pitchFamily="18" charset="0"/>
            </a:endParaRPr>
          </a:p>
          <a:p>
            <a:pPr algn="just"/>
            <a:r>
              <a:rPr lang="en-GB" sz="2400" dirty="0">
                <a:latin typeface="Palatino Linotype" panose="02040502050505030304" pitchFamily="18" charset="0"/>
              </a:rPr>
              <a:t>In the military schools of Egypt, </a:t>
            </a:r>
            <a:r>
              <a:rPr lang="en-GB" sz="2400" dirty="0">
                <a:solidFill>
                  <a:srgbClr val="92D050"/>
                </a:solidFill>
                <a:latin typeface="Palatino Linotype" panose="02040502050505030304" pitchFamily="18" charset="0"/>
              </a:rPr>
              <a:t>Moses was taught the law of force</a:t>
            </a:r>
            <a:r>
              <a:rPr lang="en-GB" sz="2400" dirty="0">
                <a:latin typeface="Palatino Linotype" panose="02040502050505030304" pitchFamily="18" charset="0"/>
              </a:rPr>
              <a:t>, and so strong a hold did this teaching have upon his character that it required forty years of quiet and communion with God and nature to fit him for the leadership of Israel by </a:t>
            </a:r>
            <a:r>
              <a:rPr lang="en-GB" sz="2400" dirty="0">
                <a:solidFill>
                  <a:srgbClr val="92D050"/>
                </a:solidFill>
                <a:latin typeface="Palatino Linotype" panose="02040502050505030304" pitchFamily="18" charset="0"/>
              </a:rPr>
              <a:t>the law of love</a:t>
            </a:r>
            <a:r>
              <a:rPr lang="en-GB" sz="2400" dirty="0">
                <a:latin typeface="Palatino Linotype" panose="02040502050505030304" pitchFamily="18" charset="0"/>
              </a:rPr>
              <a:t>. The same lesson Paul had to learn. { Ed 65.2} </a:t>
            </a:r>
            <a:endParaRPr lang="en-AU" sz="2400" dirty="0">
              <a:latin typeface="Palatino Linotype" panose="02040502050505030304" pitchFamily="18" charset="0"/>
            </a:endParaRPr>
          </a:p>
        </p:txBody>
      </p:sp>
    </p:spTree>
    <p:extLst>
      <p:ext uri="{BB962C8B-B14F-4D97-AF65-F5344CB8AC3E}">
        <p14:creationId xmlns:p14="http://schemas.microsoft.com/office/powerpoint/2010/main" val="1904465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F7D3E-486D-35EB-7811-D7676B7E38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6F3E64A-505D-6B41-1C5D-808F0E5DEE7D}"/>
              </a:ext>
            </a:extLst>
          </p:cNvPr>
          <p:cNvSpPr>
            <a:spLocks noGrp="1" noChangeArrowheads="1"/>
          </p:cNvSpPr>
          <p:nvPr>
            <p:ph type="ctrTitle"/>
          </p:nvPr>
        </p:nvSpPr>
        <p:spPr>
          <a:xfrm>
            <a:off x="875456" y="312382"/>
            <a:ext cx="10467766" cy="628459"/>
          </a:xfrm>
        </p:spPr>
        <p:txBody>
          <a:bodyPr>
            <a:normAutofit/>
          </a:bodyPr>
          <a:lstStyle/>
          <a:p>
            <a:pPr defTabSz="1036638"/>
            <a:r>
              <a:rPr lang="en-US" altLang="en-US" sz="3200" dirty="0"/>
              <a:t>How Israel were to Conquer the Land</a:t>
            </a:r>
          </a:p>
        </p:txBody>
      </p:sp>
      <p:sp>
        <p:nvSpPr>
          <p:cNvPr id="11267" name="Text Box 3">
            <a:extLst>
              <a:ext uri="{FF2B5EF4-FFF2-40B4-BE49-F238E27FC236}">
                <a16:creationId xmlns:a16="http://schemas.microsoft.com/office/drawing/2014/main" id="{048E9964-093A-811A-A37F-0A588C09A5B5}"/>
              </a:ext>
            </a:extLst>
          </p:cNvPr>
          <p:cNvSpPr txBox="1">
            <a:spLocks noChangeArrowheads="1"/>
          </p:cNvSpPr>
          <p:nvPr/>
        </p:nvSpPr>
        <p:spPr bwMode="auto">
          <a:xfrm>
            <a:off x="701040" y="1089134"/>
            <a:ext cx="1078992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But </a:t>
            </a:r>
            <a:r>
              <a:rPr lang="en-GB" sz="2400" dirty="0">
                <a:solidFill>
                  <a:srgbClr val="92D050"/>
                </a:solidFill>
                <a:latin typeface="Palatino Linotype" panose="02040502050505030304" pitchFamily="18" charset="0"/>
              </a:rPr>
              <a:t>if you indeed obey His voice and do all that I speak</a:t>
            </a:r>
            <a:r>
              <a:rPr lang="en-GB" sz="2400" dirty="0">
                <a:latin typeface="Palatino Linotype" panose="02040502050505030304" pitchFamily="18" charset="0"/>
              </a:rPr>
              <a:t>, then I will be an enemy to your enemies and an adversary to your adversaries. For My Angel will go before you and bring you in to the Amorites and the Hittites and the Perizzites and the Canaanites and the Hivites and the Jebusites; and I will cut them off. </a:t>
            </a:r>
            <a:r>
              <a:rPr lang="en-GB" sz="2400" dirty="0">
                <a:solidFill>
                  <a:srgbClr val="92D050"/>
                </a:solidFill>
                <a:latin typeface="Palatino Linotype" panose="02040502050505030304" pitchFamily="18" charset="0"/>
              </a:rPr>
              <a:t>You shall not bow down to their gods</a:t>
            </a:r>
            <a:r>
              <a:rPr lang="en-GB" sz="2400" dirty="0">
                <a:latin typeface="Palatino Linotype" panose="02040502050505030304" pitchFamily="18" charset="0"/>
              </a:rPr>
              <a:t>, nor serve them, nor do according to their works; </a:t>
            </a:r>
            <a:r>
              <a:rPr lang="en-GB" sz="2400" dirty="0">
                <a:solidFill>
                  <a:srgbClr val="92D050"/>
                </a:solidFill>
                <a:latin typeface="Palatino Linotype" panose="02040502050505030304" pitchFamily="18" charset="0"/>
              </a:rPr>
              <a:t>but you shall utterly overthrow them and completely break down their sacred pillars</a:t>
            </a:r>
            <a:r>
              <a:rPr lang="en-GB" sz="2400" dirty="0">
                <a:latin typeface="Palatino Linotype" panose="02040502050505030304" pitchFamily="18" charset="0"/>
              </a:rPr>
              <a:t>. "So you shall serve the LORD your God, and He will bless your bread and your water. And I will take sickness away from the midst of you. No one shall suffer miscarriage or be barren in your land; I will </a:t>
            </a:r>
            <a:r>
              <a:rPr lang="en-GB" sz="2400" dirty="0" err="1">
                <a:latin typeface="Palatino Linotype" panose="02040502050505030304" pitchFamily="18" charset="0"/>
              </a:rPr>
              <a:t>fulfill</a:t>
            </a:r>
            <a:r>
              <a:rPr lang="en-GB" sz="2400" dirty="0">
                <a:latin typeface="Palatino Linotype" panose="02040502050505030304" pitchFamily="18" charset="0"/>
              </a:rPr>
              <a:t> the number of your days. "</a:t>
            </a:r>
            <a:r>
              <a:rPr lang="en-GB" sz="2400" dirty="0">
                <a:solidFill>
                  <a:srgbClr val="92D050"/>
                </a:solidFill>
                <a:latin typeface="Palatino Linotype" panose="02040502050505030304" pitchFamily="18" charset="0"/>
              </a:rPr>
              <a:t>I will send My fear before you, I will cause confusion among all the people to whom you come, and will make all your enemies turn their backs to you. And I </a:t>
            </a:r>
            <a:r>
              <a:rPr lang="en-GB" sz="2400" u="sng" dirty="0">
                <a:solidFill>
                  <a:srgbClr val="92D050"/>
                </a:solidFill>
                <a:latin typeface="Palatino Linotype" panose="02040502050505030304" pitchFamily="18" charset="0"/>
              </a:rPr>
              <a:t>will send hornets </a:t>
            </a:r>
            <a:r>
              <a:rPr lang="en-GB" sz="2400" dirty="0">
                <a:solidFill>
                  <a:srgbClr val="92D050"/>
                </a:solidFill>
                <a:latin typeface="Palatino Linotype" panose="02040502050505030304" pitchFamily="18" charset="0"/>
              </a:rPr>
              <a:t>before you, which shall drive out [Drive away] the Hivite, the Canaanite, and the Hittite from before you</a:t>
            </a:r>
            <a:r>
              <a:rPr lang="en-GB" sz="2400" dirty="0">
                <a:latin typeface="Palatino Linotype" panose="02040502050505030304" pitchFamily="18" charset="0"/>
              </a:rPr>
              <a:t>. </a:t>
            </a:r>
            <a:r>
              <a:rPr lang="en-AU" sz="2400" dirty="0">
                <a:latin typeface="Palatino Linotype" panose="02040502050505030304" pitchFamily="18" charset="0"/>
              </a:rPr>
              <a:t>Exodus 23:22-28</a:t>
            </a:r>
          </a:p>
        </p:txBody>
      </p:sp>
    </p:spTree>
    <p:extLst>
      <p:ext uri="{BB962C8B-B14F-4D97-AF65-F5344CB8AC3E}">
        <p14:creationId xmlns:p14="http://schemas.microsoft.com/office/powerpoint/2010/main" val="327840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22113-5FED-E8AC-A494-D4E5DC0E955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3F7520C-AE0B-8899-F890-FF77F2E8D375}"/>
              </a:ext>
            </a:extLst>
          </p:cNvPr>
          <p:cNvSpPr>
            <a:spLocks noGrp="1" noChangeArrowheads="1"/>
          </p:cNvSpPr>
          <p:nvPr>
            <p:ph type="ctrTitle"/>
          </p:nvPr>
        </p:nvSpPr>
        <p:spPr>
          <a:xfrm>
            <a:off x="812799" y="477202"/>
            <a:ext cx="10566399" cy="1032621"/>
          </a:xfrm>
        </p:spPr>
        <p:txBody>
          <a:bodyPr>
            <a:normAutofit/>
          </a:bodyPr>
          <a:lstStyle/>
          <a:p>
            <a:pPr defTabSz="1036638"/>
            <a:r>
              <a:rPr lang="en-US" altLang="en-US" sz="3200" dirty="0"/>
              <a:t>Israel Rejected the Commandment of God to Be His Children by Faith Alone</a:t>
            </a:r>
          </a:p>
        </p:txBody>
      </p:sp>
      <p:sp>
        <p:nvSpPr>
          <p:cNvPr id="11267" name="Text Box 3">
            <a:extLst>
              <a:ext uri="{FF2B5EF4-FFF2-40B4-BE49-F238E27FC236}">
                <a16:creationId xmlns:a16="http://schemas.microsoft.com/office/drawing/2014/main" id="{C66957C1-63B4-FB7D-0B2E-0ED0642D273F}"/>
              </a:ext>
            </a:extLst>
          </p:cNvPr>
          <p:cNvSpPr txBox="1">
            <a:spLocks noChangeArrowheads="1"/>
          </p:cNvSpPr>
          <p:nvPr/>
        </p:nvSpPr>
        <p:spPr bwMode="auto">
          <a:xfrm>
            <a:off x="1206774" y="1721322"/>
            <a:ext cx="977844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Exo 20:19  And they said unto Moses, Speak thou with us, and we will hear: but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let not God speak with us, lest we die</a:t>
            </a:r>
            <a:r>
              <a:rPr lang="en-GB" altLang="en-US" sz="2400" dirty="0">
                <a:effectLst>
                  <a:outerShdw blurRad="38100" dist="38100" dir="2700000" algn="tl">
                    <a:srgbClr val="000000"/>
                  </a:outerShdw>
                </a:effectLst>
                <a:latin typeface="Palatino Linotype" panose="02040502050505030304" pitchFamily="18" charset="0"/>
              </a:rPr>
              <a:t>. - Condemnation from refusing the light.</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story of Israel’s conquest of Caanan is God’s accommodation to an Israel that refused to listen to His voice and therefore were not filled with God’s Spirit which would have cleansed Canaan as Jesus cleansed the temple.</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It was done in the flesh of the Old Covenant, and always being pleaded with to come into the New Covenant.   </a:t>
            </a:r>
          </a:p>
        </p:txBody>
      </p:sp>
    </p:spTree>
    <p:extLst>
      <p:ext uri="{BB962C8B-B14F-4D97-AF65-F5344CB8AC3E}">
        <p14:creationId xmlns:p14="http://schemas.microsoft.com/office/powerpoint/2010/main" val="363769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11966-14D6-FDAB-18C8-9772E447819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429ADCA-8E31-091B-C10E-39B33DA3BBC0}"/>
              </a:ext>
            </a:extLst>
          </p:cNvPr>
          <p:cNvSpPr>
            <a:spLocks noGrp="1" noChangeArrowheads="1"/>
          </p:cNvSpPr>
          <p:nvPr>
            <p:ph type="ctrTitle"/>
          </p:nvPr>
        </p:nvSpPr>
        <p:spPr>
          <a:xfrm>
            <a:off x="812800" y="208262"/>
            <a:ext cx="10566399" cy="695382"/>
          </a:xfrm>
        </p:spPr>
        <p:txBody>
          <a:bodyPr>
            <a:normAutofit/>
          </a:bodyPr>
          <a:lstStyle/>
          <a:p>
            <a:pPr defTabSz="1036638"/>
            <a:r>
              <a:rPr lang="en-US" altLang="en-US" sz="3200" dirty="0"/>
              <a:t>What Did Joshua See in Christ</a:t>
            </a:r>
          </a:p>
        </p:txBody>
      </p:sp>
      <p:sp>
        <p:nvSpPr>
          <p:cNvPr id="11267" name="Text Box 3">
            <a:extLst>
              <a:ext uri="{FF2B5EF4-FFF2-40B4-BE49-F238E27FC236}">
                <a16:creationId xmlns:a16="http://schemas.microsoft.com/office/drawing/2014/main" id="{7FC3CB21-3F25-97D1-366B-101E934F8450}"/>
              </a:ext>
            </a:extLst>
          </p:cNvPr>
          <p:cNvSpPr txBox="1">
            <a:spLocks noChangeArrowheads="1"/>
          </p:cNvSpPr>
          <p:nvPr/>
        </p:nvSpPr>
        <p:spPr bwMode="auto">
          <a:xfrm>
            <a:off x="372931" y="989802"/>
            <a:ext cx="11446136"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000" b="1" dirty="0">
                <a:latin typeface="Palatino Linotype" panose="02040502050505030304" pitchFamily="18" charset="0"/>
              </a:rPr>
              <a:t>Joshua 5:13,14</a:t>
            </a:r>
            <a:r>
              <a:rPr lang="en-GB" sz="2000" dirty="0">
                <a:latin typeface="Palatino Linotype" panose="02040502050505030304" pitchFamily="18" charset="0"/>
              </a:rPr>
              <a:t>  And it came to pass, when Joshua was by Jericho, that he lifted his eyes and looked, and behold, </a:t>
            </a:r>
            <a:r>
              <a:rPr lang="en-GB" sz="2000" dirty="0">
                <a:solidFill>
                  <a:srgbClr val="92D050"/>
                </a:solidFill>
                <a:latin typeface="Palatino Linotype" panose="02040502050505030304" pitchFamily="18" charset="0"/>
              </a:rPr>
              <a:t>a Man stood opposite him with His sword drawn in His hand.</a:t>
            </a:r>
            <a:r>
              <a:rPr lang="en-GB" sz="2000" dirty="0">
                <a:latin typeface="Palatino Linotype" panose="02040502050505030304" pitchFamily="18" charset="0"/>
              </a:rPr>
              <a:t> And Joshua went to Him and said to Him, "</a:t>
            </a:r>
            <a:r>
              <a:rPr lang="en-GB" sz="2000" i="1" dirty="0">
                <a:latin typeface="Palatino Linotype" panose="02040502050505030304" pitchFamily="18" charset="0"/>
              </a:rPr>
              <a:t>Are</a:t>
            </a:r>
            <a:r>
              <a:rPr lang="en-GB" sz="2000" dirty="0">
                <a:latin typeface="Palatino Linotype" panose="02040502050505030304" pitchFamily="18" charset="0"/>
              </a:rPr>
              <a:t> You for us or for our adversaries?" So He said, "No, but </a:t>
            </a:r>
            <a:r>
              <a:rPr lang="en-GB" sz="2000" i="1" dirty="0">
                <a:latin typeface="Palatino Linotype" panose="02040502050505030304" pitchFamily="18" charset="0"/>
              </a:rPr>
              <a:t>as</a:t>
            </a:r>
            <a:r>
              <a:rPr lang="en-GB" sz="2000" dirty="0">
                <a:latin typeface="Palatino Linotype" panose="02040502050505030304" pitchFamily="18" charset="0"/>
              </a:rPr>
              <a:t> Commander of the army of the LORD I have now come." And Joshua fell on his face to the earth and worshiped, and said to Him, "What does my Lord say to His servant?" </a:t>
            </a:r>
          </a:p>
          <a:p>
            <a:pPr algn="just"/>
            <a:endParaRPr lang="en-GB" altLang="en-US" sz="2000" dirty="0">
              <a:effectLst>
                <a:outerShdw blurRad="38100" dist="38100" dir="2700000" algn="tl">
                  <a:srgbClr val="000000"/>
                </a:outerShdw>
              </a:effectLst>
              <a:latin typeface="Palatino Linotype" panose="02040502050505030304" pitchFamily="18" charset="0"/>
            </a:endParaRPr>
          </a:p>
          <a:p>
            <a:pPr algn="just"/>
            <a:r>
              <a:rPr lang="en-GB" sz="2000" dirty="0">
                <a:latin typeface="Palatino Linotype" panose="02040502050505030304" pitchFamily="18" charset="0"/>
              </a:rPr>
              <a:t>John: Rev 1:16  He had in His right hand seven stars, </a:t>
            </a:r>
            <a:r>
              <a:rPr lang="en-GB" sz="2000" dirty="0">
                <a:solidFill>
                  <a:srgbClr val="92D050"/>
                </a:solidFill>
                <a:latin typeface="Palatino Linotype" panose="02040502050505030304" pitchFamily="18" charset="0"/>
              </a:rPr>
              <a:t>out of His mouth went a sharp two-edged sword</a:t>
            </a:r>
            <a:r>
              <a:rPr lang="en-GB" sz="2000" dirty="0">
                <a:latin typeface="Palatino Linotype" panose="02040502050505030304" pitchFamily="18" charset="0"/>
              </a:rPr>
              <a:t>, and His countenance </a:t>
            </a:r>
            <a:r>
              <a:rPr lang="en-GB" sz="2000" i="1" dirty="0">
                <a:latin typeface="Palatino Linotype" panose="02040502050505030304" pitchFamily="18" charset="0"/>
              </a:rPr>
              <a:t>was</a:t>
            </a:r>
            <a:r>
              <a:rPr lang="en-GB" sz="2000" dirty="0">
                <a:latin typeface="Palatino Linotype" panose="02040502050505030304" pitchFamily="18" charset="0"/>
              </a:rPr>
              <a:t> like the sun shining in its strength.</a:t>
            </a:r>
          </a:p>
          <a:p>
            <a:pPr algn="just"/>
            <a:endParaRPr lang="en-GB" sz="2000" dirty="0">
              <a:latin typeface="Palatino Linotype" panose="02040502050505030304" pitchFamily="18" charset="0"/>
            </a:endParaRPr>
          </a:p>
          <a:p>
            <a:pPr algn="just"/>
            <a:r>
              <a:rPr lang="en-GB" sz="2000" dirty="0">
                <a:latin typeface="Palatino Linotype" panose="02040502050505030304" pitchFamily="18" charset="0"/>
              </a:rPr>
              <a:t>Paul: But Jesus said to him, "</a:t>
            </a:r>
            <a:r>
              <a:rPr lang="en-GB" sz="2000" dirty="0">
                <a:solidFill>
                  <a:srgbClr val="92D050"/>
                </a:solidFill>
                <a:latin typeface="Palatino Linotype" panose="02040502050505030304" pitchFamily="18" charset="0"/>
              </a:rPr>
              <a:t>Put your sword in its place, for all who take the sword will perish by the sword.</a:t>
            </a:r>
            <a:r>
              <a:rPr lang="en-GB" sz="2000" dirty="0">
                <a:latin typeface="Palatino Linotype" panose="02040502050505030304" pitchFamily="18" charset="0"/>
              </a:rPr>
              <a:t> Or do you think that I cannot now pray to My Father, and He will provide Me with more than twelve legions of angels? Matthew 26:52-53 </a:t>
            </a:r>
          </a:p>
          <a:p>
            <a:pPr algn="just"/>
            <a:endParaRPr lang="en-GB" altLang="en-US" sz="2000" dirty="0">
              <a:effectLst>
                <a:outerShdw blurRad="38100" dist="38100" dir="2700000" algn="tl">
                  <a:srgbClr val="000000"/>
                </a:outerShdw>
              </a:effectLst>
              <a:latin typeface="Palatino Linotype" panose="02040502050505030304" pitchFamily="18" charset="0"/>
            </a:endParaRPr>
          </a:p>
          <a:p>
            <a:pPr algn="just"/>
            <a:r>
              <a:rPr lang="en-GB" dirty="0">
                <a:latin typeface="Palatino Linotype" panose="02040502050505030304" pitchFamily="18" charset="0"/>
              </a:rPr>
              <a:t>Eph 6:12,17  For we do not wrestle against flesh and blood, [17] And take the helmet of salvation, and the </a:t>
            </a:r>
            <a:r>
              <a:rPr lang="en-GB" dirty="0">
                <a:solidFill>
                  <a:srgbClr val="92D050"/>
                </a:solidFill>
                <a:latin typeface="Palatino Linotype" panose="02040502050505030304" pitchFamily="18" charset="0"/>
              </a:rPr>
              <a:t>sword of the Spirit, which is the word of God; </a:t>
            </a:r>
            <a:endParaRPr lang="en-GB" altLang="en-US" sz="2000" dirty="0">
              <a:solidFill>
                <a:srgbClr val="92D050"/>
              </a:solidFill>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41918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DF567-B1FA-3A2D-DED2-7443FFF1F37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C03B906-8ED1-8EB9-EE28-6848B3D6B119}"/>
              </a:ext>
            </a:extLst>
          </p:cNvPr>
          <p:cNvSpPr>
            <a:spLocks noGrp="1" noChangeArrowheads="1"/>
          </p:cNvSpPr>
          <p:nvPr>
            <p:ph type="ctrTitle"/>
          </p:nvPr>
        </p:nvSpPr>
        <p:spPr>
          <a:xfrm>
            <a:off x="812800" y="315838"/>
            <a:ext cx="10566399" cy="695382"/>
          </a:xfrm>
        </p:spPr>
        <p:txBody>
          <a:bodyPr>
            <a:normAutofit/>
          </a:bodyPr>
          <a:lstStyle/>
          <a:p>
            <a:pPr defTabSz="1036638"/>
            <a:r>
              <a:rPr lang="en-US" altLang="en-US" sz="3200" dirty="0"/>
              <a:t>John the Baptist</a:t>
            </a:r>
          </a:p>
        </p:txBody>
      </p:sp>
      <p:sp>
        <p:nvSpPr>
          <p:cNvPr id="11267" name="Text Box 3">
            <a:extLst>
              <a:ext uri="{FF2B5EF4-FFF2-40B4-BE49-F238E27FC236}">
                <a16:creationId xmlns:a16="http://schemas.microsoft.com/office/drawing/2014/main" id="{5C4DFF95-FF05-6204-8604-6F6E8008992B}"/>
              </a:ext>
            </a:extLst>
          </p:cNvPr>
          <p:cNvSpPr txBox="1">
            <a:spLocks noChangeArrowheads="1"/>
          </p:cNvSpPr>
          <p:nvPr/>
        </p:nvSpPr>
        <p:spPr bwMode="auto">
          <a:xfrm>
            <a:off x="1066926" y="1183439"/>
            <a:ext cx="977844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000" dirty="0">
                <a:latin typeface="Palatino Linotype" panose="02040502050505030304" pitchFamily="18" charset="0"/>
              </a:rPr>
              <a:t>"Assuredly, I say to you, among those born of women there has not risen one greater than John the Baptist; </a:t>
            </a:r>
            <a:r>
              <a:rPr lang="en-GB" sz="2000" dirty="0">
                <a:solidFill>
                  <a:srgbClr val="92D050"/>
                </a:solidFill>
                <a:latin typeface="Palatino Linotype" panose="02040502050505030304" pitchFamily="18" charset="0"/>
              </a:rPr>
              <a:t>but he who is least in the kingdom of heaven is greater than he. </a:t>
            </a:r>
            <a:r>
              <a:rPr lang="en-GB" sz="2000" dirty="0">
                <a:latin typeface="Palatino Linotype" panose="02040502050505030304" pitchFamily="18" charset="0"/>
              </a:rPr>
              <a:t>Matthew 11:11</a:t>
            </a:r>
          </a:p>
          <a:p>
            <a:pPr algn="just"/>
            <a:endParaRPr lang="en-GB" sz="2000" dirty="0">
              <a:latin typeface="Palatino Linotype" panose="02040502050505030304" pitchFamily="18" charset="0"/>
            </a:endParaRPr>
          </a:p>
          <a:p>
            <a:pPr algn="just"/>
            <a:r>
              <a:rPr lang="en-GB" sz="2000" dirty="0">
                <a:latin typeface="Palatino Linotype" panose="02040502050505030304" pitchFamily="18" charset="0"/>
              </a:rPr>
              <a:t>Like the Saviour’s disciples, </a:t>
            </a:r>
            <a:r>
              <a:rPr lang="en-GB" sz="2000" dirty="0">
                <a:solidFill>
                  <a:srgbClr val="92D050"/>
                </a:solidFill>
                <a:latin typeface="Palatino Linotype" panose="02040502050505030304" pitchFamily="18" charset="0"/>
              </a:rPr>
              <a:t>John the Baptist did not understand the nature of Christ’s kingdom. </a:t>
            </a:r>
            <a:r>
              <a:rPr lang="en-GB" sz="2000" dirty="0">
                <a:latin typeface="Palatino Linotype" panose="02040502050505030304" pitchFamily="18" charset="0"/>
              </a:rPr>
              <a:t>He expected Jesus to take the throne of David; and as time passed, and the Saviour made no claim to kingly authority, John became perplexed and troubled. He had declared to the people that in order for the way to be prepared before the Lord, the prophecy of Isaiah must be fulfilled; the mountains and hills must be brought low, the crooked made straight, and the rough places plain. He had looked for the high places of human pride and power to be cast down. He had pointed to the Messiah as the One whose fan was in His hand, and who would thoroughly purge His floor, who would gather the wheat into His garner, and burn up the chaff with unquenchable fire. Like the prophet Elijah, in whose spirit and power he had come to Israel, he looked for the Lord to reveal Himself as a God that </a:t>
            </a:r>
            <a:r>
              <a:rPr lang="en-GB" sz="2000" dirty="0" err="1">
                <a:latin typeface="Palatino Linotype" panose="02040502050505030304" pitchFamily="18" charset="0"/>
              </a:rPr>
              <a:t>answereth</a:t>
            </a:r>
            <a:r>
              <a:rPr lang="en-GB" sz="2000" dirty="0">
                <a:latin typeface="Palatino Linotype" panose="02040502050505030304" pitchFamily="18" charset="0"/>
              </a:rPr>
              <a:t> by fire. { DA 215.2} </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780712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4D2B1-82FA-0884-48A6-6FF41B46847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0B9F92D-F4AF-8BEB-B88F-2611760F269E}"/>
              </a:ext>
            </a:extLst>
          </p:cNvPr>
          <p:cNvSpPr>
            <a:spLocks noGrp="1" noChangeArrowheads="1"/>
          </p:cNvSpPr>
          <p:nvPr>
            <p:ph type="ctrTitle"/>
          </p:nvPr>
        </p:nvSpPr>
        <p:spPr>
          <a:xfrm>
            <a:off x="812800" y="315838"/>
            <a:ext cx="10566399" cy="544774"/>
          </a:xfrm>
        </p:spPr>
        <p:txBody>
          <a:bodyPr>
            <a:normAutofit/>
          </a:bodyPr>
          <a:lstStyle/>
          <a:p>
            <a:pPr defTabSz="1036638"/>
            <a:r>
              <a:rPr lang="en-US" altLang="en-US" sz="3200" dirty="0"/>
              <a:t>John the Baptist</a:t>
            </a:r>
          </a:p>
        </p:txBody>
      </p:sp>
      <p:sp>
        <p:nvSpPr>
          <p:cNvPr id="11267" name="Text Box 3">
            <a:extLst>
              <a:ext uri="{FF2B5EF4-FFF2-40B4-BE49-F238E27FC236}">
                <a16:creationId xmlns:a16="http://schemas.microsoft.com/office/drawing/2014/main" id="{E0BD3F91-B056-B82D-D411-BE3DCF027CE0}"/>
              </a:ext>
            </a:extLst>
          </p:cNvPr>
          <p:cNvSpPr txBox="1">
            <a:spLocks noChangeArrowheads="1"/>
          </p:cNvSpPr>
          <p:nvPr/>
        </p:nvSpPr>
        <p:spPr bwMode="auto">
          <a:xfrm>
            <a:off x="569794" y="860612"/>
            <a:ext cx="11052412"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000" dirty="0">
                <a:latin typeface="Palatino Linotype" panose="02040502050505030304" pitchFamily="18" charset="0"/>
              </a:rPr>
              <a:t>The disciples bore the message, and it was enough. John recalled the prophecy concerning the Messiah, “The Lord hath anointed Me to preach good tidings unto the meek; He hath sent Me to bind up the </a:t>
            </a:r>
            <a:r>
              <a:rPr lang="en-GB" sz="2000" dirty="0" err="1">
                <a:latin typeface="Palatino Linotype" panose="02040502050505030304" pitchFamily="18" charset="0"/>
              </a:rPr>
              <a:t>brokenhearted</a:t>
            </a:r>
            <a:r>
              <a:rPr lang="en-GB" sz="2000" dirty="0">
                <a:latin typeface="Palatino Linotype" panose="02040502050505030304" pitchFamily="18" charset="0"/>
              </a:rPr>
              <a:t>, to proclaim liberty to the captives, and the opening of the prison to them that are bound; to proclaim the acceptable year of the Lord.” Isaiah 61:1, 2. </a:t>
            </a:r>
            <a:r>
              <a:rPr lang="en-GB" sz="2000" dirty="0">
                <a:solidFill>
                  <a:srgbClr val="92D050"/>
                </a:solidFill>
                <a:latin typeface="Palatino Linotype" panose="02040502050505030304" pitchFamily="18" charset="0"/>
              </a:rPr>
              <a:t>The works of Christ not only declared Him to be the Messiah, but showed in what manner His kingdom was to be established. To John was opened the same truth that had come to Elijah in the desert</a:t>
            </a:r>
            <a:r>
              <a:rPr lang="en-GB" sz="2000" dirty="0">
                <a:latin typeface="Palatino Linotype" panose="02040502050505030304" pitchFamily="18" charset="0"/>
              </a:rPr>
              <a:t>, when “a great and strong wind rent the mountains, and brake in pieces the rocks before the Lord; but the Lord was not in the wind: and after the wind an earthquake; but the Lord was not in the earthquake: and after the earthquake a fire; but the Lord was not in the fire:” and after the fire, God spoke to the prophet by “a still small voice.” 1 Kings 19:11, 12. </a:t>
            </a:r>
            <a:r>
              <a:rPr lang="en-GB" sz="2000" dirty="0">
                <a:solidFill>
                  <a:srgbClr val="92D050"/>
                </a:solidFill>
                <a:latin typeface="Palatino Linotype" panose="02040502050505030304" pitchFamily="18" charset="0"/>
              </a:rPr>
              <a:t>So Jesus was to do His work, not with the clash of arms and the overturning of thrones and kingdoms, but through speaking to the hearts of men by a life of mercy and self-sacrifice. </a:t>
            </a:r>
            <a:r>
              <a:rPr lang="en-GB" sz="2000" dirty="0">
                <a:latin typeface="Palatino Linotype" panose="02040502050505030304" pitchFamily="18" charset="0"/>
              </a:rPr>
              <a:t>{ DA 217.2} </a:t>
            </a:r>
          </a:p>
          <a:p>
            <a:pPr algn="just"/>
            <a:endParaRPr lang="en-GB" altLang="en-US" sz="2000" dirty="0">
              <a:effectLst>
                <a:outerShdw blurRad="38100" dist="38100" dir="2700000" algn="tl">
                  <a:srgbClr val="000000"/>
                </a:outerShdw>
              </a:effectLst>
              <a:latin typeface="Palatino Linotype" panose="02040502050505030304" pitchFamily="18" charset="0"/>
            </a:endParaRPr>
          </a:p>
          <a:p>
            <a:pPr algn="just"/>
            <a:r>
              <a:rPr lang="en-GB" altLang="en-US" sz="2000" dirty="0">
                <a:effectLst>
                  <a:outerShdw blurRad="38100" dist="38100" dir="2700000" algn="tl">
                    <a:srgbClr val="000000"/>
                  </a:outerShdw>
                </a:effectLst>
                <a:latin typeface="Palatino Linotype" panose="02040502050505030304" pitchFamily="18" charset="0"/>
              </a:rPr>
              <a:t>The Saviour’s words, “Blessed is he, whosoever shall find none occasion of stumbling in Me,” were a gentle reproof to John. It was not lost upon him. </a:t>
            </a:r>
            <a:r>
              <a:rPr lang="en-GB" altLang="en-US" sz="2000" dirty="0">
                <a:solidFill>
                  <a:srgbClr val="92D050"/>
                </a:solidFill>
                <a:effectLst>
                  <a:outerShdw blurRad="38100" dist="38100" dir="2700000" algn="tl">
                    <a:srgbClr val="000000"/>
                  </a:outerShdw>
                </a:effectLst>
                <a:latin typeface="Palatino Linotype" panose="02040502050505030304" pitchFamily="18" charset="0"/>
              </a:rPr>
              <a:t>Understanding more clearly now the nature of Christ’s mission, he yielded himself to God </a:t>
            </a:r>
            <a:r>
              <a:rPr lang="en-GB" altLang="en-US" sz="2000" dirty="0">
                <a:effectLst>
                  <a:outerShdw blurRad="38100" dist="38100" dir="2700000" algn="tl">
                    <a:srgbClr val="000000"/>
                  </a:outerShdw>
                </a:effectLst>
                <a:latin typeface="Palatino Linotype" panose="02040502050505030304" pitchFamily="18" charset="0"/>
              </a:rPr>
              <a:t>for life or for death, as should best serve the interests of the cause he loved. { DA 218.2} </a:t>
            </a:r>
          </a:p>
        </p:txBody>
      </p:sp>
    </p:spTree>
    <p:extLst>
      <p:ext uri="{BB962C8B-B14F-4D97-AF65-F5344CB8AC3E}">
        <p14:creationId xmlns:p14="http://schemas.microsoft.com/office/powerpoint/2010/main" val="2305032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72E30-D5D9-7F75-BB07-9F150DBDB8F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54227CC-8C10-B9DE-E7F8-1802EABE6C8A}"/>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Active of Permissive?</a:t>
            </a:r>
          </a:p>
        </p:txBody>
      </p:sp>
      <p:sp>
        <p:nvSpPr>
          <p:cNvPr id="11267" name="Text Box 3">
            <a:extLst>
              <a:ext uri="{FF2B5EF4-FFF2-40B4-BE49-F238E27FC236}">
                <a16:creationId xmlns:a16="http://schemas.microsoft.com/office/drawing/2014/main" id="{95DA2845-9D11-A0D4-6959-E04A839B7DA9}"/>
              </a:ext>
            </a:extLst>
          </p:cNvPr>
          <p:cNvSpPr txBox="1">
            <a:spLocks noChangeArrowheads="1"/>
          </p:cNvSpPr>
          <p:nvPr/>
        </p:nvSpPr>
        <p:spPr bwMode="auto">
          <a:xfrm>
            <a:off x="879075" y="1409460"/>
            <a:ext cx="1017376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Joshua therefore came upon them suddenly, having marched all night from Gilgal. So the LORD routed them before Israel, </a:t>
            </a:r>
            <a:r>
              <a:rPr lang="en-GB" sz="2400" dirty="0">
                <a:solidFill>
                  <a:schemeClr val="accent1"/>
                </a:solidFill>
                <a:latin typeface="Palatino Linotype" panose="02040502050505030304" pitchFamily="18" charset="0"/>
              </a:rPr>
              <a:t>killed them </a:t>
            </a:r>
            <a:r>
              <a:rPr lang="en-GB" sz="2400" dirty="0">
                <a:latin typeface="Palatino Linotype" panose="02040502050505030304" pitchFamily="18" charset="0"/>
              </a:rPr>
              <a:t>[</a:t>
            </a:r>
            <a:r>
              <a:rPr lang="en-GB" sz="2400" dirty="0" err="1">
                <a:latin typeface="Palatino Linotype" panose="02040502050505030304" pitchFamily="18" charset="0"/>
              </a:rPr>
              <a:t>Hiphil</a:t>
            </a:r>
            <a:r>
              <a:rPr lang="en-GB" sz="2400" dirty="0">
                <a:latin typeface="Palatino Linotype" panose="02040502050505030304" pitchFamily="18" charset="0"/>
              </a:rPr>
              <a:t>] with a great slaughter at Gibeon, chased them along the road that goes to Beth Horon, </a:t>
            </a:r>
            <a:r>
              <a:rPr lang="en-GB" sz="2400" dirty="0">
                <a:solidFill>
                  <a:schemeClr val="accent1"/>
                </a:solidFill>
                <a:latin typeface="Palatino Linotype" panose="02040502050505030304" pitchFamily="18" charset="0"/>
              </a:rPr>
              <a:t>and struck them down </a:t>
            </a:r>
            <a:r>
              <a:rPr lang="en-GB" sz="2400" dirty="0">
                <a:latin typeface="Palatino Linotype" panose="02040502050505030304" pitchFamily="18" charset="0"/>
              </a:rPr>
              <a:t>[</a:t>
            </a:r>
            <a:r>
              <a:rPr lang="en-GB" sz="2400" dirty="0" err="1">
                <a:latin typeface="Palatino Linotype" panose="02040502050505030304" pitchFamily="18" charset="0"/>
              </a:rPr>
              <a:t>Hiphil</a:t>
            </a:r>
            <a:r>
              <a:rPr lang="en-GB" sz="2400" dirty="0">
                <a:latin typeface="Palatino Linotype" panose="02040502050505030304" pitchFamily="18" charset="0"/>
              </a:rPr>
              <a:t>]</a:t>
            </a:r>
            <a:r>
              <a:rPr lang="en-GB" sz="2400" dirty="0">
                <a:solidFill>
                  <a:schemeClr val="accent1"/>
                </a:solidFill>
                <a:latin typeface="Palatino Linotype" panose="02040502050505030304" pitchFamily="18" charset="0"/>
              </a:rPr>
              <a:t> </a:t>
            </a:r>
            <a:r>
              <a:rPr lang="en-GB" sz="2400" dirty="0">
                <a:latin typeface="Palatino Linotype" panose="02040502050505030304" pitchFamily="18" charset="0"/>
              </a:rPr>
              <a:t>as far as Azekah and Makkedah. And it happened, as they fled before Israel and were on the descent of Beth Horon, that </a:t>
            </a:r>
            <a:r>
              <a:rPr lang="en-GB" sz="2400" dirty="0">
                <a:solidFill>
                  <a:schemeClr val="accent1"/>
                </a:solidFill>
                <a:latin typeface="Palatino Linotype" panose="02040502050505030304" pitchFamily="18" charset="0"/>
              </a:rPr>
              <a:t>the LORD cast down </a:t>
            </a:r>
            <a:r>
              <a:rPr lang="en-GB" sz="2400" dirty="0">
                <a:latin typeface="Palatino Linotype" panose="02040502050505030304" pitchFamily="18" charset="0"/>
              </a:rPr>
              <a:t>[</a:t>
            </a:r>
            <a:r>
              <a:rPr lang="en-GB" sz="2400" dirty="0" err="1">
                <a:latin typeface="Palatino Linotype" panose="02040502050505030304" pitchFamily="18" charset="0"/>
              </a:rPr>
              <a:t>Hiphil</a:t>
            </a:r>
            <a:r>
              <a:rPr lang="en-GB" sz="2400" dirty="0">
                <a:latin typeface="Palatino Linotype" panose="02040502050505030304" pitchFamily="18" charset="0"/>
              </a:rPr>
              <a:t>]</a:t>
            </a:r>
            <a:r>
              <a:rPr lang="en-GB" sz="2400" dirty="0">
                <a:solidFill>
                  <a:schemeClr val="accent1"/>
                </a:solidFill>
                <a:latin typeface="Palatino Linotype" panose="02040502050505030304" pitchFamily="18" charset="0"/>
              </a:rPr>
              <a:t> large hailstones from heaven on them as far as Azekah</a:t>
            </a:r>
            <a:r>
              <a:rPr lang="en-GB" sz="2400" dirty="0">
                <a:latin typeface="Palatino Linotype" panose="02040502050505030304" pitchFamily="18" charset="0"/>
              </a:rPr>
              <a:t>, and they died. There were more who died from the hailstones than the children of Israel killed with the sword. Joshua 10:9-11</a:t>
            </a:r>
          </a:p>
        </p:txBody>
      </p:sp>
    </p:spTree>
    <p:extLst>
      <p:ext uri="{BB962C8B-B14F-4D97-AF65-F5344CB8AC3E}">
        <p14:creationId xmlns:p14="http://schemas.microsoft.com/office/powerpoint/2010/main" val="2581757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F7A69-08C2-545B-1172-D43D7B562E9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ADF1304-553A-EA3F-D8BE-07A36EFF0D6C}"/>
              </a:ext>
            </a:extLst>
          </p:cNvPr>
          <p:cNvSpPr>
            <a:spLocks noGrp="1" noChangeArrowheads="1"/>
          </p:cNvSpPr>
          <p:nvPr>
            <p:ph type="ctrTitle"/>
          </p:nvPr>
        </p:nvSpPr>
        <p:spPr>
          <a:xfrm>
            <a:off x="812797" y="424039"/>
            <a:ext cx="10566399" cy="633765"/>
          </a:xfrm>
        </p:spPr>
        <p:txBody>
          <a:bodyPr>
            <a:normAutofit/>
          </a:bodyPr>
          <a:lstStyle/>
          <a:p>
            <a:pPr defTabSz="1036638"/>
            <a:r>
              <a:rPr lang="en-US" altLang="en-US" sz="3200" dirty="0"/>
              <a:t>How is Hail caused?</a:t>
            </a:r>
          </a:p>
        </p:txBody>
      </p:sp>
      <p:sp>
        <p:nvSpPr>
          <p:cNvPr id="11267" name="Text Box 3">
            <a:extLst>
              <a:ext uri="{FF2B5EF4-FFF2-40B4-BE49-F238E27FC236}">
                <a16:creationId xmlns:a16="http://schemas.microsoft.com/office/drawing/2014/main" id="{B9BA164F-2FD0-BABF-4CC1-FDF2A8EB50B4}"/>
              </a:ext>
            </a:extLst>
          </p:cNvPr>
          <p:cNvSpPr txBox="1">
            <a:spLocks noChangeArrowheads="1"/>
          </p:cNvSpPr>
          <p:nvPr/>
        </p:nvSpPr>
        <p:spPr bwMode="auto">
          <a:xfrm>
            <a:off x="715886" y="1057804"/>
            <a:ext cx="10760219"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AutoNum type="arabicPeriod"/>
            </a:pPr>
            <a:r>
              <a:rPr lang="en-GB" sz="2000" b="1" dirty="0"/>
              <a:t>The Lift (Updraft):</a:t>
            </a:r>
            <a:r>
              <a:rPr lang="en-GB" sz="2000" dirty="0"/>
              <a:t> Strong winds known as </a:t>
            </a:r>
            <a:r>
              <a:rPr lang="en-GB" sz="2000" b="1" dirty="0"/>
              <a:t>updrafts</a:t>
            </a:r>
            <a:r>
              <a:rPr lang="en-GB" sz="2000" dirty="0"/>
              <a:t> blow upward from the ground into the storm. These winds carry liquid raindrops high into the atmosphere where the temperature is well below freezing.</a:t>
            </a:r>
          </a:p>
          <a:p>
            <a:pPr marL="457200" indent="-457200">
              <a:buFontTx/>
              <a:buAutoNum type="arabicPeriod"/>
            </a:pPr>
            <a:r>
              <a:rPr lang="en-GB" sz="2000" b="1" dirty="0"/>
              <a:t>Freezing:</a:t>
            </a:r>
            <a:r>
              <a:rPr lang="en-GB" sz="2000" dirty="0"/>
              <a:t> As the raindrops reach these freezing heights, they turn into small ice pellets called "hail embryos."</a:t>
            </a:r>
          </a:p>
          <a:p>
            <a:pPr marL="457200" indent="-457200">
              <a:buFontTx/>
              <a:buAutoNum type="arabicPeriod"/>
            </a:pPr>
            <a:r>
              <a:rPr lang="en-GB" sz="2000" b="1" dirty="0"/>
              <a:t>Growth (Accretion):</a:t>
            </a:r>
            <a:r>
              <a:rPr lang="en-GB" sz="2000" dirty="0"/>
              <a:t> The ice pellet doesn't fall immediately. The updraft keeps it suspended. As it moves through the cloud, it collides with </a:t>
            </a:r>
            <a:r>
              <a:rPr lang="en-GB" sz="2000" b="1" dirty="0"/>
              <a:t>supercooled water droplets</a:t>
            </a:r>
            <a:r>
              <a:rPr lang="en-GB" sz="2000" dirty="0"/>
              <a:t> (water that is colder than 0∘C but still liquid). These droplets freeze instantly onto the ice pellet, adding a new layer of ice.</a:t>
            </a:r>
          </a:p>
          <a:p>
            <a:pPr marL="457200" indent="-457200">
              <a:buFontTx/>
              <a:buAutoNum type="arabicPeriod"/>
            </a:pPr>
            <a:r>
              <a:rPr lang="en-GB" sz="2000" b="1" dirty="0"/>
              <a:t>The "Juggling" Effect:</a:t>
            </a:r>
            <a:r>
              <a:rPr lang="en-GB" sz="2000" dirty="0"/>
              <a:t> Depending on the strength of the wind, the hailstone may rise and fall multiple times within the cloud, adding a new layer of ice with every "lap." If you cut a hailstone in half, you can often see rings like those in a tree trunk, representing these different cycles</a:t>
            </a:r>
            <a:r>
              <a:rPr lang="en-GB" sz="2400" dirty="0"/>
              <a:t>.</a:t>
            </a:r>
          </a:p>
          <a:p>
            <a:pPr marL="457200" indent="-457200">
              <a:buFontTx/>
              <a:buAutoNum type="arabicPeriod"/>
            </a:pPr>
            <a:r>
              <a:rPr lang="en-GB" sz="2000" b="1" dirty="0"/>
              <a:t>The Fall:</a:t>
            </a:r>
            <a:r>
              <a:rPr lang="en-GB" sz="2000" dirty="0"/>
              <a:t> Eventually, the hailstone becomes too heavy for the updraft to support, or the updraft weakens. Gravity takes over, and the ice falls to the ground.</a:t>
            </a:r>
          </a:p>
          <a:p>
            <a:pPr marL="457200" indent="-457200">
              <a:buAutoNum type="arabicPeriod"/>
            </a:pPr>
            <a:endParaRPr lang="en-GB" sz="2400" dirty="0"/>
          </a:p>
        </p:txBody>
      </p:sp>
    </p:spTree>
    <p:extLst>
      <p:ext uri="{BB962C8B-B14F-4D97-AF65-F5344CB8AC3E}">
        <p14:creationId xmlns:p14="http://schemas.microsoft.com/office/powerpoint/2010/main" val="436140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3B76-76AB-6EB6-C91A-76697E15C92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8C20C80-DA4C-3FFD-1810-D1DA39446503}"/>
              </a:ext>
            </a:extLst>
          </p:cNvPr>
          <p:cNvSpPr>
            <a:spLocks noGrp="1" noChangeArrowheads="1"/>
          </p:cNvSpPr>
          <p:nvPr>
            <p:ph type="ctrTitle"/>
          </p:nvPr>
        </p:nvSpPr>
        <p:spPr>
          <a:xfrm>
            <a:off x="715886" y="316462"/>
            <a:ext cx="10566399" cy="633765"/>
          </a:xfrm>
        </p:spPr>
        <p:txBody>
          <a:bodyPr>
            <a:normAutofit/>
          </a:bodyPr>
          <a:lstStyle/>
          <a:p>
            <a:pPr defTabSz="1036638"/>
            <a:r>
              <a:rPr lang="en-US" altLang="en-US" sz="3200" dirty="0"/>
              <a:t>Lessons from the Hail</a:t>
            </a:r>
          </a:p>
        </p:txBody>
      </p:sp>
      <p:sp>
        <p:nvSpPr>
          <p:cNvPr id="11267" name="Text Box 3">
            <a:extLst>
              <a:ext uri="{FF2B5EF4-FFF2-40B4-BE49-F238E27FC236}">
                <a16:creationId xmlns:a16="http://schemas.microsoft.com/office/drawing/2014/main" id="{BD12A248-D225-439D-8CE6-471D0116C53D}"/>
              </a:ext>
            </a:extLst>
          </p:cNvPr>
          <p:cNvSpPr txBox="1">
            <a:spLocks noChangeArrowheads="1"/>
          </p:cNvSpPr>
          <p:nvPr/>
        </p:nvSpPr>
        <p:spPr bwMode="auto">
          <a:xfrm>
            <a:off x="715886" y="1057804"/>
            <a:ext cx="10760219"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AutoNum type="arabicPeriod"/>
            </a:pPr>
            <a:r>
              <a:rPr lang="en-GB" sz="2000" dirty="0">
                <a:latin typeface="Palatino Linotype" panose="02040502050505030304" pitchFamily="18" charset="0"/>
              </a:rPr>
              <a:t>I will ascend into Heaven – the spirit of the updraft, the spirit of pride and resistance</a:t>
            </a:r>
          </a:p>
          <a:p>
            <a:pPr marL="457200" indent="-457200">
              <a:buFontTx/>
              <a:buAutoNum type="arabicPeriod"/>
            </a:pPr>
            <a:r>
              <a:rPr lang="en-GB" sz="2000" dirty="0">
                <a:latin typeface="Palatino Linotype" panose="02040502050505030304" pitchFamily="18" charset="0"/>
              </a:rPr>
              <a:t>Waters defined as people in Rev 17:15 – the principle of life</a:t>
            </a:r>
          </a:p>
          <a:p>
            <a:pPr marL="457200" indent="-457200">
              <a:buFontTx/>
              <a:buAutoNum type="arabicPeriod"/>
            </a:pPr>
            <a:r>
              <a:rPr lang="en-GB" sz="2000" dirty="0">
                <a:latin typeface="Palatino Linotype" panose="02040502050505030304" pitchFamily="18" charset="0"/>
              </a:rPr>
              <a:t>The act of seeking to be a god is sin and it hardens the heart – water freezes. </a:t>
            </a:r>
          </a:p>
          <a:p>
            <a:pPr marL="457200" indent="-457200">
              <a:buFontTx/>
              <a:buAutoNum type="arabicPeriod"/>
            </a:pPr>
            <a:r>
              <a:rPr lang="en-GB" sz="2000" dirty="0">
                <a:latin typeface="Palatino Linotype" panose="02040502050505030304" pitchFamily="18" charset="0"/>
              </a:rPr>
              <a:t>The stronger the effort to be your own god, the higher the water is carried and the bigger the hail becomes. “Bigger they are, the harder they fall”</a:t>
            </a:r>
            <a:endParaRPr lang="en-GB" sz="2400" dirty="0">
              <a:latin typeface="Palatino Linotype" panose="02040502050505030304" pitchFamily="18" charset="0"/>
            </a:endParaRPr>
          </a:p>
          <a:p>
            <a:pPr marL="457200" indent="-457200">
              <a:buFontTx/>
              <a:buAutoNum type="arabicPeriod"/>
            </a:pPr>
            <a:r>
              <a:rPr lang="en-GB" sz="2000" dirty="0">
                <a:latin typeface="Palatino Linotype" panose="02040502050505030304" pitchFamily="18" charset="0"/>
              </a:rPr>
              <a:t>The sinner then falls from its exalted position causing destruction to themselves and others. Ps 34:21 – Evil shall slay the wicked. </a:t>
            </a:r>
          </a:p>
          <a:p>
            <a:pPr marL="457200" indent="-457200">
              <a:buFontTx/>
              <a:buAutoNum type="arabicPeriod"/>
            </a:pPr>
            <a:endParaRPr lang="en-GB" sz="2000" dirty="0">
              <a:latin typeface="Palatino Linotype" panose="02040502050505030304" pitchFamily="18" charset="0"/>
            </a:endParaRPr>
          </a:p>
          <a:p>
            <a:r>
              <a:rPr lang="en-GB" sz="2000" dirty="0">
                <a:latin typeface="Palatino Linotype" panose="02040502050505030304" pitchFamily="18" charset="0"/>
              </a:rPr>
              <a:t>Just as God permitted the plagues in Egypt to manifest by letting the winds of strife go, so God does the same with the hail in this story</a:t>
            </a:r>
          </a:p>
          <a:p>
            <a:endParaRPr lang="en-GB" sz="2000" dirty="0">
              <a:latin typeface="Palatino Linotype" panose="02040502050505030304" pitchFamily="18" charset="0"/>
            </a:endParaRPr>
          </a:p>
          <a:p>
            <a:r>
              <a:rPr lang="en-GB" sz="2000" dirty="0">
                <a:latin typeface="Palatino Linotype" panose="02040502050505030304" pitchFamily="18" charset="0"/>
              </a:rPr>
              <a:t>Exo 9:18  Behold, tomorrow about this time I will cause [</a:t>
            </a:r>
            <a:r>
              <a:rPr lang="en-GB" sz="2000" dirty="0" err="1">
                <a:latin typeface="Palatino Linotype" panose="02040502050505030304" pitchFamily="18" charset="0"/>
              </a:rPr>
              <a:t>Hiphil</a:t>
            </a:r>
            <a:r>
              <a:rPr lang="en-GB" sz="2000" dirty="0">
                <a:latin typeface="Palatino Linotype" panose="02040502050505030304" pitchFamily="18" charset="0"/>
              </a:rPr>
              <a:t> – permit] very heavy hail to rain down, such as has not been in Egypt since its founding until now.</a:t>
            </a:r>
          </a:p>
          <a:p>
            <a:endParaRPr lang="en-GB" sz="2000" dirty="0">
              <a:latin typeface="Palatino Linotype" panose="02040502050505030304" pitchFamily="18" charset="0"/>
            </a:endParaRPr>
          </a:p>
          <a:p>
            <a:r>
              <a:rPr lang="en-GB" sz="2000" dirty="0">
                <a:latin typeface="Palatino Linotype" panose="02040502050505030304" pitchFamily="18" charset="0"/>
              </a:rPr>
              <a:t>Lev 18:25  And the land is defiled: therefore I do visit the iniquity thereof upon it, </a:t>
            </a:r>
            <a:r>
              <a:rPr lang="en-GB" sz="2000" dirty="0">
                <a:solidFill>
                  <a:srgbClr val="92D050"/>
                </a:solidFill>
                <a:latin typeface="Palatino Linotype" panose="02040502050505030304" pitchFamily="18" charset="0"/>
              </a:rPr>
              <a:t>and the land itself </a:t>
            </a:r>
            <a:r>
              <a:rPr lang="en-GB" sz="2000" dirty="0" err="1">
                <a:solidFill>
                  <a:srgbClr val="92D050"/>
                </a:solidFill>
                <a:latin typeface="Palatino Linotype" panose="02040502050505030304" pitchFamily="18" charset="0"/>
              </a:rPr>
              <a:t>vomiteth</a:t>
            </a:r>
            <a:r>
              <a:rPr lang="en-GB" sz="2000" dirty="0">
                <a:solidFill>
                  <a:srgbClr val="92D050"/>
                </a:solidFill>
                <a:latin typeface="Palatino Linotype" panose="02040502050505030304" pitchFamily="18" charset="0"/>
              </a:rPr>
              <a:t> out her inhabitants</a:t>
            </a:r>
            <a:r>
              <a:rPr lang="en-GB" sz="2000" dirty="0">
                <a:latin typeface="Palatino Linotype" panose="02040502050505030304" pitchFamily="18" charset="0"/>
              </a:rPr>
              <a:t>. </a:t>
            </a:r>
          </a:p>
          <a:p>
            <a:pPr marL="457200" indent="-457200">
              <a:buAutoNum type="arabicPeriod"/>
            </a:pPr>
            <a:endParaRPr lang="en-GB" sz="2400" dirty="0"/>
          </a:p>
        </p:txBody>
      </p:sp>
    </p:spTree>
    <p:extLst>
      <p:ext uri="{BB962C8B-B14F-4D97-AF65-F5344CB8AC3E}">
        <p14:creationId xmlns:p14="http://schemas.microsoft.com/office/powerpoint/2010/main" val="1392027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0BE8B-9BEC-EB41-D114-C1EA23D9461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05C74E4-5C7F-25D5-1996-C6EEF20A7BF4}"/>
              </a:ext>
            </a:extLst>
          </p:cNvPr>
          <p:cNvSpPr>
            <a:spLocks noGrp="1" noChangeArrowheads="1"/>
          </p:cNvSpPr>
          <p:nvPr>
            <p:ph type="ctrTitle"/>
          </p:nvPr>
        </p:nvSpPr>
        <p:spPr>
          <a:xfrm>
            <a:off x="619068" y="176612"/>
            <a:ext cx="10566399" cy="633765"/>
          </a:xfrm>
        </p:spPr>
        <p:txBody>
          <a:bodyPr>
            <a:normAutofit/>
          </a:bodyPr>
          <a:lstStyle/>
          <a:p>
            <a:pPr defTabSz="1036638"/>
            <a:r>
              <a:rPr lang="en-US" altLang="en-US" sz="3200" dirty="0"/>
              <a:t>No Longer Combat Satan</a:t>
            </a:r>
          </a:p>
        </p:txBody>
      </p:sp>
      <p:sp>
        <p:nvSpPr>
          <p:cNvPr id="11267" name="Text Box 3">
            <a:extLst>
              <a:ext uri="{FF2B5EF4-FFF2-40B4-BE49-F238E27FC236}">
                <a16:creationId xmlns:a16="http://schemas.microsoft.com/office/drawing/2014/main" id="{3C06E791-2A00-AA2F-0B4C-9557E4C4189E}"/>
              </a:ext>
            </a:extLst>
          </p:cNvPr>
          <p:cNvSpPr txBox="1">
            <a:spLocks noChangeArrowheads="1"/>
          </p:cNvSpPr>
          <p:nvPr/>
        </p:nvSpPr>
        <p:spPr bwMode="auto">
          <a:xfrm>
            <a:off x="378310" y="810377"/>
            <a:ext cx="11435379"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000" dirty="0">
                <a:latin typeface="Palatino Linotype" panose="02040502050505030304" pitchFamily="18" charset="0"/>
              </a:rPr>
              <a:t>God keeps a reckoning with the nations. Not a sparrow falls to the ground without His notice. Those who work evil toward their fellow men, saying, How doth God know? will one day be called upon to meet </a:t>
            </a:r>
            <a:r>
              <a:rPr lang="en-GB" sz="2000" dirty="0">
                <a:solidFill>
                  <a:srgbClr val="92D050"/>
                </a:solidFill>
                <a:latin typeface="Palatino Linotype" panose="02040502050505030304" pitchFamily="18" charset="0"/>
              </a:rPr>
              <a:t>long-deferred vengeance</a:t>
            </a:r>
            <a:r>
              <a:rPr lang="en-GB" sz="2000" dirty="0">
                <a:latin typeface="Palatino Linotype" panose="02040502050505030304" pitchFamily="18" charset="0"/>
              </a:rPr>
              <a:t>. In this age a more than common contempt is shown to God. Men have reached a point in insolence and disobedience which shows that their cup of iniquity is almost full. </a:t>
            </a:r>
            <a:r>
              <a:rPr lang="en-GB" sz="2000" dirty="0">
                <a:solidFill>
                  <a:srgbClr val="92D050"/>
                </a:solidFill>
                <a:latin typeface="Palatino Linotype" panose="02040502050505030304" pitchFamily="18" charset="0"/>
              </a:rPr>
              <a:t>Many have well-nigh passed the boundary of mercy. Soon God will show that He is indeed the living God. He will say to the angels, “No longer combat Satan in his efforts to destroy. Let him work out his malignity upon the children of disobedience;</a:t>
            </a:r>
            <a:r>
              <a:rPr lang="en-GB" sz="2000" dirty="0">
                <a:latin typeface="Palatino Linotype" panose="02040502050505030304" pitchFamily="18" charset="0"/>
              </a:rPr>
              <a:t> </a:t>
            </a:r>
            <a:r>
              <a:rPr lang="en-GB" sz="2000" dirty="0">
                <a:solidFill>
                  <a:srgbClr val="92D050"/>
                </a:solidFill>
                <a:latin typeface="Palatino Linotype" panose="02040502050505030304" pitchFamily="18" charset="0"/>
              </a:rPr>
              <a:t>for the cup of their iniquity is full. </a:t>
            </a:r>
            <a:r>
              <a:rPr lang="en-GB" sz="2000" dirty="0">
                <a:latin typeface="Palatino Linotype" panose="02040502050505030304" pitchFamily="18" charset="0"/>
              </a:rPr>
              <a:t>They have advanced from one degree of wickedness to another, adding daily to their lawlessness. I will no longer interfere to prevent the destroyer from doing his work.” { RH September 17, 1901, par. 8 }</a:t>
            </a:r>
          </a:p>
          <a:p>
            <a:pPr algn="just"/>
            <a:endParaRPr lang="en-GB" sz="2000" dirty="0">
              <a:latin typeface="Palatino Linotype" panose="02040502050505030304" pitchFamily="18" charset="0"/>
            </a:endParaRPr>
          </a:p>
          <a:p>
            <a:pPr algn="just"/>
            <a:r>
              <a:rPr lang="en-GB" sz="2000" dirty="0">
                <a:latin typeface="Palatino Linotype" panose="02040502050505030304" pitchFamily="18" charset="0"/>
              </a:rPr>
              <a:t>Satan works through the elements also to garner his harvest of unprepared souls. He has studied the secrets of the laboratories of nature, </a:t>
            </a:r>
            <a:r>
              <a:rPr lang="en-GB" sz="2000" dirty="0">
                <a:solidFill>
                  <a:srgbClr val="92D050"/>
                </a:solidFill>
                <a:latin typeface="Palatino Linotype" panose="02040502050505030304" pitchFamily="18" charset="0"/>
              </a:rPr>
              <a:t>and he uses all his power to control the elements as far as God allows. </a:t>
            </a:r>
            <a:r>
              <a:rPr lang="en-GB" sz="2000" dirty="0">
                <a:latin typeface="Palatino Linotype" panose="02040502050505030304" pitchFamily="18" charset="0"/>
              </a:rPr>
              <a:t>GC 589.2</a:t>
            </a:r>
          </a:p>
          <a:p>
            <a:pPr algn="just"/>
            <a:endParaRPr lang="en-GB" sz="2000" dirty="0">
              <a:latin typeface="Palatino Linotype" panose="02040502050505030304" pitchFamily="18" charset="0"/>
            </a:endParaRPr>
          </a:p>
          <a:p>
            <a:pPr algn="just"/>
            <a:r>
              <a:rPr lang="en-GB" sz="2000" dirty="0">
                <a:latin typeface="Palatino Linotype" panose="02040502050505030304" pitchFamily="18" charset="0"/>
              </a:rPr>
              <a:t>Even now he is at work. In accidents and calamities by sea and by land, in great conflagrations, in fierce tornadoes and </a:t>
            </a:r>
            <a:r>
              <a:rPr lang="en-GB" sz="2000" dirty="0">
                <a:solidFill>
                  <a:srgbClr val="92D050"/>
                </a:solidFill>
                <a:latin typeface="Palatino Linotype" panose="02040502050505030304" pitchFamily="18" charset="0"/>
              </a:rPr>
              <a:t>terrific hailstorms</a:t>
            </a:r>
            <a:r>
              <a:rPr lang="en-GB" sz="2000" dirty="0">
                <a:latin typeface="Palatino Linotype" panose="02040502050505030304" pitchFamily="18" charset="0"/>
              </a:rPr>
              <a:t>, in tempests, floods, cyclones, tidal waves, and earthquakes, GC 589.3</a:t>
            </a:r>
          </a:p>
          <a:p>
            <a:endParaRPr lang="en-GB" sz="2000" dirty="0">
              <a:latin typeface="Palatino Linotype" panose="02040502050505030304" pitchFamily="18" charset="0"/>
            </a:endParaRPr>
          </a:p>
          <a:p>
            <a:endParaRPr lang="en-GB" sz="2400" dirty="0"/>
          </a:p>
        </p:txBody>
      </p:sp>
    </p:spTree>
    <p:extLst>
      <p:ext uri="{BB962C8B-B14F-4D97-AF65-F5344CB8AC3E}">
        <p14:creationId xmlns:p14="http://schemas.microsoft.com/office/powerpoint/2010/main" val="4248670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1625-53A6-450C-9E78-D1D1239CB0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038908E-F10A-EAA3-55E8-370DBC09F035}"/>
              </a:ext>
            </a:extLst>
          </p:cNvPr>
          <p:cNvSpPr>
            <a:spLocks noGrp="1" noChangeArrowheads="1"/>
          </p:cNvSpPr>
          <p:nvPr>
            <p:ph type="ctrTitle"/>
          </p:nvPr>
        </p:nvSpPr>
        <p:spPr>
          <a:xfrm>
            <a:off x="1254542" y="447293"/>
            <a:ext cx="9422836" cy="628459"/>
          </a:xfrm>
        </p:spPr>
        <p:txBody>
          <a:bodyPr>
            <a:normAutofit fontScale="90000"/>
          </a:bodyPr>
          <a:lstStyle/>
          <a:p>
            <a:pPr defTabSz="1036638"/>
            <a:r>
              <a:rPr lang="en-US" altLang="en-US" sz="3200" dirty="0"/>
              <a:t>Amorite Reaction to Gibeon’s Defection</a:t>
            </a:r>
          </a:p>
        </p:txBody>
      </p:sp>
      <p:sp>
        <p:nvSpPr>
          <p:cNvPr id="11267" name="Text Box 3">
            <a:extLst>
              <a:ext uri="{FF2B5EF4-FFF2-40B4-BE49-F238E27FC236}">
                <a16:creationId xmlns:a16="http://schemas.microsoft.com/office/drawing/2014/main" id="{B99CB565-EA6B-EA11-00EA-115D585F9DA0}"/>
              </a:ext>
            </a:extLst>
          </p:cNvPr>
          <p:cNvSpPr txBox="1">
            <a:spLocks noChangeArrowheads="1"/>
          </p:cNvSpPr>
          <p:nvPr/>
        </p:nvSpPr>
        <p:spPr bwMode="auto">
          <a:xfrm>
            <a:off x="935665" y="1335887"/>
            <a:ext cx="1011156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Now it came to pass when Adoni-Zedek king of Jerusalem heard how Joshua had taken Ai and had utterly destroyed it--as he had done to Jericho and its king, so he had done to Ai and its king--and how the inhabitants of Gibeon had made peace with Israel and were among them, that they feared greatly, because Gibeon was a great city, like one of the royal cities, and because it was greater than Ai, and all its men were mighty. Therefore Adoni-Zedek king of Jerusalem sent to Hoham king of Hebron, Piram king of Jarmuth, Japhia king of Lachish, and Debir king of Eglon, saying, "Come up to me and help me, that we may attack Gibeon, for it has made peace with Joshua and with the children of Israel." Joshua 10:1-4</a:t>
            </a:r>
          </a:p>
        </p:txBody>
      </p:sp>
    </p:spTree>
    <p:extLst>
      <p:ext uri="{BB962C8B-B14F-4D97-AF65-F5344CB8AC3E}">
        <p14:creationId xmlns:p14="http://schemas.microsoft.com/office/powerpoint/2010/main" val="1024279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2997B-9832-B75E-2A74-3B497059843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B9D505F-E3B2-39CD-880E-01CE91F8BA28}"/>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The Sun Stood Still</a:t>
            </a:r>
          </a:p>
        </p:txBody>
      </p:sp>
      <p:sp>
        <p:nvSpPr>
          <p:cNvPr id="11267" name="Text Box 3">
            <a:extLst>
              <a:ext uri="{FF2B5EF4-FFF2-40B4-BE49-F238E27FC236}">
                <a16:creationId xmlns:a16="http://schemas.microsoft.com/office/drawing/2014/main" id="{D479C169-F0CB-6054-8651-7A55BACD2BB4}"/>
              </a:ext>
            </a:extLst>
          </p:cNvPr>
          <p:cNvSpPr txBox="1">
            <a:spLocks noChangeArrowheads="1"/>
          </p:cNvSpPr>
          <p:nvPr/>
        </p:nvSpPr>
        <p:spPr bwMode="auto">
          <a:xfrm>
            <a:off x="694261" y="1536174"/>
            <a:ext cx="1080347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Then Joshua spoke to the LORD in the day when the LORD delivered up the Amorites before the children of Israel, and he said in the sight of Israel: "Sun,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stand still </a:t>
            </a:r>
            <a:r>
              <a:rPr lang="en-GB" altLang="en-US" sz="2400" dirty="0">
                <a:effectLst>
                  <a:outerShdw blurRad="38100" dist="38100" dir="2700000" algn="tl">
                    <a:srgbClr val="000000"/>
                  </a:outerShdw>
                </a:effectLst>
                <a:latin typeface="Palatino Linotype" panose="02040502050505030304" pitchFamily="18" charset="0"/>
              </a:rPr>
              <a:t>over Gibeon; And Moon, in the Valley of Aijalon." So the sun stood still, And the moon stopped, Till the people had revenge Upon their enemies. Is this not written in the Book of Jasher? So the sun stood still in the midst of heaven, and did not hasten to go down for about a whole day. And there has been no day like that, before it or after it, that the LORD heeded the voice of a man; for the LORD fought for Israel. Then Joshua returned, and all Israel with him, to the camp at Gilgal. Joshua 10:12-15</a:t>
            </a:r>
          </a:p>
        </p:txBody>
      </p:sp>
    </p:spTree>
    <p:extLst>
      <p:ext uri="{BB962C8B-B14F-4D97-AF65-F5344CB8AC3E}">
        <p14:creationId xmlns:p14="http://schemas.microsoft.com/office/powerpoint/2010/main" val="196243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9D8D4-8D81-FEF8-67CE-E7AE320D437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7FD504B-57BC-CCAF-9455-B32875613854}"/>
              </a:ext>
            </a:extLst>
          </p:cNvPr>
          <p:cNvSpPr>
            <a:spLocks noGrp="1" noChangeArrowheads="1"/>
          </p:cNvSpPr>
          <p:nvPr>
            <p:ph type="ctrTitle"/>
          </p:nvPr>
        </p:nvSpPr>
        <p:spPr>
          <a:xfrm>
            <a:off x="597443" y="190559"/>
            <a:ext cx="10803470" cy="628459"/>
          </a:xfrm>
        </p:spPr>
        <p:txBody>
          <a:bodyPr>
            <a:normAutofit/>
          </a:bodyPr>
          <a:lstStyle/>
          <a:p>
            <a:pPr defTabSz="1036638"/>
            <a:r>
              <a:rPr lang="en-US" altLang="en-US" sz="3200" dirty="0"/>
              <a:t>Stand Still</a:t>
            </a:r>
          </a:p>
        </p:txBody>
      </p:sp>
      <p:sp>
        <p:nvSpPr>
          <p:cNvPr id="11267" name="Text Box 3">
            <a:extLst>
              <a:ext uri="{FF2B5EF4-FFF2-40B4-BE49-F238E27FC236}">
                <a16:creationId xmlns:a16="http://schemas.microsoft.com/office/drawing/2014/main" id="{58B69990-65C5-82CA-20B0-AADDAD95ED66}"/>
              </a:ext>
            </a:extLst>
          </p:cNvPr>
          <p:cNvSpPr txBox="1">
            <a:spLocks noChangeArrowheads="1"/>
          </p:cNvSpPr>
          <p:nvPr/>
        </p:nvSpPr>
        <p:spPr bwMode="auto">
          <a:xfrm>
            <a:off x="694265" y="942797"/>
            <a:ext cx="10803470"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dirty="0"/>
              <a:t>H1826 A primitive root (compare H1724, H1820); </a:t>
            </a:r>
            <a:r>
              <a:rPr lang="en-GB" dirty="0">
                <a:solidFill>
                  <a:srgbClr val="92D050"/>
                </a:solidFill>
              </a:rPr>
              <a:t>to </a:t>
            </a:r>
            <a:r>
              <a:rPr lang="en-GB" i="1" dirty="0">
                <a:solidFill>
                  <a:srgbClr val="92D050"/>
                </a:solidFill>
              </a:rPr>
              <a:t>be dumb</a:t>
            </a:r>
            <a:r>
              <a:rPr lang="en-GB" dirty="0"/>
              <a:t>; by implication </a:t>
            </a:r>
            <a:r>
              <a:rPr lang="en-GB" dirty="0">
                <a:solidFill>
                  <a:srgbClr val="92D050"/>
                </a:solidFill>
              </a:rPr>
              <a:t>to be astonished</a:t>
            </a:r>
            <a:r>
              <a:rPr lang="en-GB" dirty="0"/>
              <a:t>. to </a:t>
            </a:r>
            <a:r>
              <a:rPr lang="en-GB" i="1" dirty="0"/>
              <a:t>stop</a:t>
            </a:r>
            <a:r>
              <a:rPr lang="en-GB" dirty="0"/>
              <a:t>; also </a:t>
            </a:r>
            <a:r>
              <a:rPr lang="en-GB" dirty="0">
                <a:solidFill>
                  <a:srgbClr val="92D050"/>
                </a:solidFill>
              </a:rPr>
              <a:t>to </a:t>
            </a:r>
            <a:r>
              <a:rPr lang="en-GB" i="1" dirty="0">
                <a:solidFill>
                  <a:srgbClr val="92D050"/>
                </a:solidFill>
              </a:rPr>
              <a:t>perish</a:t>
            </a:r>
            <a:r>
              <a:rPr lang="en-GB" i="1" dirty="0"/>
              <a:t>: - </a:t>
            </a:r>
            <a:r>
              <a:rPr lang="en-GB" dirty="0">
                <a:solidFill>
                  <a:srgbClr val="92D050"/>
                </a:solidFill>
              </a:rPr>
              <a:t>cease</a:t>
            </a:r>
            <a:r>
              <a:rPr lang="en-GB" dirty="0"/>
              <a:t>, </a:t>
            </a:r>
            <a:r>
              <a:rPr lang="en-GB" dirty="0">
                <a:solidFill>
                  <a:srgbClr val="92D050"/>
                </a:solidFill>
              </a:rPr>
              <a:t>be cut down (off), </a:t>
            </a:r>
            <a:r>
              <a:rPr lang="en-GB" dirty="0"/>
              <a:t>forbear, hold peace, quiet self, </a:t>
            </a:r>
            <a:r>
              <a:rPr lang="en-GB" dirty="0">
                <a:solidFill>
                  <a:srgbClr val="92D050"/>
                </a:solidFill>
              </a:rPr>
              <a:t>rest</a:t>
            </a:r>
            <a:r>
              <a:rPr lang="en-GB" dirty="0"/>
              <a:t>, </a:t>
            </a:r>
            <a:r>
              <a:rPr lang="en-GB" dirty="0">
                <a:solidFill>
                  <a:srgbClr val="92D050"/>
                </a:solidFill>
              </a:rPr>
              <a:t>be silent</a:t>
            </a:r>
            <a:r>
              <a:rPr lang="en-GB" dirty="0"/>
              <a:t>, keep </a:t>
            </a:r>
            <a:r>
              <a:rPr lang="en-GB" dirty="0">
                <a:solidFill>
                  <a:srgbClr val="92D050"/>
                </a:solidFill>
              </a:rPr>
              <a:t>(put to) silence,</a:t>
            </a:r>
            <a:r>
              <a:rPr lang="en-GB" dirty="0"/>
              <a:t> be (stand), still, tarry, wait.</a:t>
            </a:r>
          </a:p>
          <a:p>
            <a:pPr algn="just"/>
            <a:endParaRPr lang="en-GB" altLang="en-US" sz="1600" dirty="0">
              <a:effectLst>
                <a:outerShdw blurRad="38100" dist="38100" dir="2700000" algn="tl">
                  <a:srgbClr val="000000"/>
                </a:outerShdw>
              </a:effectLst>
              <a:latin typeface="Palatino Linotype" panose="02040502050505030304" pitchFamily="18" charset="0"/>
            </a:endParaRPr>
          </a:p>
          <a:p>
            <a:pPr algn="just"/>
            <a:r>
              <a:rPr lang="en-GB" sz="2000" b="1" dirty="0">
                <a:latin typeface="Palatino Linotype" panose="02040502050505030304" pitchFamily="18" charset="0"/>
              </a:rPr>
              <a:t>Isa 53:7-9</a:t>
            </a:r>
            <a:r>
              <a:rPr lang="en-GB" sz="2000" dirty="0">
                <a:latin typeface="Palatino Linotype" panose="02040502050505030304" pitchFamily="18" charset="0"/>
              </a:rPr>
              <a:t>  He was oppressed, and he was afflicted, </a:t>
            </a:r>
            <a:r>
              <a:rPr lang="en-GB" sz="2000" dirty="0">
                <a:solidFill>
                  <a:srgbClr val="92D050"/>
                </a:solidFill>
                <a:latin typeface="Palatino Linotype" panose="02040502050505030304" pitchFamily="18" charset="0"/>
              </a:rPr>
              <a:t>yet he opened not his mouth</a:t>
            </a:r>
            <a:r>
              <a:rPr lang="en-GB" sz="2000" dirty="0">
                <a:latin typeface="Palatino Linotype" panose="02040502050505030304" pitchFamily="18" charset="0"/>
              </a:rPr>
              <a:t>: he is brought as a lamb to the slaughter, and as a sheep before her shearers is </a:t>
            </a:r>
            <a:r>
              <a:rPr lang="en-GB" sz="2000" dirty="0">
                <a:solidFill>
                  <a:srgbClr val="92D050"/>
                </a:solidFill>
                <a:latin typeface="Palatino Linotype" panose="02040502050505030304" pitchFamily="18" charset="0"/>
              </a:rPr>
              <a:t>dumb</a:t>
            </a:r>
            <a:r>
              <a:rPr lang="en-GB" sz="2000" dirty="0">
                <a:latin typeface="Palatino Linotype" panose="02040502050505030304" pitchFamily="18" charset="0"/>
              </a:rPr>
              <a:t>, so he </a:t>
            </a:r>
            <a:r>
              <a:rPr lang="en-GB" sz="2000" dirty="0" err="1">
                <a:latin typeface="Palatino Linotype" panose="02040502050505030304" pitchFamily="18" charset="0"/>
              </a:rPr>
              <a:t>openeth</a:t>
            </a:r>
            <a:r>
              <a:rPr lang="en-GB" sz="2000" dirty="0">
                <a:latin typeface="Palatino Linotype" panose="02040502050505030304" pitchFamily="18" charset="0"/>
              </a:rPr>
              <a:t> not his mouth. He was taken from prison and from judgment: and who shall declare his generation? for </a:t>
            </a:r>
            <a:r>
              <a:rPr lang="en-GB" sz="2000" dirty="0">
                <a:solidFill>
                  <a:srgbClr val="92D050"/>
                </a:solidFill>
                <a:latin typeface="Palatino Linotype" panose="02040502050505030304" pitchFamily="18" charset="0"/>
              </a:rPr>
              <a:t>he was cut off </a:t>
            </a:r>
            <a:r>
              <a:rPr lang="en-GB" sz="2000" dirty="0">
                <a:latin typeface="Palatino Linotype" panose="02040502050505030304" pitchFamily="18" charset="0"/>
              </a:rPr>
              <a:t>out of the land of the living: for the transgression of my people was he stricken. And he made his grave with the wicked, and with the rich in his death; </a:t>
            </a:r>
            <a:r>
              <a:rPr lang="en-GB" sz="2000" dirty="0">
                <a:solidFill>
                  <a:srgbClr val="92D050"/>
                </a:solidFill>
                <a:latin typeface="Palatino Linotype" panose="02040502050505030304" pitchFamily="18" charset="0"/>
              </a:rPr>
              <a:t>because he had done no violence</a:t>
            </a:r>
            <a:r>
              <a:rPr lang="en-GB" sz="2000" dirty="0">
                <a:latin typeface="Palatino Linotype" panose="02040502050505030304" pitchFamily="18" charset="0"/>
              </a:rPr>
              <a:t>, neither was any deceit in his mouth. </a:t>
            </a:r>
          </a:p>
          <a:p>
            <a:pPr algn="just"/>
            <a:endParaRPr lang="en-GB" altLang="en-US" sz="1400" dirty="0">
              <a:effectLst>
                <a:outerShdw blurRad="38100" dist="38100" dir="2700000" algn="tl">
                  <a:srgbClr val="000000"/>
                </a:outerShdw>
              </a:effectLst>
              <a:latin typeface="Palatino Linotype" panose="02040502050505030304" pitchFamily="18" charset="0"/>
            </a:endParaRPr>
          </a:p>
          <a:p>
            <a:pPr algn="just"/>
            <a:r>
              <a:rPr lang="en-GB" altLang="en-US" sz="2000" dirty="0">
                <a:effectLst>
                  <a:outerShdw blurRad="38100" dist="38100" dir="2700000" algn="tl">
                    <a:srgbClr val="000000"/>
                  </a:outerShdw>
                </a:effectLst>
                <a:latin typeface="Palatino Linotype" panose="02040502050505030304" pitchFamily="18" charset="0"/>
              </a:rPr>
              <a:t>It was morning; </a:t>
            </a:r>
            <a:r>
              <a:rPr lang="en-GB" altLang="en-US" sz="2000" dirty="0">
                <a:solidFill>
                  <a:srgbClr val="92D050"/>
                </a:solidFill>
                <a:effectLst>
                  <a:outerShdw blurRad="38100" dist="38100" dir="2700000" algn="tl">
                    <a:srgbClr val="000000"/>
                  </a:outerShdw>
                </a:effectLst>
                <a:latin typeface="Palatino Linotype" panose="02040502050505030304" pitchFamily="18" charset="0"/>
              </a:rPr>
              <a:t>the sun had just risen </a:t>
            </a:r>
            <a:r>
              <a:rPr lang="en-GB" altLang="en-US" sz="2000" dirty="0">
                <a:effectLst>
                  <a:outerShdw blurRad="38100" dist="38100" dir="2700000" algn="tl">
                    <a:srgbClr val="000000"/>
                  </a:outerShdw>
                </a:effectLst>
                <a:latin typeface="Palatino Linotype" panose="02040502050505030304" pitchFamily="18" charset="0"/>
              </a:rPr>
              <a:t>above the Mount of Olives, and its rays fell with dazzling brightness on the marble palaces, and lighted up the gold of the temple walls, when Jesus, </a:t>
            </a:r>
            <a:r>
              <a:rPr lang="en-GB" altLang="en-US" sz="2000" dirty="0">
                <a:solidFill>
                  <a:srgbClr val="92D050"/>
                </a:solidFill>
                <a:effectLst>
                  <a:outerShdw blurRad="38100" dist="38100" dir="2700000" algn="tl">
                    <a:srgbClr val="000000"/>
                  </a:outerShdw>
                </a:effectLst>
                <a:latin typeface="Palatino Linotype" panose="02040502050505030304" pitchFamily="18" charset="0"/>
              </a:rPr>
              <a:t>pointing to it, said, “I am the light of the world.” </a:t>
            </a:r>
            <a:r>
              <a:rPr lang="en-GB" altLang="en-US" sz="2000" dirty="0">
                <a:effectLst>
                  <a:outerShdw blurRad="38100" dist="38100" dir="2700000" algn="tl">
                    <a:srgbClr val="000000"/>
                  </a:outerShdw>
                </a:effectLst>
                <a:latin typeface="Palatino Linotype" panose="02040502050505030304" pitchFamily="18" charset="0"/>
              </a:rPr>
              <a:t>{ DA 463.4} </a:t>
            </a:r>
          </a:p>
          <a:p>
            <a:pPr algn="just"/>
            <a:endParaRPr lang="en-GB" altLang="en-US" sz="1100" dirty="0">
              <a:effectLst>
                <a:outerShdw blurRad="38100" dist="38100" dir="2700000" algn="tl">
                  <a:srgbClr val="000000"/>
                </a:outerShdw>
              </a:effectLst>
              <a:latin typeface="Palatino Linotype" panose="02040502050505030304" pitchFamily="18" charset="0"/>
            </a:endParaRPr>
          </a:p>
          <a:p>
            <a:r>
              <a:rPr lang="en-GB" sz="2000" dirty="0">
                <a:latin typeface="Palatino Linotype" panose="02040502050505030304" pitchFamily="18" charset="0"/>
              </a:rPr>
              <a:t>But unto you that fear my name shall the Sun of righteousness arise with healing in his wings; and ye shall go forth, and grow up as calves of the stall.  </a:t>
            </a:r>
            <a:r>
              <a:rPr lang="en-AU" sz="2000" dirty="0">
                <a:latin typeface="Palatino Linotype" panose="02040502050505030304" pitchFamily="18" charset="0"/>
              </a:rPr>
              <a:t>Malachi 4:2</a:t>
            </a:r>
          </a:p>
          <a:p>
            <a:pPr algn="just"/>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537320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205EF-FD85-74C7-231B-A3D5D6CDDBA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3B6105A-9015-6951-E13E-004BD58AC32A}"/>
              </a:ext>
            </a:extLst>
          </p:cNvPr>
          <p:cNvSpPr>
            <a:spLocks noGrp="1" noChangeArrowheads="1"/>
          </p:cNvSpPr>
          <p:nvPr>
            <p:ph type="ctrTitle"/>
          </p:nvPr>
        </p:nvSpPr>
        <p:spPr>
          <a:xfrm>
            <a:off x="597443" y="190559"/>
            <a:ext cx="10803470" cy="628459"/>
          </a:xfrm>
        </p:spPr>
        <p:txBody>
          <a:bodyPr>
            <a:normAutofit/>
          </a:bodyPr>
          <a:lstStyle/>
          <a:p>
            <a:pPr defTabSz="1036638"/>
            <a:r>
              <a:rPr lang="en-US" altLang="en-US" sz="3200" dirty="0"/>
              <a:t>Sacrificial redemption</a:t>
            </a:r>
          </a:p>
        </p:txBody>
      </p:sp>
      <p:sp>
        <p:nvSpPr>
          <p:cNvPr id="11267" name="Text Box 3">
            <a:extLst>
              <a:ext uri="{FF2B5EF4-FFF2-40B4-BE49-F238E27FC236}">
                <a16:creationId xmlns:a16="http://schemas.microsoft.com/office/drawing/2014/main" id="{97ED5BAF-503E-A705-0449-225606782259}"/>
              </a:ext>
            </a:extLst>
          </p:cNvPr>
          <p:cNvSpPr txBox="1">
            <a:spLocks noChangeArrowheads="1"/>
          </p:cNvSpPr>
          <p:nvPr/>
        </p:nvSpPr>
        <p:spPr bwMode="auto">
          <a:xfrm>
            <a:off x="484094" y="1007343"/>
            <a:ext cx="11013641"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000" dirty="0">
                <a:latin typeface="Palatino Linotype" panose="02040502050505030304" pitchFamily="18" charset="0"/>
              </a:rPr>
              <a:t>The </a:t>
            </a:r>
            <a:r>
              <a:rPr lang="en-GB" sz="2000" dirty="0">
                <a:solidFill>
                  <a:srgbClr val="92D050"/>
                </a:solidFill>
                <a:latin typeface="Palatino Linotype" panose="02040502050505030304" pitchFamily="18" charset="0"/>
              </a:rPr>
              <a:t>Elder Brother of our race </a:t>
            </a:r>
            <a:r>
              <a:rPr lang="en-GB" sz="2000" dirty="0">
                <a:latin typeface="Palatino Linotype" panose="02040502050505030304" pitchFamily="18" charset="0"/>
              </a:rPr>
              <a:t>is by the eternal throne. MH 71.</a:t>
            </a:r>
          </a:p>
          <a:p>
            <a:pPr algn="just"/>
            <a:r>
              <a:rPr lang="en-GB" altLang="en-US" sz="2000" dirty="0">
                <a:effectLst>
                  <a:outerShdw blurRad="38100" dist="38100" dir="2700000" algn="tl">
                    <a:srgbClr val="000000"/>
                  </a:outerShdw>
                </a:effectLst>
                <a:latin typeface="Palatino Linotype" panose="02040502050505030304" pitchFamily="18" charset="0"/>
              </a:rPr>
              <a:t>He is not ashamed to call us brethren. </a:t>
            </a:r>
            <a:r>
              <a:rPr lang="en-GB" altLang="en-US" sz="2000" dirty="0" err="1">
                <a:effectLst>
                  <a:outerShdw blurRad="38100" dist="38100" dir="2700000" algn="tl">
                    <a:srgbClr val="000000"/>
                  </a:outerShdw>
                </a:effectLst>
                <a:latin typeface="Palatino Linotype" panose="02040502050505030304" pitchFamily="18" charset="0"/>
              </a:rPr>
              <a:t>Heb</a:t>
            </a:r>
            <a:r>
              <a:rPr lang="en-GB" altLang="en-US" sz="2000" dirty="0">
                <a:effectLst>
                  <a:outerShdw blurRad="38100" dist="38100" dir="2700000" algn="tl">
                    <a:srgbClr val="000000"/>
                  </a:outerShdw>
                </a:effectLst>
                <a:latin typeface="Palatino Linotype" panose="02040502050505030304" pitchFamily="18" charset="0"/>
              </a:rPr>
              <a:t> 2:11</a:t>
            </a:r>
          </a:p>
          <a:p>
            <a:pPr algn="just"/>
            <a:endParaRPr lang="en-GB" altLang="en-US" sz="2000" dirty="0">
              <a:effectLst>
                <a:outerShdw blurRad="38100" dist="38100" dir="2700000" algn="tl">
                  <a:srgbClr val="000000"/>
                </a:outerShdw>
              </a:effectLst>
              <a:latin typeface="Palatino Linotype" panose="02040502050505030304" pitchFamily="18" charset="0"/>
            </a:endParaRPr>
          </a:p>
          <a:p>
            <a:pPr algn="just"/>
            <a:r>
              <a:rPr lang="en-GB" altLang="en-US" sz="2000" dirty="0">
                <a:effectLst>
                  <a:outerShdw blurRad="38100" dist="38100" dir="2700000" algn="tl">
                    <a:srgbClr val="000000"/>
                  </a:outerShdw>
                </a:effectLst>
                <a:latin typeface="Palatino Linotype" panose="02040502050505030304" pitchFamily="18" charset="0"/>
              </a:rPr>
              <a:t>Israel faced extinction from the 5 kings of Canaan.</a:t>
            </a:r>
          </a:p>
          <a:p>
            <a:pPr algn="just"/>
            <a:r>
              <a:rPr lang="en-GB" altLang="en-US" sz="2000" dirty="0">
                <a:effectLst>
                  <a:outerShdw blurRad="38100" dist="38100" dir="2700000" algn="tl">
                    <a:srgbClr val="000000"/>
                  </a:outerShdw>
                </a:effectLst>
                <a:latin typeface="Palatino Linotype" panose="02040502050505030304" pitchFamily="18" charset="0"/>
              </a:rPr>
              <a:t>The redemption of Israel required the slaughter of these nations to save Israel. </a:t>
            </a:r>
          </a:p>
          <a:p>
            <a:pPr algn="just"/>
            <a:r>
              <a:rPr lang="en-GB" altLang="en-US" sz="2000" dirty="0">
                <a:effectLst>
                  <a:outerShdw blurRad="38100" dist="38100" dir="2700000" algn="tl">
                    <a:srgbClr val="000000"/>
                  </a:outerShdw>
                </a:effectLst>
                <a:latin typeface="Palatino Linotype" panose="02040502050505030304" pitchFamily="18" charset="0"/>
              </a:rPr>
              <a:t>It was required because Israel was in the flesh of the Old Covenant. </a:t>
            </a:r>
          </a:p>
          <a:p>
            <a:pPr algn="just"/>
            <a:r>
              <a:rPr lang="en-GB" altLang="en-US" sz="2000" dirty="0">
                <a:effectLst>
                  <a:outerShdw blurRad="38100" dist="38100" dir="2700000" algn="tl">
                    <a:srgbClr val="000000"/>
                  </a:outerShdw>
                </a:effectLst>
                <a:latin typeface="Palatino Linotype" panose="02040502050505030304" pitchFamily="18" charset="0"/>
              </a:rPr>
              <a:t>As God gave Egypt for Israel’s ransom, so also He gave these 5 kings and their nations. (Isa 43:3)</a:t>
            </a:r>
          </a:p>
          <a:p>
            <a:pPr algn="just"/>
            <a:r>
              <a:rPr lang="en-GB" altLang="en-US" sz="2000" dirty="0">
                <a:effectLst>
                  <a:outerShdw blurRad="38100" dist="38100" dir="2700000" algn="tl">
                    <a:srgbClr val="000000"/>
                  </a:outerShdw>
                </a:effectLst>
                <a:latin typeface="Palatino Linotype" panose="02040502050505030304" pitchFamily="18" charset="0"/>
              </a:rPr>
              <a:t>As Christ was crucified in Egypt (Rev 11:8) – He was crucified in the slaughter of these nations</a:t>
            </a:r>
          </a:p>
          <a:p>
            <a:pPr algn="just"/>
            <a:r>
              <a:rPr lang="en-GB" altLang="en-US" sz="2000" dirty="0">
                <a:effectLst>
                  <a:outerShdw blurRad="38100" dist="38100" dir="2700000" algn="tl">
                    <a:srgbClr val="000000"/>
                  </a:outerShdw>
                </a:effectLst>
                <a:latin typeface="Palatino Linotype" panose="02040502050505030304" pitchFamily="18" charset="0"/>
              </a:rPr>
              <a:t>This is symbolised in the sun standing still. It was cut off, made dumb, perished. </a:t>
            </a:r>
          </a:p>
          <a:p>
            <a:pPr algn="just"/>
            <a:endParaRPr lang="en-GB" altLang="en-US" sz="2000" dirty="0">
              <a:effectLst>
                <a:outerShdw blurRad="38100" dist="38100" dir="2700000" algn="tl">
                  <a:srgbClr val="000000"/>
                </a:outerShdw>
              </a:effectLst>
              <a:latin typeface="Palatino Linotype" panose="02040502050505030304" pitchFamily="18" charset="0"/>
            </a:endParaRPr>
          </a:p>
          <a:p>
            <a:pPr algn="just"/>
            <a:r>
              <a:rPr lang="en-GB" altLang="en-US" sz="2000" dirty="0">
                <a:effectLst>
                  <a:outerShdw blurRad="38100" dist="38100" dir="2700000" algn="tl">
                    <a:srgbClr val="000000"/>
                  </a:outerShdw>
                </a:effectLst>
                <a:latin typeface="Palatino Linotype" panose="02040502050505030304" pitchFamily="18" charset="0"/>
              </a:rPr>
              <a:t>Our world is a vast lazar house, a scene of misery that we dare not allow even our thoughts to dwell upon. Did we realize it as it is, the burden would be too terrible. Yet God feels it all. Ed 263</a:t>
            </a:r>
          </a:p>
          <a:p>
            <a:pPr algn="just"/>
            <a:endParaRPr lang="en-GB" altLang="en-US" sz="2000" dirty="0">
              <a:effectLst>
                <a:outerShdw blurRad="38100" dist="38100" dir="2700000" algn="tl">
                  <a:srgbClr val="000000"/>
                </a:outerShdw>
              </a:effectLst>
              <a:latin typeface="Palatino Linotype" panose="02040502050505030304" pitchFamily="18" charset="0"/>
            </a:endParaRPr>
          </a:p>
          <a:p>
            <a:pPr algn="just"/>
            <a:r>
              <a:rPr lang="en-GB" altLang="en-US" sz="2000" dirty="0">
                <a:effectLst>
                  <a:outerShdw blurRad="38100" dist="38100" dir="2700000" algn="tl">
                    <a:srgbClr val="000000"/>
                  </a:outerShdw>
                </a:effectLst>
                <a:latin typeface="Palatino Linotype" panose="02040502050505030304" pitchFamily="18" charset="0"/>
              </a:rPr>
              <a:t>Not a sigh is breathed, not a pain felt, not a grief pierces the soul, but the throb vibrates to the Father’s heart. { DA 356.2} </a:t>
            </a:r>
          </a:p>
        </p:txBody>
      </p:sp>
    </p:spTree>
    <p:extLst>
      <p:ext uri="{BB962C8B-B14F-4D97-AF65-F5344CB8AC3E}">
        <p14:creationId xmlns:p14="http://schemas.microsoft.com/office/powerpoint/2010/main" val="4071745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876BE-117A-638F-998D-BE9910A11CC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3918423-1569-2F0E-AACB-BFF95D5A6731}"/>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Heed the Voice of a Man</a:t>
            </a:r>
          </a:p>
        </p:txBody>
      </p:sp>
      <p:sp>
        <p:nvSpPr>
          <p:cNvPr id="11267" name="Text Box 3">
            <a:extLst>
              <a:ext uri="{FF2B5EF4-FFF2-40B4-BE49-F238E27FC236}">
                <a16:creationId xmlns:a16="http://schemas.microsoft.com/office/drawing/2014/main" id="{99590E4C-F47B-2E5F-9DDB-A3162F284BF0}"/>
              </a:ext>
            </a:extLst>
          </p:cNvPr>
          <p:cNvSpPr txBox="1">
            <a:spLocks noChangeArrowheads="1"/>
          </p:cNvSpPr>
          <p:nvPr/>
        </p:nvSpPr>
        <p:spPr bwMode="auto">
          <a:xfrm>
            <a:off x="694261" y="1536174"/>
            <a:ext cx="1080347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So the sun stood still in the midst of heaven, and did not hasten to go down for about a whole day.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And there has been no day like that, before it or after it, that the LORD heeded the voice of a man;</a:t>
            </a:r>
            <a:r>
              <a:rPr lang="en-GB" altLang="en-US" sz="2400" dirty="0">
                <a:effectLst>
                  <a:outerShdw blurRad="38100" dist="38100" dir="2700000" algn="tl">
                    <a:srgbClr val="000000"/>
                  </a:outerShdw>
                </a:effectLst>
                <a:latin typeface="Palatino Linotype" panose="02040502050505030304" pitchFamily="18" charset="0"/>
              </a:rPr>
              <a:t> for the LORD fought [</a:t>
            </a:r>
            <a:r>
              <a:rPr lang="en-GB" altLang="en-US" sz="2400" dirty="0" err="1">
                <a:effectLst>
                  <a:outerShdw blurRad="38100" dist="38100" dir="2700000" algn="tl">
                    <a:srgbClr val="000000"/>
                  </a:outerShdw>
                </a:effectLst>
                <a:latin typeface="Palatino Linotype" panose="02040502050505030304" pitchFamily="18" charset="0"/>
              </a:rPr>
              <a:t>Niphal</a:t>
            </a:r>
            <a:r>
              <a:rPr lang="en-GB" altLang="en-US" sz="2400" dirty="0">
                <a:effectLst>
                  <a:outerShdw blurRad="38100" dist="38100" dir="2700000" algn="tl">
                    <a:srgbClr val="000000"/>
                  </a:outerShdw>
                </a:effectLst>
                <a:latin typeface="Palatino Linotype" panose="02040502050505030304" pitchFamily="18" charset="0"/>
              </a:rPr>
              <a:t> - passive] for Israel. Then Joshua returned, and all Israel with him, to the camp at Gilgal. Joshua 10:13-15</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It was Joshua’s idea. God accommodated Himself to Joshua to meet him where he was. </a:t>
            </a:r>
          </a:p>
        </p:txBody>
      </p:sp>
    </p:spTree>
    <p:extLst>
      <p:ext uri="{BB962C8B-B14F-4D97-AF65-F5344CB8AC3E}">
        <p14:creationId xmlns:p14="http://schemas.microsoft.com/office/powerpoint/2010/main" val="1960402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5136A-6163-0E39-35EB-E4CBDEFBEE8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B88E8F4-6037-CCAA-EC6E-1B4856C8E214}"/>
              </a:ext>
            </a:extLst>
          </p:cNvPr>
          <p:cNvSpPr>
            <a:spLocks noGrp="1" noChangeArrowheads="1"/>
          </p:cNvSpPr>
          <p:nvPr>
            <p:ph type="ctrTitle"/>
          </p:nvPr>
        </p:nvSpPr>
        <p:spPr>
          <a:xfrm>
            <a:off x="597443" y="190559"/>
            <a:ext cx="10803470" cy="628459"/>
          </a:xfrm>
        </p:spPr>
        <p:txBody>
          <a:bodyPr>
            <a:normAutofit/>
          </a:bodyPr>
          <a:lstStyle/>
          <a:p>
            <a:pPr defTabSz="1036638"/>
            <a:r>
              <a:rPr lang="en-US" altLang="en-US" sz="3200" dirty="0"/>
              <a:t>The least of these my Brethren</a:t>
            </a:r>
          </a:p>
        </p:txBody>
      </p:sp>
      <p:sp>
        <p:nvSpPr>
          <p:cNvPr id="11267" name="Text Box 3">
            <a:extLst>
              <a:ext uri="{FF2B5EF4-FFF2-40B4-BE49-F238E27FC236}">
                <a16:creationId xmlns:a16="http://schemas.microsoft.com/office/drawing/2014/main" id="{331327FD-E413-F1AB-F49C-69EB35E6A76A}"/>
              </a:ext>
            </a:extLst>
          </p:cNvPr>
          <p:cNvSpPr txBox="1">
            <a:spLocks noChangeArrowheads="1"/>
          </p:cNvSpPr>
          <p:nvPr/>
        </p:nvSpPr>
        <p:spPr bwMode="auto">
          <a:xfrm>
            <a:off x="387272" y="1254769"/>
            <a:ext cx="11013641"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000" dirty="0">
                <a:latin typeface="Palatino Linotype" panose="02040502050505030304" pitchFamily="18" charset="0"/>
              </a:rPr>
              <a:t>And afterward Joshua smote them, and slew them, and </a:t>
            </a:r>
            <a:r>
              <a:rPr lang="en-GB" sz="2000" dirty="0">
                <a:solidFill>
                  <a:srgbClr val="92D050"/>
                </a:solidFill>
                <a:latin typeface="Palatino Linotype" panose="02040502050505030304" pitchFamily="18" charset="0"/>
              </a:rPr>
              <a:t>hanged them on five trees</a:t>
            </a:r>
            <a:r>
              <a:rPr lang="en-GB" sz="2000" dirty="0">
                <a:latin typeface="Palatino Linotype" panose="02040502050505030304" pitchFamily="18" charset="0"/>
              </a:rPr>
              <a:t>: and they were hanging upon the trees until the evening. And it came to pass at the time of the going down of the sun, that Joshua commanded, and they took them down off the trees, and </a:t>
            </a:r>
            <a:r>
              <a:rPr lang="en-GB" sz="2000" dirty="0">
                <a:solidFill>
                  <a:srgbClr val="92D050"/>
                </a:solidFill>
                <a:latin typeface="Palatino Linotype" panose="02040502050505030304" pitchFamily="18" charset="0"/>
              </a:rPr>
              <a:t>cast them into the cave wherein they had been hid, and laid great stones in the cave's mouth</a:t>
            </a:r>
            <a:r>
              <a:rPr lang="en-GB" sz="2000" dirty="0">
                <a:latin typeface="Palatino Linotype" panose="02040502050505030304" pitchFamily="18" charset="0"/>
              </a:rPr>
              <a:t>, which remain until this very day. Joshua 10:26-27</a:t>
            </a:r>
          </a:p>
          <a:p>
            <a:pPr algn="just"/>
            <a:endParaRPr lang="en-GB" altLang="en-US" sz="2000" dirty="0">
              <a:effectLst>
                <a:outerShdw blurRad="38100" dist="38100" dir="2700000" algn="tl">
                  <a:srgbClr val="000000"/>
                </a:outerShdw>
              </a:effectLst>
              <a:latin typeface="Palatino Linotype" panose="02040502050505030304" pitchFamily="18" charset="0"/>
            </a:endParaRPr>
          </a:p>
          <a:p>
            <a:pPr algn="just"/>
            <a:r>
              <a:rPr lang="en-GB" altLang="en-US" sz="2000" dirty="0">
                <a:effectLst>
                  <a:outerShdw blurRad="38100" dist="38100" dir="2700000" algn="tl">
                    <a:srgbClr val="000000"/>
                  </a:outerShdw>
                </a:effectLst>
                <a:latin typeface="Palatino Linotype" panose="02040502050505030304" pitchFamily="18" charset="0"/>
              </a:rPr>
              <a:t>Act 5:30  The God of our fathers raised up Jesus, whom ye slew and </a:t>
            </a:r>
            <a:r>
              <a:rPr lang="en-GB" altLang="en-US" sz="2000" dirty="0">
                <a:solidFill>
                  <a:srgbClr val="92D050"/>
                </a:solidFill>
                <a:effectLst>
                  <a:outerShdw blurRad="38100" dist="38100" dir="2700000" algn="tl">
                    <a:srgbClr val="000000"/>
                  </a:outerShdw>
                </a:effectLst>
                <a:latin typeface="Palatino Linotype" panose="02040502050505030304" pitchFamily="18" charset="0"/>
              </a:rPr>
              <a:t>hanged on a tree</a:t>
            </a:r>
            <a:r>
              <a:rPr lang="en-GB" altLang="en-US" sz="2000" dirty="0">
                <a:effectLst>
                  <a:outerShdw blurRad="38100" dist="38100" dir="2700000" algn="tl">
                    <a:srgbClr val="000000"/>
                  </a:outerShdw>
                </a:effectLst>
                <a:latin typeface="Palatino Linotype" panose="02040502050505030304" pitchFamily="18" charset="0"/>
              </a:rPr>
              <a:t>. </a:t>
            </a:r>
          </a:p>
          <a:p>
            <a:pPr algn="just"/>
            <a:endParaRPr lang="en-GB" altLang="en-US" sz="2000" dirty="0">
              <a:effectLst>
                <a:outerShdw blurRad="38100" dist="38100" dir="2700000" algn="tl">
                  <a:srgbClr val="000000"/>
                </a:outerShdw>
              </a:effectLst>
              <a:latin typeface="Palatino Linotype" panose="02040502050505030304" pitchFamily="18" charset="0"/>
            </a:endParaRPr>
          </a:p>
          <a:p>
            <a:pPr algn="just"/>
            <a:r>
              <a:rPr lang="en-GB" altLang="en-US" sz="2000" dirty="0">
                <a:effectLst>
                  <a:outerShdw blurRad="38100" dist="38100" dir="2700000" algn="tl">
                    <a:srgbClr val="000000"/>
                  </a:outerShdw>
                </a:effectLst>
                <a:latin typeface="Palatino Linotype" panose="02040502050505030304" pitchFamily="18" charset="0"/>
              </a:rPr>
              <a:t>Mat 27:66  So they went, and made the sepulchre (tomb) sure, </a:t>
            </a:r>
            <a:r>
              <a:rPr lang="en-GB" altLang="en-US" sz="2000" dirty="0">
                <a:solidFill>
                  <a:srgbClr val="92D050"/>
                </a:solidFill>
                <a:effectLst>
                  <a:outerShdw blurRad="38100" dist="38100" dir="2700000" algn="tl">
                    <a:srgbClr val="000000"/>
                  </a:outerShdw>
                </a:effectLst>
                <a:latin typeface="Palatino Linotype" panose="02040502050505030304" pitchFamily="18" charset="0"/>
              </a:rPr>
              <a:t>sealing the stone</a:t>
            </a:r>
            <a:r>
              <a:rPr lang="en-GB" altLang="en-US" sz="2000" dirty="0">
                <a:effectLst>
                  <a:outerShdw blurRad="38100" dist="38100" dir="2700000" algn="tl">
                    <a:srgbClr val="000000"/>
                  </a:outerShdw>
                </a:effectLst>
                <a:latin typeface="Palatino Linotype" panose="02040502050505030304" pitchFamily="18" charset="0"/>
              </a:rPr>
              <a:t>, and setting a watch. </a:t>
            </a:r>
          </a:p>
          <a:p>
            <a:pPr algn="just"/>
            <a:endParaRPr lang="en-GB" altLang="en-US" sz="2000" dirty="0">
              <a:effectLst>
                <a:outerShdw blurRad="38100" dist="38100" dir="2700000" algn="tl">
                  <a:srgbClr val="000000"/>
                </a:outerShdw>
              </a:effectLst>
              <a:latin typeface="Palatino Linotype" panose="02040502050505030304" pitchFamily="18" charset="0"/>
            </a:endParaRPr>
          </a:p>
          <a:p>
            <a:pPr algn="just"/>
            <a:r>
              <a:rPr lang="en-GB" altLang="en-US" sz="2000" dirty="0">
                <a:effectLst>
                  <a:outerShdw blurRad="38100" dist="38100" dir="2700000" algn="tl">
                    <a:srgbClr val="000000"/>
                  </a:outerShdw>
                </a:effectLst>
                <a:latin typeface="Palatino Linotype" panose="02040502050505030304" pitchFamily="18" charset="0"/>
              </a:rPr>
              <a:t>Mat 25:40  And the King shall answer and say unto them, Verily I say unto you, Inasmuch as ye have done it unto one of the least of these my brethren, ye have done it unto me. </a:t>
            </a:r>
          </a:p>
        </p:txBody>
      </p:sp>
    </p:spTree>
    <p:extLst>
      <p:ext uri="{BB962C8B-B14F-4D97-AF65-F5344CB8AC3E}">
        <p14:creationId xmlns:p14="http://schemas.microsoft.com/office/powerpoint/2010/main" val="3080304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A9E22-A5B6-0F79-63D2-4ADE4EF3B86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3E613CE-B5D1-F55E-A08B-417782C144A7}"/>
              </a:ext>
            </a:extLst>
          </p:cNvPr>
          <p:cNvSpPr>
            <a:spLocks noGrp="1" noChangeArrowheads="1"/>
          </p:cNvSpPr>
          <p:nvPr>
            <p:ph type="ctrTitle"/>
          </p:nvPr>
        </p:nvSpPr>
        <p:spPr>
          <a:xfrm>
            <a:off x="812797" y="424039"/>
            <a:ext cx="10566399" cy="633765"/>
          </a:xfrm>
        </p:spPr>
        <p:txBody>
          <a:bodyPr>
            <a:normAutofit/>
          </a:bodyPr>
          <a:lstStyle/>
          <a:p>
            <a:pPr defTabSz="1036638"/>
            <a:r>
              <a:rPr lang="en-US" altLang="en-US" sz="3200" dirty="0"/>
              <a:t>The Plan of Salvation</a:t>
            </a:r>
          </a:p>
        </p:txBody>
      </p:sp>
      <p:sp>
        <p:nvSpPr>
          <p:cNvPr id="11267" name="Text Box 3">
            <a:extLst>
              <a:ext uri="{FF2B5EF4-FFF2-40B4-BE49-F238E27FC236}">
                <a16:creationId xmlns:a16="http://schemas.microsoft.com/office/drawing/2014/main" id="{90ADD46F-C376-8A7E-4CEC-D425C7848731}"/>
              </a:ext>
            </a:extLst>
          </p:cNvPr>
          <p:cNvSpPr txBox="1">
            <a:spLocks noChangeArrowheads="1"/>
          </p:cNvSpPr>
          <p:nvPr/>
        </p:nvSpPr>
        <p:spPr bwMode="auto">
          <a:xfrm>
            <a:off x="715886" y="1165404"/>
            <a:ext cx="1076021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We all have needed Christ to die on the Cross to enable us to accept the forgiveness of God and be saved.</a:t>
            </a:r>
          </a:p>
          <a:p>
            <a:pPr algn="just"/>
            <a:endParaRPr lang="en-GB" altLang="en-US" sz="2400" dirty="0">
              <a:solidFill>
                <a:schemeClr val="accent1"/>
              </a:solidFill>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Israel needed Christ to suffer in the slaughter of the Canaanites that they might have life, and believe God loved them and would help them.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It is the same gospel process. Jesus the same yesterday today and forever. </a:t>
            </a:r>
            <a:r>
              <a:rPr lang="en-GB" altLang="en-US" sz="2400" dirty="0" err="1">
                <a:effectLst>
                  <a:outerShdw blurRad="38100" dist="38100" dir="2700000" algn="tl">
                    <a:srgbClr val="000000"/>
                  </a:outerShdw>
                </a:effectLst>
                <a:latin typeface="Palatino Linotype" panose="02040502050505030304" pitchFamily="18" charset="0"/>
              </a:rPr>
              <a:t>Heb</a:t>
            </a:r>
            <a:r>
              <a:rPr lang="en-GB" altLang="en-US" sz="2400" dirty="0">
                <a:effectLst>
                  <a:outerShdw blurRad="38100" dist="38100" dir="2700000" algn="tl">
                    <a:srgbClr val="000000"/>
                  </a:outerShdw>
                </a:effectLst>
                <a:latin typeface="Palatino Linotype" panose="02040502050505030304" pitchFamily="18" charset="0"/>
              </a:rPr>
              <a:t> 13:8</a:t>
            </a:r>
          </a:p>
        </p:txBody>
      </p:sp>
    </p:spTree>
    <p:extLst>
      <p:ext uri="{BB962C8B-B14F-4D97-AF65-F5344CB8AC3E}">
        <p14:creationId xmlns:p14="http://schemas.microsoft.com/office/powerpoint/2010/main" val="406636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DBB5F-5011-8173-AF6A-4089E6AA018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B2FE5E9-9AB8-78BE-F28F-4C4CB104424D}"/>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Not a Man Shall Stand Before You</a:t>
            </a:r>
          </a:p>
        </p:txBody>
      </p:sp>
      <p:sp>
        <p:nvSpPr>
          <p:cNvPr id="11267" name="Text Box 3">
            <a:extLst>
              <a:ext uri="{FF2B5EF4-FFF2-40B4-BE49-F238E27FC236}">
                <a16:creationId xmlns:a16="http://schemas.microsoft.com/office/drawing/2014/main" id="{1476148F-B5E3-1835-611A-F2CED05EA3FE}"/>
              </a:ext>
            </a:extLst>
          </p:cNvPr>
          <p:cNvSpPr txBox="1">
            <a:spLocks noChangeArrowheads="1"/>
          </p:cNvSpPr>
          <p:nvPr/>
        </p:nvSpPr>
        <p:spPr bwMode="auto">
          <a:xfrm>
            <a:off x="935665" y="1335887"/>
            <a:ext cx="1011156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Therefore the five kings of the Amorites, the king of Jerusalem, the king of Hebron, the king of Jarmuth, the king of Lachish, and the king of Eglon, gathered together and went up, they and all their armies, and camped before Gibeon and made war against it. And the men of Gibeon sent to Joshua at the camp at Gilgal, saying, "Do not forsake your servants; come up to us quickly, save us and help us, for all the kings of the Amorites who dwell in the mountains have gathered together against us." So Joshua ascended from Gilgal, </a:t>
            </a:r>
            <a:r>
              <a:rPr lang="en-GB" sz="2400" dirty="0">
                <a:solidFill>
                  <a:schemeClr val="accent1"/>
                </a:solidFill>
                <a:latin typeface="Palatino Linotype" panose="02040502050505030304" pitchFamily="18" charset="0"/>
              </a:rPr>
              <a:t>he and all the people of war with him, and all the mighty men of </a:t>
            </a:r>
            <a:r>
              <a:rPr lang="en-GB" sz="2400" dirty="0" err="1">
                <a:solidFill>
                  <a:schemeClr val="accent1"/>
                </a:solidFill>
                <a:latin typeface="Palatino Linotype" panose="02040502050505030304" pitchFamily="18" charset="0"/>
              </a:rPr>
              <a:t>valor</a:t>
            </a:r>
            <a:r>
              <a:rPr lang="en-GB" sz="2400" dirty="0">
                <a:solidFill>
                  <a:schemeClr val="accent1"/>
                </a:solidFill>
                <a:latin typeface="Palatino Linotype" panose="02040502050505030304" pitchFamily="18" charset="0"/>
              </a:rPr>
              <a:t>.</a:t>
            </a:r>
            <a:r>
              <a:rPr lang="en-GB" sz="2400" dirty="0">
                <a:latin typeface="Palatino Linotype" panose="02040502050505030304" pitchFamily="18" charset="0"/>
              </a:rPr>
              <a:t> [H2428 Zech 4:6] ]And the LORD said to Joshua, "Do not fear them, for I have delivered them into your hand; not a man of them shall stand before you." Joshua 10:5-8</a:t>
            </a:r>
          </a:p>
        </p:txBody>
      </p:sp>
    </p:spTree>
    <p:extLst>
      <p:ext uri="{BB962C8B-B14F-4D97-AF65-F5344CB8AC3E}">
        <p14:creationId xmlns:p14="http://schemas.microsoft.com/office/powerpoint/2010/main" val="281688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035D3-3216-29AE-3BAC-990EB9C67CB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5AFC632-8F13-512A-F676-3F7B14E35239}"/>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Great </a:t>
            </a:r>
            <a:r>
              <a:rPr lang="en-US" altLang="en-US" sz="3200" dirty="0" err="1"/>
              <a:t>HailStones</a:t>
            </a:r>
            <a:endParaRPr lang="en-US" altLang="en-US" sz="3200" dirty="0"/>
          </a:p>
        </p:txBody>
      </p:sp>
      <p:sp>
        <p:nvSpPr>
          <p:cNvPr id="11267" name="Text Box 3">
            <a:extLst>
              <a:ext uri="{FF2B5EF4-FFF2-40B4-BE49-F238E27FC236}">
                <a16:creationId xmlns:a16="http://schemas.microsoft.com/office/drawing/2014/main" id="{C9B823AA-5AE2-F687-2369-00B5B2FA5184}"/>
              </a:ext>
            </a:extLst>
          </p:cNvPr>
          <p:cNvSpPr txBox="1">
            <a:spLocks noChangeArrowheads="1"/>
          </p:cNvSpPr>
          <p:nvPr/>
        </p:nvSpPr>
        <p:spPr bwMode="auto">
          <a:xfrm>
            <a:off x="879075" y="1409460"/>
            <a:ext cx="1017376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Joshua therefore came upon them suddenly, having marched all night from Gilgal. So the LORD routed them before Israel, killed them with a great slaughter at Gibeon, chased them along the road that goes to Beth Horon, and struck them down as far as Azekah and Makkedah. And it happened, as they fled before Israel and were on the descent of Beth Horon, that </a:t>
            </a:r>
            <a:r>
              <a:rPr lang="en-GB" sz="2400" dirty="0">
                <a:solidFill>
                  <a:schemeClr val="accent1"/>
                </a:solidFill>
                <a:latin typeface="Palatino Linotype" panose="02040502050505030304" pitchFamily="18" charset="0"/>
              </a:rPr>
              <a:t>the LORD cast down large hailstones from heaven on them as far as Azekah</a:t>
            </a:r>
            <a:r>
              <a:rPr lang="en-GB" sz="2400" dirty="0">
                <a:latin typeface="Palatino Linotype" panose="02040502050505030304" pitchFamily="18" charset="0"/>
              </a:rPr>
              <a:t>, and they died. There were more who died from the hailstones than the children of Israel killed with the sword. Joshua 10:9-11</a:t>
            </a:r>
          </a:p>
        </p:txBody>
      </p:sp>
    </p:spTree>
    <p:extLst>
      <p:ext uri="{BB962C8B-B14F-4D97-AF65-F5344CB8AC3E}">
        <p14:creationId xmlns:p14="http://schemas.microsoft.com/office/powerpoint/2010/main" val="114188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The Sun Stood Still</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694261" y="1536174"/>
            <a:ext cx="1080347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Then Joshua spoke to the LORD in the day when the LORD delivered up the Amorites before the children of Israel, and he said in the sight of Israel: "Sun, stand still over Gibeon; And Moon, in the Valley of Aijalon." So the sun stood still, And the moon stopped, Till the people had revenge Upon their enemies. Is this not written in the Book of Jasher? So the sun stood still in the midst of heaven, and did not hasten to go down for about a whole day. And there has been no day like that, before it or after it, that the LORD heeded the voice of a man; for the LORD fought for Israel. Then Joshua returned, and all Israel with him, to the camp at Gilgal. Joshua 10:12-15</a:t>
            </a:r>
          </a:p>
        </p:txBody>
      </p:sp>
    </p:spTree>
    <p:extLst>
      <p:ext uri="{BB962C8B-B14F-4D97-AF65-F5344CB8AC3E}">
        <p14:creationId xmlns:p14="http://schemas.microsoft.com/office/powerpoint/2010/main" val="16895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AAE29-9B3F-0D39-A9BC-7B5DA50C6C7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1C90248-E59D-BDB8-BA9C-AB720A17C39D}"/>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Five Kings in a Cave</a:t>
            </a:r>
          </a:p>
        </p:txBody>
      </p:sp>
      <p:sp>
        <p:nvSpPr>
          <p:cNvPr id="11267" name="Text Box 3">
            <a:extLst>
              <a:ext uri="{FF2B5EF4-FFF2-40B4-BE49-F238E27FC236}">
                <a16:creationId xmlns:a16="http://schemas.microsoft.com/office/drawing/2014/main" id="{9C2D796C-3EFF-4880-A76A-7B551646E39F}"/>
              </a:ext>
            </a:extLst>
          </p:cNvPr>
          <p:cNvSpPr txBox="1">
            <a:spLocks noChangeArrowheads="1"/>
          </p:cNvSpPr>
          <p:nvPr/>
        </p:nvSpPr>
        <p:spPr bwMode="auto">
          <a:xfrm>
            <a:off x="694261" y="1536174"/>
            <a:ext cx="1080347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But these five kings had fled and hidden themselves in a cave at Makkedah. And it was told Joshua, saying, "The five kings have been found hidden in the cave at Makkedah." So Joshua said, "Roll large stones against the mouth of the cave, and set men by it to guard them. And do not stay there yourselves, but pursue your enemies, and attack their rear guard. Do not allow them to enter their cities, for the LORD your God has delivered them into your hand." Then it happened, while Joshua and the children of Israel made an end of slaying them with a very great slaughter, till they had finished, that those who escaped entered fortified cities. And all the people returned to the camp, to Joshua at Makkedah, in peace. No one moved his tongue against any of the children of Israel. Joshua 10:16-21</a:t>
            </a:r>
          </a:p>
        </p:txBody>
      </p:sp>
    </p:spTree>
    <p:extLst>
      <p:ext uri="{BB962C8B-B14F-4D97-AF65-F5344CB8AC3E}">
        <p14:creationId xmlns:p14="http://schemas.microsoft.com/office/powerpoint/2010/main" val="138789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10324-4686-2CE0-1C2C-932440C9EF8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1720F0F-4F10-E755-8A43-3BB6CBD22DC0}"/>
              </a:ext>
            </a:extLst>
          </p:cNvPr>
          <p:cNvSpPr>
            <a:spLocks noGrp="1" noChangeArrowheads="1"/>
          </p:cNvSpPr>
          <p:nvPr>
            <p:ph type="ctrTitle"/>
          </p:nvPr>
        </p:nvSpPr>
        <p:spPr>
          <a:xfrm>
            <a:off x="694262" y="261696"/>
            <a:ext cx="10803470" cy="628459"/>
          </a:xfrm>
        </p:spPr>
        <p:txBody>
          <a:bodyPr>
            <a:normAutofit/>
          </a:bodyPr>
          <a:lstStyle/>
          <a:p>
            <a:pPr defTabSz="1036638"/>
            <a:r>
              <a:rPr lang="en-US" altLang="en-US" sz="3200" dirty="0"/>
              <a:t>Put Your Foot on Their Necks</a:t>
            </a:r>
          </a:p>
        </p:txBody>
      </p:sp>
      <p:sp>
        <p:nvSpPr>
          <p:cNvPr id="11267" name="Text Box 3">
            <a:extLst>
              <a:ext uri="{FF2B5EF4-FFF2-40B4-BE49-F238E27FC236}">
                <a16:creationId xmlns:a16="http://schemas.microsoft.com/office/drawing/2014/main" id="{04231BD0-D134-F6B4-EBDA-918D91B1B561}"/>
              </a:ext>
            </a:extLst>
          </p:cNvPr>
          <p:cNvSpPr txBox="1">
            <a:spLocks noChangeArrowheads="1"/>
          </p:cNvSpPr>
          <p:nvPr/>
        </p:nvSpPr>
        <p:spPr bwMode="auto">
          <a:xfrm>
            <a:off x="605853" y="1167912"/>
            <a:ext cx="1098028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And all the people returned to the camp, to Joshua at Makkedah, in peace. No one moved his tongue against any of the children of Israel. Then Joshua said, "Open the mouth of the cave, and bring out those five kings to me from the cave." And they did so, and brought out those five kings to him from the cave: the king of Jerusalem, the king of Hebron, the king of Jarmuth, the king of Lachish, and the king of Eglon. So it was, when they brought out those kings to Joshua, that Joshua called for all the men of Israel, and said to the captains of the men of war who went with him, "Come near, put your feet on the necks of these kings." And they drew near and put their feet on their necks. Then Joshua said to them,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Do not be afraid, nor be dismayed; be strong and of good courage, for thus the LORD will do to all your enemies against whom you fight.</a:t>
            </a:r>
            <a:r>
              <a:rPr lang="en-GB" altLang="en-US" sz="2400" dirty="0">
                <a:effectLst>
                  <a:outerShdw blurRad="38100" dist="38100" dir="2700000" algn="tl">
                    <a:srgbClr val="000000"/>
                  </a:outerShdw>
                </a:effectLst>
                <a:latin typeface="Palatino Linotype" panose="02040502050505030304" pitchFamily="18" charset="0"/>
              </a:rPr>
              <a:t>" And afterward Joshua struck them and killed them, and hanged them on five trees; and they were hanging on the trees until evening. Joshua 10:21-26</a:t>
            </a:r>
          </a:p>
        </p:txBody>
      </p:sp>
    </p:spTree>
    <p:extLst>
      <p:ext uri="{BB962C8B-B14F-4D97-AF65-F5344CB8AC3E}">
        <p14:creationId xmlns:p14="http://schemas.microsoft.com/office/powerpoint/2010/main" val="262442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9B721-5B6E-22DB-ACF0-910330EC6E5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FD03B6B-8738-8C29-5803-86E52D94C9D8}"/>
              </a:ext>
            </a:extLst>
          </p:cNvPr>
          <p:cNvSpPr>
            <a:spLocks noGrp="1" noChangeArrowheads="1"/>
          </p:cNvSpPr>
          <p:nvPr>
            <p:ph type="ctrTitle"/>
          </p:nvPr>
        </p:nvSpPr>
        <p:spPr>
          <a:xfrm>
            <a:off x="599668" y="594899"/>
            <a:ext cx="10803470" cy="628459"/>
          </a:xfrm>
        </p:spPr>
        <p:txBody>
          <a:bodyPr>
            <a:normAutofit/>
          </a:bodyPr>
          <a:lstStyle/>
          <a:p>
            <a:pPr defTabSz="1036638"/>
            <a:r>
              <a:rPr lang="en-US" altLang="en-US" sz="3200" dirty="0"/>
              <a:t>Destroyed them All</a:t>
            </a:r>
          </a:p>
        </p:txBody>
      </p:sp>
      <p:sp>
        <p:nvSpPr>
          <p:cNvPr id="11267" name="Text Box 3">
            <a:extLst>
              <a:ext uri="{FF2B5EF4-FFF2-40B4-BE49-F238E27FC236}">
                <a16:creationId xmlns:a16="http://schemas.microsoft.com/office/drawing/2014/main" id="{E5C24A53-BC72-1DD9-240A-ED954D3AF6E3}"/>
              </a:ext>
            </a:extLst>
          </p:cNvPr>
          <p:cNvSpPr txBox="1">
            <a:spLocks noChangeArrowheads="1"/>
          </p:cNvSpPr>
          <p:nvPr/>
        </p:nvSpPr>
        <p:spPr bwMode="auto">
          <a:xfrm>
            <a:off x="1102354" y="1622750"/>
            <a:ext cx="998729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So it was at the time of the going down of the sun that Joshua commanded, and they took them down from the trees, cast them into the cave where they had been hidden, and laid large stones against the cave's mouth, which remain until this very day. On that day Joshua took Makkedah, and struck it and its king with the edge of the sword. He utterly destroyed them--all the people who were in it. He let none remain. He also did to the king of Makkedah as he had done to the king of Jericho. Joshua 10:27-28</a:t>
            </a:r>
          </a:p>
        </p:txBody>
      </p:sp>
    </p:spTree>
    <p:extLst>
      <p:ext uri="{BB962C8B-B14F-4D97-AF65-F5344CB8AC3E}">
        <p14:creationId xmlns:p14="http://schemas.microsoft.com/office/powerpoint/2010/main" val="210418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BA653-2FD3-BA99-52A2-05F78740F7D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CE492FB-5C87-C5B2-10FD-AE01C2E50891}"/>
              </a:ext>
            </a:extLst>
          </p:cNvPr>
          <p:cNvSpPr>
            <a:spLocks noGrp="1" noChangeArrowheads="1"/>
          </p:cNvSpPr>
          <p:nvPr>
            <p:ph type="ctrTitle"/>
          </p:nvPr>
        </p:nvSpPr>
        <p:spPr>
          <a:xfrm>
            <a:off x="694262" y="261696"/>
            <a:ext cx="10803470" cy="628459"/>
          </a:xfrm>
        </p:spPr>
        <p:txBody>
          <a:bodyPr>
            <a:normAutofit/>
          </a:bodyPr>
          <a:lstStyle/>
          <a:p>
            <a:pPr defTabSz="1036638"/>
            <a:r>
              <a:rPr lang="en-US" altLang="en-US" sz="3200" dirty="0"/>
              <a:t>Jesus and Joshua</a:t>
            </a:r>
          </a:p>
        </p:txBody>
      </p:sp>
      <p:graphicFrame>
        <p:nvGraphicFramePr>
          <p:cNvPr id="2" name="Table 1">
            <a:extLst>
              <a:ext uri="{FF2B5EF4-FFF2-40B4-BE49-F238E27FC236}">
                <a16:creationId xmlns:a16="http://schemas.microsoft.com/office/drawing/2014/main" id="{FBE21A09-A96B-A1C1-C3C1-5A81E07F8CB3}"/>
              </a:ext>
            </a:extLst>
          </p:cNvPr>
          <p:cNvGraphicFramePr>
            <a:graphicFrameLocks noGrp="1"/>
          </p:cNvGraphicFramePr>
          <p:nvPr>
            <p:extLst>
              <p:ext uri="{D42A27DB-BD31-4B8C-83A1-F6EECF244321}">
                <p14:modId xmlns:p14="http://schemas.microsoft.com/office/powerpoint/2010/main" val="3458908374"/>
              </p:ext>
            </p:extLst>
          </p:nvPr>
        </p:nvGraphicFramePr>
        <p:xfrm>
          <a:off x="694262" y="1013384"/>
          <a:ext cx="10982726" cy="5212080"/>
        </p:xfrm>
        <a:graphic>
          <a:graphicData uri="http://schemas.openxmlformats.org/drawingml/2006/table">
            <a:tbl>
              <a:tblPr firstRow="1" bandRow="1">
                <a:tableStyleId>{5C22544A-7EE6-4342-B048-85BDC9FD1C3A}</a:tableStyleId>
              </a:tblPr>
              <a:tblGrid>
                <a:gridCol w="5491363">
                  <a:extLst>
                    <a:ext uri="{9D8B030D-6E8A-4147-A177-3AD203B41FA5}">
                      <a16:colId xmlns:a16="http://schemas.microsoft.com/office/drawing/2014/main" val="3897166912"/>
                    </a:ext>
                  </a:extLst>
                </a:gridCol>
                <a:gridCol w="5491363">
                  <a:extLst>
                    <a:ext uri="{9D8B030D-6E8A-4147-A177-3AD203B41FA5}">
                      <a16:colId xmlns:a16="http://schemas.microsoft.com/office/drawing/2014/main" val="720538104"/>
                    </a:ext>
                  </a:extLst>
                </a:gridCol>
              </a:tblGrid>
              <a:tr h="370840">
                <a:tc>
                  <a:txBody>
                    <a:bodyPr/>
                    <a:lstStyle/>
                    <a:p>
                      <a:pPr algn="ctr"/>
                      <a:r>
                        <a:rPr lang="en-AU" dirty="0"/>
                        <a:t>Joshua (Yehoshua – Jehovah Saves) </a:t>
                      </a:r>
                      <a:br>
                        <a:rPr lang="en-AU" dirty="0"/>
                      </a:br>
                      <a:r>
                        <a:rPr lang="en-AU" dirty="0"/>
                        <a:t>Ministry of Death</a:t>
                      </a:r>
                    </a:p>
                  </a:txBody>
                  <a:tcPr/>
                </a:tc>
                <a:tc>
                  <a:txBody>
                    <a:bodyPr/>
                    <a:lstStyle/>
                    <a:p>
                      <a:pPr algn="ctr"/>
                      <a:r>
                        <a:rPr lang="en-AU" dirty="0"/>
                        <a:t>Jesus (Yehoshua – Jesus Saves)</a:t>
                      </a:r>
                    </a:p>
                    <a:p>
                      <a:pPr algn="ctr"/>
                      <a:r>
                        <a:rPr lang="en-AU" dirty="0"/>
                        <a:t>Ministry of Life</a:t>
                      </a:r>
                    </a:p>
                  </a:txBody>
                  <a:tcPr/>
                </a:tc>
                <a:extLst>
                  <a:ext uri="{0D108BD9-81ED-4DB2-BD59-A6C34878D82A}">
                    <a16:rowId xmlns:a16="http://schemas.microsoft.com/office/drawing/2014/main" val="4202998807"/>
                  </a:ext>
                </a:extLst>
              </a:tr>
              <a:tr h="370840">
                <a:tc>
                  <a:txBody>
                    <a:bodyPr/>
                    <a:lstStyle/>
                    <a:p>
                      <a:r>
                        <a:rPr lang="en-GB" sz="1700" b="0" i="0" u="none" strike="noStrike" kern="1200" baseline="0" dirty="0">
                          <a:solidFill>
                            <a:schemeClr val="dk1"/>
                          </a:solidFill>
                          <a:latin typeface="+mn-lt"/>
                          <a:ea typeface="+mn-ea"/>
                          <a:cs typeface="+mn-cs"/>
                        </a:rPr>
                        <a:t>Then Joshua said to them, "Do not be afraid, nor be dismayed; be strong and of good courage, for </a:t>
                      </a:r>
                      <a:r>
                        <a:rPr lang="en-GB" sz="1700" b="1" i="0" u="none" strike="noStrike" kern="1200" baseline="0" dirty="0">
                          <a:solidFill>
                            <a:schemeClr val="dk1"/>
                          </a:solidFill>
                          <a:latin typeface="+mn-lt"/>
                          <a:ea typeface="+mn-ea"/>
                          <a:cs typeface="+mn-cs"/>
                        </a:rPr>
                        <a:t>thus the LORD will do to all your enemies against whom you fight.</a:t>
                      </a:r>
                      <a:r>
                        <a:rPr lang="en-GB" sz="1700" b="0" i="0" u="none" strike="noStrike" kern="1200" baseline="0" dirty="0">
                          <a:solidFill>
                            <a:schemeClr val="dk1"/>
                          </a:solidFill>
                          <a:latin typeface="+mn-lt"/>
                          <a:ea typeface="+mn-ea"/>
                          <a:cs typeface="+mn-cs"/>
                        </a:rPr>
                        <a:t>" Joshua 10:25</a:t>
                      </a:r>
                      <a:endParaRPr lang="en-AU" sz="17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latin typeface="+mn-lt"/>
                          <a:ea typeface="+mn-ea"/>
                          <a:cs typeface="+mn-cs"/>
                        </a:rPr>
                        <a:t>But I say to you, </a:t>
                      </a:r>
                      <a:r>
                        <a:rPr lang="en-AU" sz="1800" b="1" kern="1200" dirty="0">
                          <a:solidFill>
                            <a:schemeClr val="dk1"/>
                          </a:solidFill>
                          <a:effectLst/>
                          <a:latin typeface="+mn-lt"/>
                          <a:ea typeface="+mn-ea"/>
                          <a:cs typeface="+mn-cs"/>
                        </a:rPr>
                        <a:t>love your enemies</a:t>
                      </a:r>
                      <a:r>
                        <a:rPr lang="en-AU" sz="1800" kern="1200" dirty="0">
                          <a:solidFill>
                            <a:schemeClr val="dk1"/>
                          </a:solidFill>
                          <a:effectLst/>
                          <a:latin typeface="+mn-lt"/>
                          <a:ea typeface="+mn-ea"/>
                          <a:cs typeface="+mn-cs"/>
                        </a:rPr>
                        <a:t>, bless those who curse you, do good to those who hate you, and pray for those who spitefully use you and persecute you, that you may be sons of your Father in heaven; Matthew 5:44</a:t>
                      </a:r>
                    </a:p>
                    <a:p>
                      <a:endParaRPr lang="en-AU" dirty="0">
                        <a:latin typeface="+mn-lt"/>
                      </a:endParaRPr>
                    </a:p>
                  </a:txBody>
                  <a:tcPr/>
                </a:tc>
                <a:extLst>
                  <a:ext uri="{0D108BD9-81ED-4DB2-BD59-A6C34878D82A}">
                    <a16:rowId xmlns:a16="http://schemas.microsoft.com/office/drawing/2014/main" val="3431350857"/>
                  </a:ext>
                </a:extLst>
              </a:tr>
              <a:tr h="370840">
                <a:tc>
                  <a:txBody>
                    <a:bodyPr/>
                    <a:lstStyle/>
                    <a:p>
                      <a:r>
                        <a:rPr lang="en-GB" sz="1700" b="0" i="0" u="none" strike="noStrike" kern="1200" baseline="0" dirty="0">
                          <a:solidFill>
                            <a:schemeClr val="dk1"/>
                          </a:solidFill>
                          <a:latin typeface="+mn-lt"/>
                          <a:ea typeface="+mn-ea"/>
                          <a:cs typeface="+mn-cs"/>
                        </a:rPr>
                        <a:t>So the sun stood still, And the moon stopped, Till the people </a:t>
                      </a:r>
                      <a:r>
                        <a:rPr lang="en-GB" sz="1700" b="1" i="0" u="none" strike="noStrike" kern="1200" baseline="0" dirty="0">
                          <a:solidFill>
                            <a:schemeClr val="dk1"/>
                          </a:solidFill>
                          <a:latin typeface="+mn-lt"/>
                          <a:ea typeface="+mn-ea"/>
                          <a:cs typeface="+mn-cs"/>
                        </a:rPr>
                        <a:t>had revenge Upon their enemies</a:t>
                      </a:r>
                      <a:r>
                        <a:rPr lang="en-GB" sz="1700" b="0" i="0" u="none" strike="noStrike" kern="1200" baseline="0" dirty="0">
                          <a:solidFill>
                            <a:schemeClr val="dk1"/>
                          </a:solidFill>
                          <a:latin typeface="+mn-lt"/>
                          <a:ea typeface="+mn-ea"/>
                          <a:cs typeface="+mn-cs"/>
                        </a:rPr>
                        <a:t>. Joshua 10:13</a:t>
                      </a:r>
                      <a:endParaRPr lang="en-AU" sz="1700" dirty="0">
                        <a:latin typeface="+mn-lt"/>
                      </a:endParaRPr>
                    </a:p>
                  </a:txBody>
                  <a:tcPr/>
                </a:tc>
                <a:tc>
                  <a:txBody>
                    <a:bodyPr/>
                    <a:lstStyle/>
                    <a:p>
                      <a:r>
                        <a:rPr lang="en-GB" dirty="0">
                          <a:latin typeface="+mn-lt"/>
                        </a:rPr>
                        <a:t>Rom 12:19  Dearly beloved, </a:t>
                      </a:r>
                      <a:r>
                        <a:rPr lang="en-GB" b="1" dirty="0">
                          <a:latin typeface="+mn-lt"/>
                        </a:rPr>
                        <a:t>avenge not yourselves</a:t>
                      </a:r>
                      <a:r>
                        <a:rPr lang="en-GB" dirty="0">
                          <a:latin typeface="+mn-lt"/>
                        </a:rPr>
                        <a:t>, but rather </a:t>
                      </a:r>
                      <a:r>
                        <a:rPr lang="en-GB" b="1" dirty="0">
                          <a:latin typeface="+mn-lt"/>
                        </a:rPr>
                        <a:t>give place unto wrath</a:t>
                      </a:r>
                      <a:r>
                        <a:rPr lang="en-GB" dirty="0">
                          <a:latin typeface="+mn-lt"/>
                        </a:rPr>
                        <a:t>: for it is written, Vengeance is mine; I will repay, saith the Lord. V20 If Your enemy hunger feed him</a:t>
                      </a:r>
                      <a:endParaRPr lang="en-AU" dirty="0">
                        <a:latin typeface="+mn-lt"/>
                      </a:endParaRPr>
                    </a:p>
                  </a:txBody>
                  <a:tcPr/>
                </a:tc>
                <a:extLst>
                  <a:ext uri="{0D108BD9-81ED-4DB2-BD59-A6C34878D82A}">
                    <a16:rowId xmlns:a16="http://schemas.microsoft.com/office/drawing/2014/main" val="135042634"/>
                  </a:ext>
                </a:extLst>
              </a:tr>
              <a:tr h="370840">
                <a:tc>
                  <a:txBody>
                    <a:bodyPr/>
                    <a:lstStyle/>
                    <a:p>
                      <a:r>
                        <a:rPr lang="en-GB" sz="1700" b="0" i="0" u="none" strike="noStrike" kern="1200" baseline="0" dirty="0">
                          <a:solidFill>
                            <a:schemeClr val="dk1"/>
                          </a:solidFill>
                          <a:latin typeface="+mn-lt"/>
                          <a:ea typeface="+mn-ea"/>
                          <a:cs typeface="+mn-cs"/>
                        </a:rPr>
                        <a:t>And that day Joshua took Makkedah, and </a:t>
                      </a:r>
                      <a:r>
                        <a:rPr lang="en-GB" sz="1700" b="1" i="0" u="none" strike="noStrike" kern="1200" baseline="0" dirty="0">
                          <a:solidFill>
                            <a:schemeClr val="dk1"/>
                          </a:solidFill>
                          <a:latin typeface="+mn-lt"/>
                          <a:ea typeface="+mn-ea"/>
                          <a:cs typeface="+mn-cs"/>
                        </a:rPr>
                        <a:t>smote it with the edge of the sword,</a:t>
                      </a:r>
                      <a:r>
                        <a:rPr lang="en-GB" sz="1700" b="0" i="0" u="none" strike="noStrike" kern="1200" baseline="0" dirty="0">
                          <a:solidFill>
                            <a:schemeClr val="dk1"/>
                          </a:solidFill>
                          <a:latin typeface="+mn-lt"/>
                          <a:ea typeface="+mn-ea"/>
                          <a:cs typeface="+mn-cs"/>
                        </a:rPr>
                        <a:t> and the king thereof he utterly destroyed, them, and all the souls that </a:t>
                      </a:r>
                      <a:r>
                        <a:rPr lang="en-GB" sz="1700" b="0" i="1" u="none" strike="noStrike" kern="1200" baseline="0" dirty="0">
                          <a:solidFill>
                            <a:schemeClr val="dk1"/>
                          </a:solidFill>
                          <a:latin typeface="+mn-lt"/>
                          <a:ea typeface="+mn-ea"/>
                          <a:cs typeface="+mn-cs"/>
                        </a:rPr>
                        <a:t>were</a:t>
                      </a:r>
                      <a:r>
                        <a:rPr lang="en-GB" sz="1700" b="0" i="0" u="none" strike="noStrike" kern="1200" baseline="0" dirty="0">
                          <a:solidFill>
                            <a:schemeClr val="dk1"/>
                          </a:solidFill>
                          <a:latin typeface="+mn-lt"/>
                          <a:ea typeface="+mn-ea"/>
                          <a:cs typeface="+mn-cs"/>
                        </a:rPr>
                        <a:t> therein; he let none remain: and he did to the king of Makkedah as he did unto the king of Jericho. Joshua 10:28  </a:t>
                      </a:r>
                      <a:endParaRPr lang="en-AU" sz="1700" dirty="0">
                        <a:latin typeface="+mn-lt"/>
                      </a:endParaRPr>
                    </a:p>
                  </a:txBody>
                  <a:tcPr/>
                </a:tc>
                <a:tc>
                  <a:txBody>
                    <a:bodyPr/>
                    <a:lstStyle/>
                    <a:p>
                      <a:r>
                        <a:rPr lang="en-GB" sz="1800" b="0" i="0" u="none" strike="noStrike" kern="1200" baseline="0" dirty="0">
                          <a:solidFill>
                            <a:schemeClr val="dk1"/>
                          </a:solidFill>
                          <a:latin typeface="+mn-lt"/>
                          <a:ea typeface="+mn-ea"/>
                          <a:cs typeface="+mn-cs"/>
                        </a:rPr>
                        <a:t>Jesus answered, My kingdom is not of this world: if my kingdom were of this world, </a:t>
                      </a:r>
                      <a:r>
                        <a:rPr lang="en-GB" sz="1800" b="1" i="0" u="none" strike="noStrike" kern="1200" baseline="0" dirty="0">
                          <a:solidFill>
                            <a:schemeClr val="dk1"/>
                          </a:solidFill>
                          <a:latin typeface="+mn-lt"/>
                          <a:ea typeface="+mn-ea"/>
                          <a:cs typeface="+mn-cs"/>
                        </a:rPr>
                        <a:t>then would my servants fight, that I should not be delivered to the Jews: but now is my kingdom not from hence</a:t>
                      </a:r>
                      <a:r>
                        <a:rPr lang="en-GB" sz="1800" b="0" i="0" u="none" strike="noStrike" kern="1200" baseline="0" dirty="0">
                          <a:solidFill>
                            <a:schemeClr val="dk1"/>
                          </a:solidFill>
                          <a:latin typeface="+mn-lt"/>
                          <a:ea typeface="+mn-ea"/>
                          <a:cs typeface="+mn-cs"/>
                        </a:rPr>
                        <a:t>. John 18:36  </a:t>
                      </a:r>
                      <a:endParaRPr lang="en-AU" dirty="0">
                        <a:latin typeface="+mn-lt"/>
                      </a:endParaRPr>
                    </a:p>
                  </a:txBody>
                  <a:tcPr/>
                </a:tc>
                <a:extLst>
                  <a:ext uri="{0D108BD9-81ED-4DB2-BD59-A6C34878D82A}">
                    <a16:rowId xmlns:a16="http://schemas.microsoft.com/office/drawing/2014/main" val="2809675638"/>
                  </a:ext>
                </a:extLst>
              </a:tr>
            </a:tbl>
          </a:graphicData>
        </a:graphic>
      </p:graphicFrame>
    </p:spTree>
    <p:extLst>
      <p:ext uri="{BB962C8B-B14F-4D97-AF65-F5344CB8AC3E}">
        <p14:creationId xmlns:p14="http://schemas.microsoft.com/office/powerpoint/2010/main" val="1635843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39863</TotalTime>
  <Words>4464</Words>
  <Application>Microsoft Office PowerPoint</Application>
  <PresentationFormat>Widescreen</PresentationFormat>
  <Paragraphs>121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Bookman Old Style</vt:lpstr>
      <vt:lpstr>Calibri</vt:lpstr>
      <vt:lpstr>Palatino Linotype</vt:lpstr>
      <vt:lpstr>Rockwell</vt:lpstr>
      <vt:lpstr>Damask</vt:lpstr>
      <vt:lpstr>Sun Stand Still</vt:lpstr>
      <vt:lpstr>Amorite Reaction to Gibeon’s Defection</vt:lpstr>
      <vt:lpstr>Not a Man Shall Stand Before You</vt:lpstr>
      <vt:lpstr>Great HailStones</vt:lpstr>
      <vt:lpstr>The Sun Stood Still</vt:lpstr>
      <vt:lpstr>Five Kings in a Cave</vt:lpstr>
      <vt:lpstr>Put Your Foot on Their Necks</vt:lpstr>
      <vt:lpstr>Destroyed them All</vt:lpstr>
      <vt:lpstr>Jesus and Joshua</vt:lpstr>
      <vt:lpstr>Not to Take the Land by Warfare</vt:lpstr>
      <vt:lpstr>How Israel were to Conquer the Land</vt:lpstr>
      <vt:lpstr>Israel Rejected the Commandment of God to Be His Children by Faith Alone</vt:lpstr>
      <vt:lpstr>What Did Joshua See in Christ</vt:lpstr>
      <vt:lpstr>John the Baptist</vt:lpstr>
      <vt:lpstr>John the Baptist</vt:lpstr>
      <vt:lpstr>Active of Permissive?</vt:lpstr>
      <vt:lpstr>How is Hail caused?</vt:lpstr>
      <vt:lpstr>Lessons from the Hail</vt:lpstr>
      <vt:lpstr>No Longer Combat Satan</vt:lpstr>
      <vt:lpstr>The Sun Stood Still</vt:lpstr>
      <vt:lpstr>Stand Still</vt:lpstr>
      <vt:lpstr>Sacrificial redemption</vt:lpstr>
      <vt:lpstr>Heed the Voice of a Man</vt:lpstr>
      <vt:lpstr>The least of these my Brethren</vt:lpstr>
      <vt:lpstr>The Plan of Salvation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531</cp:revision>
  <dcterms:created xsi:type="dcterms:W3CDTF">2006-05-23T07:55:33Z</dcterms:created>
  <dcterms:modified xsi:type="dcterms:W3CDTF">2025-12-19T22:40:45Z</dcterms:modified>
</cp:coreProperties>
</file>