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5"/>
  </p:notesMasterIdLst>
  <p:sldIdLst>
    <p:sldId id="279" r:id="rId2"/>
    <p:sldId id="693" r:id="rId3"/>
    <p:sldId id="753" r:id="rId4"/>
    <p:sldId id="760" r:id="rId5"/>
    <p:sldId id="671" r:id="rId6"/>
    <p:sldId id="754" r:id="rId7"/>
    <p:sldId id="697" r:id="rId8"/>
    <p:sldId id="736" r:id="rId9"/>
    <p:sldId id="735" r:id="rId10"/>
    <p:sldId id="695" r:id="rId11"/>
    <p:sldId id="737" r:id="rId12"/>
    <p:sldId id="770" r:id="rId13"/>
    <p:sldId id="771" r:id="rId14"/>
    <p:sldId id="772" r:id="rId15"/>
    <p:sldId id="762" r:id="rId16"/>
    <p:sldId id="757" r:id="rId17"/>
    <p:sldId id="763" r:id="rId18"/>
    <p:sldId id="764" r:id="rId19"/>
    <p:sldId id="765" r:id="rId20"/>
    <p:sldId id="766" r:id="rId21"/>
    <p:sldId id="767" r:id="rId22"/>
    <p:sldId id="769" r:id="rId23"/>
    <p:sldId id="75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130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199AC6-CE83-7579-5502-CAB30FEE870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3">
            <a:extLst>
              <a:ext uri="{FF2B5EF4-FFF2-40B4-BE49-F238E27FC236}">
                <a16:creationId xmlns:a16="http://schemas.microsoft.com/office/drawing/2014/main" id="{29B3A382-C44A-B243-C464-353E9CA30A0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4">
            <a:extLst>
              <a:ext uri="{FF2B5EF4-FFF2-40B4-BE49-F238E27FC236}">
                <a16:creationId xmlns:a16="http://schemas.microsoft.com/office/drawing/2014/main" id="{6E289C77-246A-2E19-CACD-9B592A8F0B6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F4C75F92-7E89-7189-8FF4-AB34FE53F36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8" name="Rectangle 6">
            <a:extLst>
              <a:ext uri="{FF2B5EF4-FFF2-40B4-BE49-F238E27FC236}">
                <a16:creationId xmlns:a16="http://schemas.microsoft.com/office/drawing/2014/main" id="{078757D3-3955-E48B-6AEF-C7DEBB344F4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9" name="Rectangle 7">
            <a:extLst>
              <a:ext uri="{FF2B5EF4-FFF2-40B4-BE49-F238E27FC236}">
                <a16:creationId xmlns:a16="http://schemas.microsoft.com/office/drawing/2014/main" id="{CE62AA99-74E5-778C-4D54-DB297777C5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739DF1-8238-40C8-B4C2-C5866D4DD28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C71AE3F-E6DE-4904-BDF4-5E6342F37850}" type="slidenum">
              <a:rPr lang="en-US" altLang="en-US" smtClean="0"/>
              <a:pPr/>
              <a:t>‹#›</a:t>
            </a:fld>
            <a:endParaRPr lang="en-US" altLang="en-US"/>
          </a:p>
        </p:txBody>
      </p:sp>
    </p:spTree>
    <p:extLst>
      <p:ext uri="{BB962C8B-B14F-4D97-AF65-F5344CB8AC3E}">
        <p14:creationId xmlns:p14="http://schemas.microsoft.com/office/powerpoint/2010/main" val="89583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256146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93776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887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0327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844228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6096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2DFFEE0-A85E-40EB-914D-C849F6DD9F33}" type="slidenum">
              <a:rPr lang="en-US" altLang="en-US" smtClean="0"/>
              <a:pPr/>
              <a:t>‹#›</a:t>
            </a:fld>
            <a:endParaRPr lang="en-US" altLang="en-US"/>
          </a:p>
        </p:txBody>
      </p:sp>
    </p:spTree>
    <p:extLst>
      <p:ext uri="{BB962C8B-B14F-4D97-AF65-F5344CB8AC3E}">
        <p14:creationId xmlns:p14="http://schemas.microsoft.com/office/powerpoint/2010/main" val="424726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5275A1-0980-43D4-A938-F399040B26DE}" type="slidenum">
              <a:rPr lang="en-US" altLang="en-US" smtClean="0"/>
              <a:pPr/>
              <a:t>‹#›</a:t>
            </a:fld>
            <a:endParaRPr lang="en-US" altLang="en-US"/>
          </a:p>
        </p:txBody>
      </p:sp>
    </p:spTree>
    <p:extLst>
      <p:ext uri="{BB962C8B-B14F-4D97-AF65-F5344CB8AC3E}">
        <p14:creationId xmlns:p14="http://schemas.microsoft.com/office/powerpoint/2010/main" val="43064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DE6709-1E79-4B04-BBFB-F46437A3949A}" type="slidenum">
              <a:rPr lang="en-US" altLang="en-US" smtClean="0"/>
              <a:pPr/>
              <a:t>‹#›</a:t>
            </a:fld>
            <a:endParaRPr lang="en-US" altLang="en-US"/>
          </a:p>
        </p:txBody>
      </p:sp>
    </p:spTree>
    <p:extLst>
      <p:ext uri="{BB962C8B-B14F-4D97-AF65-F5344CB8AC3E}">
        <p14:creationId xmlns:p14="http://schemas.microsoft.com/office/powerpoint/2010/main" val="228775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862117A-A9B2-46B3-864D-9AEA2B9A1CCA}" type="slidenum">
              <a:rPr lang="en-US" altLang="en-US" smtClean="0"/>
              <a:pPr/>
              <a:t>‹#›</a:t>
            </a:fld>
            <a:endParaRPr lang="en-US" altLang="en-US"/>
          </a:p>
        </p:txBody>
      </p:sp>
    </p:spTree>
    <p:extLst>
      <p:ext uri="{BB962C8B-B14F-4D97-AF65-F5344CB8AC3E}">
        <p14:creationId xmlns:p14="http://schemas.microsoft.com/office/powerpoint/2010/main" val="204224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EA2903C-3DD7-4AE0-8FC0-983D65FB4D04}" type="slidenum">
              <a:rPr lang="en-US" altLang="en-US" smtClean="0"/>
              <a:pPr/>
              <a:t>‹#›</a:t>
            </a:fld>
            <a:endParaRPr lang="en-US" altLang="en-US"/>
          </a:p>
        </p:txBody>
      </p:sp>
    </p:spTree>
    <p:extLst>
      <p:ext uri="{BB962C8B-B14F-4D97-AF65-F5344CB8AC3E}">
        <p14:creationId xmlns:p14="http://schemas.microsoft.com/office/powerpoint/2010/main" val="424143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12221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BF6E834-8518-4AF1-B7F1-5DCF3C1B9055}" type="slidenum">
              <a:rPr lang="en-US" altLang="en-US" smtClean="0"/>
              <a:pPr/>
              <a:t>‹#›</a:t>
            </a:fld>
            <a:endParaRPr lang="en-US" altLang="en-US"/>
          </a:p>
        </p:txBody>
      </p:sp>
    </p:spTree>
    <p:extLst>
      <p:ext uri="{BB962C8B-B14F-4D97-AF65-F5344CB8AC3E}">
        <p14:creationId xmlns:p14="http://schemas.microsoft.com/office/powerpoint/2010/main" val="90089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2CA0FF5-FF93-4899-9D42-0E1B42757686}" type="slidenum">
              <a:rPr lang="en-US" altLang="en-US" smtClean="0"/>
              <a:pPr/>
              <a:t>‹#›</a:t>
            </a:fld>
            <a:endParaRPr lang="en-US" altLang="en-US"/>
          </a:p>
        </p:txBody>
      </p:sp>
    </p:spTree>
    <p:extLst>
      <p:ext uri="{BB962C8B-B14F-4D97-AF65-F5344CB8AC3E}">
        <p14:creationId xmlns:p14="http://schemas.microsoft.com/office/powerpoint/2010/main" val="56874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F600080-C883-4CF2-9B68-56024F800E2C}" type="slidenum">
              <a:rPr lang="en-US" altLang="en-US" smtClean="0"/>
              <a:pPr/>
              <a:t>‹#›</a:t>
            </a:fld>
            <a:endParaRPr lang="en-US" altLang="en-US"/>
          </a:p>
        </p:txBody>
      </p:sp>
    </p:spTree>
    <p:extLst>
      <p:ext uri="{BB962C8B-B14F-4D97-AF65-F5344CB8AC3E}">
        <p14:creationId xmlns:p14="http://schemas.microsoft.com/office/powerpoint/2010/main" val="25827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3F0E72-8E01-4996-94CE-527DAAE3227D}" type="slidenum">
              <a:rPr lang="en-US" altLang="en-US" smtClean="0"/>
              <a:pPr/>
              <a:t>‹#›</a:t>
            </a:fld>
            <a:endParaRPr lang="en-US" altLang="en-US"/>
          </a:p>
        </p:txBody>
      </p:sp>
    </p:spTree>
    <p:extLst>
      <p:ext uri="{BB962C8B-B14F-4D97-AF65-F5344CB8AC3E}">
        <p14:creationId xmlns:p14="http://schemas.microsoft.com/office/powerpoint/2010/main" val="12715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424907309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638800" y="1881579"/>
            <a:ext cx="5605728" cy="2672612"/>
          </a:xfrm>
        </p:spPr>
        <p:txBody>
          <a:bodyPr>
            <a:noAutofit/>
          </a:bodyPr>
          <a:lstStyle/>
          <a:p>
            <a:pPr algn="ctr"/>
            <a:r>
              <a:rPr lang="en-AU" sz="4800" dirty="0">
                <a:effectLst>
                  <a:outerShdw blurRad="38100" dist="38100" dir="2700000" algn="tl">
                    <a:srgbClr val="000000">
                      <a:alpha val="43137"/>
                    </a:srgbClr>
                  </a:outerShdw>
                </a:effectLst>
              </a:rPr>
              <a:t>Achan</a:t>
            </a:r>
            <a:br>
              <a:rPr lang="en-AU" sz="4800" dirty="0">
                <a:effectLst>
                  <a:outerShdw blurRad="38100" dist="38100" dir="2700000" algn="tl">
                    <a:srgbClr val="000000">
                      <a:alpha val="43137"/>
                    </a:srgbClr>
                  </a:outerShdw>
                </a:effectLst>
              </a:rPr>
            </a:br>
            <a:r>
              <a:rPr lang="en-AU" sz="4800" dirty="0">
                <a:effectLst>
                  <a:outerShdw blurRad="38100" dist="38100" dir="2700000" algn="tl">
                    <a:srgbClr val="000000">
                      <a:alpha val="43137"/>
                    </a:srgbClr>
                  </a:outerShdw>
                </a:effectLst>
              </a:rPr>
              <a:t>Atonement</a:t>
            </a:r>
            <a:endParaRPr lang="en-AU" sz="72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F7D3E-486D-35EB-7811-D7676B7E387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6F3E64A-505D-6B41-1C5D-808F0E5DEE7D}"/>
              </a:ext>
            </a:extLst>
          </p:cNvPr>
          <p:cNvSpPr>
            <a:spLocks noGrp="1" noChangeArrowheads="1"/>
          </p:cNvSpPr>
          <p:nvPr>
            <p:ph type="ctrTitle"/>
          </p:nvPr>
        </p:nvSpPr>
        <p:spPr>
          <a:xfrm>
            <a:off x="862117" y="0"/>
            <a:ext cx="10467766" cy="628459"/>
          </a:xfrm>
        </p:spPr>
        <p:txBody>
          <a:bodyPr>
            <a:normAutofit/>
          </a:bodyPr>
          <a:lstStyle/>
          <a:p>
            <a:pPr defTabSz="1036638"/>
            <a:r>
              <a:rPr lang="en-US" altLang="en-US" sz="3200" dirty="0"/>
              <a:t>Achan’s Family Line</a:t>
            </a:r>
          </a:p>
        </p:txBody>
      </p:sp>
      <p:pic>
        <p:nvPicPr>
          <p:cNvPr id="3" name="Picture 2">
            <a:extLst>
              <a:ext uri="{FF2B5EF4-FFF2-40B4-BE49-F238E27FC236}">
                <a16:creationId xmlns:a16="http://schemas.microsoft.com/office/drawing/2014/main" id="{CB256CA4-2A21-EDDC-40FA-6105550C9F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302" y="628459"/>
            <a:ext cx="8743950" cy="5724525"/>
          </a:xfrm>
          <a:prstGeom prst="rect">
            <a:avLst/>
          </a:prstGeom>
        </p:spPr>
      </p:pic>
    </p:spTree>
    <p:extLst>
      <p:ext uri="{BB962C8B-B14F-4D97-AF65-F5344CB8AC3E}">
        <p14:creationId xmlns:p14="http://schemas.microsoft.com/office/powerpoint/2010/main" val="3278409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22113-5FED-E8AC-A494-D4E5DC0E955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3F7520C-AE0B-8899-F890-FF77F2E8D375}"/>
              </a:ext>
            </a:extLst>
          </p:cNvPr>
          <p:cNvSpPr>
            <a:spLocks noGrp="1" noChangeArrowheads="1"/>
          </p:cNvSpPr>
          <p:nvPr>
            <p:ph type="ctrTitle"/>
          </p:nvPr>
        </p:nvSpPr>
        <p:spPr>
          <a:xfrm>
            <a:off x="812799" y="477202"/>
            <a:ext cx="10566399" cy="1032621"/>
          </a:xfrm>
        </p:spPr>
        <p:txBody>
          <a:bodyPr>
            <a:normAutofit/>
          </a:bodyPr>
          <a:lstStyle/>
          <a:p>
            <a:pPr defTabSz="1036638"/>
            <a:r>
              <a:rPr lang="en-US" altLang="en-US" sz="3200" dirty="0"/>
              <a:t>Iniquity Visited after the fourth generation</a:t>
            </a:r>
          </a:p>
        </p:txBody>
      </p:sp>
      <p:sp>
        <p:nvSpPr>
          <p:cNvPr id="11267" name="Text Box 3">
            <a:extLst>
              <a:ext uri="{FF2B5EF4-FFF2-40B4-BE49-F238E27FC236}">
                <a16:creationId xmlns:a16="http://schemas.microsoft.com/office/drawing/2014/main" id="{C66957C1-63B4-FB7D-0B2E-0ED0642D273F}"/>
              </a:ext>
            </a:extLst>
          </p:cNvPr>
          <p:cNvSpPr txBox="1">
            <a:spLocks noChangeArrowheads="1"/>
          </p:cNvSpPr>
          <p:nvPr/>
        </p:nvSpPr>
        <p:spPr bwMode="auto">
          <a:xfrm>
            <a:off x="665315" y="1691826"/>
            <a:ext cx="1094166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effectLst>
                  <a:outerShdw blurRad="38100" dist="38100" dir="2700000" algn="tl">
                    <a:srgbClr val="000000"/>
                  </a:outerShdw>
                </a:effectLst>
                <a:latin typeface="Palatino Linotype" panose="02040502050505030304" pitchFamily="18" charset="0"/>
              </a:rPr>
              <a:t>Achan was the Great </a:t>
            </a:r>
            <a:r>
              <a:rPr lang="en-GB" altLang="en-US" sz="2200" dirty="0" err="1">
                <a:effectLst>
                  <a:outerShdw blurRad="38100" dist="38100" dir="2700000" algn="tl">
                    <a:srgbClr val="000000"/>
                  </a:outerShdw>
                </a:effectLst>
                <a:latin typeface="Palatino Linotype" panose="02040502050505030304" pitchFamily="18" charset="0"/>
              </a:rPr>
              <a:t>great</a:t>
            </a:r>
            <a:r>
              <a:rPr lang="en-GB" altLang="en-US" sz="2200" dirty="0">
                <a:effectLst>
                  <a:outerShdw blurRad="38100" dist="38100" dir="2700000" algn="tl">
                    <a:srgbClr val="000000"/>
                  </a:outerShdw>
                </a:effectLst>
                <a:latin typeface="Palatino Linotype" panose="02040502050505030304" pitchFamily="18" charset="0"/>
              </a:rPr>
              <a:t> </a:t>
            </a:r>
            <a:r>
              <a:rPr lang="en-GB" altLang="en-US" sz="2200" dirty="0" err="1">
                <a:effectLst>
                  <a:outerShdw blurRad="38100" dist="38100" dir="2700000" algn="tl">
                    <a:srgbClr val="000000"/>
                  </a:outerShdw>
                </a:effectLst>
                <a:latin typeface="Palatino Linotype" panose="02040502050505030304" pitchFamily="18" charset="0"/>
              </a:rPr>
              <a:t>great</a:t>
            </a:r>
            <a:r>
              <a:rPr lang="en-GB" altLang="en-US" sz="2200" dirty="0">
                <a:effectLst>
                  <a:outerShdw blurRad="38100" dist="38100" dir="2700000" algn="tl">
                    <a:srgbClr val="000000"/>
                  </a:outerShdw>
                </a:effectLst>
                <a:latin typeface="Palatino Linotype" panose="02040502050505030304" pitchFamily="18" charset="0"/>
              </a:rPr>
              <a:t> grand son of Judah and Tamar. He was a descendent of the twin that put out his arm when he was born, then pulled it back in and came out second. He had come from a line born out of adultery and prostitution and incest between Judah and Tamar.  Five generations after the sin of Judah and Tamar the seed bore fruit. The fourth generation had completed and seed manifested. </a:t>
            </a:r>
          </a:p>
          <a:p>
            <a:pPr algn="just"/>
            <a:endParaRPr lang="en-GB" altLang="en-US" sz="22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Gen 38:24  And it came to pass about three months after, that it was told Judah, saying, Tamar thy daughter in law hath played the harlot; and also, behold, she is with child by whoredom. And Judah said,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Bring her forth, and let her be burnt. </a:t>
            </a:r>
            <a:r>
              <a:rPr lang="en-GB" altLang="en-US" sz="2200" dirty="0">
                <a:effectLst>
                  <a:outerShdw blurRad="38100" dist="38100" dir="2700000" algn="tl">
                    <a:srgbClr val="000000"/>
                  </a:outerShdw>
                </a:effectLst>
                <a:latin typeface="Palatino Linotype" panose="02040502050505030304" pitchFamily="18" charset="0"/>
              </a:rPr>
              <a:t>[H8313]</a:t>
            </a:r>
          </a:p>
          <a:p>
            <a:pPr algn="just"/>
            <a:endParaRPr lang="en-GB" altLang="en-US" sz="22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Lev 20:14  And if a man take a wife and her mother, it is wickedness: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they shall be burnt [H8313] with fire</a:t>
            </a:r>
            <a:r>
              <a:rPr lang="en-GB" altLang="en-US" sz="2200" dirty="0">
                <a:effectLst>
                  <a:outerShdw blurRad="38100" dist="38100" dir="2700000" algn="tl">
                    <a:srgbClr val="000000"/>
                  </a:outerShdw>
                </a:effectLst>
                <a:latin typeface="Palatino Linotype" panose="02040502050505030304" pitchFamily="18" charset="0"/>
              </a:rPr>
              <a:t>, both he and they; that there be no wickedness among you. </a:t>
            </a:r>
          </a:p>
          <a:p>
            <a:pPr algn="just"/>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637693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11966-14D6-FDAB-18C8-9772E447819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429ADCA-8E31-091B-C10E-39B33DA3BBC0}"/>
              </a:ext>
            </a:extLst>
          </p:cNvPr>
          <p:cNvSpPr>
            <a:spLocks noGrp="1" noChangeArrowheads="1"/>
          </p:cNvSpPr>
          <p:nvPr>
            <p:ph type="ctrTitle"/>
          </p:nvPr>
        </p:nvSpPr>
        <p:spPr>
          <a:xfrm>
            <a:off x="812800" y="208262"/>
            <a:ext cx="10566399" cy="695382"/>
          </a:xfrm>
        </p:spPr>
        <p:txBody>
          <a:bodyPr>
            <a:normAutofit/>
          </a:bodyPr>
          <a:lstStyle/>
          <a:p>
            <a:pPr defTabSz="1036638"/>
            <a:r>
              <a:rPr lang="en-US" altLang="en-US" sz="3200" dirty="0"/>
              <a:t>Accursed Thing and or Man?</a:t>
            </a:r>
          </a:p>
        </p:txBody>
      </p:sp>
      <p:sp>
        <p:nvSpPr>
          <p:cNvPr id="11267" name="Text Box 3">
            <a:extLst>
              <a:ext uri="{FF2B5EF4-FFF2-40B4-BE49-F238E27FC236}">
                <a16:creationId xmlns:a16="http://schemas.microsoft.com/office/drawing/2014/main" id="{7FC3CB21-3F25-97D1-366B-101E934F8450}"/>
              </a:ext>
            </a:extLst>
          </p:cNvPr>
          <p:cNvSpPr txBox="1">
            <a:spLocks noChangeArrowheads="1"/>
          </p:cNvSpPr>
          <p:nvPr/>
        </p:nvSpPr>
        <p:spPr bwMode="auto">
          <a:xfrm>
            <a:off x="372931" y="903644"/>
            <a:ext cx="11446136"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200" dirty="0">
                <a:latin typeface="Palatino Linotype" panose="02040502050505030304" pitchFamily="18" charset="0"/>
              </a:rPr>
              <a:t>Joshua 7:11  Israel hath sinned, and they have also transgressed my covenant which I commanded them: </a:t>
            </a:r>
            <a:r>
              <a:rPr lang="en-GB" sz="2200" dirty="0">
                <a:solidFill>
                  <a:srgbClr val="92D050"/>
                </a:solidFill>
                <a:latin typeface="Palatino Linotype" panose="02040502050505030304" pitchFamily="18" charset="0"/>
              </a:rPr>
              <a:t>for they have even taken of the accursed thing</a:t>
            </a:r>
            <a:r>
              <a:rPr lang="en-GB" sz="2200" dirty="0">
                <a:latin typeface="Palatino Linotype" panose="02040502050505030304" pitchFamily="18" charset="0"/>
              </a:rPr>
              <a:t>, and have also stolen, and dissembled also, and they have put it even among their own stuff. </a:t>
            </a:r>
          </a:p>
          <a:p>
            <a:pPr algn="just"/>
            <a:endParaRPr lang="en-GB" sz="2200" dirty="0">
              <a:latin typeface="Palatino Linotype" panose="02040502050505030304" pitchFamily="18" charset="0"/>
            </a:endParaRPr>
          </a:p>
          <a:p>
            <a:pPr algn="just"/>
            <a:r>
              <a:rPr lang="en-GB" sz="2200" dirty="0">
                <a:latin typeface="Palatino Linotype" panose="02040502050505030304" pitchFamily="18" charset="0"/>
              </a:rPr>
              <a:t>Joshua 7:12 Therefore the children of Israel could not stand before their enemies, but turned their backs before their enemies, because they were accursed: </a:t>
            </a:r>
            <a:r>
              <a:rPr lang="en-GB" sz="2200" dirty="0">
                <a:solidFill>
                  <a:srgbClr val="92D050"/>
                </a:solidFill>
                <a:latin typeface="Palatino Linotype" panose="02040502050505030304" pitchFamily="18" charset="0"/>
              </a:rPr>
              <a:t>neither will I be with you any more, except ye destroy the </a:t>
            </a:r>
            <a:r>
              <a:rPr lang="en-GB" sz="2200" u="sng" dirty="0">
                <a:solidFill>
                  <a:srgbClr val="92D050"/>
                </a:solidFill>
                <a:latin typeface="Palatino Linotype" panose="02040502050505030304" pitchFamily="18" charset="0"/>
              </a:rPr>
              <a:t>accursed</a:t>
            </a:r>
            <a:r>
              <a:rPr lang="en-GB" sz="2200" dirty="0">
                <a:solidFill>
                  <a:srgbClr val="92D050"/>
                </a:solidFill>
                <a:latin typeface="Palatino Linotype" panose="02040502050505030304" pitchFamily="18" charset="0"/>
              </a:rPr>
              <a:t> from among you. </a:t>
            </a:r>
          </a:p>
          <a:p>
            <a:pPr algn="just"/>
            <a:endParaRPr lang="en-GB" sz="2200" dirty="0">
              <a:solidFill>
                <a:srgbClr val="92D050"/>
              </a:solidFill>
              <a:latin typeface="Palatino Linotype" panose="02040502050505030304" pitchFamily="18" charset="0"/>
            </a:endParaRPr>
          </a:p>
          <a:p>
            <a:pPr algn="just"/>
            <a:r>
              <a:rPr lang="en-GB" sz="2200" dirty="0">
                <a:latin typeface="Palatino Linotype" panose="02040502050505030304" pitchFamily="18" charset="0"/>
              </a:rPr>
              <a:t>Joshua 7:12 (YLT) and the sons of Israel have not been able to stand before their enemies; the neck they turn before their enemies, for they have become a devoted (accursed) thing; I add not to be with you--</a:t>
            </a:r>
            <a:r>
              <a:rPr lang="en-GB" sz="2200" dirty="0">
                <a:solidFill>
                  <a:srgbClr val="92D050"/>
                </a:solidFill>
                <a:latin typeface="Palatino Linotype" panose="02040502050505030304" pitchFamily="18" charset="0"/>
              </a:rPr>
              <a:t>if ye destroy not the </a:t>
            </a:r>
            <a:r>
              <a:rPr lang="en-GB" sz="2200" u="sng" dirty="0">
                <a:solidFill>
                  <a:srgbClr val="92D050"/>
                </a:solidFill>
                <a:latin typeface="Palatino Linotype" panose="02040502050505030304" pitchFamily="18" charset="0"/>
              </a:rPr>
              <a:t>devoted thing</a:t>
            </a:r>
            <a:r>
              <a:rPr lang="en-GB" sz="2200" dirty="0">
                <a:solidFill>
                  <a:srgbClr val="92D050"/>
                </a:solidFill>
                <a:latin typeface="Palatino Linotype" panose="02040502050505030304" pitchFamily="18" charset="0"/>
              </a:rPr>
              <a:t> out of your midst. </a:t>
            </a:r>
          </a:p>
          <a:p>
            <a:pPr algn="just"/>
            <a:endParaRPr lang="en-GB" sz="2200" dirty="0">
              <a:solidFill>
                <a:srgbClr val="92D050"/>
              </a:solidFill>
              <a:latin typeface="Palatino Linotype" panose="02040502050505030304" pitchFamily="18" charset="0"/>
            </a:endParaRPr>
          </a:p>
          <a:p>
            <a:pPr algn="just"/>
            <a:r>
              <a:rPr lang="en-GB" sz="2200" dirty="0">
                <a:latin typeface="Palatino Linotype" panose="02040502050505030304" pitchFamily="18" charset="0"/>
              </a:rPr>
              <a:t>Joshua 7:13 Up, sanctify the people, and say, Sanctify yourselves against to morrow: for </a:t>
            </a:r>
            <a:r>
              <a:rPr lang="en-GB" sz="2200" dirty="0">
                <a:solidFill>
                  <a:srgbClr val="92D050"/>
                </a:solidFill>
                <a:latin typeface="Palatino Linotype" panose="02040502050505030304" pitchFamily="18" charset="0"/>
              </a:rPr>
              <a:t>thus saith the LORD God of Israel, There is an accursed thing in the midst of thee, O Israel: thou canst not stand before thine enemies, until ye take away the accursed thing from among you. </a:t>
            </a:r>
          </a:p>
        </p:txBody>
      </p:sp>
    </p:spTree>
    <p:extLst>
      <p:ext uri="{BB962C8B-B14F-4D97-AF65-F5344CB8AC3E}">
        <p14:creationId xmlns:p14="http://schemas.microsoft.com/office/powerpoint/2010/main" val="1419184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DF567-B1FA-3A2D-DED2-7443FFF1F37F}"/>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0C03B906-8ED1-8EB9-EE28-6848B3D6B119}"/>
              </a:ext>
            </a:extLst>
          </p:cNvPr>
          <p:cNvSpPr>
            <a:spLocks noGrp="1" noChangeArrowheads="1"/>
          </p:cNvSpPr>
          <p:nvPr>
            <p:ph type="ctrTitle"/>
          </p:nvPr>
        </p:nvSpPr>
        <p:spPr>
          <a:xfrm>
            <a:off x="812800" y="315838"/>
            <a:ext cx="10566399" cy="695382"/>
          </a:xfrm>
        </p:spPr>
        <p:txBody>
          <a:bodyPr>
            <a:normAutofit/>
          </a:bodyPr>
          <a:lstStyle/>
          <a:p>
            <a:pPr defTabSz="1036638"/>
            <a:r>
              <a:rPr lang="en-US" altLang="en-US" sz="3200" dirty="0"/>
              <a:t>Connection from thing to Man</a:t>
            </a:r>
          </a:p>
        </p:txBody>
      </p:sp>
      <p:sp>
        <p:nvSpPr>
          <p:cNvPr id="11267" name="Text Box 3">
            <a:extLst>
              <a:ext uri="{FF2B5EF4-FFF2-40B4-BE49-F238E27FC236}">
                <a16:creationId xmlns:a16="http://schemas.microsoft.com/office/drawing/2014/main" id="{5C4DFF95-FF05-6204-8604-6F6E8008992B}"/>
              </a:ext>
            </a:extLst>
          </p:cNvPr>
          <p:cNvSpPr txBox="1">
            <a:spLocks noChangeArrowheads="1"/>
          </p:cNvSpPr>
          <p:nvPr/>
        </p:nvSpPr>
        <p:spPr bwMode="auto">
          <a:xfrm>
            <a:off x="1206775" y="1581645"/>
            <a:ext cx="9778447"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000" dirty="0">
                <a:latin typeface="Palatino Linotype" panose="02040502050505030304" pitchFamily="18" charset="0"/>
              </a:rPr>
              <a:t>Deuteronomy 7:26 Neither shalt thou bring an abomination into thine house, </a:t>
            </a:r>
            <a:r>
              <a:rPr lang="en-GB" sz="2000" dirty="0">
                <a:solidFill>
                  <a:srgbClr val="92D050"/>
                </a:solidFill>
                <a:latin typeface="Palatino Linotype" panose="02040502050505030304" pitchFamily="18" charset="0"/>
              </a:rPr>
              <a:t>lest thou be a cursed thing like it:</a:t>
            </a:r>
            <a:r>
              <a:rPr lang="en-GB" sz="2000" dirty="0">
                <a:latin typeface="Palatino Linotype" panose="02040502050505030304" pitchFamily="18" charset="0"/>
              </a:rPr>
              <a:t> but thou shalt utterly detest it, and thou shalt utterly abhor it; for it is a cursed thing. </a:t>
            </a:r>
          </a:p>
          <a:p>
            <a:pPr algn="just"/>
            <a:endParaRPr lang="en-GB" sz="2000" dirty="0">
              <a:latin typeface="Palatino Linotype" panose="02040502050505030304" pitchFamily="18" charset="0"/>
            </a:endParaRPr>
          </a:p>
          <a:p>
            <a:pPr algn="just"/>
            <a:r>
              <a:rPr lang="en-GB" sz="2000" dirty="0">
                <a:latin typeface="Palatino Linotype" panose="02040502050505030304" pitchFamily="18" charset="0"/>
              </a:rPr>
              <a:t>2 Peter 3:9 The Lord is not slack concerning his promise, as some men count slackness; but is longsuffering to us-ward, not willing that any should perish, but that all should come to repentance. </a:t>
            </a:r>
          </a:p>
          <a:p>
            <a:pPr algn="just"/>
            <a:endParaRPr lang="en-GB" sz="2000" dirty="0">
              <a:latin typeface="Palatino Linotype" panose="02040502050505030304" pitchFamily="18" charset="0"/>
            </a:endParaRPr>
          </a:p>
          <a:p>
            <a:pPr algn="just"/>
            <a:r>
              <a:rPr lang="en-GB" sz="2000" dirty="0">
                <a:latin typeface="Palatino Linotype" panose="02040502050505030304" pitchFamily="18" charset="0"/>
              </a:rPr>
              <a:t>Ezekiel 18:31  Cast away from you all your transgressions, whereby ye have transgressed; and make you a new heart and a new spirit: for why will ye die, O house of Israel? </a:t>
            </a:r>
          </a:p>
        </p:txBody>
      </p:sp>
    </p:spTree>
    <p:extLst>
      <p:ext uri="{BB962C8B-B14F-4D97-AF65-F5344CB8AC3E}">
        <p14:creationId xmlns:p14="http://schemas.microsoft.com/office/powerpoint/2010/main" val="3780712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4D2B1-82FA-0884-48A6-6FF41B468471}"/>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0B9F92D-F4AF-8BEB-B88F-2611760F269E}"/>
              </a:ext>
            </a:extLst>
          </p:cNvPr>
          <p:cNvSpPr>
            <a:spLocks noGrp="1" noChangeArrowheads="1"/>
          </p:cNvSpPr>
          <p:nvPr>
            <p:ph type="ctrTitle"/>
          </p:nvPr>
        </p:nvSpPr>
        <p:spPr>
          <a:xfrm>
            <a:off x="812800" y="315838"/>
            <a:ext cx="10566399" cy="544774"/>
          </a:xfrm>
        </p:spPr>
        <p:txBody>
          <a:bodyPr>
            <a:normAutofit/>
          </a:bodyPr>
          <a:lstStyle/>
          <a:p>
            <a:pPr defTabSz="1036638"/>
            <a:r>
              <a:rPr lang="en-US" altLang="en-US" sz="3200" dirty="0"/>
              <a:t>The Judgments of God</a:t>
            </a:r>
          </a:p>
        </p:txBody>
      </p:sp>
      <p:sp>
        <p:nvSpPr>
          <p:cNvPr id="11267" name="Text Box 3">
            <a:extLst>
              <a:ext uri="{FF2B5EF4-FFF2-40B4-BE49-F238E27FC236}">
                <a16:creationId xmlns:a16="http://schemas.microsoft.com/office/drawing/2014/main" id="{E0BD3F91-B056-B82D-D411-BE3DCF027CE0}"/>
              </a:ext>
            </a:extLst>
          </p:cNvPr>
          <p:cNvSpPr txBox="1">
            <a:spLocks noChangeArrowheads="1"/>
          </p:cNvSpPr>
          <p:nvPr/>
        </p:nvSpPr>
        <p:spPr bwMode="auto">
          <a:xfrm>
            <a:off x="569793" y="1258818"/>
            <a:ext cx="11052412"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000" dirty="0">
                <a:latin typeface="Palatino Linotype" panose="02040502050505030304" pitchFamily="18" charset="0"/>
              </a:rPr>
              <a:t>I was shown that the judgments of God would not come directly out from the Lord upon them, but in this way: They place themselves beyond His protection. He warns, corrects, reproves, and points out the only path of safety; then if those who have been the objects of His special care will follow their own course independent of the Spirit of God, after repeated warnings, if they choose their own way, then He does not commission His angels to prevent Satan’s decided attacks upon them. 14MR 3</a:t>
            </a:r>
          </a:p>
          <a:p>
            <a:pPr algn="just"/>
            <a:endParaRPr lang="en-GB" altLang="en-US" sz="2000" dirty="0">
              <a:effectLst>
                <a:outerShdw blurRad="38100" dist="38100" dir="2700000" algn="tl">
                  <a:srgbClr val="000000"/>
                </a:outerShdw>
              </a:effectLst>
              <a:latin typeface="Palatino Linotype" panose="02040502050505030304" pitchFamily="18" charset="0"/>
            </a:endParaRPr>
          </a:p>
          <a:p>
            <a:pPr algn="just"/>
            <a:r>
              <a:rPr lang="en-GB" altLang="en-US" sz="2000" dirty="0">
                <a:effectLst>
                  <a:outerShdw blurRad="38100" dist="38100" dir="2700000" algn="tl">
                    <a:srgbClr val="000000"/>
                  </a:outerShdw>
                </a:effectLst>
                <a:latin typeface="Palatino Linotype" panose="02040502050505030304" pitchFamily="18" charset="0"/>
              </a:rPr>
              <a:t>A possible scenario</a:t>
            </a:r>
          </a:p>
          <a:p>
            <a:pPr marL="457200" indent="-457200" algn="just">
              <a:buAutoNum type="arabicPeriod"/>
            </a:pPr>
            <a:r>
              <a:rPr lang="en-GB" altLang="en-US" sz="2000" dirty="0">
                <a:effectLst>
                  <a:outerShdw blurRad="38100" dist="38100" dir="2700000" algn="tl">
                    <a:srgbClr val="000000"/>
                  </a:outerShdw>
                </a:effectLst>
                <a:latin typeface="Palatino Linotype" panose="02040502050505030304" pitchFamily="18" charset="0"/>
              </a:rPr>
              <a:t>God speaks of removing and burning the accursed object.</a:t>
            </a:r>
          </a:p>
          <a:p>
            <a:pPr marL="457200" indent="-457200" algn="just">
              <a:buAutoNum type="arabicPeriod"/>
            </a:pPr>
            <a:r>
              <a:rPr lang="en-GB" altLang="en-US" sz="2000" dirty="0">
                <a:effectLst>
                  <a:outerShdw blurRad="38100" dist="38100" dir="2700000" algn="tl">
                    <a:srgbClr val="000000"/>
                  </a:outerShdw>
                </a:effectLst>
                <a:latin typeface="Palatino Linotype" panose="02040502050505030304" pitchFamily="18" charset="0"/>
              </a:rPr>
              <a:t>Israel wants atonement through punishment so include the man with the thing. </a:t>
            </a:r>
          </a:p>
          <a:p>
            <a:pPr marL="457200" indent="-457200" algn="just">
              <a:buAutoNum type="arabicPeriod"/>
            </a:pPr>
            <a:r>
              <a:rPr lang="en-GB" altLang="en-US" sz="2000" dirty="0">
                <a:effectLst>
                  <a:outerShdw blurRad="38100" dist="38100" dir="2700000" algn="tl">
                    <a:srgbClr val="000000"/>
                  </a:outerShdw>
                </a:effectLst>
                <a:latin typeface="Palatino Linotype" panose="02040502050505030304" pitchFamily="18" charset="0"/>
              </a:rPr>
              <a:t>Israel’s stumbling faith requires punishment of sacrifice.</a:t>
            </a:r>
          </a:p>
          <a:p>
            <a:pPr marL="457200" indent="-457200" algn="just">
              <a:buAutoNum type="arabicPeriod"/>
            </a:pPr>
            <a:r>
              <a:rPr lang="en-GB" altLang="en-US" sz="2000" dirty="0">
                <a:effectLst>
                  <a:outerShdw blurRad="38100" dist="38100" dir="2700000" algn="tl">
                    <a:srgbClr val="000000"/>
                  </a:outerShdw>
                </a:effectLst>
                <a:latin typeface="Palatino Linotype" panose="02040502050505030304" pitchFamily="18" charset="0"/>
              </a:rPr>
              <a:t>God reveals to Israel what they think to do to the offender</a:t>
            </a:r>
          </a:p>
          <a:p>
            <a:pPr marL="457200" indent="-457200" algn="just">
              <a:buAutoNum type="arabicPeriod"/>
            </a:pPr>
            <a:endParaRPr lang="en-GB" altLang="en-US" sz="2000" dirty="0">
              <a:effectLst>
                <a:outerShdw blurRad="38100" dist="38100" dir="2700000" algn="tl">
                  <a:srgbClr val="000000"/>
                </a:outerShdw>
              </a:effectLst>
              <a:latin typeface="Palatino Linotype" panose="02040502050505030304" pitchFamily="18" charset="0"/>
            </a:endParaRPr>
          </a:p>
          <a:p>
            <a:pPr algn="just"/>
            <a:r>
              <a:rPr lang="en-GB" altLang="en-US" sz="2000" dirty="0">
                <a:effectLst>
                  <a:outerShdw blurRad="38100" dist="38100" dir="2700000" algn="tl">
                    <a:srgbClr val="000000"/>
                  </a:outerShdw>
                </a:effectLst>
                <a:latin typeface="Palatino Linotype" panose="02040502050505030304" pitchFamily="18" charset="0"/>
              </a:rPr>
              <a:t>Joshua 7:15  </a:t>
            </a:r>
            <a:r>
              <a:rPr lang="en-GB" altLang="en-US" sz="2000" dirty="0">
                <a:solidFill>
                  <a:srgbClr val="92D050"/>
                </a:solidFill>
                <a:effectLst>
                  <a:outerShdw blurRad="38100" dist="38100" dir="2700000" algn="tl">
                    <a:srgbClr val="000000"/>
                  </a:outerShdw>
                </a:effectLst>
                <a:latin typeface="Palatino Linotype" panose="02040502050505030304" pitchFamily="18" charset="0"/>
              </a:rPr>
              <a:t>and it hath been</a:t>
            </a:r>
            <a:r>
              <a:rPr lang="en-GB" altLang="en-US" sz="2000" dirty="0">
                <a:effectLst>
                  <a:outerShdw blurRad="38100" dist="38100" dir="2700000" algn="tl">
                    <a:srgbClr val="000000"/>
                  </a:outerShdw>
                </a:effectLst>
                <a:latin typeface="Palatino Linotype" panose="02040502050505030304" pitchFamily="18" charset="0"/>
              </a:rPr>
              <a:t>, he who is captured [</a:t>
            </a:r>
            <a:r>
              <a:rPr lang="en-GB" altLang="en-US" sz="2000" dirty="0" err="1">
                <a:effectLst>
                  <a:outerShdw blurRad="38100" dist="38100" dir="2700000" algn="tl">
                    <a:srgbClr val="000000"/>
                  </a:outerShdw>
                </a:effectLst>
                <a:latin typeface="Palatino Linotype" panose="02040502050505030304" pitchFamily="18" charset="0"/>
              </a:rPr>
              <a:t>Niphil</a:t>
            </a:r>
            <a:r>
              <a:rPr lang="en-GB" altLang="en-US" sz="2000" dirty="0">
                <a:effectLst>
                  <a:outerShdw blurRad="38100" dist="38100" dir="2700000" algn="tl">
                    <a:srgbClr val="000000"/>
                  </a:outerShdw>
                </a:effectLst>
                <a:latin typeface="Palatino Linotype" panose="02040502050505030304" pitchFamily="18" charset="0"/>
              </a:rPr>
              <a:t> “was captured”] with the devoted thing </a:t>
            </a:r>
            <a:r>
              <a:rPr lang="en-GB" altLang="en-US" sz="2000" dirty="0">
                <a:solidFill>
                  <a:srgbClr val="92D050"/>
                </a:solidFill>
                <a:effectLst>
                  <a:outerShdw blurRad="38100" dist="38100" dir="2700000" algn="tl">
                    <a:srgbClr val="000000"/>
                  </a:outerShdw>
                </a:effectLst>
                <a:latin typeface="Palatino Linotype" panose="02040502050505030304" pitchFamily="18" charset="0"/>
              </a:rPr>
              <a:t>is burnt [</a:t>
            </a:r>
            <a:r>
              <a:rPr lang="en-GB" altLang="en-US" sz="2000" dirty="0" err="1">
                <a:solidFill>
                  <a:srgbClr val="92D050"/>
                </a:solidFill>
                <a:effectLst>
                  <a:outerShdw blurRad="38100" dist="38100" dir="2700000" algn="tl">
                    <a:srgbClr val="000000"/>
                  </a:outerShdw>
                </a:effectLst>
                <a:latin typeface="Palatino Linotype" panose="02040502050505030304" pitchFamily="18" charset="0"/>
              </a:rPr>
              <a:t>Niphal</a:t>
            </a:r>
            <a:r>
              <a:rPr lang="en-GB" altLang="en-US" sz="2000" dirty="0">
                <a:solidFill>
                  <a:srgbClr val="92D050"/>
                </a:solidFill>
                <a:effectLst>
                  <a:outerShdw blurRad="38100" dist="38100" dir="2700000" algn="tl">
                    <a:srgbClr val="000000"/>
                  </a:outerShdw>
                </a:effectLst>
                <a:latin typeface="Palatino Linotype" panose="02040502050505030304" pitchFamily="18" charset="0"/>
              </a:rPr>
              <a:t>] with fire</a:t>
            </a:r>
            <a:r>
              <a:rPr lang="en-GB" altLang="en-US" sz="2000" dirty="0">
                <a:effectLst>
                  <a:outerShdw blurRad="38100" dist="38100" dir="2700000" algn="tl">
                    <a:srgbClr val="000000"/>
                  </a:outerShdw>
                </a:effectLst>
                <a:latin typeface="Palatino Linotype" panose="02040502050505030304" pitchFamily="18" charset="0"/>
              </a:rPr>
              <a:t>, he and all that he hath, because he hath transgressed the covenant of Jehovah, and because he hath done folly in Israel.’ – Command or Prediction</a:t>
            </a:r>
          </a:p>
        </p:txBody>
      </p:sp>
    </p:spTree>
    <p:extLst>
      <p:ext uri="{BB962C8B-B14F-4D97-AF65-F5344CB8AC3E}">
        <p14:creationId xmlns:p14="http://schemas.microsoft.com/office/powerpoint/2010/main" val="2305032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72E30-D5D9-7F75-BB07-9F150DBDB8F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E54227CC-8C10-B9DE-E7F8-1802EABE6C8A}"/>
              </a:ext>
            </a:extLst>
          </p:cNvPr>
          <p:cNvSpPr>
            <a:spLocks noGrp="1" noChangeArrowheads="1"/>
          </p:cNvSpPr>
          <p:nvPr>
            <p:ph type="ctrTitle"/>
          </p:nvPr>
        </p:nvSpPr>
        <p:spPr>
          <a:xfrm>
            <a:off x="1291175" y="167074"/>
            <a:ext cx="9422836" cy="628459"/>
          </a:xfrm>
        </p:spPr>
        <p:txBody>
          <a:bodyPr>
            <a:normAutofit/>
          </a:bodyPr>
          <a:lstStyle/>
          <a:p>
            <a:pPr defTabSz="1036638"/>
            <a:r>
              <a:rPr lang="en-US" altLang="en-US" sz="3200" dirty="0"/>
              <a:t>Casting Lots</a:t>
            </a:r>
          </a:p>
        </p:txBody>
      </p:sp>
      <p:sp>
        <p:nvSpPr>
          <p:cNvPr id="11267" name="Text Box 3">
            <a:extLst>
              <a:ext uri="{FF2B5EF4-FFF2-40B4-BE49-F238E27FC236}">
                <a16:creationId xmlns:a16="http://schemas.microsoft.com/office/drawing/2014/main" id="{95DA2845-9D11-A0D4-6959-E04A839B7DA9}"/>
              </a:ext>
            </a:extLst>
          </p:cNvPr>
          <p:cNvSpPr txBox="1">
            <a:spLocks noChangeArrowheads="1"/>
          </p:cNvSpPr>
          <p:nvPr/>
        </p:nvSpPr>
        <p:spPr bwMode="auto">
          <a:xfrm>
            <a:off x="280218" y="795533"/>
            <a:ext cx="11444749"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200" dirty="0">
                <a:latin typeface="Palatino Linotype" panose="02040502050505030304" pitchFamily="18" charset="0"/>
              </a:rPr>
              <a:t>Joshua 7:14  In the morning therefore ye shall be brought according to your tribes: and it shall be, that the tribe which the LORD taketh shall come according to the families thereof; and the family which the LORD shall take shall come by households; and the household which the LORD shall take shall come man by man. </a:t>
            </a:r>
          </a:p>
          <a:p>
            <a:pPr algn="just"/>
            <a:endParaRPr lang="en-GB" sz="2200" dirty="0">
              <a:latin typeface="Palatino Linotype" panose="02040502050505030304" pitchFamily="18" charset="0"/>
            </a:endParaRPr>
          </a:p>
          <a:p>
            <a:pPr algn="just"/>
            <a:r>
              <a:rPr lang="en-GB" sz="2200" dirty="0">
                <a:latin typeface="Palatino Linotype" panose="02040502050505030304" pitchFamily="18" charset="0"/>
              </a:rPr>
              <a:t>The lot was to be employed for the detection of the guilty. PP 494.3</a:t>
            </a:r>
          </a:p>
          <a:p>
            <a:pPr algn="just"/>
            <a:endParaRPr lang="en-GB" sz="2200" dirty="0">
              <a:latin typeface="Palatino Linotype" panose="02040502050505030304" pitchFamily="18" charset="0"/>
            </a:endParaRPr>
          </a:p>
          <a:p>
            <a:pPr algn="just"/>
            <a:r>
              <a:rPr lang="en-GB" sz="2200" dirty="0">
                <a:latin typeface="Palatino Linotype" panose="02040502050505030304" pitchFamily="18" charset="0"/>
              </a:rPr>
              <a:t>Jonah 1:7  And they [Pagans] said every one to his fellow, Come, and let us cast lots, that we may know for whose cause this evil is upon us. So they cast lots, and the lot fell upon Jonah. </a:t>
            </a:r>
          </a:p>
          <a:p>
            <a:pPr algn="just"/>
            <a:endParaRPr lang="en-GB" sz="2200" dirty="0">
              <a:latin typeface="Palatino Linotype" panose="02040502050505030304" pitchFamily="18" charset="0"/>
            </a:endParaRPr>
          </a:p>
          <a:p>
            <a:pPr algn="just"/>
            <a:r>
              <a:rPr lang="en-AU" sz="2200" dirty="0">
                <a:latin typeface="Palatino Linotype" panose="02040502050505030304" pitchFamily="18" charset="0"/>
              </a:rPr>
              <a:t>Jonah 1:11-12 Then said they unto him, </a:t>
            </a:r>
            <a:r>
              <a:rPr lang="en-AU" sz="2200" b="1" dirty="0">
                <a:latin typeface="Palatino Linotype" panose="02040502050505030304" pitchFamily="18" charset="0"/>
              </a:rPr>
              <a:t>What shall we do unto thee, that the sea may be calm unto us?</a:t>
            </a:r>
            <a:r>
              <a:rPr lang="en-AU" sz="2200" dirty="0">
                <a:latin typeface="Palatino Linotype" panose="02040502050505030304" pitchFamily="18" charset="0"/>
              </a:rPr>
              <a:t> for the sea wrought, and was tempestuous. And he said unto them, </a:t>
            </a:r>
            <a:r>
              <a:rPr lang="en-AU" sz="2200" b="1" dirty="0">
                <a:latin typeface="Palatino Linotype" panose="02040502050505030304" pitchFamily="18" charset="0"/>
              </a:rPr>
              <a:t>Take me up, and cast me forth into the sea;</a:t>
            </a:r>
            <a:r>
              <a:rPr lang="en-AU" sz="2200" dirty="0">
                <a:latin typeface="Palatino Linotype" panose="02040502050505030304" pitchFamily="18" charset="0"/>
              </a:rPr>
              <a:t> [sacrifice to the god of the sea] so shall the sea be calm unto you: for I know that for my sake this great tempest is upon you. </a:t>
            </a:r>
          </a:p>
          <a:p>
            <a:pPr algn="just"/>
            <a:endParaRPr lang="en-GB" sz="2200" dirty="0">
              <a:latin typeface="Palatino Linotype" panose="02040502050505030304" pitchFamily="18" charset="0"/>
            </a:endParaRPr>
          </a:p>
        </p:txBody>
      </p:sp>
    </p:spTree>
    <p:extLst>
      <p:ext uri="{BB962C8B-B14F-4D97-AF65-F5344CB8AC3E}">
        <p14:creationId xmlns:p14="http://schemas.microsoft.com/office/powerpoint/2010/main" val="2581757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F7A69-08C2-545B-1172-D43D7B562E9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ADF1304-553A-EA3F-D8BE-07A36EFF0D6C}"/>
              </a:ext>
            </a:extLst>
          </p:cNvPr>
          <p:cNvSpPr>
            <a:spLocks noGrp="1" noChangeArrowheads="1"/>
          </p:cNvSpPr>
          <p:nvPr>
            <p:ph type="ctrTitle"/>
          </p:nvPr>
        </p:nvSpPr>
        <p:spPr>
          <a:xfrm>
            <a:off x="812797" y="424039"/>
            <a:ext cx="10566399" cy="633765"/>
          </a:xfrm>
        </p:spPr>
        <p:txBody>
          <a:bodyPr>
            <a:normAutofit/>
          </a:bodyPr>
          <a:lstStyle/>
          <a:p>
            <a:pPr defTabSz="1036638"/>
            <a:r>
              <a:rPr lang="en-US" altLang="en-US" sz="3200" dirty="0"/>
              <a:t>How is Hail caused?</a:t>
            </a:r>
          </a:p>
        </p:txBody>
      </p:sp>
      <p:sp>
        <p:nvSpPr>
          <p:cNvPr id="11267" name="Text Box 3">
            <a:extLst>
              <a:ext uri="{FF2B5EF4-FFF2-40B4-BE49-F238E27FC236}">
                <a16:creationId xmlns:a16="http://schemas.microsoft.com/office/drawing/2014/main" id="{B9BA164F-2FD0-BABF-4CC1-FDF2A8EB50B4}"/>
              </a:ext>
            </a:extLst>
          </p:cNvPr>
          <p:cNvSpPr txBox="1">
            <a:spLocks noChangeArrowheads="1"/>
          </p:cNvSpPr>
          <p:nvPr/>
        </p:nvSpPr>
        <p:spPr bwMode="auto">
          <a:xfrm>
            <a:off x="715886" y="1057804"/>
            <a:ext cx="10760219"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AutoNum type="arabicPeriod"/>
            </a:pPr>
            <a:r>
              <a:rPr lang="en-GB" sz="2000" b="1" dirty="0"/>
              <a:t>The Lift (Updraft):</a:t>
            </a:r>
            <a:r>
              <a:rPr lang="en-GB" sz="2000" dirty="0"/>
              <a:t> Strong winds known as </a:t>
            </a:r>
            <a:r>
              <a:rPr lang="en-GB" sz="2000" b="1" dirty="0"/>
              <a:t>updrafts</a:t>
            </a:r>
            <a:r>
              <a:rPr lang="en-GB" sz="2000" dirty="0"/>
              <a:t> blow upward from the ground into the storm. These winds carry liquid raindrops high into the atmosphere where the temperature is well below freezing.</a:t>
            </a:r>
          </a:p>
          <a:p>
            <a:pPr marL="457200" indent="-457200">
              <a:buFontTx/>
              <a:buAutoNum type="arabicPeriod"/>
            </a:pPr>
            <a:r>
              <a:rPr lang="en-GB" sz="2000" b="1" dirty="0"/>
              <a:t>Freezing:</a:t>
            </a:r>
            <a:r>
              <a:rPr lang="en-GB" sz="2000" dirty="0"/>
              <a:t> As the raindrops reach these freezing heights, they turn into small ice pellets called "hail embryos."</a:t>
            </a:r>
          </a:p>
          <a:p>
            <a:pPr marL="457200" indent="-457200">
              <a:buFontTx/>
              <a:buAutoNum type="arabicPeriod"/>
            </a:pPr>
            <a:r>
              <a:rPr lang="en-GB" sz="2000" b="1" dirty="0"/>
              <a:t>Growth (Accretion):</a:t>
            </a:r>
            <a:r>
              <a:rPr lang="en-GB" sz="2000" dirty="0"/>
              <a:t> The ice pellet doesn't fall immediately. The updraft keeps it suspended. As it moves through the cloud, it collides with </a:t>
            </a:r>
            <a:r>
              <a:rPr lang="en-GB" sz="2000" b="1" dirty="0"/>
              <a:t>supercooled water droplets</a:t>
            </a:r>
            <a:r>
              <a:rPr lang="en-GB" sz="2000" dirty="0"/>
              <a:t> (water that is colder than 0∘C but still liquid). These droplets freeze instantly onto the ice pellet, adding a new layer of ice.</a:t>
            </a:r>
          </a:p>
          <a:p>
            <a:pPr marL="457200" indent="-457200">
              <a:buFontTx/>
              <a:buAutoNum type="arabicPeriod"/>
            </a:pPr>
            <a:r>
              <a:rPr lang="en-GB" sz="2000" b="1" dirty="0"/>
              <a:t>The "Juggling" Effect:</a:t>
            </a:r>
            <a:r>
              <a:rPr lang="en-GB" sz="2000" dirty="0"/>
              <a:t> Depending on the strength of the wind, the hailstone may rise and fall multiple times within the cloud, adding a new layer of ice with every "lap." If you cut a hailstone in half, you can often see rings like those in a tree trunk, representing these different cycles</a:t>
            </a:r>
            <a:r>
              <a:rPr lang="en-GB" sz="2400" dirty="0"/>
              <a:t>.</a:t>
            </a:r>
          </a:p>
          <a:p>
            <a:pPr marL="457200" indent="-457200">
              <a:buFontTx/>
              <a:buAutoNum type="arabicPeriod"/>
            </a:pPr>
            <a:r>
              <a:rPr lang="en-GB" sz="2000" b="1" dirty="0"/>
              <a:t>The Fall:</a:t>
            </a:r>
            <a:r>
              <a:rPr lang="en-GB" sz="2000" dirty="0"/>
              <a:t> Eventually, the hailstone becomes too heavy for the updraft to support, or the updraft weakens. Gravity takes over, and the ice falls to the ground.</a:t>
            </a:r>
          </a:p>
          <a:p>
            <a:pPr marL="457200" indent="-457200">
              <a:buAutoNum type="arabicPeriod"/>
            </a:pPr>
            <a:endParaRPr lang="en-GB" sz="2400" dirty="0"/>
          </a:p>
        </p:txBody>
      </p:sp>
    </p:spTree>
    <p:extLst>
      <p:ext uri="{BB962C8B-B14F-4D97-AF65-F5344CB8AC3E}">
        <p14:creationId xmlns:p14="http://schemas.microsoft.com/office/powerpoint/2010/main" val="436140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3B76-76AB-6EB6-C91A-76697E15C921}"/>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28C20C80-DA4C-3FFD-1810-D1DA39446503}"/>
              </a:ext>
            </a:extLst>
          </p:cNvPr>
          <p:cNvSpPr>
            <a:spLocks noGrp="1" noChangeArrowheads="1"/>
          </p:cNvSpPr>
          <p:nvPr>
            <p:ph type="ctrTitle"/>
          </p:nvPr>
        </p:nvSpPr>
        <p:spPr>
          <a:xfrm>
            <a:off x="812799" y="139481"/>
            <a:ext cx="10566399" cy="633765"/>
          </a:xfrm>
        </p:spPr>
        <p:txBody>
          <a:bodyPr>
            <a:normAutofit/>
          </a:bodyPr>
          <a:lstStyle/>
          <a:p>
            <a:pPr defTabSz="1036638"/>
            <a:r>
              <a:rPr lang="en-US" altLang="en-US" sz="3200" dirty="0"/>
              <a:t>Burnt With Fire</a:t>
            </a:r>
          </a:p>
        </p:txBody>
      </p:sp>
      <p:sp>
        <p:nvSpPr>
          <p:cNvPr id="11267" name="Text Box 3">
            <a:extLst>
              <a:ext uri="{FF2B5EF4-FFF2-40B4-BE49-F238E27FC236}">
                <a16:creationId xmlns:a16="http://schemas.microsoft.com/office/drawing/2014/main" id="{BD12A248-D225-439D-8CE6-471D0116C53D}"/>
              </a:ext>
            </a:extLst>
          </p:cNvPr>
          <p:cNvSpPr txBox="1">
            <a:spLocks noChangeArrowheads="1"/>
          </p:cNvSpPr>
          <p:nvPr/>
        </p:nvSpPr>
        <p:spPr bwMode="auto">
          <a:xfrm>
            <a:off x="462114" y="773246"/>
            <a:ext cx="11267767"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x-none" sz="2200" dirty="0">
                <a:latin typeface="Palatino Linotype" panose="02040502050505030304" pitchFamily="18" charset="0"/>
              </a:rPr>
              <a:t>Jos 7:15  And it shall be, </a:t>
            </a:r>
            <a:r>
              <a:rPr lang="x-none" sz="2200" i="1" dirty="0">
                <a:latin typeface="Palatino Linotype" panose="02040502050505030304" pitchFamily="18" charset="0"/>
              </a:rPr>
              <a:t>that</a:t>
            </a:r>
            <a:r>
              <a:rPr lang="x-none" sz="2200" dirty="0">
                <a:latin typeface="Palatino Linotype" panose="02040502050505030304" pitchFamily="18" charset="0"/>
              </a:rPr>
              <a:t> he that is taken with the accursed thing shall be burnt [H8313] with fire, </a:t>
            </a:r>
            <a:r>
              <a:rPr lang="x-none" sz="2200" b="1" dirty="0">
                <a:latin typeface="Palatino Linotype" panose="02040502050505030304" pitchFamily="18" charset="0"/>
              </a:rPr>
              <a:t>he and all that he hath: </a:t>
            </a:r>
            <a:r>
              <a:rPr lang="x-none" sz="2200" dirty="0">
                <a:latin typeface="Palatino Linotype" panose="02040502050505030304" pitchFamily="18" charset="0"/>
              </a:rPr>
              <a:t>because he hath transgressed the covenant of the LORD, </a:t>
            </a:r>
            <a:r>
              <a:rPr lang="x-none" sz="2200" b="1" dirty="0">
                <a:latin typeface="Palatino Linotype" panose="02040502050505030304" pitchFamily="18" charset="0"/>
              </a:rPr>
              <a:t>and because he hath wrought folly in Israel. </a:t>
            </a:r>
            <a:endParaRPr lang="en-AU" sz="2200" b="1" dirty="0">
              <a:latin typeface="Palatino Linotype" panose="02040502050505030304" pitchFamily="18" charset="0"/>
            </a:endParaRPr>
          </a:p>
          <a:p>
            <a:pPr algn="just"/>
            <a:endParaRPr lang="en-AU" sz="2200" dirty="0">
              <a:latin typeface="Palatino Linotype" panose="02040502050505030304" pitchFamily="18" charset="0"/>
            </a:endParaRPr>
          </a:p>
          <a:p>
            <a:pPr algn="just"/>
            <a:r>
              <a:rPr lang="x-none" sz="2200" dirty="0">
                <a:latin typeface="Palatino Linotype" panose="02040502050505030304" pitchFamily="18" charset="0"/>
              </a:rPr>
              <a:t>This was the law in regard to spoils taken</a:t>
            </a:r>
            <a:endParaRPr lang="en-AU" sz="2200" dirty="0">
              <a:latin typeface="Palatino Linotype" panose="02040502050505030304" pitchFamily="18" charset="0"/>
            </a:endParaRPr>
          </a:p>
          <a:p>
            <a:pPr algn="just"/>
            <a:r>
              <a:rPr lang="x-none" sz="2200" dirty="0">
                <a:latin typeface="Palatino Linotype" panose="02040502050505030304" pitchFamily="18" charset="0"/>
              </a:rPr>
              <a:t>Deut 13:15, 16  Thou shalt surely smite the inhabitants of that city with the edge of the sword, destroying it utterly, and all that </a:t>
            </a:r>
            <a:r>
              <a:rPr lang="x-none" sz="2200" i="1" dirty="0">
                <a:latin typeface="Palatino Linotype" panose="02040502050505030304" pitchFamily="18" charset="0"/>
              </a:rPr>
              <a:t>is</a:t>
            </a:r>
            <a:r>
              <a:rPr lang="x-none" sz="2200" dirty="0">
                <a:latin typeface="Palatino Linotype" panose="02040502050505030304" pitchFamily="18" charset="0"/>
              </a:rPr>
              <a:t> therein, and the cattle thereof, with the edge of the sword. </a:t>
            </a:r>
            <a:r>
              <a:rPr lang="x-none" sz="2200" b="1" dirty="0">
                <a:latin typeface="Palatino Linotype" panose="02040502050505030304" pitchFamily="18" charset="0"/>
              </a:rPr>
              <a:t>And thou shalt gather all the spoil of it into the midst of the street thereof, and shalt burn with fire the city</a:t>
            </a:r>
            <a:r>
              <a:rPr lang="x-none" sz="2200" dirty="0">
                <a:latin typeface="Palatino Linotype" panose="02040502050505030304" pitchFamily="18" charset="0"/>
              </a:rPr>
              <a:t>, and all the spoil thereof every whit, for the LORD thy God: and it shall be an heap for ever; it shall not be built again. </a:t>
            </a:r>
            <a:endParaRPr lang="en-AU" sz="2200" dirty="0">
              <a:latin typeface="Palatino Linotype" panose="02040502050505030304" pitchFamily="18" charset="0"/>
            </a:endParaRPr>
          </a:p>
          <a:p>
            <a:pPr algn="just"/>
            <a:endParaRPr lang="en-AU" sz="2200" dirty="0">
              <a:latin typeface="Palatino Linotype" panose="02040502050505030304" pitchFamily="18" charset="0"/>
            </a:endParaRPr>
          </a:p>
          <a:p>
            <a:pPr algn="just"/>
            <a:r>
              <a:rPr lang="en-AU" sz="2200" dirty="0">
                <a:latin typeface="Palatino Linotype" panose="02040502050505030304" pitchFamily="18" charset="0"/>
              </a:rPr>
              <a:t>There are 6 references in the Torah speaking of “burnt with fire” 4 of them relate to the offering of the sacrifices in the temple service. The other two are 1) Lev 20:14 which relates to incest, a man taking a wife and mother. 2) Lev 21:9 the daughter of a priest playing the whore. – Judah said that Tamar was to be burnt with fire. Achan does not meet these  qualifications – but the objects do. </a:t>
            </a:r>
          </a:p>
          <a:p>
            <a:pPr algn="just"/>
            <a:endParaRPr lang="en-GB" sz="2400" dirty="0"/>
          </a:p>
        </p:txBody>
      </p:sp>
    </p:spTree>
    <p:extLst>
      <p:ext uri="{BB962C8B-B14F-4D97-AF65-F5344CB8AC3E}">
        <p14:creationId xmlns:p14="http://schemas.microsoft.com/office/powerpoint/2010/main" val="1392027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0BE8B-9BEC-EB41-D114-C1EA23D9461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05C74E4-5C7F-25D5-1996-C6EEF20A7BF4}"/>
              </a:ext>
            </a:extLst>
          </p:cNvPr>
          <p:cNvSpPr>
            <a:spLocks noGrp="1" noChangeArrowheads="1"/>
          </p:cNvSpPr>
          <p:nvPr>
            <p:ph type="ctrTitle"/>
          </p:nvPr>
        </p:nvSpPr>
        <p:spPr>
          <a:xfrm>
            <a:off x="619068" y="176612"/>
            <a:ext cx="10566399" cy="633765"/>
          </a:xfrm>
        </p:spPr>
        <p:txBody>
          <a:bodyPr>
            <a:normAutofit/>
          </a:bodyPr>
          <a:lstStyle/>
          <a:p>
            <a:pPr defTabSz="1036638"/>
            <a:r>
              <a:rPr lang="en-US" altLang="en-US" sz="3200" dirty="0"/>
              <a:t>Achan Son of Joshua</a:t>
            </a:r>
          </a:p>
        </p:txBody>
      </p:sp>
      <p:sp>
        <p:nvSpPr>
          <p:cNvPr id="11267" name="Text Box 3">
            <a:extLst>
              <a:ext uri="{FF2B5EF4-FFF2-40B4-BE49-F238E27FC236}">
                <a16:creationId xmlns:a16="http://schemas.microsoft.com/office/drawing/2014/main" id="{3C06E791-2A00-AA2F-0B4C-9557E4C4189E}"/>
              </a:ext>
            </a:extLst>
          </p:cNvPr>
          <p:cNvSpPr txBox="1">
            <a:spLocks noChangeArrowheads="1"/>
          </p:cNvSpPr>
          <p:nvPr/>
        </p:nvSpPr>
        <p:spPr bwMode="auto">
          <a:xfrm>
            <a:off x="378310" y="810377"/>
            <a:ext cx="11435379" cy="55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400" dirty="0">
                <a:latin typeface="Palatino Linotype" panose="02040502050505030304" pitchFamily="18" charset="0"/>
              </a:rPr>
              <a:t>Joshua 7:19 And Joshua said unto Achan, </a:t>
            </a:r>
            <a:r>
              <a:rPr lang="en-GB" sz="2400" dirty="0">
                <a:solidFill>
                  <a:srgbClr val="92D050"/>
                </a:solidFill>
                <a:latin typeface="Palatino Linotype" panose="02040502050505030304" pitchFamily="18" charset="0"/>
              </a:rPr>
              <a:t>My son, give, I pray thee, glory to the LORD God of Israel</a:t>
            </a:r>
            <a:r>
              <a:rPr lang="en-GB" sz="2400" dirty="0">
                <a:latin typeface="Palatino Linotype" panose="02040502050505030304" pitchFamily="18" charset="0"/>
              </a:rPr>
              <a:t>, and make confession unto him; and tell me now what thou hast done; hide it not from me. </a:t>
            </a:r>
          </a:p>
          <a:p>
            <a:pPr algn="just"/>
            <a:endParaRPr lang="en-GB" sz="2400" dirty="0">
              <a:latin typeface="Palatino Linotype" panose="02040502050505030304" pitchFamily="18" charset="0"/>
            </a:endParaRPr>
          </a:p>
          <a:p>
            <a:pPr algn="just"/>
            <a:r>
              <a:rPr lang="en-GB" sz="2400" dirty="0">
                <a:latin typeface="Palatino Linotype" panose="02040502050505030304" pitchFamily="18" charset="0"/>
              </a:rPr>
              <a:t>Another story of people taking spoils of war. Then God doesn’t answer Saul. </a:t>
            </a:r>
          </a:p>
          <a:p>
            <a:pPr algn="just"/>
            <a:endParaRPr lang="en-GB" sz="2400" dirty="0">
              <a:latin typeface="Palatino Linotype" panose="02040502050505030304" pitchFamily="18" charset="0"/>
            </a:endParaRPr>
          </a:p>
          <a:p>
            <a:pPr algn="just"/>
            <a:r>
              <a:rPr lang="en-GB" sz="2400" dirty="0">
                <a:latin typeface="Palatino Linotype" panose="02040502050505030304" pitchFamily="18" charset="0"/>
              </a:rPr>
              <a:t>1 Samuel 14:43-44 </a:t>
            </a:r>
            <a:r>
              <a:rPr lang="en-GB" sz="2400" dirty="0">
                <a:solidFill>
                  <a:srgbClr val="92D050"/>
                </a:solidFill>
                <a:latin typeface="Palatino Linotype" panose="02040502050505030304" pitchFamily="18" charset="0"/>
              </a:rPr>
              <a:t>Then Saul said to Jonathan, Tell me what thou hast done. </a:t>
            </a:r>
            <a:r>
              <a:rPr lang="en-GB" sz="2400" dirty="0">
                <a:latin typeface="Palatino Linotype" panose="02040502050505030304" pitchFamily="18" charset="0"/>
              </a:rPr>
              <a:t>And Jonathan told him, and said, I did but taste a little honey with the end of the rod that was in mine hand, and, lo, I must die. </a:t>
            </a:r>
            <a:r>
              <a:rPr lang="en-GB" sz="2400" dirty="0">
                <a:solidFill>
                  <a:srgbClr val="92D050"/>
                </a:solidFill>
                <a:latin typeface="Palatino Linotype" panose="02040502050505030304" pitchFamily="18" charset="0"/>
              </a:rPr>
              <a:t>And Saul answered, God do so and more also: for thou shalt surely die, Jonathan. </a:t>
            </a:r>
          </a:p>
          <a:p>
            <a:pPr algn="just"/>
            <a:endParaRPr lang="en-GB" sz="2400" dirty="0">
              <a:latin typeface="Palatino Linotype" panose="02040502050505030304" pitchFamily="18" charset="0"/>
            </a:endParaRPr>
          </a:p>
          <a:p>
            <a:pPr algn="just"/>
            <a:r>
              <a:rPr lang="en-GB" sz="2400" dirty="0">
                <a:latin typeface="Palatino Linotype" panose="02040502050505030304" pitchFamily="18" charset="0"/>
              </a:rPr>
              <a:t>A confession without any hope of forgiveness. A confession only for the purpose of condemnation and death. Does this represent the character of God? John 5:22; 8:15</a:t>
            </a:r>
          </a:p>
          <a:p>
            <a:endParaRPr lang="en-GB" sz="2000" dirty="0">
              <a:latin typeface="Palatino Linotype" panose="02040502050505030304" pitchFamily="18" charset="0"/>
            </a:endParaRPr>
          </a:p>
          <a:p>
            <a:endParaRPr lang="en-GB" sz="2400" dirty="0"/>
          </a:p>
        </p:txBody>
      </p:sp>
    </p:spTree>
    <p:extLst>
      <p:ext uri="{BB962C8B-B14F-4D97-AF65-F5344CB8AC3E}">
        <p14:creationId xmlns:p14="http://schemas.microsoft.com/office/powerpoint/2010/main" val="4248670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2997B-9832-B75E-2A74-3B497059843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B9D505F-E3B2-39CD-880E-01CE91F8BA28}"/>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The sacrifice – Innocent and Guilty</a:t>
            </a:r>
          </a:p>
        </p:txBody>
      </p:sp>
      <p:sp>
        <p:nvSpPr>
          <p:cNvPr id="11267" name="Text Box 3">
            <a:extLst>
              <a:ext uri="{FF2B5EF4-FFF2-40B4-BE49-F238E27FC236}">
                <a16:creationId xmlns:a16="http://schemas.microsoft.com/office/drawing/2014/main" id="{D479C169-F0CB-6054-8651-7A55BACD2BB4}"/>
              </a:ext>
            </a:extLst>
          </p:cNvPr>
          <p:cNvSpPr txBox="1">
            <a:spLocks noChangeArrowheads="1"/>
          </p:cNvSpPr>
          <p:nvPr/>
        </p:nvSpPr>
        <p:spPr bwMode="auto">
          <a:xfrm>
            <a:off x="591022" y="1351508"/>
            <a:ext cx="1080347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Joshua offered up his “son” Achan as a sacrifice to atone for the breach made in Israel and the disaster at Ai.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But the sacrifice required not only the death of the immediate guilty but also the innocent.</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Joshua 7:24-25 And Joshua, and all Israel with him, took Achan the son of Zerah, and the silver, and the garment, and the wedge of gold,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and his sons, and his daughters, and his oxen, and his asses, and his sheep, and his tent, and all that he had: </a:t>
            </a:r>
            <a:r>
              <a:rPr lang="en-GB" altLang="en-US" sz="2400" dirty="0">
                <a:effectLst>
                  <a:outerShdw blurRad="38100" dist="38100" dir="2700000" algn="tl">
                    <a:srgbClr val="000000"/>
                  </a:outerShdw>
                </a:effectLst>
                <a:latin typeface="Palatino Linotype" panose="02040502050505030304" pitchFamily="18" charset="0"/>
              </a:rPr>
              <a:t>and they brought them unto the valley of Achor. And Joshua said, Why hast thou troubled us? the LORD shall trouble thee this day.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And all Israel stoned him with stones, and burned them with fire, after they had stoned them with stones. </a:t>
            </a:r>
          </a:p>
        </p:txBody>
      </p:sp>
    </p:spTree>
    <p:extLst>
      <p:ext uri="{BB962C8B-B14F-4D97-AF65-F5344CB8AC3E}">
        <p14:creationId xmlns:p14="http://schemas.microsoft.com/office/powerpoint/2010/main" val="196243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A1625-53A6-450C-9E78-D1D1239CB07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038908E-F10A-EAA3-55E8-370DBC09F035}"/>
              </a:ext>
            </a:extLst>
          </p:cNvPr>
          <p:cNvSpPr>
            <a:spLocks noGrp="1" noChangeArrowheads="1"/>
          </p:cNvSpPr>
          <p:nvPr>
            <p:ph type="ctrTitle"/>
          </p:nvPr>
        </p:nvSpPr>
        <p:spPr>
          <a:xfrm>
            <a:off x="1254542" y="447293"/>
            <a:ext cx="9422836" cy="628459"/>
          </a:xfrm>
        </p:spPr>
        <p:txBody>
          <a:bodyPr>
            <a:normAutofit/>
          </a:bodyPr>
          <a:lstStyle/>
          <a:p>
            <a:pPr defTabSz="1036638"/>
            <a:r>
              <a:rPr lang="en-US" altLang="en-US" sz="3200" dirty="0"/>
              <a:t>Defeat at AI</a:t>
            </a:r>
          </a:p>
        </p:txBody>
      </p:sp>
      <p:sp>
        <p:nvSpPr>
          <p:cNvPr id="11267" name="Text Box 3">
            <a:extLst>
              <a:ext uri="{FF2B5EF4-FFF2-40B4-BE49-F238E27FC236}">
                <a16:creationId xmlns:a16="http://schemas.microsoft.com/office/drawing/2014/main" id="{B99CB565-EA6B-EA11-00EA-115D585F9DA0}"/>
              </a:ext>
            </a:extLst>
          </p:cNvPr>
          <p:cNvSpPr txBox="1">
            <a:spLocks noChangeArrowheads="1"/>
          </p:cNvSpPr>
          <p:nvPr/>
        </p:nvSpPr>
        <p:spPr bwMode="auto">
          <a:xfrm>
            <a:off x="935665" y="1335887"/>
            <a:ext cx="10111563"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400" dirty="0">
                <a:latin typeface="Palatino Linotype" panose="02040502050505030304" pitchFamily="18" charset="0"/>
              </a:rPr>
              <a:t>Now Joshua sent men from Jericho to Ai, which is beside Beth Aven, on the east side of Bethel, and spoke to them, saying, "Go up and spy out the country." So the men went up and spied out Ai. And they returned to Joshua and said to him, "Do not let all the people go up, but let about two or three thousand men go up and attack Ai. Do not weary all the people there, for the people of Ai are few." So about three thousand men went up there from the people, but they fled before the men of Ai. And the men of Ai struck down about thirty-six men, for they chased them from before the gate as far as Shebarim, and struck them down on the descent; therefore the hearts of the people melted and became like water. Then Joshua tore his clothes, and fell to the earth on his face before the ark of the LORD until evening, he and the elders of Israel; and they put dust on their heads. Joshua 7:2-6</a:t>
            </a:r>
          </a:p>
        </p:txBody>
      </p:sp>
    </p:spTree>
    <p:extLst>
      <p:ext uri="{BB962C8B-B14F-4D97-AF65-F5344CB8AC3E}">
        <p14:creationId xmlns:p14="http://schemas.microsoft.com/office/powerpoint/2010/main" val="1024279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9D8D4-8D81-FEF8-67CE-E7AE320D437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7FD504B-57BC-CCAF-9455-B32875613854}"/>
              </a:ext>
            </a:extLst>
          </p:cNvPr>
          <p:cNvSpPr>
            <a:spLocks noGrp="1" noChangeArrowheads="1"/>
          </p:cNvSpPr>
          <p:nvPr>
            <p:ph type="ctrTitle"/>
          </p:nvPr>
        </p:nvSpPr>
        <p:spPr>
          <a:xfrm>
            <a:off x="597443" y="190559"/>
            <a:ext cx="10803470" cy="628459"/>
          </a:xfrm>
        </p:spPr>
        <p:txBody>
          <a:bodyPr>
            <a:normAutofit/>
          </a:bodyPr>
          <a:lstStyle/>
          <a:p>
            <a:pPr defTabSz="1036638"/>
            <a:r>
              <a:rPr lang="en-US" altLang="en-US" sz="3200" dirty="0"/>
              <a:t>Atonement </a:t>
            </a:r>
            <a:r>
              <a:rPr lang="en-US" altLang="en-US" sz="3200" dirty="0" err="1"/>
              <a:t>Chp</a:t>
            </a:r>
            <a:r>
              <a:rPr lang="en-US" altLang="en-US" sz="3200" dirty="0"/>
              <a:t> 11 – Man’s Atonement</a:t>
            </a:r>
          </a:p>
        </p:txBody>
      </p:sp>
      <p:sp>
        <p:nvSpPr>
          <p:cNvPr id="11267" name="Text Box 3">
            <a:extLst>
              <a:ext uri="{FF2B5EF4-FFF2-40B4-BE49-F238E27FC236}">
                <a16:creationId xmlns:a16="http://schemas.microsoft.com/office/drawing/2014/main" id="{58B69990-65C5-82CA-20B0-AADDAD95ED66}"/>
              </a:ext>
            </a:extLst>
          </p:cNvPr>
          <p:cNvSpPr txBox="1">
            <a:spLocks noChangeArrowheads="1"/>
          </p:cNvSpPr>
          <p:nvPr/>
        </p:nvSpPr>
        <p:spPr bwMode="auto">
          <a:xfrm>
            <a:off x="860868" y="1621223"/>
            <a:ext cx="1047026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400" dirty="0">
                <a:latin typeface="Palatino Linotype" panose="02040502050505030304" pitchFamily="18" charset="0"/>
              </a:rPr>
              <a:t>As we discovered in chapter four, the desire to kill is a manifestation of the human enmity against the Son of God and the woman who led Adam to eat the fruit. </a:t>
            </a:r>
            <a:r>
              <a:rPr lang="en-GB" sz="2400" dirty="0">
                <a:solidFill>
                  <a:srgbClr val="92D050"/>
                </a:solidFill>
                <a:latin typeface="Palatino Linotype" panose="02040502050505030304" pitchFamily="18" charset="0"/>
              </a:rPr>
              <a:t>The desire to slay the guilty is an expression of satanic retaliation. The desire to slay the innocent is a revelation of Satan’s desire, from the beginning, to slay the Son of God. </a:t>
            </a:r>
            <a:r>
              <a:rPr lang="en-GB" sz="2400" dirty="0">
                <a:latin typeface="Palatino Linotype" panose="02040502050505030304" pitchFamily="18" charset="0"/>
              </a:rPr>
              <a:t>These two principles, slaying the guilty and the innocent play out in the stories of the Bible and are manifestations of the original seed of Genesis 3:12 – “the woman whom you gave to me.” At-One-Ment Page 62</a:t>
            </a:r>
            <a:endParaRPr lang="en-GB" altLang="en-US" sz="28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537320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205EF-FD85-74C7-231B-A3D5D6CDDBAF}"/>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3B6105A-9015-6951-E13E-004BD58AC32A}"/>
              </a:ext>
            </a:extLst>
          </p:cNvPr>
          <p:cNvSpPr>
            <a:spLocks noGrp="1" noChangeArrowheads="1"/>
          </p:cNvSpPr>
          <p:nvPr>
            <p:ph type="ctrTitle"/>
          </p:nvPr>
        </p:nvSpPr>
        <p:spPr>
          <a:xfrm>
            <a:off x="597443" y="190559"/>
            <a:ext cx="10803470" cy="628459"/>
          </a:xfrm>
        </p:spPr>
        <p:txBody>
          <a:bodyPr>
            <a:normAutofit/>
          </a:bodyPr>
          <a:lstStyle/>
          <a:p>
            <a:pPr defTabSz="1036638"/>
            <a:r>
              <a:rPr lang="en-GB" altLang="en-US" sz="3200" dirty="0"/>
              <a:t>Were Achan’s family also guilty?</a:t>
            </a:r>
            <a:endParaRPr lang="en-US" altLang="en-US" sz="3200" dirty="0"/>
          </a:p>
        </p:txBody>
      </p:sp>
      <p:sp>
        <p:nvSpPr>
          <p:cNvPr id="11267" name="Text Box 3">
            <a:extLst>
              <a:ext uri="{FF2B5EF4-FFF2-40B4-BE49-F238E27FC236}">
                <a16:creationId xmlns:a16="http://schemas.microsoft.com/office/drawing/2014/main" id="{97ED5BAF-503E-A705-0449-225606782259}"/>
              </a:ext>
            </a:extLst>
          </p:cNvPr>
          <p:cNvSpPr txBox="1">
            <a:spLocks noChangeArrowheads="1"/>
          </p:cNvSpPr>
          <p:nvPr/>
        </p:nvSpPr>
        <p:spPr bwMode="auto">
          <a:xfrm>
            <a:off x="309717" y="843677"/>
            <a:ext cx="11488994"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200" dirty="0">
                <a:latin typeface="Palatino Linotype" panose="02040502050505030304" pitchFamily="18" charset="0"/>
              </a:rPr>
              <a:t>Nothing is mentioned of his family's confession. They appear silently going to their deaths. Were the children minors or adults? We don’t know. Should the sons and daughters of Achan be killed for their father’s sin?</a:t>
            </a:r>
          </a:p>
          <a:p>
            <a:pPr algn="just"/>
            <a:endParaRPr lang="en-GB" sz="1600" dirty="0">
              <a:latin typeface="Palatino Linotype" panose="02040502050505030304" pitchFamily="18" charset="0"/>
            </a:endParaRPr>
          </a:p>
          <a:p>
            <a:pPr algn="just"/>
            <a:r>
              <a:rPr lang="en-GB" sz="2200" dirty="0">
                <a:latin typeface="Palatino Linotype" panose="02040502050505030304" pitchFamily="18" charset="0"/>
              </a:rPr>
              <a:t>Deu 24:16  </a:t>
            </a:r>
            <a:r>
              <a:rPr lang="en-GB" sz="2200" dirty="0">
                <a:solidFill>
                  <a:srgbClr val="92D050"/>
                </a:solidFill>
                <a:latin typeface="Palatino Linotype" panose="02040502050505030304" pitchFamily="18" charset="0"/>
              </a:rPr>
              <a:t>The fathers shall not be put to death for the children, neither shall the children be put to death for the fathers: every man shall be put to death for his own sin. </a:t>
            </a:r>
          </a:p>
          <a:p>
            <a:pPr algn="just"/>
            <a:endParaRPr lang="en-GB" sz="1200" dirty="0">
              <a:latin typeface="Palatino Linotype" panose="02040502050505030304" pitchFamily="18" charset="0"/>
            </a:endParaRPr>
          </a:p>
          <a:p>
            <a:pPr algn="just"/>
            <a:r>
              <a:rPr lang="en-GB" sz="2200" dirty="0">
                <a:latin typeface="Palatino Linotype" panose="02040502050505030304" pitchFamily="18" charset="0"/>
              </a:rPr>
              <a:t>Even if we conclude them guilty of their father’s sin, was there no place for repentance? Was there no appeal to them to confess and forsake this sin? Was the gift of salvation not to be offered them? – (In human terms no, because 36 men had been killed and Israel were humiliated)</a:t>
            </a:r>
          </a:p>
          <a:p>
            <a:pPr algn="just"/>
            <a:endParaRPr lang="en-GB" sz="1200" dirty="0">
              <a:latin typeface="Palatino Linotype" panose="02040502050505030304" pitchFamily="18" charset="0"/>
            </a:endParaRPr>
          </a:p>
          <a:p>
            <a:pPr algn="just"/>
            <a:r>
              <a:rPr lang="en-GB" sz="2200" dirty="0">
                <a:latin typeface="Palatino Linotype" panose="02040502050505030304" pitchFamily="18" charset="0"/>
              </a:rPr>
              <a:t>And what of all the animals. We can’t conclude that they had any knowledge of Achan’s sin or part in it in any way. They were completely innocent and this certainly brings in the atonement principle. The death of the guilty and the death of the innocent. </a:t>
            </a:r>
          </a:p>
          <a:p>
            <a:pPr algn="just"/>
            <a:endParaRPr lang="en-GB" sz="1400" dirty="0">
              <a:latin typeface="Palatino Linotype" panose="02040502050505030304" pitchFamily="18" charset="0"/>
            </a:endParaRPr>
          </a:p>
          <a:p>
            <a:pPr algn="just"/>
            <a:r>
              <a:rPr lang="en-GB" sz="2200" dirty="0">
                <a:latin typeface="Palatino Linotype" panose="02040502050505030304" pitchFamily="18" charset="0"/>
              </a:rPr>
              <a:t>A symbol of Christ’s death is raised in the death of these animals and possibly the children</a:t>
            </a:r>
          </a:p>
        </p:txBody>
      </p:sp>
    </p:spTree>
    <p:extLst>
      <p:ext uri="{BB962C8B-B14F-4D97-AF65-F5344CB8AC3E}">
        <p14:creationId xmlns:p14="http://schemas.microsoft.com/office/powerpoint/2010/main" val="4071745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876BE-117A-638F-998D-BE9910A11CCE}"/>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3918423-1569-2F0E-AACB-BFF95D5A6731}"/>
              </a:ext>
            </a:extLst>
          </p:cNvPr>
          <p:cNvSpPr>
            <a:spLocks noGrp="1" noChangeArrowheads="1"/>
          </p:cNvSpPr>
          <p:nvPr>
            <p:ph type="ctrTitle"/>
          </p:nvPr>
        </p:nvSpPr>
        <p:spPr>
          <a:xfrm>
            <a:off x="546777" y="213983"/>
            <a:ext cx="10803470" cy="628459"/>
          </a:xfrm>
        </p:spPr>
        <p:txBody>
          <a:bodyPr>
            <a:normAutofit/>
          </a:bodyPr>
          <a:lstStyle/>
          <a:p>
            <a:pPr defTabSz="1036638"/>
            <a:r>
              <a:rPr lang="en-US" altLang="en-US" sz="3200" dirty="0"/>
              <a:t>Things to Ponder</a:t>
            </a:r>
          </a:p>
        </p:txBody>
      </p:sp>
      <p:sp>
        <p:nvSpPr>
          <p:cNvPr id="11267" name="Text Box 3">
            <a:extLst>
              <a:ext uri="{FF2B5EF4-FFF2-40B4-BE49-F238E27FC236}">
                <a16:creationId xmlns:a16="http://schemas.microsoft.com/office/drawing/2014/main" id="{99590E4C-F47B-2E5F-9DDB-A3162F284BF0}"/>
              </a:ext>
            </a:extLst>
          </p:cNvPr>
          <p:cNvSpPr txBox="1">
            <a:spLocks noChangeArrowheads="1"/>
          </p:cNvSpPr>
          <p:nvPr/>
        </p:nvSpPr>
        <p:spPr bwMode="auto">
          <a:xfrm>
            <a:off x="694265" y="842442"/>
            <a:ext cx="10803470"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effectLst>
                  <a:outerShdw blurRad="38100" dist="38100" dir="2700000" algn="tl">
                    <a:srgbClr val="000000"/>
                  </a:outerShdw>
                </a:effectLst>
                <a:latin typeface="Palatino Linotype" panose="02040502050505030304" pitchFamily="18" charset="0"/>
              </a:rPr>
              <a:t>When they were all having their skulls cracked by the stones, did not Christ feel all of it? Is this not the Cross that Christ suffers.</a:t>
            </a:r>
          </a:p>
          <a:p>
            <a:pPr algn="just"/>
            <a:endParaRPr lang="en-GB" altLang="en-US" sz="22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Israel needed forgiveness for their overconfidence leading to the death of 36 men. They needed to know God was with them and forgave the whole nation. Achan and his family became the means of atonement for the nation. There could be no forgiveness only condemnation and death, just like Christ on the Cross. </a:t>
            </a:r>
          </a:p>
          <a:p>
            <a:pPr algn="just"/>
            <a:endParaRPr lang="en-GB" altLang="en-US" sz="22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Achan brought this on himself. His actions caused his own destruction and he is responsible for his own demise. But it is a hard case to say his children required the same treatment especially when the Torah forbids it. </a:t>
            </a:r>
          </a:p>
          <a:p>
            <a:pPr algn="just"/>
            <a:endParaRPr lang="en-GB" altLang="en-US" sz="22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Once again, the principle of every sin must be punished required sacrifice and offering. God didn’t want it but Israel needed it to be restored to favour with God in their own minds. This was the price of Atonement. Christ suffered the cross in the loss of those who died in order to give hope and confidence back to Israel. </a:t>
            </a:r>
          </a:p>
          <a:p>
            <a:pPr algn="just"/>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960402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A9E22-A5B6-0F79-63D2-4ADE4EF3B869}"/>
            </a:ext>
          </a:extLst>
        </p:cNvPr>
        <p:cNvGrpSpPr/>
        <p:nvPr/>
      </p:nvGrpSpPr>
      <p:grpSpPr>
        <a:xfrm>
          <a:off x="0" y="0"/>
          <a:ext cx="0" cy="0"/>
          <a:chOff x="0" y="0"/>
          <a:chExt cx="0" cy="0"/>
        </a:xfrm>
      </p:grpSpPr>
    </p:spTree>
    <p:extLst>
      <p:ext uri="{BB962C8B-B14F-4D97-AF65-F5344CB8AC3E}">
        <p14:creationId xmlns:p14="http://schemas.microsoft.com/office/powerpoint/2010/main" val="4066361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DBB5F-5011-8173-AF6A-4089E6AA018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5B2FE5E9-9AB8-78BE-F28F-4C4CB104424D}"/>
              </a:ext>
            </a:extLst>
          </p:cNvPr>
          <p:cNvSpPr>
            <a:spLocks noGrp="1" noChangeArrowheads="1"/>
          </p:cNvSpPr>
          <p:nvPr>
            <p:ph type="ctrTitle"/>
          </p:nvPr>
        </p:nvSpPr>
        <p:spPr>
          <a:xfrm>
            <a:off x="1254542" y="447293"/>
            <a:ext cx="9422836" cy="628459"/>
          </a:xfrm>
        </p:spPr>
        <p:txBody>
          <a:bodyPr>
            <a:normAutofit/>
          </a:bodyPr>
          <a:lstStyle/>
          <a:p>
            <a:pPr defTabSz="1036638"/>
            <a:r>
              <a:rPr lang="en-US" altLang="en-US" sz="3200" dirty="0"/>
              <a:t>Israel’s Self Confidence</a:t>
            </a:r>
          </a:p>
        </p:txBody>
      </p:sp>
      <p:sp>
        <p:nvSpPr>
          <p:cNvPr id="11267" name="Text Box 3">
            <a:extLst>
              <a:ext uri="{FF2B5EF4-FFF2-40B4-BE49-F238E27FC236}">
                <a16:creationId xmlns:a16="http://schemas.microsoft.com/office/drawing/2014/main" id="{1476148F-B5E3-1835-611A-F2CED05EA3FE}"/>
              </a:ext>
            </a:extLst>
          </p:cNvPr>
          <p:cNvSpPr txBox="1">
            <a:spLocks noChangeArrowheads="1"/>
          </p:cNvSpPr>
          <p:nvPr/>
        </p:nvSpPr>
        <p:spPr bwMode="auto">
          <a:xfrm>
            <a:off x="910178" y="1557113"/>
            <a:ext cx="10111563"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400" dirty="0">
                <a:solidFill>
                  <a:srgbClr val="92D050"/>
                </a:solidFill>
                <a:latin typeface="Palatino Linotype" panose="02040502050505030304" pitchFamily="18" charset="0"/>
              </a:rPr>
              <a:t>The great victory that God had gained for them had made the Israelites self-confident.</a:t>
            </a:r>
            <a:r>
              <a:rPr lang="en-GB" sz="2400" dirty="0">
                <a:latin typeface="Palatino Linotype" panose="02040502050505030304" pitchFamily="18" charset="0"/>
              </a:rPr>
              <a:t> Because He had promised them the land of Canaan they felt secure, and failed to realize that divine help alone could give them success. </a:t>
            </a:r>
            <a:r>
              <a:rPr lang="en-GB" sz="2400" dirty="0">
                <a:solidFill>
                  <a:srgbClr val="92D050"/>
                </a:solidFill>
                <a:latin typeface="Palatino Linotype" panose="02040502050505030304" pitchFamily="18" charset="0"/>
              </a:rPr>
              <a:t>Even Joshua laid his plans for the conquest of Ai without seeking counsel from God. </a:t>
            </a:r>
            <a:r>
              <a:rPr lang="en-GB" sz="2400" dirty="0">
                <a:latin typeface="Palatino Linotype" panose="02040502050505030304" pitchFamily="18" charset="0"/>
              </a:rPr>
              <a:t>The Israelites had begun to exalt their own strength and to look with contempt upon their foes. An easy victory was expected, and three thousand men were thought sufficient to take the place. { PP 493.4}</a:t>
            </a:r>
          </a:p>
        </p:txBody>
      </p:sp>
    </p:spTree>
    <p:extLst>
      <p:ext uri="{BB962C8B-B14F-4D97-AF65-F5344CB8AC3E}">
        <p14:creationId xmlns:p14="http://schemas.microsoft.com/office/powerpoint/2010/main" val="2816880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035D3-3216-29AE-3BAC-990EB9C67CB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75AFC632-8F13-512A-F676-3F7B14E35239}"/>
              </a:ext>
            </a:extLst>
          </p:cNvPr>
          <p:cNvSpPr>
            <a:spLocks noGrp="1" noChangeArrowheads="1"/>
          </p:cNvSpPr>
          <p:nvPr>
            <p:ph type="ctrTitle"/>
          </p:nvPr>
        </p:nvSpPr>
        <p:spPr>
          <a:xfrm>
            <a:off x="1254542" y="447293"/>
            <a:ext cx="9422836" cy="628459"/>
          </a:xfrm>
        </p:spPr>
        <p:txBody>
          <a:bodyPr>
            <a:normAutofit/>
          </a:bodyPr>
          <a:lstStyle/>
          <a:p>
            <a:pPr defTabSz="1036638"/>
            <a:r>
              <a:rPr lang="en-US" altLang="en-US" sz="3200" dirty="0"/>
              <a:t>Joshua’s Lament</a:t>
            </a:r>
          </a:p>
        </p:txBody>
      </p:sp>
      <p:sp>
        <p:nvSpPr>
          <p:cNvPr id="11267" name="Text Box 3">
            <a:extLst>
              <a:ext uri="{FF2B5EF4-FFF2-40B4-BE49-F238E27FC236}">
                <a16:creationId xmlns:a16="http://schemas.microsoft.com/office/drawing/2014/main" id="{C9B823AA-5AE2-F687-2369-00B5B2FA5184}"/>
              </a:ext>
            </a:extLst>
          </p:cNvPr>
          <p:cNvSpPr txBox="1">
            <a:spLocks noChangeArrowheads="1"/>
          </p:cNvSpPr>
          <p:nvPr/>
        </p:nvSpPr>
        <p:spPr bwMode="auto">
          <a:xfrm>
            <a:off x="879075" y="1409460"/>
            <a:ext cx="1017376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400" dirty="0">
                <a:latin typeface="Palatino Linotype" panose="02040502050505030304" pitchFamily="18" charset="0"/>
              </a:rPr>
              <a:t>Joshua 7:7  And Joshua said, Alas, O Lord GOD, wherefore hast thou at all brought this people over Jordan, to deliver us into the hand of the Amorites, to destroy us? would to God we had been content, and dwelt on the other side Jordan!  - (Struggling faith about the promise of the land)</a:t>
            </a:r>
          </a:p>
          <a:p>
            <a:pPr algn="just"/>
            <a:endParaRPr lang="en-GB" sz="2400" dirty="0">
              <a:latin typeface="Palatino Linotype" panose="02040502050505030304" pitchFamily="18" charset="0"/>
            </a:endParaRPr>
          </a:p>
          <a:p>
            <a:pPr algn="just"/>
            <a:r>
              <a:rPr lang="en-GB" sz="2400" dirty="0">
                <a:latin typeface="Palatino Linotype" panose="02040502050505030304" pitchFamily="18" charset="0"/>
              </a:rPr>
              <a:t>SDA Bible Commentary: Would to God. This expression indicates a profound feeling of despair and utter inability to understand the situation. </a:t>
            </a:r>
            <a:r>
              <a:rPr lang="en-GB" sz="2400" dirty="0">
                <a:solidFill>
                  <a:srgbClr val="92D050"/>
                </a:solidFill>
                <a:latin typeface="Palatino Linotype" panose="02040502050505030304" pitchFamily="18" charset="0"/>
              </a:rPr>
              <a:t>Joshua’s prayer (almost) takes on the spirit of murmuring and complaining, so characteristic of the children of Israel on numerous occasions.</a:t>
            </a:r>
            <a:r>
              <a:rPr lang="en-GB" sz="2400" dirty="0">
                <a:latin typeface="Palatino Linotype" panose="02040502050505030304" pitchFamily="18" charset="0"/>
              </a:rPr>
              <a:t> </a:t>
            </a:r>
            <a:r>
              <a:rPr lang="en-GB" sz="2400" dirty="0">
                <a:solidFill>
                  <a:srgbClr val="92D050"/>
                </a:solidFill>
                <a:latin typeface="Palatino Linotype" panose="02040502050505030304" pitchFamily="18" charset="0"/>
              </a:rPr>
              <a:t>But even the best of men at times give way to discouragement and fear</a:t>
            </a:r>
            <a:r>
              <a:rPr lang="en-GB" sz="2400" dirty="0">
                <a:latin typeface="Palatino Linotype" panose="02040502050505030304" pitchFamily="18" charset="0"/>
              </a:rPr>
              <a:t>. </a:t>
            </a:r>
          </a:p>
        </p:txBody>
      </p:sp>
    </p:spTree>
    <p:extLst>
      <p:ext uri="{BB962C8B-B14F-4D97-AF65-F5344CB8AC3E}">
        <p14:creationId xmlns:p14="http://schemas.microsoft.com/office/powerpoint/2010/main" val="1141882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3D14-387E-42C6-7DF6-1C0CEC6F090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2EC4911-F381-92B1-560B-56E03993FC39}"/>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Sound Familiar?</a:t>
            </a:r>
          </a:p>
        </p:txBody>
      </p:sp>
      <p:sp>
        <p:nvSpPr>
          <p:cNvPr id="11267" name="Text Box 3">
            <a:extLst>
              <a:ext uri="{FF2B5EF4-FFF2-40B4-BE49-F238E27FC236}">
                <a16:creationId xmlns:a16="http://schemas.microsoft.com/office/drawing/2014/main" id="{461619B4-759D-DD8E-6889-BEC85308839C}"/>
              </a:ext>
            </a:extLst>
          </p:cNvPr>
          <p:cNvSpPr txBox="1">
            <a:spLocks noChangeArrowheads="1"/>
          </p:cNvSpPr>
          <p:nvPr/>
        </p:nvSpPr>
        <p:spPr bwMode="auto">
          <a:xfrm>
            <a:off x="694261" y="1166842"/>
            <a:ext cx="1080347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Exo 16:3  And the children of Israel said unto them,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Would to God we had died by the hand of the LORD in the land of Egypt, when we sat by the flesh pots, and when we did eat bread to the full; </a:t>
            </a:r>
            <a:r>
              <a:rPr lang="en-GB" altLang="en-US" sz="2400" dirty="0">
                <a:effectLst>
                  <a:outerShdw blurRad="38100" dist="38100" dir="2700000" algn="tl">
                    <a:srgbClr val="000000"/>
                  </a:outerShdw>
                </a:effectLst>
                <a:latin typeface="Palatino Linotype" panose="02040502050505030304" pitchFamily="18" charset="0"/>
              </a:rPr>
              <a:t>for ye have brought us forth into this wilderness, to kill this whole assembly with hunger.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Num 14:2  And all the children of Israel murmured against Moses and against Aaron: and the whole congregation said unto them,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Would God that we had died in the land of Egypt! or would God we had died in this wilderness!</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And he said unto him, I am the LORD that brought thee out of Ur of the Chaldees, to give thee this land to inherit it.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And he said, Lord GOD, whereby shall I know that I shall inherit it? </a:t>
            </a:r>
            <a:r>
              <a:rPr lang="en-GB" altLang="en-US" sz="2400" dirty="0">
                <a:effectLst>
                  <a:outerShdw blurRad="38100" dist="38100" dir="2700000" algn="tl">
                    <a:srgbClr val="000000"/>
                  </a:outerShdw>
                </a:effectLst>
                <a:latin typeface="Palatino Linotype" panose="02040502050505030304" pitchFamily="18" charset="0"/>
              </a:rPr>
              <a:t>Genesis 15:7-8</a:t>
            </a:r>
          </a:p>
        </p:txBody>
      </p:sp>
    </p:spTree>
    <p:extLst>
      <p:ext uri="{BB962C8B-B14F-4D97-AF65-F5344CB8AC3E}">
        <p14:creationId xmlns:p14="http://schemas.microsoft.com/office/powerpoint/2010/main" val="168955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AAE29-9B3F-0D39-A9BC-7B5DA50C6C7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51C90248-E59D-BDB8-BA9C-AB720A17C39D}"/>
              </a:ext>
            </a:extLst>
          </p:cNvPr>
          <p:cNvSpPr>
            <a:spLocks noGrp="1" noChangeArrowheads="1"/>
          </p:cNvSpPr>
          <p:nvPr>
            <p:ph type="ctrTitle"/>
          </p:nvPr>
        </p:nvSpPr>
        <p:spPr>
          <a:xfrm>
            <a:off x="694261" y="405712"/>
            <a:ext cx="10803470" cy="628459"/>
          </a:xfrm>
        </p:spPr>
        <p:txBody>
          <a:bodyPr>
            <a:normAutofit/>
          </a:bodyPr>
          <a:lstStyle/>
          <a:p>
            <a:pPr defTabSz="1036638"/>
            <a:r>
              <a:rPr lang="en-GB" altLang="en-US" sz="3200" dirty="0"/>
              <a:t>Lack of Faith requires sacrifice. </a:t>
            </a:r>
          </a:p>
        </p:txBody>
      </p:sp>
      <p:sp>
        <p:nvSpPr>
          <p:cNvPr id="11267" name="Text Box 3">
            <a:extLst>
              <a:ext uri="{FF2B5EF4-FFF2-40B4-BE49-F238E27FC236}">
                <a16:creationId xmlns:a16="http://schemas.microsoft.com/office/drawing/2014/main" id="{9C2D796C-3EFF-4880-A76A-7B551646E39F}"/>
              </a:ext>
            </a:extLst>
          </p:cNvPr>
          <p:cNvSpPr txBox="1">
            <a:spLocks noChangeArrowheads="1"/>
          </p:cNvSpPr>
          <p:nvPr/>
        </p:nvSpPr>
        <p:spPr bwMode="auto">
          <a:xfrm>
            <a:off x="812247" y="1550922"/>
            <a:ext cx="10263791"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Then He said to him, "I am the LORD, who brought you out of Ur of the Chaldeans, to give you this land to inherit it. And he said, "Lord GOD, how shall I know that I will inherit it?"  Genesis 15:7-8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And he said unto him, Take me an heifer of three years old, and a she goat of three years old, and a ram of three years old, and a turtledove, and a young pigeon. And he took unto him all these, and divided them in the midst, and laid each piece one against another: but the birds divided he not. Genesis 15:9-10</a:t>
            </a:r>
          </a:p>
        </p:txBody>
      </p:sp>
    </p:spTree>
    <p:extLst>
      <p:ext uri="{BB962C8B-B14F-4D97-AF65-F5344CB8AC3E}">
        <p14:creationId xmlns:p14="http://schemas.microsoft.com/office/powerpoint/2010/main" val="1387894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10324-4686-2CE0-1C2C-932440C9EF8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1720F0F-4F10-E755-8A43-3BB6CBD22DC0}"/>
              </a:ext>
            </a:extLst>
          </p:cNvPr>
          <p:cNvSpPr>
            <a:spLocks noGrp="1" noChangeArrowheads="1"/>
          </p:cNvSpPr>
          <p:nvPr>
            <p:ph type="ctrTitle"/>
          </p:nvPr>
        </p:nvSpPr>
        <p:spPr>
          <a:xfrm>
            <a:off x="694262" y="261696"/>
            <a:ext cx="10803470" cy="628459"/>
          </a:xfrm>
        </p:spPr>
        <p:txBody>
          <a:bodyPr>
            <a:normAutofit/>
          </a:bodyPr>
          <a:lstStyle/>
          <a:p>
            <a:pPr defTabSz="1036638"/>
            <a:r>
              <a:rPr lang="en-US" altLang="en-US" sz="3200" dirty="0"/>
              <a:t>What Caused this? </a:t>
            </a:r>
          </a:p>
        </p:txBody>
      </p:sp>
      <p:sp>
        <p:nvSpPr>
          <p:cNvPr id="11267" name="Text Box 3">
            <a:extLst>
              <a:ext uri="{FF2B5EF4-FFF2-40B4-BE49-F238E27FC236}">
                <a16:creationId xmlns:a16="http://schemas.microsoft.com/office/drawing/2014/main" id="{04231BD0-D134-F6B4-EBDA-918D91B1B561}"/>
              </a:ext>
            </a:extLst>
          </p:cNvPr>
          <p:cNvSpPr txBox="1">
            <a:spLocks noChangeArrowheads="1"/>
          </p:cNvSpPr>
          <p:nvPr/>
        </p:nvSpPr>
        <p:spPr bwMode="auto">
          <a:xfrm>
            <a:off x="605853" y="1138415"/>
            <a:ext cx="10980288"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But the children of Israel committed a trespass in the accursed thing: for Achan, the son of Carmi, the son of Zabdi, the son of Zerah, of the tribe of Judah, took of the accursed thing: and the anger of the LORD (withdrawal of protection) was kindled against the children of Israel. Joshua 7:1</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sz="2400" dirty="0">
                <a:solidFill>
                  <a:srgbClr val="92D050"/>
                </a:solidFill>
                <a:latin typeface="Palatino Linotype" panose="02040502050505030304" pitchFamily="18" charset="0"/>
              </a:rPr>
              <a:t>The great victory that God had gained for them had made the Israelites self-confident.</a:t>
            </a:r>
            <a:r>
              <a:rPr lang="en-GB" sz="2400" dirty="0">
                <a:latin typeface="Palatino Linotype" panose="02040502050505030304" pitchFamily="18" charset="0"/>
              </a:rPr>
              <a:t> Because He had promised them the land of Canaan they felt secure, and failed to realize that divine help alone could give them success. </a:t>
            </a:r>
            <a:r>
              <a:rPr lang="en-GB" sz="2400" dirty="0">
                <a:solidFill>
                  <a:srgbClr val="92D050"/>
                </a:solidFill>
                <a:latin typeface="Palatino Linotype" panose="02040502050505030304" pitchFamily="18" charset="0"/>
              </a:rPr>
              <a:t>Even Joshua laid his plans for the conquest of Ai without seeking counsel from God. </a:t>
            </a:r>
          </a:p>
          <a:p>
            <a:pPr algn="just"/>
            <a:r>
              <a:rPr lang="en-GB" sz="2400" dirty="0">
                <a:latin typeface="Palatino Linotype" panose="02040502050505030304" pitchFamily="18" charset="0"/>
              </a:rPr>
              <a:t>{PP 493.4}</a:t>
            </a:r>
            <a:endParaRPr lang="en-GB" altLang="en-US" sz="2400" dirty="0">
              <a:effectLst>
                <a:outerShdw blurRad="38100" dist="38100" dir="2700000" algn="tl">
                  <a:srgbClr val="000000"/>
                </a:outerShdw>
              </a:effectLst>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624429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9B721-5B6E-22DB-ACF0-910330EC6E5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EFD03B6B-8738-8C29-5803-86E52D94C9D8}"/>
              </a:ext>
            </a:extLst>
          </p:cNvPr>
          <p:cNvSpPr>
            <a:spLocks noGrp="1" noChangeArrowheads="1"/>
          </p:cNvSpPr>
          <p:nvPr>
            <p:ph type="ctrTitle"/>
          </p:nvPr>
        </p:nvSpPr>
        <p:spPr>
          <a:xfrm>
            <a:off x="599668" y="594899"/>
            <a:ext cx="10803470" cy="628459"/>
          </a:xfrm>
        </p:spPr>
        <p:txBody>
          <a:bodyPr>
            <a:normAutofit/>
          </a:bodyPr>
          <a:lstStyle/>
          <a:p>
            <a:pPr defTabSz="1036638"/>
            <a:r>
              <a:rPr lang="en-US" altLang="en-US" sz="3200" dirty="0"/>
              <a:t>All Israel guilty of Sin</a:t>
            </a:r>
          </a:p>
        </p:txBody>
      </p:sp>
      <p:sp>
        <p:nvSpPr>
          <p:cNvPr id="11267" name="Text Box 3">
            <a:extLst>
              <a:ext uri="{FF2B5EF4-FFF2-40B4-BE49-F238E27FC236}">
                <a16:creationId xmlns:a16="http://schemas.microsoft.com/office/drawing/2014/main" id="{E5C24A53-BC72-1DD9-240A-ED954D3AF6E3}"/>
              </a:ext>
            </a:extLst>
          </p:cNvPr>
          <p:cNvSpPr txBox="1">
            <a:spLocks noChangeArrowheads="1"/>
          </p:cNvSpPr>
          <p:nvPr/>
        </p:nvSpPr>
        <p:spPr bwMode="auto">
          <a:xfrm>
            <a:off x="1102354" y="1622750"/>
            <a:ext cx="9987291"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Joshua 7:11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Israel hath sinned, and they have also transgressed my covenant which I commanded them:</a:t>
            </a:r>
            <a:r>
              <a:rPr lang="en-GB" altLang="en-US" sz="2400" dirty="0">
                <a:effectLst>
                  <a:outerShdw blurRad="38100" dist="38100" dir="2700000" algn="tl">
                    <a:srgbClr val="000000"/>
                  </a:outerShdw>
                </a:effectLst>
                <a:latin typeface="Palatino Linotype" panose="02040502050505030304" pitchFamily="18" charset="0"/>
              </a:rPr>
              <a:t> for they have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even</a:t>
            </a:r>
            <a:r>
              <a:rPr lang="en-GB" altLang="en-US" sz="2400" dirty="0">
                <a:effectLst>
                  <a:outerShdw blurRad="38100" dist="38100" dir="2700000" algn="tl">
                    <a:srgbClr val="000000"/>
                  </a:outerShdw>
                </a:effectLst>
                <a:latin typeface="Palatino Linotype" panose="02040502050505030304" pitchFamily="18" charset="0"/>
              </a:rPr>
              <a:t> taken of the accursed thing, and have also stolen, and dissembled also, and they have put it even among their own stuff.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Of the millions of Israel there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was but one man </a:t>
            </a:r>
            <a:r>
              <a:rPr lang="en-GB" altLang="en-US" sz="2400" dirty="0">
                <a:effectLst>
                  <a:outerShdw blurRad="38100" dist="38100" dir="2700000" algn="tl">
                    <a:srgbClr val="000000"/>
                  </a:outerShdw>
                </a:effectLst>
                <a:latin typeface="Palatino Linotype" panose="02040502050505030304" pitchFamily="18" charset="0"/>
              </a:rPr>
              <a:t>who, in that solemn hour of triumph and of judgment, had dared to transgress the command of God. PP 496.1</a:t>
            </a:r>
          </a:p>
        </p:txBody>
      </p:sp>
    </p:spTree>
    <p:extLst>
      <p:ext uri="{BB962C8B-B14F-4D97-AF65-F5344CB8AC3E}">
        <p14:creationId xmlns:p14="http://schemas.microsoft.com/office/powerpoint/2010/main" val="2104184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D7AEE-20A0-D169-DCC3-C703D9E446D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7A7DC46-CA2C-45DF-E86F-E160CFB1A1F2}"/>
              </a:ext>
            </a:extLst>
          </p:cNvPr>
          <p:cNvSpPr>
            <a:spLocks noGrp="1" noChangeArrowheads="1"/>
          </p:cNvSpPr>
          <p:nvPr>
            <p:ph type="ctrTitle"/>
          </p:nvPr>
        </p:nvSpPr>
        <p:spPr>
          <a:xfrm>
            <a:off x="1254542" y="447293"/>
            <a:ext cx="9422836" cy="628459"/>
          </a:xfrm>
        </p:spPr>
        <p:txBody>
          <a:bodyPr>
            <a:normAutofit/>
          </a:bodyPr>
          <a:lstStyle/>
          <a:p>
            <a:pPr defTabSz="1036638"/>
            <a:r>
              <a:rPr lang="en-US" altLang="en-US" sz="3200" dirty="0"/>
              <a:t>The Breach Principle</a:t>
            </a:r>
          </a:p>
        </p:txBody>
      </p:sp>
      <p:sp>
        <p:nvSpPr>
          <p:cNvPr id="3" name="TextBox 2">
            <a:extLst>
              <a:ext uri="{FF2B5EF4-FFF2-40B4-BE49-F238E27FC236}">
                <a16:creationId xmlns:a16="http://schemas.microsoft.com/office/drawing/2014/main" id="{B22B60B3-99EA-9E1C-BB1D-4C2613EC5CE1}"/>
              </a:ext>
            </a:extLst>
          </p:cNvPr>
          <p:cNvSpPr txBox="1"/>
          <p:nvPr/>
        </p:nvSpPr>
        <p:spPr>
          <a:xfrm>
            <a:off x="630702" y="1284830"/>
            <a:ext cx="10930596" cy="4524315"/>
          </a:xfrm>
          <a:prstGeom prst="rect">
            <a:avLst/>
          </a:prstGeom>
          <a:noFill/>
        </p:spPr>
        <p:txBody>
          <a:bodyPr wrap="square">
            <a:spAutoFit/>
          </a:bodyPr>
          <a:lstStyle/>
          <a:p>
            <a:pPr algn="just"/>
            <a:r>
              <a:rPr lang="en-GB" sz="2400" dirty="0">
                <a:latin typeface="Palatino Linotype" panose="02040502050505030304" pitchFamily="18" charset="0"/>
              </a:rPr>
              <a:t>Achan’s sin brought disaster upon the whole nation. </a:t>
            </a:r>
            <a:r>
              <a:rPr lang="en-GB" sz="2400" dirty="0">
                <a:solidFill>
                  <a:srgbClr val="92D050"/>
                </a:solidFill>
                <a:latin typeface="Palatino Linotype" panose="02040502050505030304" pitchFamily="18" charset="0"/>
              </a:rPr>
              <a:t>For one man’s sin the displeasure of God will rest upon His church till the transgression is searched out and put away.</a:t>
            </a:r>
            <a:r>
              <a:rPr lang="en-GB" sz="2400" dirty="0">
                <a:latin typeface="Palatino Linotype" panose="02040502050505030304" pitchFamily="18" charset="0"/>
              </a:rPr>
              <a:t> The influence most to be feared by the church is not that of open opposers, infidels, and blasphemers, but of inconsistent professors of Christ. These are the ones that keep back the blessing of the God of Israel and bring weakness upon His people. { PP 497.2} </a:t>
            </a:r>
          </a:p>
          <a:p>
            <a:pPr algn="just"/>
            <a:endParaRPr lang="en-GB" sz="2400" dirty="0">
              <a:latin typeface="Palatino Linotype" panose="02040502050505030304" pitchFamily="18" charset="0"/>
            </a:endParaRPr>
          </a:p>
          <a:p>
            <a:pPr algn="just"/>
            <a:r>
              <a:rPr lang="en-GB" sz="2400" dirty="0">
                <a:latin typeface="Palatino Linotype" panose="02040502050505030304" pitchFamily="18" charset="0"/>
              </a:rPr>
              <a:t>When the church is in difficulty, when coldness and spiritual declension exist, giving occasion for the enemies of God to triumph, then, instead of folding their hands and lamenting their unhappy state, </a:t>
            </a:r>
            <a:r>
              <a:rPr lang="en-GB" sz="2400" dirty="0">
                <a:solidFill>
                  <a:srgbClr val="92D050"/>
                </a:solidFill>
                <a:latin typeface="Palatino Linotype" panose="02040502050505030304" pitchFamily="18" charset="0"/>
              </a:rPr>
              <a:t>let its members inquire if there is not an Achan in the camp. With humiliation and searching of heart, let each seek to discover the hidden sins that shut out God’s presence. </a:t>
            </a:r>
            <a:r>
              <a:rPr lang="en-GB" sz="2400" dirty="0">
                <a:latin typeface="Palatino Linotype" panose="02040502050505030304" pitchFamily="18" charset="0"/>
              </a:rPr>
              <a:t>{ PP 497.3}</a:t>
            </a:r>
          </a:p>
        </p:txBody>
      </p:sp>
    </p:spTree>
    <p:extLst>
      <p:ext uri="{BB962C8B-B14F-4D97-AF65-F5344CB8AC3E}">
        <p14:creationId xmlns:p14="http://schemas.microsoft.com/office/powerpoint/2010/main" val="19044650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40068</TotalTime>
  <Words>3372</Words>
  <Application>Microsoft Office PowerPoint</Application>
  <PresentationFormat>Widescreen</PresentationFormat>
  <Paragraphs>116</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Bookman Old Style</vt:lpstr>
      <vt:lpstr>Calibri</vt:lpstr>
      <vt:lpstr>Palatino Linotype</vt:lpstr>
      <vt:lpstr>Rockwell</vt:lpstr>
      <vt:lpstr>Damask</vt:lpstr>
      <vt:lpstr>Achan Atonement</vt:lpstr>
      <vt:lpstr>Defeat at AI</vt:lpstr>
      <vt:lpstr>Israel’s Self Confidence</vt:lpstr>
      <vt:lpstr>Joshua’s Lament</vt:lpstr>
      <vt:lpstr>Sound Familiar?</vt:lpstr>
      <vt:lpstr>Lack of Faith requires sacrifice. </vt:lpstr>
      <vt:lpstr>What Caused this? </vt:lpstr>
      <vt:lpstr>All Israel guilty of Sin</vt:lpstr>
      <vt:lpstr>The Breach Principle</vt:lpstr>
      <vt:lpstr>Achan’s Family Line</vt:lpstr>
      <vt:lpstr>Iniquity Visited after the fourth generation</vt:lpstr>
      <vt:lpstr>Accursed Thing and or Man?</vt:lpstr>
      <vt:lpstr>Connection from thing to Man</vt:lpstr>
      <vt:lpstr>The Judgments of God</vt:lpstr>
      <vt:lpstr>Casting Lots</vt:lpstr>
      <vt:lpstr>How is Hail caused?</vt:lpstr>
      <vt:lpstr>Burnt With Fire</vt:lpstr>
      <vt:lpstr>Achan Son of Joshua</vt:lpstr>
      <vt:lpstr>The sacrifice – Innocent and Guilty</vt:lpstr>
      <vt:lpstr>Atonement Chp 11 – Man’s Atonement</vt:lpstr>
      <vt:lpstr>Were Achan’s family also guilty?</vt:lpstr>
      <vt:lpstr>Things to Ponder</vt:lpstr>
      <vt:lpstr>PowerPoint Presentation</vt:lpstr>
    </vt:vector>
  </TitlesOfParts>
  <Company>Maranatha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and the Rise of Worthlessness</dc:title>
  <dc:creator>Adrian Ebens</dc:creator>
  <cp:lastModifiedBy>Adrian Ebens</cp:lastModifiedBy>
  <cp:revision>552</cp:revision>
  <dcterms:created xsi:type="dcterms:W3CDTF">2006-05-23T07:55:33Z</dcterms:created>
  <dcterms:modified xsi:type="dcterms:W3CDTF">2026-01-02T07:33:23Z</dcterms:modified>
</cp:coreProperties>
</file>