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1"/>
  </p:notesMasterIdLst>
  <p:sldIdLst>
    <p:sldId id="279" r:id="rId2"/>
    <p:sldId id="693" r:id="rId3"/>
    <p:sldId id="753" r:id="rId4"/>
    <p:sldId id="773" r:id="rId5"/>
    <p:sldId id="760" r:id="rId6"/>
    <p:sldId id="774" r:id="rId7"/>
    <p:sldId id="671" r:id="rId8"/>
    <p:sldId id="754" r:id="rId9"/>
    <p:sldId id="697" r:id="rId10"/>
    <p:sldId id="775" r:id="rId11"/>
    <p:sldId id="736" r:id="rId12"/>
    <p:sldId id="776" r:id="rId13"/>
    <p:sldId id="735" r:id="rId14"/>
    <p:sldId id="737" r:id="rId15"/>
    <p:sldId id="770" r:id="rId16"/>
    <p:sldId id="771" r:id="rId17"/>
    <p:sldId id="772" r:id="rId18"/>
    <p:sldId id="762" r:id="rId19"/>
    <p:sldId id="75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12" autoAdjust="0"/>
    <p:restoredTop sz="94660"/>
  </p:normalViewPr>
  <p:slideViewPr>
    <p:cSldViewPr snapToGrid="0">
      <p:cViewPr>
        <p:scale>
          <a:sx n="100" d="100"/>
          <a:sy n="100" d="100"/>
        </p:scale>
        <p:origin x="72" y="30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2199AC6-CE83-7579-5502-CAB30FEE8704}"/>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8435" name="Rectangle 3">
            <a:extLst>
              <a:ext uri="{FF2B5EF4-FFF2-40B4-BE49-F238E27FC236}">
                <a16:creationId xmlns:a16="http://schemas.microsoft.com/office/drawing/2014/main" id="{29B3A382-C44A-B243-C464-353E9CA30A09}"/>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8436" name="Rectangle 4">
            <a:extLst>
              <a:ext uri="{FF2B5EF4-FFF2-40B4-BE49-F238E27FC236}">
                <a16:creationId xmlns:a16="http://schemas.microsoft.com/office/drawing/2014/main" id="{6E289C77-246A-2E19-CACD-9B592A8F0B6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a:extLst>
              <a:ext uri="{FF2B5EF4-FFF2-40B4-BE49-F238E27FC236}">
                <a16:creationId xmlns:a16="http://schemas.microsoft.com/office/drawing/2014/main" id="{F4C75F92-7E89-7189-8FF4-AB34FE53F369}"/>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8438" name="Rectangle 6">
            <a:extLst>
              <a:ext uri="{FF2B5EF4-FFF2-40B4-BE49-F238E27FC236}">
                <a16:creationId xmlns:a16="http://schemas.microsoft.com/office/drawing/2014/main" id="{078757D3-3955-E48B-6AEF-C7DEBB344F41}"/>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8439" name="Rectangle 7">
            <a:extLst>
              <a:ext uri="{FF2B5EF4-FFF2-40B4-BE49-F238E27FC236}">
                <a16:creationId xmlns:a16="http://schemas.microsoft.com/office/drawing/2014/main" id="{CE62AA99-74E5-778C-4D54-DB297777C522}"/>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739DF1-8238-40C8-B4C2-C5866D4DD28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4C71AE3F-E6DE-4904-BDF4-5E6342F37850}" type="slidenum">
              <a:rPr lang="en-US" altLang="en-US" smtClean="0"/>
              <a:pPr/>
              <a:t>‹#›</a:t>
            </a:fld>
            <a:endParaRPr lang="en-US" altLang="en-US"/>
          </a:p>
        </p:txBody>
      </p:sp>
    </p:spTree>
    <p:extLst>
      <p:ext uri="{BB962C8B-B14F-4D97-AF65-F5344CB8AC3E}">
        <p14:creationId xmlns:p14="http://schemas.microsoft.com/office/powerpoint/2010/main" val="895832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2561464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937766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8879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03271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844228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386096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E2DFFEE0-A85E-40EB-914D-C849F6DD9F33}" type="slidenum">
              <a:rPr lang="en-US" altLang="en-US" smtClean="0"/>
              <a:pPr/>
              <a:t>‹#›</a:t>
            </a:fld>
            <a:endParaRPr lang="en-US" altLang="en-US"/>
          </a:p>
        </p:txBody>
      </p:sp>
    </p:spTree>
    <p:extLst>
      <p:ext uri="{BB962C8B-B14F-4D97-AF65-F5344CB8AC3E}">
        <p14:creationId xmlns:p14="http://schemas.microsoft.com/office/powerpoint/2010/main" val="424726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35275A1-0980-43D4-A938-F399040B26DE}" type="slidenum">
              <a:rPr lang="en-US" altLang="en-US" smtClean="0"/>
              <a:pPr/>
              <a:t>‹#›</a:t>
            </a:fld>
            <a:endParaRPr lang="en-US" altLang="en-US"/>
          </a:p>
        </p:txBody>
      </p:sp>
    </p:spTree>
    <p:extLst>
      <p:ext uri="{BB962C8B-B14F-4D97-AF65-F5344CB8AC3E}">
        <p14:creationId xmlns:p14="http://schemas.microsoft.com/office/powerpoint/2010/main" val="43064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1DE6709-1E79-4B04-BBFB-F46437A3949A}" type="slidenum">
              <a:rPr lang="en-US" altLang="en-US" smtClean="0"/>
              <a:pPr/>
              <a:t>‹#›</a:t>
            </a:fld>
            <a:endParaRPr lang="en-US" altLang="en-US"/>
          </a:p>
        </p:txBody>
      </p:sp>
    </p:spTree>
    <p:extLst>
      <p:ext uri="{BB962C8B-B14F-4D97-AF65-F5344CB8AC3E}">
        <p14:creationId xmlns:p14="http://schemas.microsoft.com/office/powerpoint/2010/main" val="22877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862117A-A9B2-46B3-864D-9AEA2B9A1CCA}" type="slidenum">
              <a:rPr lang="en-US" altLang="en-US" smtClean="0"/>
              <a:pPr/>
              <a:t>‹#›</a:t>
            </a:fld>
            <a:endParaRPr lang="en-US" altLang="en-US"/>
          </a:p>
        </p:txBody>
      </p:sp>
    </p:spTree>
    <p:extLst>
      <p:ext uri="{BB962C8B-B14F-4D97-AF65-F5344CB8AC3E}">
        <p14:creationId xmlns:p14="http://schemas.microsoft.com/office/powerpoint/2010/main" val="2042246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1EA2903C-3DD7-4AE0-8FC0-983D65FB4D04}" type="slidenum">
              <a:rPr lang="en-US" altLang="en-US" smtClean="0"/>
              <a:pPr/>
              <a:t>‹#›</a:t>
            </a:fld>
            <a:endParaRPr lang="en-US" altLang="en-US"/>
          </a:p>
        </p:txBody>
      </p:sp>
    </p:spTree>
    <p:extLst>
      <p:ext uri="{BB962C8B-B14F-4D97-AF65-F5344CB8AC3E}">
        <p14:creationId xmlns:p14="http://schemas.microsoft.com/office/powerpoint/2010/main" val="4241430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122214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BF6E834-8518-4AF1-B7F1-5DCF3C1B9055}" type="slidenum">
              <a:rPr lang="en-US" altLang="en-US" smtClean="0"/>
              <a:pPr/>
              <a:t>‹#›</a:t>
            </a:fld>
            <a:endParaRPr lang="en-US" altLang="en-US"/>
          </a:p>
        </p:txBody>
      </p:sp>
    </p:spTree>
    <p:extLst>
      <p:ext uri="{BB962C8B-B14F-4D97-AF65-F5344CB8AC3E}">
        <p14:creationId xmlns:p14="http://schemas.microsoft.com/office/powerpoint/2010/main" val="90089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82CA0FF5-FF93-4899-9D42-0E1B42757686}" type="slidenum">
              <a:rPr lang="en-US" altLang="en-US" smtClean="0"/>
              <a:pPr/>
              <a:t>‹#›</a:t>
            </a:fld>
            <a:endParaRPr lang="en-US" altLang="en-US"/>
          </a:p>
        </p:txBody>
      </p:sp>
    </p:spTree>
    <p:extLst>
      <p:ext uri="{BB962C8B-B14F-4D97-AF65-F5344CB8AC3E}">
        <p14:creationId xmlns:p14="http://schemas.microsoft.com/office/powerpoint/2010/main" val="568747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DF600080-C883-4CF2-9B68-56024F800E2C}" type="slidenum">
              <a:rPr lang="en-US" altLang="en-US" smtClean="0"/>
              <a:pPr/>
              <a:t>‹#›</a:t>
            </a:fld>
            <a:endParaRPr lang="en-US" altLang="en-US"/>
          </a:p>
        </p:txBody>
      </p:sp>
    </p:spTree>
    <p:extLst>
      <p:ext uri="{BB962C8B-B14F-4D97-AF65-F5344CB8AC3E}">
        <p14:creationId xmlns:p14="http://schemas.microsoft.com/office/powerpoint/2010/main" val="25827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993F0E72-8E01-4996-94CE-527DAAE3227D}" type="slidenum">
              <a:rPr lang="en-US" altLang="en-US" smtClean="0"/>
              <a:pPr/>
              <a:t>‹#›</a:t>
            </a:fld>
            <a:endParaRPr lang="en-US" altLang="en-US"/>
          </a:p>
        </p:txBody>
      </p:sp>
    </p:spTree>
    <p:extLst>
      <p:ext uri="{BB962C8B-B14F-4D97-AF65-F5344CB8AC3E}">
        <p14:creationId xmlns:p14="http://schemas.microsoft.com/office/powerpoint/2010/main" val="127157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F736425-8D66-4205-8F09-00313B5D3F35}" type="slidenum">
              <a:rPr lang="en-US" altLang="en-US" smtClean="0"/>
              <a:pPr/>
              <a:t>‹#›</a:t>
            </a:fld>
            <a:endParaRPr lang="en-US" altLang="en-US"/>
          </a:p>
        </p:txBody>
      </p:sp>
    </p:spTree>
    <p:extLst>
      <p:ext uri="{BB962C8B-B14F-4D97-AF65-F5344CB8AC3E}">
        <p14:creationId xmlns:p14="http://schemas.microsoft.com/office/powerpoint/2010/main" val="4249073091"/>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5638800" y="1881579"/>
            <a:ext cx="5605728" cy="2672612"/>
          </a:xfrm>
        </p:spPr>
        <p:txBody>
          <a:bodyPr>
            <a:noAutofit/>
          </a:bodyPr>
          <a:lstStyle/>
          <a:p>
            <a:pPr algn="ctr"/>
            <a:r>
              <a:rPr lang="en-AU" sz="4800" dirty="0">
                <a:effectLst>
                  <a:outerShdw blurRad="38100" dist="38100" dir="2700000" algn="tl">
                    <a:srgbClr val="000000">
                      <a:alpha val="43137"/>
                    </a:srgbClr>
                  </a:outerShdw>
                </a:effectLst>
              </a:rPr>
              <a:t>Destruction</a:t>
            </a:r>
            <a:br>
              <a:rPr lang="en-AU" sz="4800" dirty="0">
                <a:effectLst>
                  <a:outerShdw blurRad="38100" dist="38100" dir="2700000" algn="tl">
                    <a:srgbClr val="000000">
                      <a:alpha val="43137"/>
                    </a:srgbClr>
                  </a:outerShdw>
                </a:effectLst>
              </a:rPr>
            </a:br>
            <a:r>
              <a:rPr lang="en-AU" sz="4800" dirty="0">
                <a:effectLst>
                  <a:outerShdw blurRad="38100" dist="38100" dir="2700000" algn="tl">
                    <a:srgbClr val="000000">
                      <a:alpha val="43137"/>
                    </a:srgbClr>
                  </a:outerShdw>
                </a:effectLst>
              </a:rPr>
              <a:t>of Ai</a:t>
            </a:r>
            <a:endParaRPr lang="en-AU" sz="72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158" y="1881579"/>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0DD4B-A8D5-8C6D-0D91-B9E8012E97AD}"/>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1FFF4DF-7858-E4C8-922C-53FDCFBF2D44}"/>
              </a:ext>
            </a:extLst>
          </p:cNvPr>
          <p:cNvSpPr>
            <a:spLocks noGrp="1" noChangeArrowheads="1"/>
          </p:cNvSpPr>
          <p:nvPr>
            <p:ph type="ctrTitle"/>
          </p:nvPr>
        </p:nvSpPr>
        <p:spPr>
          <a:xfrm>
            <a:off x="694262" y="261696"/>
            <a:ext cx="10803470" cy="628459"/>
          </a:xfrm>
        </p:spPr>
        <p:txBody>
          <a:bodyPr>
            <a:normAutofit/>
          </a:bodyPr>
          <a:lstStyle/>
          <a:p>
            <a:pPr defTabSz="1036638"/>
            <a:r>
              <a:rPr lang="en-US" altLang="en-US" sz="3200" dirty="0" err="1"/>
              <a:t>Qal</a:t>
            </a:r>
            <a:r>
              <a:rPr lang="en-US" altLang="en-US" sz="3200" dirty="0"/>
              <a:t> Perfect – Future Action. </a:t>
            </a:r>
          </a:p>
        </p:txBody>
      </p:sp>
      <p:sp>
        <p:nvSpPr>
          <p:cNvPr id="11267" name="Text Box 3">
            <a:extLst>
              <a:ext uri="{FF2B5EF4-FFF2-40B4-BE49-F238E27FC236}">
                <a16:creationId xmlns:a16="http://schemas.microsoft.com/office/drawing/2014/main" id="{30C06025-DB20-A254-390A-7681E8998CFB}"/>
              </a:ext>
            </a:extLst>
          </p:cNvPr>
          <p:cNvSpPr txBox="1">
            <a:spLocks noChangeArrowheads="1"/>
          </p:cNvSpPr>
          <p:nvPr/>
        </p:nvSpPr>
        <p:spPr bwMode="auto">
          <a:xfrm>
            <a:off x="517444" y="1012295"/>
            <a:ext cx="1098028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Deu 4:25  </a:t>
            </a:r>
            <a:r>
              <a:rPr lang="en-GB" altLang="en-US" sz="2200" dirty="0">
                <a:solidFill>
                  <a:schemeClr val="accent1"/>
                </a:solidFill>
                <a:effectLst>
                  <a:outerShdw blurRad="38100" dist="38100" dir="2700000" algn="tl">
                    <a:srgbClr val="000000"/>
                  </a:outerShdw>
                </a:effectLst>
                <a:latin typeface="Palatino Linotype" panose="02040502050505030304" pitchFamily="18" charset="0"/>
              </a:rPr>
              <a:t>When thou shalt beget children</a:t>
            </a:r>
            <a:r>
              <a:rPr lang="en-GB" altLang="en-US" sz="2200" dirty="0">
                <a:effectLst>
                  <a:outerShdw blurRad="38100" dist="38100" dir="2700000" algn="tl">
                    <a:srgbClr val="000000"/>
                  </a:outerShdw>
                </a:effectLst>
                <a:latin typeface="Palatino Linotype" panose="02040502050505030304" pitchFamily="18" charset="0"/>
              </a:rPr>
              <a:t>, and children's children, and ye shall have remained long in the land, and shall corrupt yourselves, and make a graven image, or the likeness of any thing</a:t>
            </a:r>
            <a:r>
              <a:rPr lang="en-GB" altLang="en-US" sz="2200" dirty="0">
                <a:solidFill>
                  <a:schemeClr val="accent1"/>
                </a:solidFill>
                <a:effectLst>
                  <a:outerShdw blurRad="38100" dist="38100" dir="2700000" algn="tl">
                    <a:srgbClr val="000000"/>
                  </a:outerShdw>
                </a:effectLst>
                <a:latin typeface="Palatino Linotype" panose="02040502050505030304" pitchFamily="18" charset="0"/>
              </a:rPr>
              <a:t>, and shall do </a:t>
            </a:r>
            <a:r>
              <a:rPr lang="en-GB" altLang="en-US" sz="2200" dirty="0">
                <a:effectLst>
                  <a:outerShdw blurRad="38100" dist="38100" dir="2700000" algn="tl">
                    <a:srgbClr val="000000"/>
                  </a:outerShdw>
                </a:effectLst>
                <a:latin typeface="Palatino Linotype" panose="02040502050505030304" pitchFamily="18" charset="0"/>
              </a:rPr>
              <a:t>H6213 [H8804] </a:t>
            </a:r>
            <a:r>
              <a:rPr lang="en-GB" altLang="en-US" sz="2200" dirty="0">
                <a:solidFill>
                  <a:schemeClr val="accent1"/>
                </a:solidFill>
                <a:effectLst>
                  <a:outerShdw blurRad="38100" dist="38100" dir="2700000" algn="tl">
                    <a:srgbClr val="000000"/>
                  </a:outerShdw>
                </a:effectLst>
                <a:latin typeface="Palatino Linotype" panose="02040502050505030304" pitchFamily="18" charset="0"/>
              </a:rPr>
              <a:t>evil in the sight of the LORD</a:t>
            </a:r>
            <a:r>
              <a:rPr lang="en-GB" altLang="en-US" sz="2200" dirty="0">
                <a:effectLst>
                  <a:outerShdw blurRad="38100" dist="38100" dir="2700000" algn="tl">
                    <a:srgbClr val="000000"/>
                  </a:outerShdw>
                </a:effectLst>
                <a:latin typeface="Palatino Linotype" panose="02040502050505030304" pitchFamily="18" charset="0"/>
              </a:rPr>
              <a:t> thy God, to provoke him to anger: </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1Ki 17:12  And she said, As the LORD thy God </a:t>
            </a:r>
            <a:r>
              <a:rPr lang="en-GB" altLang="en-US" sz="2200" dirty="0" err="1">
                <a:effectLst>
                  <a:outerShdw blurRad="38100" dist="38100" dir="2700000" algn="tl">
                    <a:srgbClr val="000000"/>
                  </a:outerShdw>
                </a:effectLst>
                <a:latin typeface="Palatino Linotype" panose="02040502050505030304" pitchFamily="18" charset="0"/>
              </a:rPr>
              <a:t>liveth</a:t>
            </a:r>
            <a:r>
              <a:rPr lang="en-GB" altLang="en-US" sz="2200" dirty="0">
                <a:effectLst>
                  <a:outerShdw blurRad="38100" dist="38100" dir="2700000" algn="tl">
                    <a:srgbClr val="000000"/>
                  </a:outerShdw>
                </a:effectLst>
                <a:latin typeface="Palatino Linotype" panose="02040502050505030304" pitchFamily="18" charset="0"/>
              </a:rPr>
              <a:t>, I have not a cake, but an handful of meal in a barrel, and a little oil in a cruse: and, behold, I am gathering two sticks, </a:t>
            </a:r>
            <a:r>
              <a:rPr lang="en-GB" altLang="en-US" sz="2200" dirty="0">
                <a:solidFill>
                  <a:schemeClr val="accent1"/>
                </a:solidFill>
                <a:effectLst>
                  <a:outerShdw blurRad="38100" dist="38100" dir="2700000" algn="tl">
                    <a:srgbClr val="000000"/>
                  </a:outerShdw>
                </a:effectLst>
                <a:latin typeface="Palatino Linotype" panose="02040502050505030304" pitchFamily="18" charset="0"/>
              </a:rPr>
              <a:t>that I may go in and dress </a:t>
            </a:r>
            <a:r>
              <a:rPr lang="en-GB" altLang="en-US" sz="2200" dirty="0">
                <a:effectLst>
                  <a:outerShdw blurRad="38100" dist="38100" dir="2700000" algn="tl">
                    <a:srgbClr val="000000"/>
                  </a:outerShdw>
                </a:effectLst>
                <a:latin typeface="Palatino Linotype" panose="02040502050505030304" pitchFamily="18" charset="0"/>
              </a:rPr>
              <a:t>H6213 [H8804] </a:t>
            </a:r>
            <a:r>
              <a:rPr lang="en-GB" altLang="en-US" sz="2200" dirty="0">
                <a:solidFill>
                  <a:schemeClr val="accent1"/>
                </a:solidFill>
                <a:effectLst>
                  <a:outerShdw blurRad="38100" dist="38100" dir="2700000" algn="tl">
                    <a:srgbClr val="000000"/>
                  </a:outerShdw>
                </a:effectLst>
                <a:latin typeface="Palatino Linotype" panose="02040502050505030304" pitchFamily="18" charset="0"/>
              </a:rPr>
              <a:t>it for me and my son,</a:t>
            </a:r>
            <a:r>
              <a:rPr lang="en-GB" altLang="en-US" sz="2200" dirty="0">
                <a:effectLst>
                  <a:outerShdw blurRad="38100" dist="38100" dir="2700000" algn="tl">
                    <a:srgbClr val="000000"/>
                  </a:outerShdw>
                </a:effectLst>
                <a:latin typeface="Palatino Linotype" panose="02040502050505030304" pitchFamily="18" charset="0"/>
              </a:rPr>
              <a:t> that we may eat it, and die.</a:t>
            </a:r>
          </a:p>
          <a:p>
            <a:pPr algn="just"/>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Jos 8:7  Then ye shall rise up from the ambush, and seize upon the city: for the LORD your God </a:t>
            </a:r>
            <a:r>
              <a:rPr lang="en-GB" altLang="en-US" sz="2200" dirty="0">
                <a:solidFill>
                  <a:schemeClr val="accent1"/>
                </a:solidFill>
                <a:effectLst>
                  <a:outerShdw blurRad="38100" dist="38100" dir="2700000" algn="tl">
                    <a:srgbClr val="000000"/>
                  </a:outerShdw>
                </a:effectLst>
                <a:latin typeface="Palatino Linotype" panose="02040502050505030304" pitchFamily="18" charset="0"/>
              </a:rPr>
              <a:t>will deliver </a:t>
            </a:r>
            <a:r>
              <a:rPr lang="en-GB" altLang="en-US" sz="2200" dirty="0">
                <a:effectLst>
                  <a:outerShdw blurRad="38100" dist="38100" dir="2700000" algn="tl">
                    <a:srgbClr val="000000"/>
                  </a:outerShdw>
                </a:effectLst>
                <a:latin typeface="Palatino Linotype" panose="02040502050505030304" pitchFamily="18" charset="0"/>
              </a:rPr>
              <a:t>[</a:t>
            </a:r>
            <a:r>
              <a:rPr lang="en-GB" altLang="en-US" sz="2200" dirty="0" err="1">
                <a:effectLst>
                  <a:outerShdw blurRad="38100" dist="38100" dir="2700000" algn="tl">
                    <a:srgbClr val="000000"/>
                  </a:outerShdw>
                </a:effectLst>
                <a:latin typeface="Palatino Linotype" panose="02040502050505030304" pitchFamily="18" charset="0"/>
              </a:rPr>
              <a:t>Qal</a:t>
            </a:r>
            <a:r>
              <a:rPr lang="en-GB" altLang="en-US" sz="2200" dirty="0">
                <a:effectLst>
                  <a:outerShdw blurRad="38100" dist="38100" dir="2700000" algn="tl">
                    <a:srgbClr val="000000"/>
                  </a:outerShdw>
                </a:effectLst>
                <a:latin typeface="Palatino Linotype" panose="02040502050505030304" pitchFamily="18" charset="0"/>
              </a:rPr>
              <a:t> perfect] </a:t>
            </a:r>
            <a:r>
              <a:rPr lang="en-GB" altLang="en-US" sz="2200" dirty="0">
                <a:solidFill>
                  <a:schemeClr val="accent1"/>
                </a:solidFill>
                <a:effectLst>
                  <a:outerShdw blurRad="38100" dist="38100" dir="2700000" algn="tl">
                    <a:srgbClr val="000000"/>
                  </a:outerShdw>
                </a:effectLst>
                <a:latin typeface="Palatino Linotype" panose="02040502050505030304" pitchFamily="18" charset="0"/>
              </a:rPr>
              <a:t>it into your hand.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Used to denote certainty – “as good as done. Consider it done. Certain”  </a:t>
            </a: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802038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9B721-5B6E-22DB-ACF0-910330EC6E5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FD03B6B-8738-8C29-5803-86E52D94C9D8}"/>
              </a:ext>
            </a:extLst>
          </p:cNvPr>
          <p:cNvSpPr>
            <a:spLocks noGrp="1" noChangeArrowheads="1"/>
          </p:cNvSpPr>
          <p:nvPr>
            <p:ph type="ctrTitle"/>
          </p:nvPr>
        </p:nvSpPr>
        <p:spPr>
          <a:xfrm>
            <a:off x="599668" y="594899"/>
            <a:ext cx="10803470" cy="628459"/>
          </a:xfrm>
        </p:spPr>
        <p:txBody>
          <a:bodyPr>
            <a:normAutofit/>
          </a:bodyPr>
          <a:lstStyle/>
          <a:p>
            <a:pPr defTabSz="1036638"/>
            <a:r>
              <a:rPr lang="en-US" altLang="en-US" sz="3200" dirty="0"/>
              <a:t>Joshua’s Command</a:t>
            </a:r>
          </a:p>
        </p:txBody>
      </p:sp>
      <p:sp>
        <p:nvSpPr>
          <p:cNvPr id="11267" name="Text Box 3">
            <a:extLst>
              <a:ext uri="{FF2B5EF4-FFF2-40B4-BE49-F238E27FC236}">
                <a16:creationId xmlns:a16="http://schemas.microsoft.com/office/drawing/2014/main" id="{E5C24A53-BC72-1DD9-240A-ED954D3AF6E3}"/>
              </a:ext>
            </a:extLst>
          </p:cNvPr>
          <p:cNvSpPr txBox="1">
            <a:spLocks noChangeArrowheads="1"/>
          </p:cNvSpPr>
          <p:nvPr/>
        </p:nvSpPr>
        <p:spPr bwMode="auto">
          <a:xfrm>
            <a:off x="599669" y="1351508"/>
            <a:ext cx="10977816"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And he commanded them, saying, Behold, ye shall lie in wait against the city, even behind the city: go not very far from the city, but be ye all ready: And I, and all the people that are with me, will approach unto the city: and it shall come to pass, when they come out against us, as at the first, that we will flee before them, (For they will come out after us) till we have drawn them from the city; for they will say, They flee before us, as at the first: therefore we will flee before them. Then ye shall rise up from the ambush, and seize upon the city: for the LORD your God will deliver it into your hand.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And it shall be, when ye have taken the city, that </a:t>
            </a:r>
            <a:r>
              <a:rPr lang="en-GB" altLang="en-US" sz="2400" u="sng" dirty="0">
                <a:solidFill>
                  <a:schemeClr val="accent1"/>
                </a:solidFill>
                <a:effectLst>
                  <a:outerShdw blurRad="38100" dist="38100" dir="2700000" algn="tl">
                    <a:srgbClr val="000000"/>
                  </a:outerShdw>
                </a:effectLst>
                <a:latin typeface="Palatino Linotype" panose="02040502050505030304" pitchFamily="18" charset="0"/>
              </a:rPr>
              <a:t>ye shall set the city on fire</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 </a:t>
            </a:r>
            <a:r>
              <a:rPr lang="en-GB" altLang="en-US" sz="2400" u="sng" dirty="0">
                <a:solidFill>
                  <a:schemeClr val="accent1"/>
                </a:solidFill>
                <a:effectLst>
                  <a:outerShdw blurRad="38100" dist="38100" dir="2700000" algn="tl">
                    <a:srgbClr val="000000"/>
                  </a:outerShdw>
                </a:effectLst>
                <a:latin typeface="Palatino Linotype" panose="02040502050505030304" pitchFamily="18" charset="0"/>
              </a:rPr>
              <a:t>according to the commandment of the LORD</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 shall ye do</a:t>
            </a:r>
            <a:r>
              <a:rPr lang="en-GB" altLang="en-US" sz="2400" dirty="0">
                <a:effectLst>
                  <a:outerShdw blurRad="38100" dist="38100" dir="2700000" algn="tl">
                    <a:srgbClr val="000000"/>
                  </a:outerShdw>
                </a:effectLst>
                <a:latin typeface="Palatino Linotype" panose="02040502050505030304" pitchFamily="18" charset="0"/>
              </a:rPr>
              <a:t>. See, [Imperative] I have commanded you. Joshua 8:4-8</a:t>
            </a:r>
          </a:p>
        </p:txBody>
      </p:sp>
    </p:spTree>
    <p:extLst>
      <p:ext uri="{BB962C8B-B14F-4D97-AF65-F5344CB8AC3E}">
        <p14:creationId xmlns:p14="http://schemas.microsoft.com/office/powerpoint/2010/main" val="2104184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CD0ED-7530-72FF-11A9-FF38374F807C}"/>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17C5FE9-6BA0-31D8-FEF8-534CE79D7B00}"/>
              </a:ext>
            </a:extLst>
          </p:cNvPr>
          <p:cNvSpPr>
            <a:spLocks noGrp="1" noChangeArrowheads="1"/>
          </p:cNvSpPr>
          <p:nvPr>
            <p:ph type="ctrTitle"/>
          </p:nvPr>
        </p:nvSpPr>
        <p:spPr>
          <a:xfrm>
            <a:off x="599668" y="594899"/>
            <a:ext cx="10803470" cy="628459"/>
          </a:xfrm>
        </p:spPr>
        <p:txBody>
          <a:bodyPr>
            <a:normAutofit/>
          </a:bodyPr>
          <a:lstStyle/>
          <a:p>
            <a:pPr defTabSz="1036638"/>
            <a:r>
              <a:rPr lang="en-US" altLang="en-US" sz="3200" dirty="0"/>
              <a:t>Sequence of events</a:t>
            </a:r>
          </a:p>
        </p:txBody>
      </p:sp>
      <p:sp>
        <p:nvSpPr>
          <p:cNvPr id="11267" name="Text Box 3">
            <a:extLst>
              <a:ext uri="{FF2B5EF4-FFF2-40B4-BE49-F238E27FC236}">
                <a16:creationId xmlns:a16="http://schemas.microsoft.com/office/drawing/2014/main" id="{2F118A36-6E7D-0A72-57B5-E09F3C503562}"/>
              </a:ext>
            </a:extLst>
          </p:cNvPr>
          <p:cNvSpPr txBox="1">
            <a:spLocks noChangeArrowheads="1"/>
          </p:cNvSpPr>
          <p:nvPr/>
        </p:nvSpPr>
        <p:spPr bwMode="auto">
          <a:xfrm>
            <a:off x="822211" y="1469495"/>
            <a:ext cx="10358383"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just">
              <a:buAutoNum type="arabicPeriod"/>
            </a:pPr>
            <a:r>
              <a:rPr lang="en-GB" altLang="en-US" sz="2200" dirty="0">
                <a:effectLst>
                  <a:outerShdw blurRad="38100" dist="38100" dir="2700000" algn="tl">
                    <a:srgbClr val="000000"/>
                  </a:outerShdw>
                </a:effectLst>
                <a:latin typeface="Palatino Linotype" panose="02040502050505030304" pitchFamily="18" charset="0"/>
              </a:rPr>
              <a:t>Joshua sends a group of 5000 men to lie in position for an ambush</a:t>
            </a:r>
          </a:p>
          <a:p>
            <a:pPr marL="457200" indent="-457200" algn="just">
              <a:buAutoNum type="arabicPeriod"/>
            </a:pPr>
            <a:r>
              <a:rPr lang="en-GB" altLang="en-US" sz="2200" dirty="0">
                <a:effectLst>
                  <a:outerShdw blurRad="38100" dist="38100" dir="2700000" algn="tl">
                    <a:srgbClr val="000000"/>
                  </a:outerShdw>
                </a:effectLst>
                <a:latin typeface="Palatino Linotype" panose="02040502050505030304" pitchFamily="18" charset="0"/>
              </a:rPr>
              <a:t>He takes his main force and makes a front attack on the city</a:t>
            </a:r>
          </a:p>
          <a:p>
            <a:pPr marL="457200" indent="-457200" algn="just">
              <a:buAutoNum type="arabicPeriod"/>
            </a:pPr>
            <a:r>
              <a:rPr lang="en-GB" altLang="en-US" sz="2200" dirty="0">
                <a:effectLst>
                  <a:outerShdw blurRad="38100" dist="38100" dir="2700000" algn="tl">
                    <a:srgbClr val="000000"/>
                  </a:outerShdw>
                </a:effectLst>
                <a:latin typeface="Palatino Linotype" panose="02040502050505030304" pitchFamily="18" charset="0"/>
              </a:rPr>
              <a:t>He withdraws his men and cause the men of Ai to believe they were beaten</a:t>
            </a:r>
          </a:p>
          <a:p>
            <a:pPr marL="457200" indent="-457200" algn="just">
              <a:buAutoNum type="arabicPeriod"/>
            </a:pPr>
            <a:r>
              <a:rPr lang="en-GB" altLang="en-US" sz="2200" dirty="0">
                <a:effectLst>
                  <a:outerShdw blurRad="38100" dist="38100" dir="2700000" algn="tl">
                    <a:srgbClr val="000000"/>
                  </a:outerShdw>
                </a:effectLst>
                <a:latin typeface="Palatino Linotype" panose="02040502050505030304" pitchFamily="18" charset="0"/>
              </a:rPr>
              <a:t>The men of Ai come out against them and Joshua draws them out of the city.</a:t>
            </a:r>
          </a:p>
          <a:p>
            <a:pPr marL="457200" indent="-457200" algn="just">
              <a:buAutoNum type="arabicPeriod"/>
            </a:pPr>
            <a:r>
              <a:rPr lang="en-GB" altLang="en-US" sz="2200" dirty="0">
                <a:effectLst>
                  <a:outerShdw blurRad="38100" dist="38100" dir="2700000" algn="tl">
                    <a:srgbClr val="000000"/>
                  </a:outerShdw>
                </a:effectLst>
                <a:latin typeface="Palatino Linotype" panose="02040502050505030304" pitchFamily="18" charset="0"/>
              </a:rPr>
              <a:t>Then Joshua gives a signal for the 5000 men to take the city</a:t>
            </a:r>
          </a:p>
          <a:p>
            <a:pPr marL="457200" indent="-457200" algn="just">
              <a:buAutoNum type="arabicPeriod"/>
            </a:pPr>
            <a:r>
              <a:rPr lang="en-GB" altLang="en-US" sz="2200" dirty="0">
                <a:effectLst>
                  <a:outerShdw blurRad="38100" dist="38100" dir="2700000" algn="tl">
                    <a:srgbClr val="000000"/>
                  </a:outerShdw>
                </a:effectLst>
                <a:latin typeface="Palatino Linotype" panose="02040502050505030304" pitchFamily="18" charset="0"/>
              </a:rPr>
              <a:t>The second group enter the city and start to set it on fire.</a:t>
            </a:r>
          </a:p>
          <a:p>
            <a:pPr marL="457200" indent="-457200" algn="just">
              <a:buAutoNum type="arabicPeriod"/>
            </a:pPr>
            <a:r>
              <a:rPr lang="en-GB" altLang="en-US" sz="2200" dirty="0">
                <a:effectLst>
                  <a:outerShdw blurRad="38100" dist="38100" dir="2700000" algn="tl">
                    <a:srgbClr val="000000"/>
                  </a:outerShdw>
                </a:effectLst>
                <a:latin typeface="Palatino Linotype" panose="02040502050505030304" pitchFamily="18" charset="0"/>
              </a:rPr>
              <a:t>The men of Ai see their cause is lost.</a:t>
            </a:r>
          </a:p>
          <a:p>
            <a:pPr marL="457200" indent="-457200" algn="just">
              <a:buAutoNum type="arabicPeriod"/>
            </a:pPr>
            <a:endParaRPr lang="en-GB" altLang="en-US" sz="2200" dirty="0">
              <a:effectLst>
                <a:outerShdw blurRad="38100" dist="38100" dir="2700000" algn="tl">
                  <a:srgbClr val="000000"/>
                </a:outerShdw>
              </a:effectLst>
              <a:latin typeface="Palatino Linotype" panose="02040502050505030304" pitchFamily="18" charset="0"/>
            </a:endParaRPr>
          </a:p>
          <a:p>
            <a:pPr algn="just"/>
            <a:r>
              <a:rPr lang="en-GB" altLang="en-US" sz="2200" dirty="0">
                <a:effectLst>
                  <a:outerShdw blurRad="38100" dist="38100" dir="2700000" algn="tl">
                    <a:srgbClr val="000000"/>
                  </a:outerShdw>
                </a:effectLst>
                <a:latin typeface="Palatino Linotype" panose="02040502050505030304" pitchFamily="18" charset="0"/>
              </a:rPr>
              <a:t>Jos 8:21  And when Joshua and all Israel saw that the ambush had taken the city, and that the smoke of the city ascended, then they turned again, </a:t>
            </a:r>
            <a:r>
              <a:rPr lang="en-GB" altLang="en-US" sz="2200" dirty="0">
                <a:solidFill>
                  <a:schemeClr val="accent1"/>
                </a:solidFill>
                <a:effectLst>
                  <a:outerShdw blurRad="38100" dist="38100" dir="2700000" algn="tl">
                    <a:srgbClr val="000000"/>
                  </a:outerShdw>
                </a:effectLst>
                <a:latin typeface="Palatino Linotype" panose="02040502050505030304" pitchFamily="18" charset="0"/>
              </a:rPr>
              <a:t>and slew the men of Ai. </a:t>
            </a:r>
          </a:p>
        </p:txBody>
      </p:sp>
    </p:spTree>
    <p:extLst>
      <p:ext uri="{BB962C8B-B14F-4D97-AF65-F5344CB8AC3E}">
        <p14:creationId xmlns:p14="http://schemas.microsoft.com/office/powerpoint/2010/main" val="891994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D7AEE-20A0-D169-DCC3-C703D9E446D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7A7DC46-CA2C-45DF-E86F-E160CFB1A1F2}"/>
              </a:ext>
            </a:extLst>
          </p:cNvPr>
          <p:cNvSpPr>
            <a:spLocks noGrp="1" noChangeArrowheads="1"/>
          </p:cNvSpPr>
          <p:nvPr>
            <p:ph type="ctrTitle"/>
          </p:nvPr>
        </p:nvSpPr>
        <p:spPr>
          <a:xfrm>
            <a:off x="1254542" y="447293"/>
            <a:ext cx="9422836" cy="628459"/>
          </a:xfrm>
        </p:spPr>
        <p:txBody>
          <a:bodyPr>
            <a:normAutofit/>
          </a:bodyPr>
          <a:lstStyle/>
          <a:p>
            <a:pPr defTabSz="1036638"/>
            <a:r>
              <a:rPr lang="en-US" altLang="en-US" sz="3200" dirty="0"/>
              <a:t>The Slaughter</a:t>
            </a:r>
          </a:p>
        </p:txBody>
      </p:sp>
      <p:sp>
        <p:nvSpPr>
          <p:cNvPr id="3" name="TextBox 2">
            <a:extLst>
              <a:ext uri="{FF2B5EF4-FFF2-40B4-BE49-F238E27FC236}">
                <a16:creationId xmlns:a16="http://schemas.microsoft.com/office/drawing/2014/main" id="{B22B60B3-99EA-9E1C-BB1D-4C2613EC5CE1}"/>
              </a:ext>
            </a:extLst>
          </p:cNvPr>
          <p:cNvSpPr txBox="1"/>
          <p:nvPr/>
        </p:nvSpPr>
        <p:spPr>
          <a:xfrm>
            <a:off x="630702" y="1284830"/>
            <a:ext cx="10930596" cy="3046988"/>
          </a:xfrm>
          <a:prstGeom prst="rect">
            <a:avLst/>
          </a:prstGeom>
          <a:noFill/>
        </p:spPr>
        <p:txBody>
          <a:bodyPr wrap="square">
            <a:spAutoFit/>
          </a:bodyPr>
          <a:lstStyle/>
          <a:p>
            <a:pPr algn="just"/>
            <a:r>
              <a:rPr lang="en-GB" sz="2400" dirty="0">
                <a:latin typeface="Palatino Linotype" panose="02040502050505030304" pitchFamily="18" charset="0"/>
              </a:rPr>
              <a:t>And it came to pass, when Israel had made an end of slaying all the inhabitants of Ai in the field, in the wilderness wherein they chased them, and when they were all fallen on the edge of the sword, until they were consumed, that all the Israelites returned unto Ai, and smote it with the edge of the sword. And so it was, that all that fell that day, both of men and women, were twelve thousand, even all the men of Ai. For Joshua drew not his hand back, wherewith he stretched out the spear</a:t>
            </a:r>
            <a:r>
              <a:rPr lang="en-GB" sz="2400" dirty="0">
                <a:solidFill>
                  <a:schemeClr val="accent1"/>
                </a:solidFill>
                <a:latin typeface="Palatino Linotype" panose="02040502050505030304" pitchFamily="18" charset="0"/>
              </a:rPr>
              <a:t>, until he had utterly destroyed all the inhabitants of Ai. </a:t>
            </a:r>
            <a:r>
              <a:rPr lang="en-GB" sz="2400" dirty="0">
                <a:latin typeface="Palatino Linotype" panose="02040502050505030304" pitchFamily="18" charset="0"/>
              </a:rPr>
              <a:t>Joshua 8:24-26</a:t>
            </a:r>
          </a:p>
        </p:txBody>
      </p:sp>
    </p:spTree>
    <p:extLst>
      <p:ext uri="{BB962C8B-B14F-4D97-AF65-F5344CB8AC3E}">
        <p14:creationId xmlns:p14="http://schemas.microsoft.com/office/powerpoint/2010/main" val="1904465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22113-5FED-E8AC-A494-D4E5DC0E955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83F7520C-AE0B-8899-F890-FF77F2E8D375}"/>
              </a:ext>
            </a:extLst>
          </p:cNvPr>
          <p:cNvSpPr>
            <a:spLocks noGrp="1" noChangeArrowheads="1"/>
          </p:cNvSpPr>
          <p:nvPr>
            <p:ph type="ctrTitle"/>
          </p:nvPr>
        </p:nvSpPr>
        <p:spPr>
          <a:xfrm>
            <a:off x="812799" y="477202"/>
            <a:ext cx="10566399" cy="628927"/>
          </a:xfrm>
        </p:spPr>
        <p:txBody>
          <a:bodyPr>
            <a:normAutofit/>
          </a:bodyPr>
          <a:lstStyle/>
          <a:p>
            <a:pPr defTabSz="1036638"/>
            <a:r>
              <a:rPr lang="en-US" altLang="en-US" sz="3200" dirty="0"/>
              <a:t>Josephus account</a:t>
            </a:r>
          </a:p>
        </p:txBody>
      </p:sp>
      <p:sp>
        <p:nvSpPr>
          <p:cNvPr id="11267" name="Text Box 3">
            <a:extLst>
              <a:ext uri="{FF2B5EF4-FFF2-40B4-BE49-F238E27FC236}">
                <a16:creationId xmlns:a16="http://schemas.microsoft.com/office/drawing/2014/main" id="{C66957C1-63B4-FB7D-0B2E-0ED0642D273F}"/>
              </a:ext>
            </a:extLst>
          </p:cNvPr>
          <p:cNvSpPr txBox="1">
            <a:spLocks noChangeArrowheads="1"/>
          </p:cNvSpPr>
          <p:nvPr/>
        </p:nvSpPr>
        <p:spPr bwMode="auto">
          <a:xfrm>
            <a:off x="625167" y="1293620"/>
            <a:ext cx="10941665"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200" dirty="0">
                <a:effectLst>
                  <a:outerShdw blurRad="38100" dist="38100" dir="2700000" algn="tl">
                    <a:srgbClr val="000000"/>
                  </a:outerShdw>
                </a:effectLst>
                <a:latin typeface="Palatino Linotype" panose="02040502050505030304" pitchFamily="18" charset="0"/>
              </a:rPr>
              <a:t>Accordingly, these men took the city, and slew all that they met with; but Joshua forced those that came against him to come to a close fight, and discomfited them, and made them run away; and when they were driven towards the city, and thought it had not been touched, as soon as they saw it was taken, and perceived it was burnt, with their wives and children, they wandered about in the fields in a scattered condition, and were no way able to defend themselves, because they had none to support them. Now when this calamity was come upon the men of Ai, </a:t>
            </a:r>
            <a:r>
              <a:rPr lang="en-GB" altLang="en-US" sz="2200" dirty="0">
                <a:solidFill>
                  <a:schemeClr val="accent1"/>
                </a:solidFill>
                <a:effectLst>
                  <a:outerShdw blurRad="38100" dist="38100" dir="2700000" algn="tl">
                    <a:srgbClr val="000000"/>
                  </a:outerShdw>
                </a:effectLst>
                <a:latin typeface="Palatino Linotype" panose="02040502050505030304" pitchFamily="18" charset="0"/>
              </a:rPr>
              <a:t>there were a great number of children, and women, and servants, and an immense quantity of other furniture</a:t>
            </a:r>
            <a:r>
              <a:rPr lang="en-GB" altLang="en-US" sz="2200" dirty="0">
                <a:effectLst>
                  <a:outerShdw blurRad="38100" dist="38100" dir="2700000" algn="tl">
                    <a:srgbClr val="000000"/>
                  </a:outerShdw>
                </a:effectLst>
                <a:latin typeface="Palatino Linotype" panose="02040502050505030304" pitchFamily="18" charset="0"/>
              </a:rPr>
              <a:t>. The Hebrews also took herds of cattle, and a great deal of money, for this was a rich country. So when Joshua came to Gilgal, he divided all these spoils among the soldiers. </a:t>
            </a:r>
          </a:p>
          <a:p>
            <a:pPr algn="just"/>
            <a:r>
              <a:rPr lang="en-GB" altLang="en-US" sz="2200" dirty="0">
                <a:effectLst>
                  <a:outerShdw blurRad="38100" dist="38100" dir="2700000" algn="tl">
                    <a:srgbClr val="000000"/>
                  </a:outerShdw>
                </a:effectLst>
                <a:latin typeface="Palatino Linotype" panose="02040502050505030304" pitchFamily="18" charset="0"/>
              </a:rPr>
              <a:t>Josephus, Antiquites Book 5, Chapter 1.15</a:t>
            </a:r>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3637693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11966-14D6-FDAB-18C8-9772E447819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429ADCA-8E31-091B-C10E-39B33DA3BBC0}"/>
              </a:ext>
            </a:extLst>
          </p:cNvPr>
          <p:cNvSpPr>
            <a:spLocks noGrp="1" noChangeArrowheads="1"/>
          </p:cNvSpPr>
          <p:nvPr>
            <p:ph type="ctrTitle"/>
          </p:nvPr>
        </p:nvSpPr>
        <p:spPr>
          <a:xfrm>
            <a:off x="812800" y="208262"/>
            <a:ext cx="10566399" cy="695382"/>
          </a:xfrm>
        </p:spPr>
        <p:txBody>
          <a:bodyPr>
            <a:normAutofit/>
          </a:bodyPr>
          <a:lstStyle/>
          <a:p>
            <a:pPr defTabSz="1036638"/>
            <a:r>
              <a:rPr lang="en-US" altLang="en-US" sz="3200" dirty="0"/>
              <a:t>Why the difference?</a:t>
            </a:r>
          </a:p>
        </p:txBody>
      </p:sp>
      <p:sp>
        <p:nvSpPr>
          <p:cNvPr id="11267" name="Text Box 3">
            <a:extLst>
              <a:ext uri="{FF2B5EF4-FFF2-40B4-BE49-F238E27FC236}">
                <a16:creationId xmlns:a16="http://schemas.microsoft.com/office/drawing/2014/main" id="{7FC3CB21-3F25-97D1-366B-101E934F8450}"/>
              </a:ext>
            </a:extLst>
          </p:cNvPr>
          <p:cNvSpPr txBox="1">
            <a:spLocks noChangeArrowheads="1"/>
          </p:cNvSpPr>
          <p:nvPr/>
        </p:nvSpPr>
        <p:spPr bwMode="auto">
          <a:xfrm>
            <a:off x="592865" y="1006883"/>
            <a:ext cx="11006268"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200" b="1" dirty="0">
                <a:latin typeface="Palatino Linotype" panose="02040502050505030304" pitchFamily="18" charset="0"/>
              </a:rPr>
              <a:t>The Rationale:</a:t>
            </a:r>
            <a:r>
              <a:rPr lang="en-GB" sz="2200" dirty="0">
                <a:latin typeface="Palatino Linotype" panose="02040502050505030304" pitchFamily="18" charset="0"/>
              </a:rPr>
              <a:t> </a:t>
            </a:r>
            <a:r>
              <a:rPr lang="en-GB" sz="2200" dirty="0">
                <a:solidFill>
                  <a:schemeClr val="accent1"/>
                </a:solidFill>
                <a:latin typeface="Palatino Linotype" panose="02040502050505030304" pitchFamily="18" charset="0"/>
              </a:rPr>
              <a:t>Josephus often wrote for a Roman audience. Historians believe he sometimes "softened" the more violent aspects of Jewish history </a:t>
            </a:r>
            <a:r>
              <a:rPr lang="en-GB" sz="2200" dirty="0">
                <a:latin typeface="Palatino Linotype" panose="02040502050505030304" pitchFamily="18" charset="0"/>
              </a:rPr>
              <a:t>to make the Israelites appear more civilized and less "barbaric" to Roman sensibilities, who viewed the wholesale slaughter of women and children as extreme, even by their standards. Google Summary</a:t>
            </a:r>
          </a:p>
          <a:p>
            <a:pPr algn="just"/>
            <a:endParaRPr lang="en-GB" sz="2200" dirty="0">
              <a:latin typeface="Palatino Linotype" panose="02040502050505030304" pitchFamily="18" charset="0"/>
            </a:endParaRPr>
          </a:p>
          <a:p>
            <a:pPr algn="just"/>
            <a:r>
              <a:rPr lang="en-GB" sz="2200" dirty="0" err="1">
                <a:latin typeface="Palatino Linotype" panose="02040502050505030304" pitchFamily="18" charset="0"/>
              </a:rPr>
              <a:t>Josephan</a:t>
            </a:r>
            <a:r>
              <a:rPr lang="en-GB" sz="2200" dirty="0">
                <a:latin typeface="Palatino Linotype" panose="02040502050505030304" pitchFamily="18" charset="0"/>
              </a:rPr>
              <a:t> scholar Louis Feldman highlights several of the misconceptions about the Jewish people that were being circulated in Josephus's time. In particular, the Jews were thought to lack great historical figures and a credible history of their people. They were also accused of </a:t>
            </a:r>
            <a:r>
              <a:rPr lang="en-GB" sz="2200" dirty="0" err="1">
                <a:latin typeface="Palatino Linotype" panose="02040502050505030304" pitchFamily="18" charset="0"/>
              </a:rPr>
              <a:t>harboring</a:t>
            </a:r>
            <a:r>
              <a:rPr lang="en-GB" sz="2200" dirty="0">
                <a:latin typeface="Palatino Linotype" panose="02040502050505030304" pitchFamily="18" charset="0"/>
              </a:rPr>
              <a:t> hostility toward non-Jews, and were thought to be generally lacking in loyalty, respect for authority, and charity.[5] With these harsh accusations against the Jews fluttering about the Roman empire, Josephus, set out to provide a Hellenized version of the Jewish history.</a:t>
            </a:r>
          </a:p>
          <a:p>
            <a:pPr algn="just"/>
            <a:r>
              <a:rPr lang="en-GB" sz="2200" dirty="0">
                <a:latin typeface="Palatino Linotype" panose="02040502050505030304" pitchFamily="18" charset="0"/>
              </a:rPr>
              <a:t> </a:t>
            </a:r>
            <a:r>
              <a:rPr lang="en-GB" dirty="0">
                <a:latin typeface="Palatino Linotype" panose="02040502050505030304" pitchFamily="18" charset="0"/>
              </a:rPr>
              <a:t>https://en.wikipedia.org/wiki/Antiquities_of_the_Jews#:~:text=They%20were%20also%20accused%20of,version%20of%20the%20Jewish%20history.</a:t>
            </a:r>
            <a:endParaRPr lang="en-GB" sz="2200" dirty="0">
              <a:latin typeface="Palatino Linotype" panose="02040502050505030304" pitchFamily="18" charset="0"/>
            </a:endParaRPr>
          </a:p>
        </p:txBody>
      </p:sp>
    </p:spTree>
    <p:extLst>
      <p:ext uri="{BB962C8B-B14F-4D97-AF65-F5344CB8AC3E}">
        <p14:creationId xmlns:p14="http://schemas.microsoft.com/office/powerpoint/2010/main" val="1419184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DF567-B1FA-3A2D-DED2-7443FFF1F37F}"/>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0C03B906-8ED1-8EB9-EE28-6848B3D6B119}"/>
              </a:ext>
            </a:extLst>
          </p:cNvPr>
          <p:cNvSpPr>
            <a:spLocks noGrp="1" noChangeArrowheads="1"/>
          </p:cNvSpPr>
          <p:nvPr>
            <p:ph type="ctrTitle"/>
          </p:nvPr>
        </p:nvSpPr>
        <p:spPr>
          <a:xfrm>
            <a:off x="812800" y="315838"/>
            <a:ext cx="10566399" cy="695382"/>
          </a:xfrm>
        </p:spPr>
        <p:txBody>
          <a:bodyPr>
            <a:normAutofit/>
          </a:bodyPr>
          <a:lstStyle/>
          <a:p>
            <a:pPr defTabSz="1036638"/>
            <a:r>
              <a:rPr lang="en-US" altLang="en-US" sz="3200" dirty="0"/>
              <a:t>Softening Old Testament History?</a:t>
            </a:r>
          </a:p>
        </p:txBody>
      </p:sp>
      <p:sp>
        <p:nvSpPr>
          <p:cNvPr id="11267" name="Text Box 3">
            <a:extLst>
              <a:ext uri="{FF2B5EF4-FFF2-40B4-BE49-F238E27FC236}">
                <a16:creationId xmlns:a16="http://schemas.microsoft.com/office/drawing/2014/main" id="{5C4DFF95-FF05-6204-8604-6F6E8008992B}"/>
              </a:ext>
            </a:extLst>
          </p:cNvPr>
          <p:cNvSpPr txBox="1">
            <a:spLocks noChangeArrowheads="1"/>
          </p:cNvSpPr>
          <p:nvPr/>
        </p:nvSpPr>
        <p:spPr bwMode="auto">
          <a:xfrm>
            <a:off x="589935" y="1242432"/>
            <a:ext cx="10789264"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200" dirty="0">
                <a:latin typeface="Palatino Linotype" panose="02040502050505030304" pitchFamily="18" charset="0"/>
              </a:rPr>
              <a:t>And it came to pass, when Israel had made an end of slaying all the inhabitants of Ai in the field, in the wilderness wherein they chased them, and when they were all fallen on the edge of the sword, until they were consumed, that all the Israelites returned unto Ai, and smote it with the edge of the sword. And so it was, that all that fell that day, both of men and women, were twelve thousand, even all the men of Ai. For Joshua drew not his hand back, wherewith he stretched out the spear</a:t>
            </a:r>
            <a:r>
              <a:rPr lang="en-GB" sz="2200" dirty="0">
                <a:solidFill>
                  <a:schemeClr val="accent1"/>
                </a:solidFill>
                <a:latin typeface="Palatino Linotype" panose="02040502050505030304" pitchFamily="18" charset="0"/>
              </a:rPr>
              <a:t>, until he had utterly destroyed all the inhabitants of Ai. </a:t>
            </a:r>
            <a:r>
              <a:rPr lang="en-GB" sz="2200" dirty="0">
                <a:latin typeface="Palatino Linotype" panose="02040502050505030304" pitchFamily="18" charset="0"/>
              </a:rPr>
              <a:t>Joshua 8:24-26</a:t>
            </a:r>
          </a:p>
          <a:p>
            <a:pPr algn="just"/>
            <a:endParaRPr lang="en-GB" sz="2200" dirty="0">
              <a:latin typeface="Palatino Linotype" panose="02040502050505030304" pitchFamily="18" charset="0"/>
            </a:endParaRPr>
          </a:p>
          <a:p>
            <a:pPr algn="just"/>
            <a:r>
              <a:rPr lang="en-GB" sz="2200" dirty="0">
                <a:latin typeface="Palatino Linotype" panose="02040502050505030304" pitchFamily="18" charset="0"/>
              </a:rPr>
              <a:t>This was a genocide. Josephus dare not give a history to the Romans of wiping out women and children. It would prejudice them against the Jews. </a:t>
            </a:r>
          </a:p>
          <a:p>
            <a:pPr algn="just"/>
            <a:endParaRPr lang="en-GB" sz="2200" dirty="0">
              <a:latin typeface="Palatino Linotype" panose="02040502050505030304" pitchFamily="18" charset="0"/>
            </a:endParaRPr>
          </a:p>
          <a:p>
            <a:pPr algn="just"/>
            <a:r>
              <a:rPr lang="en-GB" sz="2200" dirty="0">
                <a:latin typeface="Palatino Linotype" panose="02040502050505030304" pitchFamily="18" charset="0"/>
              </a:rPr>
              <a:t>When do Christians specifically mention that Joshua and his soldiers cleaved the skulls of women and children and took the infants and dashed them against the rocks?  </a:t>
            </a:r>
          </a:p>
        </p:txBody>
      </p:sp>
    </p:spTree>
    <p:extLst>
      <p:ext uri="{BB962C8B-B14F-4D97-AF65-F5344CB8AC3E}">
        <p14:creationId xmlns:p14="http://schemas.microsoft.com/office/powerpoint/2010/main" val="3780712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F4D2B1-82FA-0884-48A6-6FF41B468471}"/>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40B9F92D-F4AF-8BEB-B88F-2611760F269E}"/>
              </a:ext>
            </a:extLst>
          </p:cNvPr>
          <p:cNvSpPr>
            <a:spLocks noGrp="1" noChangeArrowheads="1"/>
          </p:cNvSpPr>
          <p:nvPr>
            <p:ph type="ctrTitle"/>
          </p:nvPr>
        </p:nvSpPr>
        <p:spPr>
          <a:xfrm>
            <a:off x="812800" y="315838"/>
            <a:ext cx="10566399" cy="544774"/>
          </a:xfrm>
        </p:spPr>
        <p:txBody>
          <a:bodyPr>
            <a:normAutofit/>
          </a:bodyPr>
          <a:lstStyle/>
          <a:p>
            <a:pPr defTabSz="1036638"/>
            <a:r>
              <a:rPr lang="en-US" altLang="en-US" sz="3200" dirty="0"/>
              <a:t>Dashing the little ones</a:t>
            </a:r>
          </a:p>
        </p:txBody>
      </p:sp>
      <p:sp>
        <p:nvSpPr>
          <p:cNvPr id="11267" name="Text Box 3">
            <a:extLst>
              <a:ext uri="{FF2B5EF4-FFF2-40B4-BE49-F238E27FC236}">
                <a16:creationId xmlns:a16="http://schemas.microsoft.com/office/drawing/2014/main" id="{E0BD3F91-B056-B82D-D411-BE3DCF027CE0}"/>
              </a:ext>
            </a:extLst>
          </p:cNvPr>
          <p:cNvSpPr txBox="1">
            <a:spLocks noChangeArrowheads="1"/>
          </p:cNvSpPr>
          <p:nvPr/>
        </p:nvSpPr>
        <p:spPr bwMode="auto">
          <a:xfrm>
            <a:off x="569793" y="1258818"/>
            <a:ext cx="11052412"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latin typeface="Palatino Linotype" panose="02040502050505030304" pitchFamily="18" charset="0"/>
              </a:rPr>
              <a:t>Remember, O LORD, the children of Edom in the day of Jerusalem; who said, Rase it, rase it, even to the foundation thereof. </a:t>
            </a:r>
            <a:r>
              <a:rPr lang="en-GB" sz="2400" dirty="0">
                <a:solidFill>
                  <a:schemeClr val="accent1"/>
                </a:solidFill>
                <a:latin typeface="Palatino Linotype" panose="02040502050505030304" pitchFamily="18" charset="0"/>
              </a:rPr>
              <a:t>O daughter of Babylon, who art to be destroyed</a:t>
            </a:r>
            <a:r>
              <a:rPr lang="en-GB" sz="2400" dirty="0">
                <a:latin typeface="Palatino Linotype" panose="02040502050505030304" pitchFamily="18" charset="0"/>
              </a:rPr>
              <a:t>; happy shall he be, that </a:t>
            </a:r>
            <a:r>
              <a:rPr lang="en-GB" sz="2400" dirty="0" err="1">
                <a:latin typeface="Palatino Linotype" panose="02040502050505030304" pitchFamily="18" charset="0"/>
              </a:rPr>
              <a:t>rewardeth</a:t>
            </a:r>
            <a:r>
              <a:rPr lang="en-GB" sz="2400" dirty="0">
                <a:latin typeface="Palatino Linotype" panose="02040502050505030304" pitchFamily="18" charset="0"/>
              </a:rPr>
              <a:t> thee as thou hast served us. Happy shall he be, </a:t>
            </a:r>
            <a:r>
              <a:rPr lang="en-GB" sz="2400" dirty="0">
                <a:solidFill>
                  <a:schemeClr val="accent1"/>
                </a:solidFill>
                <a:latin typeface="Palatino Linotype" panose="02040502050505030304" pitchFamily="18" charset="0"/>
              </a:rPr>
              <a:t>that taketh and </a:t>
            </a:r>
            <a:r>
              <a:rPr lang="en-GB" sz="2400" dirty="0" err="1">
                <a:solidFill>
                  <a:schemeClr val="accent1"/>
                </a:solidFill>
                <a:latin typeface="Palatino Linotype" panose="02040502050505030304" pitchFamily="18" charset="0"/>
              </a:rPr>
              <a:t>dasheth</a:t>
            </a:r>
            <a:r>
              <a:rPr lang="en-GB" sz="2400" dirty="0">
                <a:solidFill>
                  <a:schemeClr val="accent1"/>
                </a:solidFill>
                <a:latin typeface="Palatino Linotype" panose="02040502050505030304" pitchFamily="18" charset="0"/>
              </a:rPr>
              <a:t> thy little ones against the stones.</a:t>
            </a:r>
            <a:r>
              <a:rPr lang="en-GB" sz="2400" dirty="0">
                <a:latin typeface="Palatino Linotype" panose="02040502050505030304" pitchFamily="18" charset="0"/>
              </a:rPr>
              <a:t> Psalms 137:7-9</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These prophetic declarations contain no excitement to any person or persons to commit acts of cruelty and barbarity;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but are simply declarative of what would take place in the order of the retributive providence and justice of God</a:t>
            </a:r>
            <a:r>
              <a:rPr lang="en-GB" altLang="en-US" sz="2400" dirty="0">
                <a:effectLst>
                  <a:outerShdw blurRad="38100" dist="38100" dir="2700000" algn="tl">
                    <a:srgbClr val="000000"/>
                  </a:outerShdw>
                </a:effectLst>
                <a:latin typeface="Palatino Linotype" panose="02040502050505030304" pitchFamily="18" charset="0"/>
              </a:rPr>
              <a:t>, and the general opinion that should in consequence be expressed on the subject; therefore praying for the destruction of our enemies is totally out of the question. – Adam Clarke Commentary</a:t>
            </a:r>
          </a:p>
        </p:txBody>
      </p:sp>
    </p:spTree>
    <p:extLst>
      <p:ext uri="{BB962C8B-B14F-4D97-AF65-F5344CB8AC3E}">
        <p14:creationId xmlns:p14="http://schemas.microsoft.com/office/powerpoint/2010/main" val="2305032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72E30-D5D9-7F75-BB07-9F150DBDB8F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E54227CC-8C10-B9DE-E7F8-1802EABE6C8A}"/>
              </a:ext>
            </a:extLst>
          </p:cNvPr>
          <p:cNvSpPr>
            <a:spLocks noGrp="1" noChangeArrowheads="1"/>
          </p:cNvSpPr>
          <p:nvPr>
            <p:ph type="ctrTitle"/>
          </p:nvPr>
        </p:nvSpPr>
        <p:spPr>
          <a:xfrm>
            <a:off x="1291175" y="167074"/>
            <a:ext cx="9422836" cy="628459"/>
          </a:xfrm>
        </p:spPr>
        <p:txBody>
          <a:bodyPr>
            <a:normAutofit/>
          </a:bodyPr>
          <a:lstStyle/>
          <a:p>
            <a:pPr defTabSz="1036638"/>
            <a:r>
              <a:rPr lang="en-US" altLang="en-US" sz="3200" dirty="0"/>
              <a:t>The Burning Questions?</a:t>
            </a:r>
          </a:p>
        </p:txBody>
      </p:sp>
      <p:sp>
        <p:nvSpPr>
          <p:cNvPr id="11267" name="Text Box 3">
            <a:extLst>
              <a:ext uri="{FF2B5EF4-FFF2-40B4-BE49-F238E27FC236}">
                <a16:creationId xmlns:a16="http://schemas.microsoft.com/office/drawing/2014/main" id="{95DA2845-9D11-A0D4-6959-E04A839B7DA9}"/>
              </a:ext>
            </a:extLst>
          </p:cNvPr>
          <p:cNvSpPr txBox="1">
            <a:spLocks noChangeArrowheads="1"/>
          </p:cNvSpPr>
          <p:nvPr/>
        </p:nvSpPr>
        <p:spPr bwMode="auto">
          <a:xfrm>
            <a:off x="981459" y="1105248"/>
            <a:ext cx="9422837"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AU" sz="2400" dirty="0">
                <a:latin typeface="Palatino Linotype" panose="02040502050505030304" pitchFamily="18" charset="0"/>
              </a:rPr>
              <a:t>Did God command the slaughter of Infants in Ai?</a:t>
            </a:r>
          </a:p>
          <a:p>
            <a:pPr algn="just"/>
            <a:r>
              <a:rPr lang="en-AU" sz="2400" dirty="0">
                <a:latin typeface="Palatino Linotype" panose="02040502050505030304" pitchFamily="18" charset="0"/>
              </a:rPr>
              <a:t>Is this consistent with the character of God?</a:t>
            </a:r>
          </a:p>
          <a:p>
            <a:pPr algn="just"/>
            <a:r>
              <a:rPr lang="en-AU" sz="2400" dirty="0">
                <a:latin typeface="Palatino Linotype" panose="02040502050505030304" pitchFamily="18" charset="0"/>
              </a:rPr>
              <a:t>Where in the story did God explicitly tell Israel to kill any person?</a:t>
            </a:r>
          </a:p>
          <a:p>
            <a:pPr algn="just"/>
            <a:r>
              <a:rPr lang="en-AU" sz="2400" dirty="0">
                <a:latin typeface="Palatino Linotype" panose="02040502050505030304" pitchFamily="18" charset="0"/>
              </a:rPr>
              <a:t>If Christ feels all the suffering of humanity, would </a:t>
            </a:r>
            <a:r>
              <a:rPr lang="en-AU" sz="2400">
                <a:latin typeface="Palatino Linotype" panose="02040502050505030304" pitchFamily="18" charset="0"/>
              </a:rPr>
              <a:t>He self-harm </a:t>
            </a:r>
            <a:r>
              <a:rPr lang="en-AU" sz="2400" dirty="0">
                <a:latin typeface="Palatino Linotype" panose="02040502050505030304" pitchFamily="18" charset="0"/>
              </a:rPr>
              <a:t>in commanding death.</a:t>
            </a:r>
          </a:p>
          <a:p>
            <a:pPr algn="just"/>
            <a:r>
              <a:rPr lang="en-AU" sz="2400" dirty="0">
                <a:latin typeface="Palatino Linotype" panose="02040502050505030304" pitchFamily="18" charset="0"/>
              </a:rPr>
              <a:t>If Jesus is the resurrection and the life, how can He inflict death?</a:t>
            </a:r>
          </a:p>
          <a:p>
            <a:pPr algn="just"/>
            <a:r>
              <a:rPr lang="en-AU" sz="2400" dirty="0">
                <a:latin typeface="Palatino Linotype" panose="02040502050505030304" pitchFamily="18" charset="0"/>
              </a:rPr>
              <a:t>If death is the enemy of God, how can God use His enemies to achieve His purposes?</a:t>
            </a:r>
          </a:p>
          <a:p>
            <a:pPr algn="just"/>
            <a:r>
              <a:rPr lang="en-AU" sz="2400" dirty="0">
                <a:latin typeface="Palatino Linotype" panose="02040502050505030304" pitchFamily="18" charset="0"/>
              </a:rPr>
              <a:t>Wouldn’t this present God and Satan as working together? </a:t>
            </a:r>
          </a:p>
          <a:p>
            <a:pPr algn="just"/>
            <a:endParaRPr lang="en-AU" sz="2200" dirty="0">
              <a:latin typeface="Palatino Linotype" panose="02040502050505030304" pitchFamily="18" charset="0"/>
            </a:endParaRPr>
          </a:p>
          <a:p>
            <a:pPr algn="just"/>
            <a:endParaRPr lang="en-AU" sz="2200" dirty="0">
              <a:latin typeface="Palatino Linotype" panose="02040502050505030304" pitchFamily="18" charset="0"/>
            </a:endParaRPr>
          </a:p>
          <a:p>
            <a:pPr algn="just"/>
            <a:endParaRPr lang="en-GB" sz="2200" dirty="0">
              <a:latin typeface="Palatino Linotype" panose="02040502050505030304" pitchFamily="18" charset="0"/>
            </a:endParaRPr>
          </a:p>
        </p:txBody>
      </p:sp>
    </p:spTree>
    <p:extLst>
      <p:ext uri="{BB962C8B-B14F-4D97-AF65-F5344CB8AC3E}">
        <p14:creationId xmlns:p14="http://schemas.microsoft.com/office/powerpoint/2010/main" val="2581757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A9E22-A5B6-0F79-63D2-4ADE4EF3B869}"/>
            </a:ext>
          </a:extLst>
        </p:cNvPr>
        <p:cNvGrpSpPr/>
        <p:nvPr/>
      </p:nvGrpSpPr>
      <p:grpSpPr>
        <a:xfrm>
          <a:off x="0" y="0"/>
          <a:ext cx="0" cy="0"/>
          <a:chOff x="0" y="0"/>
          <a:chExt cx="0" cy="0"/>
        </a:xfrm>
      </p:grpSpPr>
    </p:spTree>
    <p:extLst>
      <p:ext uri="{BB962C8B-B14F-4D97-AF65-F5344CB8AC3E}">
        <p14:creationId xmlns:p14="http://schemas.microsoft.com/office/powerpoint/2010/main" val="406636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A1625-53A6-450C-9E78-D1D1239CB070}"/>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038908E-F10A-EAA3-55E8-370DBC09F035}"/>
              </a:ext>
            </a:extLst>
          </p:cNvPr>
          <p:cNvSpPr>
            <a:spLocks noGrp="1" noChangeArrowheads="1"/>
          </p:cNvSpPr>
          <p:nvPr>
            <p:ph type="ctrTitle"/>
          </p:nvPr>
        </p:nvSpPr>
        <p:spPr>
          <a:xfrm>
            <a:off x="1254542" y="447293"/>
            <a:ext cx="9422836" cy="628459"/>
          </a:xfrm>
        </p:spPr>
        <p:txBody>
          <a:bodyPr>
            <a:normAutofit/>
          </a:bodyPr>
          <a:lstStyle/>
          <a:p>
            <a:pPr defTabSz="1036638"/>
            <a:r>
              <a:rPr lang="en-US" altLang="en-US" sz="3200" dirty="0"/>
              <a:t>Given into You Hand</a:t>
            </a:r>
          </a:p>
        </p:txBody>
      </p:sp>
      <p:sp>
        <p:nvSpPr>
          <p:cNvPr id="11267" name="Text Box 3">
            <a:extLst>
              <a:ext uri="{FF2B5EF4-FFF2-40B4-BE49-F238E27FC236}">
                <a16:creationId xmlns:a16="http://schemas.microsoft.com/office/drawing/2014/main" id="{B99CB565-EA6B-EA11-00EA-115D585F9DA0}"/>
              </a:ext>
            </a:extLst>
          </p:cNvPr>
          <p:cNvSpPr txBox="1">
            <a:spLocks noChangeArrowheads="1"/>
          </p:cNvSpPr>
          <p:nvPr/>
        </p:nvSpPr>
        <p:spPr bwMode="auto">
          <a:xfrm>
            <a:off x="1040218" y="1527616"/>
            <a:ext cx="1011156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latin typeface="Palatino Linotype" panose="02040502050505030304" pitchFamily="18" charset="0"/>
              </a:rPr>
              <a:t>Now the LORD said to Joshua: "Do not be afraid, nor be dismayed; </a:t>
            </a:r>
            <a:r>
              <a:rPr lang="en-GB" sz="2400" dirty="0">
                <a:solidFill>
                  <a:srgbClr val="92D050"/>
                </a:solidFill>
                <a:latin typeface="Palatino Linotype" panose="02040502050505030304" pitchFamily="18" charset="0"/>
              </a:rPr>
              <a:t>take</a:t>
            </a:r>
            <a:r>
              <a:rPr lang="en-GB" sz="2400" dirty="0">
                <a:latin typeface="Palatino Linotype" panose="02040502050505030304" pitchFamily="18" charset="0"/>
              </a:rPr>
              <a:t> [imperative] all the people of war with you, and </a:t>
            </a:r>
            <a:r>
              <a:rPr lang="en-GB" sz="2400" dirty="0">
                <a:solidFill>
                  <a:srgbClr val="92D050"/>
                </a:solidFill>
                <a:latin typeface="Palatino Linotype" panose="02040502050505030304" pitchFamily="18" charset="0"/>
              </a:rPr>
              <a:t>arise</a:t>
            </a:r>
            <a:r>
              <a:rPr lang="en-GB" sz="2400" dirty="0">
                <a:latin typeface="Palatino Linotype" panose="02040502050505030304" pitchFamily="18" charset="0"/>
              </a:rPr>
              <a:t>, [imperative] </a:t>
            </a:r>
            <a:r>
              <a:rPr lang="en-GB" sz="2400" dirty="0">
                <a:solidFill>
                  <a:srgbClr val="92D050"/>
                </a:solidFill>
                <a:latin typeface="Palatino Linotype" panose="02040502050505030304" pitchFamily="18" charset="0"/>
              </a:rPr>
              <a:t>go up </a:t>
            </a:r>
            <a:r>
              <a:rPr lang="en-GB" sz="2400" dirty="0">
                <a:latin typeface="Palatino Linotype" panose="02040502050505030304" pitchFamily="18" charset="0"/>
              </a:rPr>
              <a:t>[imperative] to Ai. </a:t>
            </a:r>
            <a:r>
              <a:rPr lang="en-GB" sz="2400" dirty="0">
                <a:solidFill>
                  <a:srgbClr val="92D050"/>
                </a:solidFill>
                <a:latin typeface="Palatino Linotype" panose="02040502050505030304" pitchFamily="18" charset="0"/>
              </a:rPr>
              <a:t>See</a:t>
            </a:r>
            <a:r>
              <a:rPr lang="en-GB" sz="2400" dirty="0">
                <a:latin typeface="Palatino Linotype" panose="02040502050505030304" pitchFamily="18" charset="0"/>
              </a:rPr>
              <a:t>, [imperative] </a:t>
            </a:r>
            <a:r>
              <a:rPr lang="en-GB" sz="2400" dirty="0">
                <a:solidFill>
                  <a:srgbClr val="92D050"/>
                </a:solidFill>
                <a:latin typeface="Palatino Linotype" panose="02040502050505030304" pitchFamily="18" charset="0"/>
              </a:rPr>
              <a:t>I have given into your hand </a:t>
            </a:r>
            <a:r>
              <a:rPr lang="en-GB" sz="2400" dirty="0">
                <a:latin typeface="Palatino Linotype" panose="02040502050505030304" pitchFamily="18" charset="0"/>
              </a:rPr>
              <a:t>the king of Ai, his people, his city, and his land. And you shall do [</a:t>
            </a:r>
            <a:r>
              <a:rPr lang="en-GB" sz="2400" dirty="0" err="1">
                <a:latin typeface="Palatino Linotype" panose="02040502050505030304" pitchFamily="18" charset="0"/>
              </a:rPr>
              <a:t>Qal</a:t>
            </a:r>
            <a:r>
              <a:rPr lang="en-GB" sz="2400" dirty="0">
                <a:latin typeface="Palatino Linotype" panose="02040502050505030304" pitchFamily="18" charset="0"/>
              </a:rPr>
              <a:t> Perfect] to Ai and its king as you did to Jericho and its king. Only its spoil and its cattle you shall take as booty for yourselves. Lay an ambush for the city behind it." </a:t>
            </a:r>
          </a:p>
          <a:p>
            <a:pPr algn="just"/>
            <a:r>
              <a:rPr lang="en-AU" sz="2400" dirty="0">
                <a:latin typeface="Palatino Linotype" panose="02040502050505030304" pitchFamily="18" charset="0"/>
              </a:rPr>
              <a:t>Joshua 8:1-2</a:t>
            </a:r>
          </a:p>
        </p:txBody>
      </p:sp>
    </p:spTree>
    <p:extLst>
      <p:ext uri="{BB962C8B-B14F-4D97-AF65-F5344CB8AC3E}">
        <p14:creationId xmlns:p14="http://schemas.microsoft.com/office/powerpoint/2010/main" val="102427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ADBB5F-5011-8173-AF6A-4089E6AA0187}"/>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B2FE5E9-9AB8-78BE-F28F-4C4CB104424D}"/>
              </a:ext>
            </a:extLst>
          </p:cNvPr>
          <p:cNvSpPr>
            <a:spLocks noGrp="1" noChangeArrowheads="1"/>
          </p:cNvSpPr>
          <p:nvPr>
            <p:ph type="ctrTitle"/>
          </p:nvPr>
        </p:nvSpPr>
        <p:spPr>
          <a:xfrm>
            <a:off x="910177" y="447293"/>
            <a:ext cx="10111563" cy="628459"/>
          </a:xfrm>
        </p:spPr>
        <p:txBody>
          <a:bodyPr>
            <a:normAutofit/>
          </a:bodyPr>
          <a:lstStyle/>
          <a:p>
            <a:pPr defTabSz="1036638"/>
            <a:r>
              <a:rPr lang="en-US" altLang="en-US" sz="3200" dirty="0"/>
              <a:t>Given into the hand = Forsaken, left</a:t>
            </a:r>
          </a:p>
        </p:txBody>
      </p:sp>
      <p:sp>
        <p:nvSpPr>
          <p:cNvPr id="11267" name="Text Box 3">
            <a:extLst>
              <a:ext uri="{FF2B5EF4-FFF2-40B4-BE49-F238E27FC236}">
                <a16:creationId xmlns:a16="http://schemas.microsoft.com/office/drawing/2014/main" id="{1476148F-B5E3-1835-611A-F2CED05EA3FE}"/>
              </a:ext>
            </a:extLst>
          </p:cNvPr>
          <p:cNvSpPr txBox="1">
            <a:spLocks noChangeArrowheads="1"/>
          </p:cNvSpPr>
          <p:nvPr/>
        </p:nvSpPr>
        <p:spPr bwMode="auto">
          <a:xfrm>
            <a:off x="910178" y="1557113"/>
            <a:ext cx="10111563"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latin typeface="Palatino Linotype" panose="02040502050505030304" pitchFamily="18" charset="0"/>
              </a:rPr>
              <a:t>Jer 12:7  I have </a:t>
            </a:r>
            <a:r>
              <a:rPr lang="en-GB" sz="2400" dirty="0">
                <a:solidFill>
                  <a:schemeClr val="accent1"/>
                </a:solidFill>
                <a:latin typeface="Palatino Linotype" panose="02040502050505030304" pitchFamily="18" charset="0"/>
              </a:rPr>
              <a:t>forsaken</a:t>
            </a:r>
            <a:r>
              <a:rPr lang="en-GB" sz="2400" dirty="0">
                <a:latin typeface="Palatino Linotype" panose="02040502050505030304" pitchFamily="18" charset="0"/>
              </a:rPr>
              <a:t> mine house, I have </a:t>
            </a:r>
            <a:r>
              <a:rPr lang="en-GB" sz="2400" dirty="0">
                <a:solidFill>
                  <a:schemeClr val="accent1"/>
                </a:solidFill>
                <a:latin typeface="Palatino Linotype" panose="02040502050505030304" pitchFamily="18" charset="0"/>
              </a:rPr>
              <a:t>left</a:t>
            </a:r>
            <a:r>
              <a:rPr lang="en-GB" sz="2400" dirty="0">
                <a:latin typeface="Palatino Linotype" panose="02040502050505030304" pitchFamily="18" charset="0"/>
              </a:rPr>
              <a:t> mine heritage; </a:t>
            </a:r>
            <a:r>
              <a:rPr lang="en-GB" sz="2400" dirty="0">
                <a:solidFill>
                  <a:schemeClr val="accent1"/>
                </a:solidFill>
                <a:latin typeface="Palatino Linotype" panose="02040502050505030304" pitchFamily="18" charset="0"/>
              </a:rPr>
              <a:t>I have given </a:t>
            </a:r>
            <a:r>
              <a:rPr lang="en-GB" sz="2400" dirty="0">
                <a:latin typeface="Palatino Linotype" panose="02040502050505030304" pitchFamily="18" charset="0"/>
              </a:rPr>
              <a:t>the dearly beloved of my soul </a:t>
            </a:r>
            <a:r>
              <a:rPr lang="en-GB" sz="2400" dirty="0">
                <a:solidFill>
                  <a:schemeClr val="accent1"/>
                </a:solidFill>
                <a:latin typeface="Palatino Linotype" panose="02040502050505030304" pitchFamily="18" charset="0"/>
              </a:rPr>
              <a:t>into the hand </a:t>
            </a:r>
            <a:r>
              <a:rPr lang="en-GB" sz="2400" dirty="0">
                <a:latin typeface="Palatino Linotype" panose="02040502050505030304" pitchFamily="18" charset="0"/>
              </a:rPr>
              <a:t>of her enemies. </a:t>
            </a:r>
          </a:p>
          <a:p>
            <a:pPr algn="just"/>
            <a:endParaRPr lang="en-GB" sz="2400" dirty="0">
              <a:latin typeface="Palatino Linotype" panose="02040502050505030304" pitchFamily="18" charset="0"/>
            </a:endParaRPr>
          </a:p>
          <a:p>
            <a:pPr algn="just"/>
            <a:r>
              <a:rPr lang="en-GB" sz="2400" dirty="0">
                <a:latin typeface="Palatino Linotype" panose="02040502050505030304" pitchFamily="18" charset="0"/>
              </a:rPr>
              <a:t>Isa 47:6  I was wroth with my people, I have polluted mine inheritance, and given </a:t>
            </a:r>
            <a:r>
              <a:rPr lang="en-GB" sz="2400" dirty="0">
                <a:solidFill>
                  <a:schemeClr val="accent1"/>
                </a:solidFill>
                <a:latin typeface="Palatino Linotype" panose="02040502050505030304" pitchFamily="18" charset="0"/>
              </a:rPr>
              <a:t>them into thine </a:t>
            </a:r>
            <a:r>
              <a:rPr lang="en-GB" sz="2400" dirty="0">
                <a:latin typeface="Palatino Linotype" panose="02040502050505030304" pitchFamily="18" charset="0"/>
              </a:rPr>
              <a:t>[Babylon’s] </a:t>
            </a:r>
            <a:r>
              <a:rPr lang="en-GB" sz="2400" dirty="0">
                <a:solidFill>
                  <a:schemeClr val="accent1"/>
                </a:solidFill>
                <a:latin typeface="Palatino Linotype" panose="02040502050505030304" pitchFamily="18" charset="0"/>
              </a:rPr>
              <a:t>hand</a:t>
            </a:r>
            <a:r>
              <a:rPr lang="en-GB" sz="2400" dirty="0">
                <a:latin typeface="Palatino Linotype" panose="02040502050505030304" pitchFamily="18" charset="0"/>
              </a:rPr>
              <a:t>: </a:t>
            </a:r>
            <a:r>
              <a:rPr lang="en-GB" sz="2400" dirty="0">
                <a:solidFill>
                  <a:schemeClr val="accent1"/>
                </a:solidFill>
                <a:latin typeface="Palatino Linotype" panose="02040502050505030304" pitchFamily="18" charset="0"/>
              </a:rPr>
              <a:t>thou didst shew them no mercy</a:t>
            </a:r>
            <a:r>
              <a:rPr lang="en-GB" sz="2400" dirty="0">
                <a:latin typeface="Palatino Linotype" panose="02040502050505030304" pitchFamily="18" charset="0"/>
              </a:rPr>
              <a:t>; upon the ancient hast thou very heavily laid thy yoke.  </a:t>
            </a:r>
          </a:p>
          <a:p>
            <a:pPr algn="just"/>
            <a:endParaRPr lang="en-GB" sz="2400" dirty="0">
              <a:latin typeface="Palatino Linotype" panose="02040502050505030304" pitchFamily="18" charset="0"/>
            </a:endParaRPr>
          </a:p>
          <a:p>
            <a:pPr algn="just"/>
            <a:r>
              <a:rPr lang="en-GB" sz="2400" dirty="0">
                <a:latin typeface="Palatino Linotype" panose="02040502050505030304" pitchFamily="18" charset="0"/>
              </a:rPr>
              <a:t>Jer 27:6  And now have </a:t>
            </a:r>
            <a:r>
              <a:rPr lang="en-GB" sz="2400" dirty="0">
                <a:solidFill>
                  <a:schemeClr val="accent1"/>
                </a:solidFill>
                <a:latin typeface="Palatino Linotype" panose="02040502050505030304" pitchFamily="18" charset="0"/>
              </a:rPr>
              <a:t>I given all these lands into the hand </a:t>
            </a:r>
            <a:r>
              <a:rPr lang="en-GB" sz="2400" dirty="0">
                <a:latin typeface="Palatino Linotype" panose="02040502050505030304" pitchFamily="18" charset="0"/>
              </a:rPr>
              <a:t>of Nebuchadnezzar the king of Babylon, my servant; and the beasts of the field have I given him also to serve him. </a:t>
            </a:r>
          </a:p>
          <a:p>
            <a:pPr algn="just"/>
            <a:endParaRPr lang="en-GB" sz="2400" dirty="0">
              <a:latin typeface="Palatino Linotype" panose="02040502050505030304" pitchFamily="18" charset="0"/>
            </a:endParaRPr>
          </a:p>
        </p:txBody>
      </p:sp>
    </p:spTree>
    <p:extLst>
      <p:ext uri="{BB962C8B-B14F-4D97-AF65-F5344CB8AC3E}">
        <p14:creationId xmlns:p14="http://schemas.microsoft.com/office/powerpoint/2010/main" val="2816880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6AA3F-D877-9446-88B4-3EA9263CACD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D09B1719-6E50-6E1D-4C18-37A891FEC623}"/>
              </a:ext>
            </a:extLst>
          </p:cNvPr>
          <p:cNvSpPr>
            <a:spLocks noGrp="1" noChangeArrowheads="1"/>
          </p:cNvSpPr>
          <p:nvPr>
            <p:ph type="ctrTitle"/>
          </p:nvPr>
        </p:nvSpPr>
        <p:spPr>
          <a:xfrm>
            <a:off x="1254542" y="447293"/>
            <a:ext cx="9422836" cy="628459"/>
          </a:xfrm>
        </p:spPr>
        <p:txBody>
          <a:bodyPr>
            <a:normAutofit/>
          </a:bodyPr>
          <a:lstStyle/>
          <a:p>
            <a:pPr defTabSz="1036638"/>
            <a:r>
              <a:rPr lang="en-US" altLang="en-US" sz="3200" dirty="0"/>
              <a:t>Given into You Hand</a:t>
            </a:r>
          </a:p>
        </p:txBody>
      </p:sp>
      <p:sp>
        <p:nvSpPr>
          <p:cNvPr id="11267" name="Text Box 3">
            <a:extLst>
              <a:ext uri="{FF2B5EF4-FFF2-40B4-BE49-F238E27FC236}">
                <a16:creationId xmlns:a16="http://schemas.microsoft.com/office/drawing/2014/main" id="{BA82305C-7FBA-9388-8971-0A1B5771CEB5}"/>
              </a:ext>
            </a:extLst>
          </p:cNvPr>
          <p:cNvSpPr txBox="1">
            <a:spLocks noChangeArrowheads="1"/>
          </p:cNvSpPr>
          <p:nvPr/>
        </p:nvSpPr>
        <p:spPr bwMode="auto">
          <a:xfrm>
            <a:off x="1040218" y="1527616"/>
            <a:ext cx="10111563"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latin typeface="Palatino Linotype" panose="02040502050505030304" pitchFamily="18" charset="0"/>
              </a:rPr>
              <a:t>Now the LORD said to Joshua: "Do not be afraid, nor be dismayed; take [imperative] all the people of war with you, and arise, [imperative] go up [imperative] to Ai. See, [imperative] I have given into your hand the king of Ai, his people, his city, and his land. And </a:t>
            </a:r>
            <a:r>
              <a:rPr lang="en-GB" sz="2400" dirty="0">
                <a:solidFill>
                  <a:schemeClr val="accent1"/>
                </a:solidFill>
                <a:latin typeface="Palatino Linotype" panose="02040502050505030304" pitchFamily="18" charset="0"/>
              </a:rPr>
              <a:t>you shall do </a:t>
            </a:r>
            <a:r>
              <a:rPr lang="en-GB" sz="2400" dirty="0">
                <a:latin typeface="Palatino Linotype" panose="02040502050505030304" pitchFamily="18" charset="0"/>
              </a:rPr>
              <a:t>[</a:t>
            </a:r>
            <a:r>
              <a:rPr lang="en-GB" sz="2400" dirty="0" err="1">
                <a:latin typeface="Palatino Linotype" panose="02040502050505030304" pitchFamily="18" charset="0"/>
              </a:rPr>
              <a:t>Qal</a:t>
            </a:r>
            <a:r>
              <a:rPr lang="en-GB" sz="2400" dirty="0">
                <a:latin typeface="Palatino Linotype" panose="02040502050505030304" pitchFamily="18" charset="0"/>
              </a:rPr>
              <a:t> Perfect] to Ai and its king as you did to Jericho and its king. Only its spoil and its cattle you shall take as booty for yourselves. Lay [imperative] an ambush for the city behind it." </a:t>
            </a:r>
          </a:p>
          <a:p>
            <a:pPr algn="just"/>
            <a:r>
              <a:rPr lang="en-AU" sz="2400" dirty="0">
                <a:latin typeface="Palatino Linotype" panose="02040502050505030304" pitchFamily="18" charset="0"/>
              </a:rPr>
              <a:t>Joshua 8:1-2</a:t>
            </a:r>
          </a:p>
        </p:txBody>
      </p:sp>
    </p:spTree>
    <p:extLst>
      <p:ext uri="{BB962C8B-B14F-4D97-AF65-F5344CB8AC3E}">
        <p14:creationId xmlns:p14="http://schemas.microsoft.com/office/powerpoint/2010/main" val="3834445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035D3-3216-29AE-3BAC-990EB9C67CB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75AFC632-8F13-512A-F676-3F7B14E35239}"/>
              </a:ext>
            </a:extLst>
          </p:cNvPr>
          <p:cNvSpPr>
            <a:spLocks noGrp="1" noChangeArrowheads="1"/>
          </p:cNvSpPr>
          <p:nvPr>
            <p:ph type="ctrTitle"/>
          </p:nvPr>
        </p:nvSpPr>
        <p:spPr>
          <a:xfrm>
            <a:off x="1254542" y="447293"/>
            <a:ext cx="9422836" cy="628459"/>
          </a:xfrm>
        </p:spPr>
        <p:txBody>
          <a:bodyPr>
            <a:normAutofit/>
          </a:bodyPr>
          <a:lstStyle/>
          <a:p>
            <a:pPr defTabSz="1036638"/>
            <a:r>
              <a:rPr lang="en-US" altLang="en-US" sz="3200" dirty="0" err="1"/>
              <a:t>Qal</a:t>
            </a:r>
            <a:r>
              <a:rPr lang="en-US" altLang="en-US" sz="3200" dirty="0"/>
              <a:t> Perfect</a:t>
            </a:r>
          </a:p>
        </p:txBody>
      </p:sp>
      <p:sp>
        <p:nvSpPr>
          <p:cNvPr id="11267" name="Text Box 3">
            <a:extLst>
              <a:ext uri="{FF2B5EF4-FFF2-40B4-BE49-F238E27FC236}">
                <a16:creationId xmlns:a16="http://schemas.microsoft.com/office/drawing/2014/main" id="{C9B823AA-5AE2-F687-2369-00B5B2FA5184}"/>
              </a:ext>
            </a:extLst>
          </p:cNvPr>
          <p:cNvSpPr txBox="1">
            <a:spLocks noChangeArrowheads="1"/>
          </p:cNvSpPr>
          <p:nvPr/>
        </p:nvSpPr>
        <p:spPr bwMode="auto">
          <a:xfrm>
            <a:off x="879075" y="1409460"/>
            <a:ext cx="10173769"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latin typeface="Palatino Linotype" panose="02040502050505030304" pitchFamily="18" charset="0"/>
              </a:rPr>
              <a:t>Understanding the Hebrew </a:t>
            </a:r>
            <a:r>
              <a:rPr lang="en-GB" sz="2400" dirty="0" err="1">
                <a:latin typeface="Palatino Linotype" panose="02040502050505030304" pitchFamily="18" charset="0"/>
              </a:rPr>
              <a:t>Qal</a:t>
            </a:r>
            <a:r>
              <a:rPr lang="en-GB" sz="2400" dirty="0">
                <a:latin typeface="Palatino Linotype" panose="02040502050505030304" pitchFamily="18" charset="0"/>
              </a:rPr>
              <a:t> Perfect</a:t>
            </a:r>
          </a:p>
          <a:p>
            <a:pPr algn="just"/>
            <a:r>
              <a:rPr lang="en-GB" sz="2400" dirty="0">
                <a:latin typeface="Palatino Linotype" panose="02040502050505030304" pitchFamily="18" charset="0"/>
              </a:rPr>
              <a:t>Definition and Structure</a:t>
            </a:r>
          </a:p>
          <a:p>
            <a:pPr algn="just"/>
            <a:r>
              <a:rPr lang="en-GB" sz="2400" dirty="0">
                <a:latin typeface="Palatino Linotype" panose="02040502050505030304" pitchFamily="18" charset="0"/>
              </a:rPr>
              <a:t>The </a:t>
            </a:r>
            <a:r>
              <a:rPr lang="en-GB" sz="2400" dirty="0" err="1">
                <a:latin typeface="Palatino Linotype" panose="02040502050505030304" pitchFamily="18" charset="0"/>
              </a:rPr>
              <a:t>Qal</a:t>
            </a:r>
            <a:r>
              <a:rPr lang="en-GB" sz="2400" dirty="0">
                <a:latin typeface="Palatino Linotype" panose="02040502050505030304" pitchFamily="18" charset="0"/>
              </a:rPr>
              <a:t> Perfect is a verb form in Hebrew that </a:t>
            </a:r>
            <a:r>
              <a:rPr lang="en-GB" sz="2400" dirty="0">
                <a:solidFill>
                  <a:schemeClr val="accent1"/>
                </a:solidFill>
                <a:latin typeface="Palatino Linotype" panose="02040502050505030304" pitchFamily="18" charset="0"/>
              </a:rPr>
              <a:t>indicates completed actions.</a:t>
            </a:r>
            <a:r>
              <a:rPr lang="en-GB" sz="2400" dirty="0">
                <a:latin typeface="Palatino Linotype" panose="02040502050505030304" pitchFamily="18" charset="0"/>
              </a:rPr>
              <a:t> It is characterized by:</a:t>
            </a:r>
          </a:p>
          <a:p>
            <a:pPr algn="just"/>
            <a:r>
              <a:rPr lang="en-GB" sz="2400" dirty="0">
                <a:latin typeface="Palatino Linotype" panose="02040502050505030304" pitchFamily="18" charset="0"/>
              </a:rPr>
              <a:t>•	Active Voice: </a:t>
            </a:r>
            <a:r>
              <a:rPr lang="en-GB" sz="2400" dirty="0">
                <a:solidFill>
                  <a:schemeClr val="accent1"/>
                </a:solidFill>
                <a:latin typeface="Palatino Linotype" panose="02040502050505030304" pitchFamily="18" charset="0"/>
              </a:rPr>
              <a:t>The subject performs the action</a:t>
            </a:r>
            <a:r>
              <a:rPr lang="en-GB" sz="2400" dirty="0">
                <a:latin typeface="Palatino Linotype" panose="02040502050505030304" pitchFamily="18" charset="0"/>
              </a:rPr>
              <a:t>.</a:t>
            </a:r>
          </a:p>
          <a:p>
            <a:pPr algn="just"/>
            <a:r>
              <a:rPr lang="en-GB" sz="2400" dirty="0">
                <a:latin typeface="Palatino Linotype" panose="02040502050505030304" pitchFamily="18" charset="0"/>
              </a:rPr>
              <a:t>•	Simple Aspect: The action is straightforward and not complex.</a:t>
            </a:r>
          </a:p>
          <a:p>
            <a:pPr algn="just"/>
            <a:r>
              <a:rPr lang="en-GB" sz="2400" dirty="0">
                <a:latin typeface="Palatino Linotype" panose="02040502050505030304" pitchFamily="18" charset="0"/>
              </a:rPr>
              <a:t>•	Perfect Tense: </a:t>
            </a:r>
            <a:r>
              <a:rPr lang="en-GB" sz="2400" dirty="0">
                <a:solidFill>
                  <a:schemeClr val="accent1"/>
                </a:solidFill>
                <a:latin typeface="Palatino Linotype" panose="02040502050505030304" pitchFamily="18" charset="0"/>
              </a:rPr>
              <a:t>The action is completed, often translated as past tense in English.</a:t>
            </a:r>
          </a:p>
        </p:txBody>
      </p:sp>
    </p:spTree>
    <p:extLst>
      <p:ext uri="{BB962C8B-B14F-4D97-AF65-F5344CB8AC3E}">
        <p14:creationId xmlns:p14="http://schemas.microsoft.com/office/powerpoint/2010/main" val="1141882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E2951-2E59-862C-C393-56815BF6C55B}"/>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378FF2D7-D25C-AE59-2B12-97BBC6D6D3E7}"/>
              </a:ext>
            </a:extLst>
          </p:cNvPr>
          <p:cNvSpPr>
            <a:spLocks noGrp="1" noChangeArrowheads="1"/>
          </p:cNvSpPr>
          <p:nvPr>
            <p:ph type="ctrTitle"/>
          </p:nvPr>
        </p:nvSpPr>
        <p:spPr>
          <a:xfrm>
            <a:off x="1254542" y="447293"/>
            <a:ext cx="9422836" cy="628459"/>
          </a:xfrm>
        </p:spPr>
        <p:txBody>
          <a:bodyPr>
            <a:normAutofit/>
          </a:bodyPr>
          <a:lstStyle/>
          <a:p>
            <a:pPr defTabSz="1036638"/>
            <a:r>
              <a:rPr lang="en-US" altLang="en-US" sz="3200" dirty="0" err="1"/>
              <a:t>Qal</a:t>
            </a:r>
            <a:r>
              <a:rPr lang="en-US" altLang="en-US" sz="3200" dirty="0"/>
              <a:t> Perfect</a:t>
            </a:r>
          </a:p>
        </p:txBody>
      </p:sp>
      <p:sp>
        <p:nvSpPr>
          <p:cNvPr id="11267" name="Text Box 3">
            <a:extLst>
              <a:ext uri="{FF2B5EF4-FFF2-40B4-BE49-F238E27FC236}">
                <a16:creationId xmlns:a16="http://schemas.microsoft.com/office/drawing/2014/main" id="{793370F8-38BE-60B6-917C-C47A99F6E4A9}"/>
              </a:ext>
            </a:extLst>
          </p:cNvPr>
          <p:cNvSpPr txBox="1">
            <a:spLocks noChangeArrowheads="1"/>
          </p:cNvSpPr>
          <p:nvPr/>
        </p:nvSpPr>
        <p:spPr bwMode="auto">
          <a:xfrm>
            <a:off x="761088" y="1188234"/>
            <a:ext cx="10173769"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sz="2400" dirty="0">
                <a:latin typeface="Palatino Linotype" panose="02040502050505030304" pitchFamily="18" charset="0"/>
              </a:rPr>
              <a:t>Usage in Prophetic Statements</a:t>
            </a:r>
          </a:p>
          <a:p>
            <a:pPr algn="just"/>
            <a:r>
              <a:rPr lang="en-GB" sz="2400" dirty="0">
                <a:latin typeface="Palatino Linotype" panose="02040502050505030304" pitchFamily="18" charset="0"/>
              </a:rPr>
              <a:t>In prophetic literature, </a:t>
            </a:r>
            <a:r>
              <a:rPr lang="en-GB" sz="2400" dirty="0">
                <a:solidFill>
                  <a:schemeClr val="accent1"/>
                </a:solidFill>
                <a:latin typeface="Palatino Linotype" panose="02040502050505030304" pitchFamily="18" charset="0"/>
              </a:rPr>
              <a:t>the </a:t>
            </a:r>
            <a:r>
              <a:rPr lang="en-GB" sz="2400" dirty="0" err="1">
                <a:solidFill>
                  <a:schemeClr val="accent1"/>
                </a:solidFill>
                <a:latin typeface="Palatino Linotype" panose="02040502050505030304" pitchFamily="18" charset="0"/>
              </a:rPr>
              <a:t>Qal</a:t>
            </a:r>
            <a:r>
              <a:rPr lang="en-GB" sz="2400" dirty="0">
                <a:solidFill>
                  <a:schemeClr val="accent1"/>
                </a:solidFill>
                <a:latin typeface="Palatino Linotype" panose="02040502050505030304" pitchFamily="18" charset="0"/>
              </a:rPr>
              <a:t> Perfect can convey certainty and finality</a:t>
            </a:r>
            <a:r>
              <a:rPr lang="en-GB" sz="2400" dirty="0">
                <a:latin typeface="Palatino Linotype" panose="02040502050505030304" pitchFamily="18" charset="0"/>
              </a:rPr>
              <a:t>. It often reflects God's actions or declarations, </a:t>
            </a:r>
            <a:r>
              <a:rPr lang="en-GB" sz="2400" dirty="0">
                <a:solidFill>
                  <a:schemeClr val="accent1"/>
                </a:solidFill>
                <a:latin typeface="Palatino Linotype" panose="02040502050505030304" pitchFamily="18" charset="0"/>
              </a:rPr>
              <a:t>emphasizing that they have been completed or will certainly come to pass.</a:t>
            </a:r>
          </a:p>
          <a:p>
            <a:pPr algn="just"/>
            <a:endParaRPr lang="en-GB" sz="2400" dirty="0">
              <a:solidFill>
                <a:schemeClr val="accent1"/>
              </a:solidFill>
              <a:latin typeface="Palatino Linotype" panose="02040502050505030304" pitchFamily="18" charset="0"/>
            </a:endParaRPr>
          </a:p>
          <a:p>
            <a:pPr algn="just"/>
            <a:r>
              <a:rPr lang="en-GB" sz="2400" dirty="0">
                <a:latin typeface="Palatino Linotype" panose="02040502050505030304" pitchFamily="18" charset="0"/>
              </a:rPr>
              <a:t>2d) Sometimes in Hebrew</a:t>
            </a:r>
            <a:r>
              <a:rPr lang="en-GB" sz="2400" dirty="0">
                <a:solidFill>
                  <a:schemeClr val="accent1"/>
                </a:solidFill>
                <a:latin typeface="Palatino Linotype" panose="02040502050505030304" pitchFamily="18" charset="0"/>
              </a:rPr>
              <a:t>,  future events are conceived so vividly and so realistically that they are regarded as having virtually taken place and are described by the perfect.</a:t>
            </a:r>
            <a:r>
              <a:rPr lang="en-GB" sz="2400" dirty="0">
                <a:latin typeface="Palatino Linotype" panose="02040502050505030304" pitchFamily="18" charset="0"/>
              </a:rPr>
              <a:t> – E-sword Tense Voice Mood tools</a:t>
            </a:r>
          </a:p>
          <a:p>
            <a:pPr algn="just"/>
            <a:endParaRPr lang="en-GB" sz="2400" dirty="0">
              <a:solidFill>
                <a:schemeClr val="accent1"/>
              </a:solidFill>
              <a:latin typeface="Palatino Linotype" panose="02040502050505030304" pitchFamily="18" charset="0"/>
            </a:endParaRPr>
          </a:p>
        </p:txBody>
      </p:sp>
    </p:spTree>
    <p:extLst>
      <p:ext uri="{BB962C8B-B14F-4D97-AF65-F5344CB8AC3E}">
        <p14:creationId xmlns:p14="http://schemas.microsoft.com/office/powerpoint/2010/main" val="545782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13D14-387E-42C6-7DF6-1C0CEC6F0906}"/>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12EC4911-F381-92B1-560B-56E03993FC39}"/>
              </a:ext>
            </a:extLst>
          </p:cNvPr>
          <p:cNvSpPr>
            <a:spLocks noGrp="1" noChangeArrowheads="1"/>
          </p:cNvSpPr>
          <p:nvPr>
            <p:ph type="ctrTitle"/>
          </p:nvPr>
        </p:nvSpPr>
        <p:spPr>
          <a:xfrm>
            <a:off x="694261" y="272976"/>
            <a:ext cx="10803470" cy="628459"/>
          </a:xfrm>
        </p:spPr>
        <p:txBody>
          <a:bodyPr>
            <a:normAutofit/>
          </a:bodyPr>
          <a:lstStyle/>
          <a:p>
            <a:pPr defTabSz="1036638"/>
            <a:r>
              <a:rPr lang="en-US" altLang="en-US" sz="3200" dirty="0"/>
              <a:t>Young’s Literal Translation</a:t>
            </a:r>
          </a:p>
        </p:txBody>
      </p:sp>
      <p:sp>
        <p:nvSpPr>
          <p:cNvPr id="11267" name="Text Box 3">
            <a:extLst>
              <a:ext uri="{FF2B5EF4-FFF2-40B4-BE49-F238E27FC236}">
                <a16:creationId xmlns:a16="http://schemas.microsoft.com/office/drawing/2014/main" id="{461619B4-759D-DD8E-6889-BEC85308839C}"/>
              </a:ext>
            </a:extLst>
          </p:cNvPr>
          <p:cNvSpPr txBox="1">
            <a:spLocks noChangeArrowheads="1"/>
          </p:cNvSpPr>
          <p:nvPr/>
        </p:nvSpPr>
        <p:spPr bwMode="auto">
          <a:xfrm>
            <a:off x="383458" y="901435"/>
            <a:ext cx="11114273"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Jos 8:2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and thou hast done </a:t>
            </a:r>
            <a:r>
              <a:rPr lang="en-GB" altLang="en-US" sz="2400" dirty="0">
                <a:effectLst>
                  <a:outerShdw blurRad="38100" dist="38100" dir="2700000" algn="tl">
                    <a:srgbClr val="000000"/>
                  </a:outerShdw>
                </a:effectLst>
                <a:latin typeface="Palatino Linotype" panose="02040502050505030304" pitchFamily="18" charset="0"/>
              </a:rPr>
              <a:t>[</a:t>
            </a:r>
            <a:r>
              <a:rPr lang="en-GB" altLang="en-US" sz="2400" dirty="0" err="1">
                <a:effectLst>
                  <a:outerShdw blurRad="38100" dist="38100" dir="2700000" algn="tl">
                    <a:srgbClr val="000000"/>
                  </a:outerShdw>
                </a:effectLst>
                <a:latin typeface="Palatino Linotype" panose="02040502050505030304" pitchFamily="18" charset="0"/>
              </a:rPr>
              <a:t>Qal</a:t>
            </a:r>
            <a:r>
              <a:rPr lang="en-GB" altLang="en-US" sz="2400" dirty="0">
                <a:effectLst>
                  <a:outerShdw blurRad="38100" dist="38100" dir="2700000" algn="tl">
                    <a:srgbClr val="000000"/>
                  </a:outerShdw>
                </a:effectLst>
                <a:latin typeface="Palatino Linotype" panose="02040502050505030304" pitchFamily="18" charset="0"/>
              </a:rPr>
              <a:t> perfect]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to Ai and to her king as thou hast done to Jericho </a:t>
            </a:r>
            <a:r>
              <a:rPr lang="en-GB" altLang="en-US" sz="2400" dirty="0">
                <a:effectLst>
                  <a:outerShdw blurRad="38100" dist="38100" dir="2700000" algn="tl">
                    <a:srgbClr val="000000"/>
                  </a:outerShdw>
                </a:effectLst>
                <a:latin typeface="Palatino Linotype" panose="02040502050505030304" pitchFamily="18" charset="0"/>
              </a:rPr>
              <a:t>and to her king; only, its spoil and its cattle ye spoil for yourselves; set for thee an ambush for the city at its rear.’</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God is predicting the future as to what Israel has planned to do. He is telling them what they are about it do.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Jos 8:2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And thou shalt do </a:t>
            </a:r>
            <a:r>
              <a:rPr lang="en-GB" altLang="en-US" sz="2400" dirty="0">
                <a:effectLst>
                  <a:outerShdw blurRad="38100" dist="38100" dir="2700000" algn="tl">
                    <a:srgbClr val="000000"/>
                  </a:outerShdw>
                </a:effectLst>
                <a:latin typeface="Palatino Linotype" panose="02040502050505030304" pitchFamily="18" charset="0"/>
              </a:rPr>
              <a:t>[</a:t>
            </a:r>
            <a:r>
              <a:rPr lang="en-GB" altLang="en-US" sz="2400" dirty="0" err="1">
                <a:effectLst>
                  <a:outerShdw blurRad="38100" dist="38100" dir="2700000" algn="tl">
                    <a:srgbClr val="000000"/>
                  </a:outerShdw>
                </a:effectLst>
                <a:latin typeface="Palatino Linotype" panose="02040502050505030304" pitchFamily="18" charset="0"/>
              </a:rPr>
              <a:t>Qal</a:t>
            </a:r>
            <a:r>
              <a:rPr lang="en-GB" altLang="en-US" sz="2400" dirty="0">
                <a:effectLst>
                  <a:outerShdw blurRad="38100" dist="38100" dir="2700000" algn="tl">
                    <a:srgbClr val="000000"/>
                  </a:outerShdw>
                </a:effectLst>
                <a:latin typeface="Palatino Linotype" panose="02040502050505030304" pitchFamily="18" charset="0"/>
              </a:rPr>
              <a:t> perfect]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to Ai and her king as thou didst unto Jericho and her king:</a:t>
            </a:r>
            <a:r>
              <a:rPr lang="en-GB" altLang="en-US" sz="2400" dirty="0">
                <a:effectLst>
                  <a:outerShdw blurRad="38100" dist="38100" dir="2700000" algn="tl">
                    <a:srgbClr val="000000"/>
                  </a:outerShdw>
                </a:effectLst>
                <a:latin typeface="Palatino Linotype" panose="02040502050505030304" pitchFamily="18" charset="0"/>
              </a:rPr>
              <a:t> only the spoil thereof, and the cattle thereof, shall ye take for a prey unto yourselves: lay [imperative] thee an ambush for the city behind it.</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The KJV uses the language of “thou shalt do.” This sounds like a command, but it is not. It is a statement of what God knows Israel will do.  </a:t>
            </a:r>
          </a:p>
        </p:txBody>
      </p:sp>
    </p:spTree>
    <p:extLst>
      <p:ext uri="{BB962C8B-B14F-4D97-AF65-F5344CB8AC3E}">
        <p14:creationId xmlns:p14="http://schemas.microsoft.com/office/powerpoint/2010/main" val="168955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AAE29-9B3F-0D39-A9BC-7B5DA50C6C74}"/>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51C90248-E59D-BDB8-BA9C-AB720A17C39D}"/>
              </a:ext>
            </a:extLst>
          </p:cNvPr>
          <p:cNvSpPr>
            <a:spLocks noGrp="1" noChangeArrowheads="1"/>
          </p:cNvSpPr>
          <p:nvPr>
            <p:ph type="ctrTitle"/>
          </p:nvPr>
        </p:nvSpPr>
        <p:spPr>
          <a:xfrm>
            <a:off x="694261" y="405712"/>
            <a:ext cx="10803470" cy="628459"/>
          </a:xfrm>
        </p:spPr>
        <p:txBody>
          <a:bodyPr>
            <a:normAutofit/>
          </a:bodyPr>
          <a:lstStyle/>
          <a:p>
            <a:pPr defTabSz="1036638"/>
            <a:r>
              <a:rPr lang="en-GB" altLang="en-US" sz="3200" dirty="0"/>
              <a:t>Joshua 8:2</a:t>
            </a:r>
          </a:p>
        </p:txBody>
      </p:sp>
      <p:sp>
        <p:nvSpPr>
          <p:cNvPr id="11267" name="Text Box 3">
            <a:extLst>
              <a:ext uri="{FF2B5EF4-FFF2-40B4-BE49-F238E27FC236}">
                <a16:creationId xmlns:a16="http://schemas.microsoft.com/office/drawing/2014/main" id="{9C2D796C-3EFF-4880-A76A-7B551646E39F}"/>
              </a:ext>
            </a:extLst>
          </p:cNvPr>
          <p:cNvSpPr txBox="1">
            <a:spLocks noChangeArrowheads="1"/>
          </p:cNvSpPr>
          <p:nvPr/>
        </p:nvSpPr>
        <p:spPr bwMode="auto">
          <a:xfrm>
            <a:off x="812247" y="1550922"/>
            <a:ext cx="1026379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2400" dirty="0">
                <a:effectLst>
                  <a:outerShdw blurRad="38100" dist="38100" dir="2700000" algn="tl">
                    <a:srgbClr val="000000"/>
                  </a:outerShdw>
                </a:effectLst>
                <a:latin typeface="Palatino Linotype" panose="02040502050505030304" pitchFamily="18" charset="0"/>
              </a:rPr>
              <a:t>Josh 8:1</a:t>
            </a:r>
            <a:br>
              <a:rPr lang="en-GB" altLang="en-US" sz="2400" dirty="0">
                <a:effectLst>
                  <a:outerShdw blurRad="38100" dist="38100" dir="2700000" algn="tl">
                    <a:srgbClr val="000000"/>
                  </a:outerShdw>
                </a:effectLst>
                <a:latin typeface="Palatino Linotype" panose="02040502050505030304" pitchFamily="18" charset="0"/>
              </a:rPr>
            </a:br>
            <a:r>
              <a:rPr lang="en-GB" altLang="en-US" sz="2400" dirty="0">
                <a:effectLst>
                  <a:outerShdw blurRad="38100" dist="38100" dir="2700000" algn="tl">
                    <a:srgbClr val="000000"/>
                  </a:outerShdw>
                </a:effectLst>
                <a:latin typeface="Palatino Linotype" panose="02040502050505030304" pitchFamily="18" charset="0"/>
              </a:rPr>
              <a:t>Arise – imperative</a:t>
            </a:r>
          </a:p>
          <a:p>
            <a:r>
              <a:rPr lang="en-GB" altLang="en-US" sz="2400" dirty="0">
                <a:effectLst>
                  <a:outerShdw blurRad="38100" dist="38100" dir="2700000" algn="tl">
                    <a:srgbClr val="000000"/>
                  </a:outerShdw>
                </a:effectLst>
                <a:latin typeface="Palatino Linotype" panose="02040502050505030304" pitchFamily="18" charset="0"/>
              </a:rPr>
              <a:t>Go up – imperative</a:t>
            </a:r>
          </a:p>
          <a:p>
            <a:r>
              <a:rPr lang="en-GB" altLang="en-US" sz="2400" dirty="0">
                <a:effectLst>
                  <a:outerShdw blurRad="38100" dist="38100" dir="2700000" algn="tl">
                    <a:srgbClr val="000000"/>
                  </a:outerShdw>
                </a:effectLst>
                <a:latin typeface="Palatino Linotype" panose="02040502050505030304" pitchFamily="18" charset="0"/>
              </a:rPr>
              <a:t>See/Behold – Imperative</a:t>
            </a:r>
          </a:p>
          <a:p>
            <a:endParaRPr lang="en-GB" altLang="en-US" sz="2400" dirty="0">
              <a:effectLst>
                <a:outerShdw blurRad="38100" dist="38100" dir="2700000" algn="tl">
                  <a:srgbClr val="000000"/>
                </a:outerShdw>
              </a:effectLst>
              <a:latin typeface="Palatino Linotype" panose="02040502050505030304" pitchFamily="18" charset="0"/>
            </a:endParaRPr>
          </a:p>
          <a:p>
            <a:r>
              <a:rPr lang="en-GB" altLang="en-US" sz="2400" dirty="0">
                <a:effectLst>
                  <a:outerShdw blurRad="38100" dist="38100" dir="2700000" algn="tl">
                    <a:srgbClr val="000000"/>
                  </a:outerShdw>
                </a:effectLst>
                <a:latin typeface="Palatino Linotype" panose="02040502050505030304" pitchFamily="18" charset="0"/>
              </a:rPr>
              <a:t>Josh 8:2</a:t>
            </a:r>
          </a:p>
          <a:p>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Thou shalt do </a:t>
            </a:r>
            <a:r>
              <a:rPr lang="en-GB" altLang="en-US" sz="2400" dirty="0">
                <a:effectLst>
                  <a:outerShdw blurRad="38100" dist="38100" dir="2700000" algn="tl">
                    <a:srgbClr val="000000"/>
                  </a:outerShdw>
                </a:effectLst>
                <a:latin typeface="Palatino Linotype" panose="02040502050505030304" pitchFamily="18" charset="0"/>
              </a:rPr>
              <a:t>– </a:t>
            </a:r>
            <a:r>
              <a:rPr lang="en-GB" altLang="en-US" sz="2400" dirty="0" err="1">
                <a:effectLst>
                  <a:outerShdw blurRad="38100" dist="38100" dir="2700000" algn="tl">
                    <a:srgbClr val="000000"/>
                  </a:outerShdw>
                </a:effectLst>
                <a:latin typeface="Palatino Linotype" panose="02040502050505030304" pitchFamily="18" charset="0"/>
              </a:rPr>
              <a:t>Qal</a:t>
            </a:r>
            <a:r>
              <a:rPr lang="en-GB" altLang="en-US" sz="2400" dirty="0">
                <a:effectLst>
                  <a:outerShdw blurRad="38100" dist="38100" dir="2700000" algn="tl">
                    <a:srgbClr val="000000"/>
                  </a:outerShdw>
                </a:effectLst>
                <a:latin typeface="Palatino Linotype" panose="02040502050505030304" pitchFamily="18" charset="0"/>
              </a:rPr>
              <a:t>  perfect – Thou has done.</a:t>
            </a:r>
          </a:p>
          <a:p>
            <a:r>
              <a:rPr lang="en-GB" altLang="en-US" sz="2400" dirty="0">
                <a:effectLst>
                  <a:outerShdw blurRad="38100" dist="38100" dir="2700000" algn="tl">
                    <a:srgbClr val="000000"/>
                  </a:outerShdw>
                </a:effectLst>
                <a:latin typeface="Palatino Linotype" panose="02040502050505030304" pitchFamily="18" charset="0"/>
              </a:rPr>
              <a:t>Lay an ambush [Imperative] </a:t>
            </a:r>
          </a:p>
          <a:p>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1387894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10324-4686-2CE0-1C2C-932440C9EF85}"/>
            </a:ext>
          </a:extLst>
        </p:cNvPr>
        <p:cNvGrpSpPr/>
        <p:nvPr/>
      </p:nvGrpSpPr>
      <p:grpSpPr>
        <a:xfrm>
          <a:off x="0" y="0"/>
          <a:ext cx="0" cy="0"/>
          <a:chOff x="0" y="0"/>
          <a:chExt cx="0" cy="0"/>
        </a:xfrm>
      </p:grpSpPr>
      <p:sp>
        <p:nvSpPr>
          <p:cNvPr id="11266" name="Rectangle 2">
            <a:extLst>
              <a:ext uri="{FF2B5EF4-FFF2-40B4-BE49-F238E27FC236}">
                <a16:creationId xmlns:a16="http://schemas.microsoft.com/office/drawing/2014/main" id="{91720F0F-4F10-E755-8A43-3BB6CBD22DC0}"/>
              </a:ext>
            </a:extLst>
          </p:cNvPr>
          <p:cNvSpPr>
            <a:spLocks noGrp="1" noChangeArrowheads="1"/>
          </p:cNvSpPr>
          <p:nvPr>
            <p:ph type="ctrTitle"/>
          </p:nvPr>
        </p:nvSpPr>
        <p:spPr>
          <a:xfrm>
            <a:off x="694262" y="261696"/>
            <a:ext cx="10803470" cy="628459"/>
          </a:xfrm>
        </p:spPr>
        <p:txBody>
          <a:bodyPr>
            <a:normAutofit/>
          </a:bodyPr>
          <a:lstStyle/>
          <a:p>
            <a:pPr defTabSz="1036638"/>
            <a:r>
              <a:rPr lang="en-US" altLang="en-US" sz="3200" dirty="0" err="1"/>
              <a:t>Qal</a:t>
            </a:r>
            <a:r>
              <a:rPr lang="en-US" altLang="en-US" sz="3200" dirty="0"/>
              <a:t> Perfect – Past Action</a:t>
            </a:r>
          </a:p>
        </p:txBody>
      </p:sp>
      <p:sp>
        <p:nvSpPr>
          <p:cNvPr id="11267" name="Text Box 3">
            <a:extLst>
              <a:ext uri="{FF2B5EF4-FFF2-40B4-BE49-F238E27FC236}">
                <a16:creationId xmlns:a16="http://schemas.microsoft.com/office/drawing/2014/main" id="{04231BD0-D134-F6B4-EBDA-918D91B1B561}"/>
              </a:ext>
            </a:extLst>
          </p:cNvPr>
          <p:cNvSpPr txBox="1">
            <a:spLocks noChangeArrowheads="1"/>
          </p:cNvSpPr>
          <p:nvPr/>
        </p:nvSpPr>
        <p:spPr bwMode="auto">
          <a:xfrm>
            <a:off x="517444" y="1351508"/>
            <a:ext cx="10980288"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GB" altLang="en-US" sz="2400" dirty="0">
                <a:effectLst>
                  <a:outerShdw blurRad="38100" dist="38100" dir="2700000" algn="tl">
                    <a:srgbClr val="000000"/>
                  </a:outerShdw>
                </a:effectLst>
                <a:latin typeface="Palatino Linotype" panose="02040502050505030304" pitchFamily="18" charset="0"/>
              </a:rPr>
              <a:t>Exo 18:1  When Jethro, the priest of Midian, Moses' father in law,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heard of all that God had done</a:t>
            </a:r>
            <a:r>
              <a:rPr lang="en-GB" altLang="en-US" sz="2400" dirty="0">
                <a:effectLst>
                  <a:outerShdw blurRad="38100" dist="38100" dir="2700000" algn="tl">
                    <a:srgbClr val="000000"/>
                  </a:outerShdw>
                </a:effectLst>
                <a:latin typeface="Palatino Linotype" panose="02040502050505030304" pitchFamily="18" charset="0"/>
              </a:rPr>
              <a:t> H6213 [H8804] for Moses, and for Israel his people, and that the LORD had brought Israel out of Egypt;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Deu 1:30  The LORD your God which </a:t>
            </a:r>
            <a:r>
              <a:rPr lang="en-GB" altLang="en-US" sz="2400" dirty="0" err="1">
                <a:effectLst>
                  <a:outerShdw blurRad="38100" dist="38100" dir="2700000" algn="tl">
                    <a:srgbClr val="000000"/>
                  </a:outerShdw>
                </a:effectLst>
                <a:latin typeface="Palatino Linotype" panose="02040502050505030304" pitchFamily="18" charset="0"/>
              </a:rPr>
              <a:t>goeth</a:t>
            </a:r>
            <a:r>
              <a:rPr lang="en-GB" altLang="en-US" sz="2400" dirty="0">
                <a:effectLst>
                  <a:outerShdw blurRad="38100" dist="38100" dir="2700000" algn="tl">
                    <a:srgbClr val="000000"/>
                  </a:outerShdw>
                </a:effectLst>
                <a:latin typeface="Palatino Linotype" panose="02040502050505030304" pitchFamily="18" charset="0"/>
              </a:rPr>
              <a:t> before you, he shall fight for you,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according to all that he did </a:t>
            </a:r>
            <a:r>
              <a:rPr lang="en-GB" altLang="en-US" sz="2400" dirty="0">
                <a:effectLst>
                  <a:outerShdw blurRad="38100" dist="38100" dir="2700000" algn="tl">
                    <a:srgbClr val="000000"/>
                  </a:outerShdw>
                </a:effectLst>
                <a:latin typeface="Palatino Linotype" panose="02040502050505030304" pitchFamily="18" charset="0"/>
              </a:rPr>
              <a:t>H6213 [H8804]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for you in Egypt </a:t>
            </a:r>
            <a:r>
              <a:rPr lang="en-GB" altLang="en-US" sz="2400" dirty="0">
                <a:effectLst>
                  <a:outerShdw blurRad="38100" dist="38100" dir="2700000" algn="tl">
                    <a:srgbClr val="000000"/>
                  </a:outerShdw>
                </a:effectLst>
                <a:latin typeface="Palatino Linotype" panose="02040502050505030304" pitchFamily="18" charset="0"/>
              </a:rPr>
              <a:t>before your eyes; </a:t>
            </a:r>
          </a:p>
          <a:p>
            <a:pPr algn="just"/>
            <a:endParaRPr lang="en-GB" altLang="en-US" sz="2400" dirty="0">
              <a:effectLst>
                <a:outerShdw blurRad="38100" dist="38100" dir="2700000" algn="tl">
                  <a:srgbClr val="000000"/>
                </a:outerShdw>
              </a:effectLst>
              <a:latin typeface="Palatino Linotype" panose="02040502050505030304" pitchFamily="18" charset="0"/>
            </a:endParaRPr>
          </a:p>
          <a:p>
            <a:pPr algn="just"/>
            <a:r>
              <a:rPr lang="en-GB" altLang="en-US" sz="2400" dirty="0">
                <a:effectLst>
                  <a:outerShdw blurRad="38100" dist="38100" dir="2700000" algn="tl">
                    <a:srgbClr val="000000"/>
                  </a:outerShdw>
                </a:effectLst>
                <a:latin typeface="Palatino Linotype" panose="02040502050505030304" pitchFamily="18" charset="0"/>
              </a:rPr>
              <a:t>Deu 4:3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Your eyes have seen what the LORD did </a:t>
            </a:r>
            <a:r>
              <a:rPr lang="en-GB" altLang="en-US" sz="2400" dirty="0">
                <a:effectLst>
                  <a:outerShdw blurRad="38100" dist="38100" dir="2700000" algn="tl">
                    <a:srgbClr val="000000"/>
                  </a:outerShdw>
                </a:effectLst>
                <a:latin typeface="Palatino Linotype" panose="02040502050505030304" pitchFamily="18" charset="0"/>
              </a:rPr>
              <a:t>H6213 [H8804] </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because of </a:t>
            </a:r>
            <a:r>
              <a:rPr lang="en-GB" altLang="en-US" sz="2400" dirty="0" err="1">
                <a:solidFill>
                  <a:schemeClr val="accent1"/>
                </a:solidFill>
                <a:effectLst>
                  <a:outerShdw blurRad="38100" dist="38100" dir="2700000" algn="tl">
                    <a:srgbClr val="000000"/>
                  </a:outerShdw>
                </a:effectLst>
                <a:latin typeface="Palatino Linotype" panose="02040502050505030304" pitchFamily="18" charset="0"/>
              </a:rPr>
              <a:t>Baalpeor</a:t>
            </a:r>
            <a:r>
              <a:rPr lang="en-GB" altLang="en-US" sz="2400" dirty="0">
                <a:solidFill>
                  <a:schemeClr val="accent1"/>
                </a:solidFill>
                <a:effectLst>
                  <a:outerShdw blurRad="38100" dist="38100" dir="2700000" algn="tl">
                    <a:srgbClr val="000000"/>
                  </a:outerShdw>
                </a:effectLst>
                <a:latin typeface="Palatino Linotype" panose="02040502050505030304" pitchFamily="18" charset="0"/>
              </a:rPr>
              <a:t>: </a:t>
            </a:r>
            <a:r>
              <a:rPr lang="en-GB" altLang="en-US" sz="2400" dirty="0">
                <a:effectLst>
                  <a:outerShdw blurRad="38100" dist="38100" dir="2700000" algn="tl">
                    <a:srgbClr val="000000"/>
                  </a:outerShdw>
                </a:effectLst>
                <a:latin typeface="Palatino Linotype" panose="02040502050505030304" pitchFamily="18" charset="0"/>
              </a:rPr>
              <a:t>for all the men that followed </a:t>
            </a:r>
            <a:r>
              <a:rPr lang="en-GB" altLang="en-US" sz="2400" dirty="0" err="1">
                <a:effectLst>
                  <a:outerShdw blurRad="38100" dist="38100" dir="2700000" algn="tl">
                    <a:srgbClr val="000000"/>
                  </a:outerShdw>
                </a:effectLst>
                <a:latin typeface="Palatino Linotype" panose="02040502050505030304" pitchFamily="18" charset="0"/>
              </a:rPr>
              <a:t>Baalpeor</a:t>
            </a:r>
            <a:r>
              <a:rPr lang="en-GB" altLang="en-US" sz="2400" dirty="0">
                <a:effectLst>
                  <a:outerShdw blurRad="38100" dist="38100" dir="2700000" algn="tl">
                    <a:srgbClr val="000000"/>
                  </a:outerShdw>
                </a:effectLst>
                <a:latin typeface="Palatino Linotype" panose="02040502050505030304" pitchFamily="18" charset="0"/>
              </a:rPr>
              <a:t>, the LORD thy God hath destroyed them from among you. </a:t>
            </a:r>
          </a:p>
          <a:p>
            <a:pPr algn="just"/>
            <a:endParaRPr lang="en-GB" altLang="en-US" sz="2400" dirty="0">
              <a:effectLst>
                <a:outerShdw blurRad="38100" dist="38100" dir="2700000" algn="tl">
                  <a:srgbClr val="000000"/>
                </a:outerShdw>
              </a:effectLst>
              <a:latin typeface="Palatino Linotype" panose="02040502050505030304" pitchFamily="18" charset="0"/>
            </a:endParaRPr>
          </a:p>
        </p:txBody>
      </p:sp>
    </p:spTree>
    <p:extLst>
      <p:ext uri="{BB962C8B-B14F-4D97-AF65-F5344CB8AC3E}">
        <p14:creationId xmlns:p14="http://schemas.microsoft.com/office/powerpoint/2010/main" val="26244290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40337</TotalTime>
  <Words>2316</Words>
  <Application>Microsoft Office PowerPoint</Application>
  <PresentationFormat>Widescreen</PresentationFormat>
  <Paragraphs>96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Bookman Old Style</vt:lpstr>
      <vt:lpstr>Calibri</vt:lpstr>
      <vt:lpstr>Palatino Linotype</vt:lpstr>
      <vt:lpstr>Rockwell</vt:lpstr>
      <vt:lpstr>Damask</vt:lpstr>
      <vt:lpstr>Destruction of Ai</vt:lpstr>
      <vt:lpstr>Given into You Hand</vt:lpstr>
      <vt:lpstr>Given into the hand = Forsaken, left</vt:lpstr>
      <vt:lpstr>Given into You Hand</vt:lpstr>
      <vt:lpstr>Qal Perfect</vt:lpstr>
      <vt:lpstr>Qal Perfect</vt:lpstr>
      <vt:lpstr>Young’s Literal Translation</vt:lpstr>
      <vt:lpstr>Joshua 8:2</vt:lpstr>
      <vt:lpstr>Qal Perfect – Past Action</vt:lpstr>
      <vt:lpstr>Qal Perfect – Future Action. </vt:lpstr>
      <vt:lpstr>Joshua’s Command</vt:lpstr>
      <vt:lpstr>Sequence of events</vt:lpstr>
      <vt:lpstr>The Slaughter</vt:lpstr>
      <vt:lpstr>Josephus account</vt:lpstr>
      <vt:lpstr>Why the difference?</vt:lpstr>
      <vt:lpstr>Softening Old Testament History?</vt:lpstr>
      <vt:lpstr>Dashing the little ones</vt:lpstr>
      <vt:lpstr>The Burning Questions?</vt:lpstr>
      <vt:lpstr>PowerPoint Presentation</vt:lpstr>
    </vt:vector>
  </TitlesOfParts>
  <Company>Maranatha Media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 and the Rise of Worthlessness</dc:title>
  <dc:creator>Adrian Ebens</dc:creator>
  <cp:lastModifiedBy>Adrian Ebens</cp:lastModifiedBy>
  <cp:revision>567</cp:revision>
  <dcterms:created xsi:type="dcterms:W3CDTF">2006-05-23T07:55:33Z</dcterms:created>
  <dcterms:modified xsi:type="dcterms:W3CDTF">2026-01-07T10:19:47Z</dcterms:modified>
</cp:coreProperties>
</file>