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7380288" cy="10512425"/>
  <p:notesSz cx="7102475" cy="10234613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28" autoAdjust="0"/>
    <p:restoredTop sz="94657" autoAdjust="0"/>
  </p:normalViewPr>
  <p:slideViewPr>
    <p:cSldViewPr snapToGrid="0">
      <p:cViewPr>
        <p:scale>
          <a:sx n="100" d="100"/>
          <a:sy n="100" d="100"/>
        </p:scale>
        <p:origin x="-1806" y="-72"/>
      </p:cViewPr>
      <p:guideLst>
        <p:guide orient="horz" pos="3312"/>
        <p:guide pos="2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90" tIns="46843" rIns="93690" bIns="46843" numCol="1" anchor="t" anchorCtr="0" compatLnSpc="1">
            <a:prstTxWarp prst="textNoShape">
              <a:avLst/>
            </a:prstTxWarp>
          </a:bodyPr>
          <a:lstStyle>
            <a:lvl1pPr defTabSz="936625">
              <a:defRPr sz="1300"/>
            </a:lvl1pPr>
          </a:lstStyle>
          <a:p>
            <a:endParaRPr lang="en-AU" altLang="en-A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7488" y="0"/>
            <a:ext cx="30781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90" tIns="46843" rIns="93690" bIns="46843" numCol="1" anchor="t" anchorCtr="0" compatLnSpc="1">
            <a:prstTxWarp prst="textNoShape">
              <a:avLst/>
            </a:prstTxWarp>
          </a:bodyPr>
          <a:lstStyle>
            <a:lvl1pPr algn="r" defTabSz="936625">
              <a:defRPr sz="1300"/>
            </a:lvl1pPr>
          </a:lstStyle>
          <a:p>
            <a:endParaRPr lang="en-AU" alt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7088"/>
            <a:ext cx="307816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90" tIns="46843" rIns="93690" bIns="46843" numCol="1" anchor="b" anchorCtr="0" compatLnSpc="1">
            <a:prstTxWarp prst="textNoShape">
              <a:avLst/>
            </a:prstTxWarp>
          </a:bodyPr>
          <a:lstStyle>
            <a:lvl1pPr defTabSz="936625">
              <a:defRPr sz="1300"/>
            </a:lvl1pPr>
          </a:lstStyle>
          <a:p>
            <a:endParaRPr lang="en-AU" altLang="en-A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7488" y="9717088"/>
            <a:ext cx="3078162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90" tIns="46843" rIns="93690" bIns="46843" numCol="1" anchor="b" anchorCtr="0" compatLnSpc="1">
            <a:prstTxWarp prst="textNoShape">
              <a:avLst/>
            </a:prstTxWarp>
          </a:bodyPr>
          <a:lstStyle>
            <a:lvl1pPr algn="r" defTabSz="936625">
              <a:defRPr sz="1300"/>
            </a:lvl1pPr>
          </a:lstStyle>
          <a:p>
            <a:fld id="{4B2DC19E-F676-4F8B-A651-A2DABF3E5B6F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383588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038" y="3265488"/>
            <a:ext cx="6272212" cy="2254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488" y="5956300"/>
            <a:ext cx="5167312" cy="26876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9D701-536E-4E2C-9AA4-0101D38D3EB8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19474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46DE6-D246-43DB-83A3-B50BC42E14E3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46776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9388" y="936625"/>
            <a:ext cx="1568450" cy="840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2450" y="936625"/>
            <a:ext cx="4554538" cy="840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F3576-C0C6-4D4E-A45A-A82A103DCB19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44129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E7EA0-E311-42A9-AA26-9DC952562983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33562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3" y="6754813"/>
            <a:ext cx="6273800" cy="2087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13" y="4456113"/>
            <a:ext cx="6273800" cy="22987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2A990-87C4-49BE-BF4C-030F3E00EDD3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28545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450" y="3038475"/>
            <a:ext cx="3060700" cy="630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65550" y="3038475"/>
            <a:ext cx="3062288" cy="630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B30A6-2292-4305-9E83-898B0F08F3D5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74195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420688"/>
            <a:ext cx="6643688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00" y="2352675"/>
            <a:ext cx="3262313" cy="981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333750"/>
            <a:ext cx="3262313" cy="60563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49675" y="2352675"/>
            <a:ext cx="3262313" cy="981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49675" y="3333750"/>
            <a:ext cx="3262313" cy="60563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31A00-3723-4F8B-B4B6-349953C34845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08302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DEB37-C5B5-4EDA-8086-B046EEC3138F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364694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7898A-B2FF-4AAB-AA23-92470240F517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10645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419100"/>
            <a:ext cx="2428875" cy="1781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075" y="419100"/>
            <a:ext cx="4125913" cy="8970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300" y="2200275"/>
            <a:ext cx="2428875" cy="7189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CADD3-25B1-4A51-AB14-CEA311804019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227129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7358063"/>
            <a:ext cx="4429125" cy="869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6213" y="939800"/>
            <a:ext cx="4429125" cy="6307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6213" y="8228013"/>
            <a:ext cx="4429125" cy="1233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03878-6389-435E-AA02-E55FD108FCA1}" type="slidenum">
              <a:rPr lang="en-AU" altLang="en-AU"/>
              <a:pPr/>
              <a:t>‹#›</a:t>
            </a:fld>
            <a:endParaRPr lang="en-AU" altLang="en-AU"/>
          </a:p>
        </p:txBody>
      </p:sp>
    </p:spTree>
    <p:extLst>
      <p:ext uri="{BB962C8B-B14F-4D97-AF65-F5344CB8AC3E}">
        <p14:creationId xmlns:p14="http://schemas.microsoft.com/office/powerpoint/2010/main" val="42175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936625"/>
            <a:ext cx="6275388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24" tIns="51112" rIns="102224" bIns="511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3038475"/>
            <a:ext cx="6275388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24" tIns="51112" rIns="102224" bIns="511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AU" smtClean="0"/>
              <a:t>Click to edit Master text styles</a:t>
            </a:r>
          </a:p>
          <a:p>
            <a:pPr lvl="1"/>
            <a:r>
              <a:rPr lang="en-AU" altLang="en-AU" smtClean="0"/>
              <a:t>Second level</a:t>
            </a:r>
          </a:p>
          <a:p>
            <a:pPr lvl="2"/>
            <a:r>
              <a:rPr lang="en-AU" altLang="en-AU" smtClean="0"/>
              <a:t>Third level</a:t>
            </a:r>
          </a:p>
          <a:p>
            <a:pPr lvl="3"/>
            <a:r>
              <a:rPr lang="en-AU" altLang="en-AU" smtClean="0"/>
              <a:t>Fourth level</a:t>
            </a:r>
          </a:p>
          <a:p>
            <a:pPr lvl="4"/>
            <a:r>
              <a:rPr lang="en-AU" alt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2450" y="9575800"/>
            <a:ext cx="1538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24" tIns="51112" rIns="102224" bIns="51112" numCol="1" anchor="t" anchorCtr="0" compatLnSpc="1">
            <a:prstTxWarp prst="textNoShape">
              <a:avLst/>
            </a:prstTxWarp>
          </a:bodyPr>
          <a:lstStyle>
            <a:lvl1pPr defTabSz="1023938">
              <a:defRPr sz="1500"/>
            </a:lvl1pPr>
          </a:lstStyle>
          <a:p>
            <a:endParaRPr lang="en-AU" alt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2538" y="9575800"/>
            <a:ext cx="2335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24" tIns="51112" rIns="102224" bIns="51112" numCol="1" anchor="t" anchorCtr="0" compatLnSpc="1">
            <a:prstTxWarp prst="textNoShape">
              <a:avLst/>
            </a:prstTxWarp>
          </a:bodyPr>
          <a:lstStyle>
            <a:lvl1pPr algn="ctr" defTabSz="1023938">
              <a:defRPr sz="1500"/>
            </a:lvl1pPr>
          </a:lstStyle>
          <a:p>
            <a:endParaRPr lang="en-AU" alt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9550" y="9575800"/>
            <a:ext cx="15382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24" tIns="51112" rIns="102224" bIns="51112" numCol="1" anchor="t" anchorCtr="0" compatLnSpc="1">
            <a:prstTxWarp prst="textNoShape">
              <a:avLst/>
            </a:prstTxWarp>
          </a:bodyPr>
          <a:lstStyle>
            <a:lvl1pPr algn="r" defTabSz="1023938">
              <a:defRPr sz="1500"/>
            </a:lvl1pPr>
          </a:lstStyle>
          <a:p>
            <a:fld id="{AED40440-9286-46EA-9F70-3D2F2F847CFA}" type="slidenum">
              <a:rPr lang="en-AU" altLang="en-AU"/>
              <a:pPr/>
              <a:t>‹#›</a:t>
            </a:fld>
            <a:endParaRPr lang="en-AU" alt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39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239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2pPr>
      <a:lvl3pPr algn="ctr" defTabSz="10239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3pPr>
      <a:lvl4pPr algn="ctr" defTabSz="10239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4pPr>
      <a:lvl5pPr algn="ctr" defTabSz="10239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5pPr>
      <a:lvl6pPr marL="457200" algn="ctr" defTabSz="10239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6pPr>
      <a:lvl7pPr marL="914400" algn="ctr" defTabSz="10239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7pPr>
      <a:lvl8pPr marL="1371600" algn="ctr" defTabSz="10239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8pPr>
      <a:lvl9pPr marL="1828800" algn="ctr" defTabSz="1023938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0"/>
        </a:defRPr>
      </a:lvl9pPr>
    </p:titleStyle>
    <p:bodyStyle>
      <a:lvl1pPr marL="384175" indent="-384175" algn="l" defTabSz="102393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31850" indent="-322263" algn="l" defTabSz="1023938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7938" indent="-254000" algn="l" defTabSz="1023938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89113" indent="-257175" algn="l" defTabSz="1023938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98700" indent="-252413" algn="l" defTabSz="102393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55900" indent="-252413" algn="l" defTabSz="102393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13100" indent="-252413" algn="l" defTabSz="102393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70300" indent="-252413" algn="l" defTabSz="102393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27500" indent="-252413" algn="l" defTabSz="1023938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1" name="Picture 123" descr="manuscript"/>
          <p:cNvPicPr>
            <a:picLocks noChangeAspect="1" noChangeArrowheads="1"/>
          </p:cNvPicPr>
          <p:nvPr/>
        </p:nvPicPr>
        <p:blipFill>
          <a:blip r:embed="rId2">
            <a:lum bright="24000"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4484688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9" name="Picture 121" descr="Cyrus Cylinder copy"/>
          <p:cNvPicPr>
            <a:picLocks noChangeAspect="1" noChangeArrowheads="1"/>
          </p:cNvPicPr>
          <p:nvPr/>
        </p:nvPicPr>
        <p:blipFill>
          <a:blip r:embed="rId3">
            <a:lum bright="4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1463675"/>
            <a:ext cx="33099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" name="Picture 117" descr="Bible copy"/>
          <p:cNvPicPr>
            <a:picLocks noChangeAspect="1" noChangeArrowheads="1"/>
          </p:cNvPicPr>
          <p:nvPr/>
        </p:nvPicPr>
        <p:blipFill>
          <a:blip r:embed="rId4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8907463"/>
            <a:ext cx="4051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5" name="Text Box 87"/>
          <p:cNvSpPr txBox="1">
            <a:spLocks noChangeArrowheads="1"/>
          </p:cNvSpPr>
          <p:nvPr/>
        </p:nvSpPr>
        <p:spPr bwMode="auto">
          <a:xfrm>
            <a:off x="3013075" y="5856288"/>
            <a:ext cx="38671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97" tIns="42798" rIns="85597" bIns="42798">
            <a:spAutoFit/>
          </a:bodyPr>
          <a:lstStyle>
            <a:lvl1pPr marL="263525" indent="-263525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2913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5663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84288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1325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685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57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29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01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altLang="en-AU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4. Written </a:t>
            </a:r>
            <a:r>
              <a:rPr lang="en-US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</a:t>
            </a:r>
            <a:r>
              <a:rPr lang="en-AU" altLang="en-AU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own by Prophets - Ex 34:27; Isa 8:1; Jer 30:2; 36:28; Eze 43:11; Hab 2:2; Luke 1:3; Rev 1:11,19</a:t>
            </a:r>
            <a:endParaRPr lang="en-AU" altLang="en-AU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37" name="Text Box 89"/>
          <p:cNvSpPr txBox="1">
            <a:spLocks noChangeArrowheads="1"/>
          </p:cNvSpPr>
          <p:nvPr/>
        </p:nvSpPr>
        <p:spPr bwMode="auto">
          <a:xfrm>
            <a:off x="2178050" y="307975"/>
            <a:ext cx="318452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97" tIns="42798" rIns="85597" bIns="42798">
            <a:spAutoFit/>
          </a:bodyPr>
          <a:lstStyle>
            <a:lvl1pPr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28625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5663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84288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1325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685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57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29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01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AU" sz="2200" b="1">
                <a:solidFill>
                  <a:srgbClr val="FF6600"/>
                </a:solidFill>
                <a:latin typeface="Arial Black" pitchFamily="34" charset="0"/>
              </a:rPr>
              <a:t>The Word of God</a:t>
            </a:r>
            <a:endParaRPr lang="en-AU" altLang="en-AU" sz="2200" b="1">
              <a:latin typeface="Arial Black" pitchFamily="34" charset="0"/>
            </a:endParaRPr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 rot="5400000">
            <a:off x="6361907" y="9432131"/>
            <a:ext cx="13398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altLang="en-AU" sz="800" i="1"/>
              <a:t>© Adrian Ebens 2002</a:t>
            </a:r>
            <a:endParaRPr lang="en-AU" altLang="en-AU"/>
          </a:p>
        </p:txBody>
      </p:sp>
      <p:sp>
        <p:nvSpPr>
          <p:cNvPr id="2145" name="Text Box 97"/>
          <p:cNvSpPr txBox="1">
            <a:spLocks noChangeArrowheads="1"/>
          </p:cNvSpPr>
          <p:nvPr/>
        </p:nvSpPr>
        <p:spPr bwMode="auto">
          <a:xfrm>
            <a:off x="3444875" y="10096500"/>
            <a:ext cx="260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200"/>
              <a:t>9</a:t>
            </a:r>
            <a:endParaRPr lang="en-AU" altLang="en-US"/>
          </a:p>
        </p:txBody>
      </p:sp>
      <p:pic>
        <p:nvPicPr>
          <p:cNvPr id="2147" name="Picture 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433638"/>
            <a:ext cx="191928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9" name="Picture 101" descr="Qumran Cave 4 inside with Hanan Eshel, 96-21t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3"/>
          <a:stretch>
            <a:fillRect/>
          </a:stretch>
        </p:blipFill>
        <p:spPr bwMode="auto">
          <a:xfrm>
            <a:off x="533400" y="8496300"/>
            <a:ext cx="1931988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" name="Picture 1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5494338"/>
            <a:ext cx="1919287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" name="Picture 10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960813"/>
            <a:ext cx="1922462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" name="Picture 1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35038"/>
            <a:ext cx="19097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3" name="Text Box 105"/>
          <p:cNvSpPr txBox="1">
            <a:spLocks noChangeArrowheads="1"/>
          </p:cNvSpPr>
          <p:nvPr/>
        </p:nvSpPr>
        <p:spPr bwMode="auto">
          <a:xfrm>
            <a:off x="3022600" y="1439863"/>
            <a:ext cx="34528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alt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1. Inspired By God – 2 Tim 3:16</a:t>
            </a:r>
          </a:p>
        </p:txBody>
      </p:sp>
      <p:sp>
        <p:nvSpPr>
          <p:cNvPr id="2155" name="Text Box 107"/>
          <p:cNvSpPr txBox="1">
            <a:spLocks noChangeArrowheads="1"/>
          </p:cNvSpPr>
          <p:nvPr/>
        </p:nvSpPr>
        <p:spPr bwMode="auto">
          <a:xfrm>
            <a:off x="3022600" y="4284663"/>
            <a:ext cx="3563938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4988"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altLang="en-AU" sz="1600">
                <a:latin typeface="Arial" charset="0"/>
              </a:rPr>
              <a:t>3. Given to holy men</a:t>
            </a:r>
            <a:r>
              <a:rPr lang="en-US" altLang="en-US" sz="1600">
                <a:latin typeface="Arial" charset="0"/>
              </a:rPr>
              <a:t> </a:t>
            </a:r>
            <a:r>
              <a:rPr lang="en-AU" altLang="en-AU" sz="1600">
                <a:latin typeface="Arial" charset="0"/>
              </a:rPr>
              <a:t>[Prophets] as moved by Holy Spirit. 2 Peter 1:21 </a:t>
            </a:r>
            <a:r>
              <a:rPr lang="en-US" altLang="en-US" sz="1600">
                <a:latin typeface="Arial" charset="0"/>
              </a:rPr>
              <a:t>e</a:t>
            </a:r>
            <a:r>
              <a:rPr lang="en-AU" altLang="en-AU" sz="1600">
                <a:latin typeface="Arial" charset="0"/>
              </a:rPr>
              <a:t>g – 2 Sam 23:2; Eze 2:2; 11:5; Micah 3:8</a:t>
            </a:r>
            <a:endParaRPr lang="en-AU" altLang="en-US" sz="1600">
              <a:latin typeface="Arial" charset="0"/>
            </a:endParaRPr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3022599" y="2389188"/>
            <a:ext cx="4116389" cy="13388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7675" indent="9525"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82663"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altLang="en-A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God spoke to Prophets by:</a:t>
            </a:r>
          </a:p>
          <a:p>
            <a:pPr marL="0" indent="0"/>
            <a:r>
              <a:rPr lang="en-AU" altLang="en-AU" sz="1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a</a:t>
            </a:r>
            <a:r>
              <a:rPr lang="en-AU" altLang="en-AU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Dreams and </a:t>
            </a:r>
            <a:r>
              <a:rPr lang="en-US" altLang="en-US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</a:t>
            </a:r>
            <a:r>
              <a:rPr lang="en-AU" altLang="en-AU" sz="1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isions</a:t>
            </a:r>
            <a:r>
              <a:rPr lang="en-AU" altLang="en-AU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</a:t>
            </a:r>
            <a:r>
              <a:rPr lang="en-AU" altLang="en-AU" sz="1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Num</a:t>
            </a:r>
            <a:r>
              <a:rPr lang="en-AU" altLang="en-AU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12:6; </a:t>
            </a:r>
            <a:r>
              <a:rPr lang="en-AU" altLang="en-AU" sz="1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en-AU" altLang="en-AU" sz="1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AU" altLang="en-AU" sz="1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2 </a:t>
            </a:r>
            <a:r>
              <a:rPr lang="en-AU" altLang="en-AU" sz="1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Cor</a:t>
            </a:r>
            <a:r>
              <a:rPr lang="en-AU" altLang="en-AU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12:1-4; Dan 7:1; Rev </a:t>
            </a:r>
            <a:r>
              <a:rPr lang="en-AU" altLang="en-AU" sz="1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1:10</a:t>
            </a:r>
            <a:br>
              <a:rPr lang="en-AU" altLang="en-AU" sz="1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AU" altLang="en-AU" sz="1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b</a:t>
            </a:r>
            <a:r>
              <a:rPr lang="en-AU" altLang="en-AU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Audible </a:t>
            </a:r>
            <a:r>
              <a:rPr lang="en-US" altLang="en-US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</a:t>
            </a:r>
            <a:r>
              <a:rPr lang="en-AU" altLang="en-AU" sz="1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oice</a:t>
            </a:r>
            <a:r>
              <a:rPr lang="en-AU" altLang="en-AU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</a:t>
            </a:r>
            <a:r>
              <a:rPr lang="en-AU" altLang="en-AU" sz="13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Num</a:t>
            </a:r>
            <a:r>
              <a:rPr lang="en-AU" altLang="en-AU" sz="1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12:7; 1 </a:t>
            </a:r>
            <a:r>
              <a:rPr lang="en-AU" altLang="en-AU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Sam </a:t>
            </a:r>
            <a:r>
              <a:rPr lang="en-AU" altLang="en-AU" sz="1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3:8</a:t>
            </a:r>
            <a:br>
              <a:rPr lang="en-AU" altLang="en-AU" sz="1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en-AU" altLang="en-AU" sz="1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c) Personal Experience – 2 Pet 1:16; 1 John 1:1-2</a:t>
            </a:r>
          </a:p>
          <a:p>
            <a:pPr marL="0" indent="0"/>
            <a:r>
              <a:rPr lang="en-AU" altLang="en-US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AU" altLang="en-US" sz="13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d) Angels – Dan 9:24-27; Luke 1:19</a:t>
            </a:r>
            <a:endParaRPr lang="en-AU" altLang="en-US" sz="13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157" name="Text Box 109"/>
          <p:cNvSpPr txBox="1">
            <a:spLocks noChangeArrowheads="1"/>
          </p:cNvSpPr>
          <p:nvPr/>
        </p:nvSpPr>
        <p:spPr bwMode="auto">
          <a:xfrm>
            <a:off x="3022600" y="8847138"/>
            <a:ext cx="32766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97" tIns="42798" rIns="85597" bIns="42798">
            <a:spAutoFit/>
          </a:bodyPr>
          <a:lstStyle>
            <a:lvl1pPr marL="263525" indent="-263525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2913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5663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84288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1325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685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57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29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01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altLang="en-AU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6. Preserved by God through History - Ps 12:6,7; Prov 30:5; Matt 24:35</a:t>
            </a:r>
            <a:r>
              <a:rPr lang="en-AU" altLang="en-AU" sz="1100"/>
              <a:t> </a:t>
            </a:r>
            <a:endParaRPr lang="en-AU" altLang="en-AU" sz="2200"/>
          </a:p>
        </p:txBody>
      </p:sp>
      <p:sp>
        <p:nvSpPr>
          <p:cNvPr id="2158" name="AutoShape 110"/>
          <p:cNvSpPr>
            <a:spLocks noChangeArrowheads="1"/>
          </p:cNvSpPr>
          <p:nvPr/>
        </p:nvSpPr>
        <p:spPr bwMode="auto">
          <a:xfrm>
            <a:off x="4318000" y="1879600"/>
            <a:ext cx="498475" cy="558800"/>
          </a:xfrm>
          <a:prstGeom prst="downArrow">
            <a:avLst>
              <a:gd name="adj1" fmla="val 45222"/>
              <a:gd name="adj2" fmla="val 484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159" name="AutoShape 111"/>
          <p:cNvSpPr>
            <a:spLocks noChangeArrowheads="1"/>
          </p:cNvSpPr>
          <p:nvPr/>
        </p:nvSpPr>
        <p:spPr bwMode="auto">
          <a:xfrm>
            <a:off x="4318000" y="3741738"/>
            <a:ext cx="498475" cy="558800"/>
          </a:xfrm>
          <a:prstGeom prst="downArrow">
            <a:avLst>
              <a:gd name="adj1" fmla="val 45222"/>
              <a:gd name="adj2" fmla="val 484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60" name="AutoShape 112"/>
          <p:cNvSpPr>
            <a:spLocks noChangeArrowheads="1"/>
          </p:cNvSpPr>
          <p:nvPr/>
        </p:nvSpPr>
        <p:spPr bwMode="auto">
          <a:xfrm>
            <a:off x="4327525" y="5240338"/>
            <a:ext cx="498475" cy="558800"/>
          </a:xfrm>
          <a:prstGeom prst="downArrow">
            <a:avLst>
              <a:gd name="adj1" fmla="val 45222"/>
              <a:gd name="adj2" fmla="val 484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61" name="AutoShape 113"/>
          <p:cNvSpPr>
            <a:spLocks noChangeArrowheads="1"/>
          </p:cNvSpPr>
          <p:nvPr/>
        </p:nvSpPr>
        <p:spPr bwMode="auto">
          <a:xfrm>
            <a:off x="4318000" y="8321675"/>
            <a:ext cx="498475" cy="558800"/>
          </a:xfrm>
          <a:prstGeom prst="downArrow">
            <a:avLst>
              <a:gd name="adj1" fmla="val 45222"/>
              <a:gd name="adj2" fmla="val 484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62" name="Text Box 114"/>
          <p:cNvSpPr txBox="1">
            <a:spLocks noChangeArrowheads="1"/>
          </p:cNvSpPr>
          <p:nvPr/>
        </p:nvSpPr>
        <p:spPr bwMode="auto">
          <a:xfrm>
            <a:off x="923925" y="9520238"/>
            <a:ext cx="161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altLang="en-US" sz="1000">
                <a:solidFill>
                  <a:schemeClr val="bg1"/>
                </a:solidFill>
                <a:latin typeface="Arial" charset="0"/>
              </a:rPr>
              <a:t>Qumran Caves where Dead Sea Scrolls Found </a:t>
            </a:r>
          </a:p>
        </p:txBody>
      </p:sp>
      <p:sp>
        <p:nvSpPr>
          <p:cNvPr id="2163" name="Text Box 115"/>
          <p:cNvSpPr txBox="1">
            <a:spLocks noChangeArrowheads="1"/>
          </p:cNvSpPr>
          <p:nvPr/>
        </p:nvSpPr>
        <p:spPr bwMode="auto">
          <a:xfrm>
            <a:off x="1174750" y="3424238"/>
            <a:ext cx="130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altLang="en-US" sz="1000">
                <a:solidFill>
                  <a:schemeClr val="bg1"/>
                </a:solidFill>
                <a:latin typeface="Arial" charset="0"/>
              </a:rPr>
              <a:t>God Spoke to Prophets in dreams </a:t>
            </a:r>
          </a:p>
        </p:txBody>
      </p:sp>
      <p:sp>
        <p:nvSpPr>
          <p:cNvPr id="2164" name="Text Box 116"/>
          <p:cNvSpPr txBox="1">
            <a:spLocks noChangeArrowheads="1"/>
          </p:cNvSpPr>
          <p:nvPr/>
        </p:nvSpPr>
        <p:spPr bwMode="auto">
          <a:xfrm>
            <a:off x="904875" y="6515100"/>
            <a:ext cx="1612900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altLang="en-US" sz="1000">
                <a:solidFill>
                  <a:schemeClr val="bg1"/>
                </a:solidFill>
                <a:latin typeface="Arial" charset="0"/>
              </a:rPr>
              <a:t>Prophets wrote down what they saw and heard </a:t>
            </a:r>
          </a:p>
        </p:txBody>
      </p:sp>
      <p:pic>
        <p:nvPicPr>
          <p:cNvPr id="2166" name="Picture 1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997700"/>
            <a:ext cx="19113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7" name="Text Box 119"/>
          <p:cNvSpPr txBox="1">
            <a:spLocks noChangeArrowheads="1"/>
          </p:cNvSpPr>
          <p:nvPr/>
        </p:nvSpPr>
        <p:spPr bwMode="auto">
          <a:xfrm>
            <a:off x="2998788" y="7250113"/>
            <a:ext cx="38671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597" tIns="42798" rIns="85597" bIns="42798">
            <a:spAutoFit/>
          </a:bodyPr>
          <a:lstStyle>
            <a:lvl1pPr marL="263525" indent="-263525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2913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5663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84288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1325" defTabSz="8556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685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57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29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0125" defTabSz="8556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altLang="en-AU" sz="1600">
                <a:latin typeface="Arial" charset="0"/>
              </a:rPr>
              <a:t>5. Scribes faithfully reproduced the Scriptures down through time through an exacting process</a:t>
            </a:r>
            <a:endParaRPr lang="en-AU" altLang="en-AU" sz="1600"/>
          </a:p>
        </p:txBody>
      </p:sp>
      <p:sp>
        <p:nvSpPr>
          <p:cNvPr id="2168" name="AutoShape 120"/>
          <p:cNvSpPr>
            <a:spLocks noChangeArrowheads="1"/>
          </p:cNvSpPr>
          <p:nvPr/>
        </p:nvSpPr>
        <p:spPr bwMode="auto">
          <a:xfrm>
            <a:off x="4311650" y="6686550"/>
            <a:ext cx="498475" cy="558800"/>
          </a:xfrm>
          <a:prstGeom prst="downArrow">
            <a:avLst>
              <a:gd name="adj1" fmla="val 45222"/>
              <a:gd name="adj2" fmla="val 484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271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271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271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150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Adrian Ebens</dc:creator>
  <cp:lastModifiedBy>Adrian Ebens</cp:lastModifiedBy>
  <cp:revision>47</cp:revision>
  <cp:lastPrinted>1998-12-07T23:55:32Z</cp:lastPrinted>
  <dcterms:created xsi:type="dcterms:W3CDTF">1998-12-07T20:20:06Z</dcterms:created>
  <dcterms:modified xsi:type="dcterms:W3CDTF">2017-02-24T02:38:06Z</dcterms:modified>
</cp:coreProperties>
</file>