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6413" cy="9750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9848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969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4954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99394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492426" algn="l" defTabSz="99697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990911" algn="l" defTabSz="99697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489396" algn="l" defTabSz="99697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987881" algn="l" defTabSz="99697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4660"/>
  </p:normalViewPr>
  <p:slideViewPr>
    <p:cSldViewPr>
      <p:cViewPr varScale="1">
        <p:scale>
          <a:sx n="102" d="100"/>
          <a:sy n="102" d="100"/>
        </p:scale>
        <p:origin x="-672" y="-102"/>
      </p:cViewPr>
      <p:guideLst>
        <p:guide orient="horz" pos="2382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91" y="2349625"/>
            <a:ext cx="9088619" cy="16196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782" y="4285125"/>
            <a:ext cx="7483837" cy="1931992"/>
          </a:xfrm>
        </p:spPr>
        <p:txBody>
          <a:bodyPr/>
          <a:lstStyle>
            <a:lvl1pPr marL="0" indent="0" algn="ctr">
              <a:buNone/>
              <a:defRPr/>
            </a:lvl1pPr>
            <a:lvl2pPr marL="498485" indent="0" algn="ctr">
              <a:buNone/>
              <a:defRPr/>
            </a:lvl2pPr>
            <a:lvl3pPr marL="996970" indent="0" algn="ctr">
              <a:buNone/>
              <a:defRPr/>
            </a:lvl3pPr>
            <a:lvl4pPr marL="1495455" indent="0" algn="ctr">
              <a:buNone/>
              <a:defRPr/>
            </a:lvl4pPr>
            <a:lvl5pPr marL="1993941" indent="0" algn="ctr">
              <a:buNone/>
              <a:defRPr/>
            </a:lvl5pPr>
            <a:lvl6pPr marL="2492426" indent="0" algn="ctr">
              <a:buNone/>
              <a:defRPr/>
            </a:lvl6pPr>
            <a:lvl7pPr marL="2990911" indent="0" algn="ctr">
              <a:buNone/>
              <a:defRPr/>
            </a:lvl7pPr>
            <a:lvl8pPr marL="3489396" indent="0" algn="ctr">
              <a:buNone/>
              <a:defRPr/>
            </a:lvl8pPr>
            <a:lvl9pPr marL="398788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681DD-59FD-4451-B9AA-C927135195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1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C6BF5-DC82-43B2-A81E-3EEAF0FEF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47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4730" y="303574"/>
            <a:ext cx="2405457" cy="64504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213" y="303574"/>
            <a:ext cx="7056924" cy="64504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1F20E-1D21-4CD0-887D-1938EE4B51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8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12DCC-6285-4F02-9478-C2C3B4C0AB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12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255" y="4858932"/>
            <a:ext cx="9088617" cy="150207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255" y="3204193"/>
            <a:ext cx="9088617" cy="1654740"/>
          </a:xfrm>
        </p:spPr>
        <p:txBody>
          <a:bodyPr anchor="b"/>
          <a:lstStyle>
            <a:lvl1pPr marL="0" indent="0">
              <a:buNone/>
              <a:defRPr sz="2200"/>
            </a:lvl1pPr>
            <a:lvl2pPr marL="498485" indent="0">
              <a:buNone/>
              <a:defRPr sz="2000"/>
            </a:lvl2pPr>
            <a:lvl3pPr marL="996970" indent="0">
              <a:buNone/>
              <a:defRPr sz="1700"/>
            </a:lvl3pPr>
            <a:lvl4pPr marL="1495455" indent="0">
              <a:buNone/>
              <a:defRPr sz="1500"/>
            </a:lvl4pPr>
            <a:lvl5pPr marL="1993941" indent="0">
              <a:buNone/>
              <a:defRPr sz="1500"/>
            </a:lvl5pPr>
            <a:lvl6pPr marL="2492426" indent="0">
              <a:buNone/>
              <a:defRPr sz="1500"/>
            </a:lvl6pPr>
            <a:lvl7pPr marL="2990911" indent="0">
              <a:buNone/>
              <a:defRPr sz="1500"/>
            </a:lvl7pPr>
            <a:lvl8pPr marL="3489396" indent="0">
              <a:buNone/>
              <a:defRPr sz="1500"/>
            </a:lvl8pPr>
            <a:lvl9pPr marL="3987881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4297C-335A-4173-840E-FBFF66BDDE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20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213" y="1763534"/>
            <a:ext cx="4730333" cy="49905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8139" y="1763534"/>
            <a:ext cx="4732048" cy="49905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F0814-E46C-4AB4-930A-D166437B5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75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27" y="303575"/>
            <a:ext cx="9623546" cy="125991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27" y="1693345"/>
            <a:ext cx="4725190" cy="70541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8485" indent="0">
              <a:buNone/>
              <a:defRPr sz="2200" b="1"/>
            </a:lvl2pPr>
            <a:lvl3pPr marL="996970" indent="0">
              <a:buNone/>
              <a:defRPr sz="2000" b="1"/>
            </a:lvl3pPr>
            <a:lvl4pPr marL="1495455" indent="0">
              <a:buNone/>
              <a:defRPr sz="1700" b="1"/>
            </a:lvl4pPr>
            <a:lvl5pPr marL="1993941" indent="0">
              <a:buNone/>
              <a:defRPr sz="1700" b="1"/>
            </a:lvl5pPr>
            <a:lvl6pPr marL="2492426" indent="0">
              <a:buNone/>
              <a:defRPr sz="1700" b="1"/>
            </a:lvl6pPr>
            <a:lvl7pPr marL="2990911" indent="0">
              <a:buNone/>
              <a:defRPr sz="1700" b="1"/>
            </a:lvl7pPr>
            <a:lvl8pPr marL="3489396" indent="0">
              <a:buNone/>
              <a:defRPr sz="1700" b="1"/>
            </a:lvl8pPr>
            <a:lvl9pPr marL="3987881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27" y="2398759"/>
            <a:ext cx="4725190" cy="435531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1568" y="1693345"/>
            <a:ext cx="4726905" cy="70541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8485" indent="0">
              <a:buNone/>
              <a:defRPr sz="2200" b="1"/>
            </a:lvl2pPr>
            <a:lvl3pPr marL="996970" indent="0">
              <a:buNone/>
              <a:defRPr sz="2000" b="1"/>
            </a:lvl3pPr>
            <a:lvl4pPr marL="1495455" indent="0">
              <a:buNone/>
              <a:defRPr sz="1700" b="1"/>
            </a:lvl4pPr>
            <a:lvl5pPr marL="1993941" indent="0">
              <a:buNone/>
              <a:defRPr sz="1700" b="1"/>
            </a:lvl5pPr>
            <a:lvl6pPr marL="2492426" indent="0">
              <a:buNone/>
              <a:defRPr sz="1700" b="1"/>
            </a:lvl6pPr>
            <a:lvl7pPr marL="2990911" indent="0">
              <a:buNone/>
              <a:defRPr sz="1700" b="1"/>
            </a:lvl7pPr>
            <a:lvl8pPr marL="3489396" indent="0">
              <a:buNone/>
              <a:defRPr sz="1700" b="1"/>
            </a:lvl8pPr>
            <a:lvl9pPr marL="3987881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1568" y="2398759"/>
            <a:ext cx="4726905" cy="4355315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2B6F9-EE76-4F4E-82FC-CDC88B4E7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21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DE129-12A1-4101-93E9-64D98A4C29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58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A2DD2-B475-405F-8C12-BF6FA44ED0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6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27" y="301819"/>
            <a:ext cx="3518175" cy="128097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976" y="301819"/>
            <a:ext cx="5978497" cy="645225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27" y="1582795"/>
            <a:ext cx="3518175" cy="5171279"/>
          </a:xfrm>
        </p:spPr>
        <p:txBody>
          <a:bodyPr/>
          <a:lstStyle>
            <a:lvl1pPr marL="0" indent="0">
              <a:buNone/>
              <a:defRPr sz="1500"/>
            </a:lvl1pPr>
            <a:lvl2pPr marL="498485" indent="0">
              <a:buNone/>
              <a:defRPr sz="1300"/>
            </a:lvl2pPr>
            <a:lvl3pPr marL="996970" indent="0">
              <a:buNone/>
              <a:defRPr sz="1100"/>
            </a:lvl3pPr>
            <a:lvl4pPr marL="1495455" indent="0">
              <a:buNone/>
              <a:defRPr sz="1000"/>
            </a:lvl4pPr>
            <a:lvl5pPr marL="1993941" indent="0">
              <a:buNone/>
              <a:defRPr sz="1000"/>
            </a:lvl5pPr>
            <a:lvl6pPr marL="2492426" indent="0">
              <a:buNone/>
              <a:defRPr sz="1000"/>
            </a:lvl6pPr>
            <a:lvl7pPr marL="2990911" indent="0">
              <a:buNone/>
              <a:defRPr sz="1000"/>
            </a:lvl7pPr>
            <a:lvl8pPr marL="3489396" indent="0">
              <a:buNone/>
              <a:defRPr sz="1000"/>
            </a:lvl8pPr>
            <a:lvl9pPr marL="398788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9AD7F-8AF4-417A-BD69-8570F417B9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38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132" y="5292357"/>
            <a:ext cx="6417412" cy="62469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132" y="675584"/>
            <a:ext cx="6417412" cy="4536055"/>
          </a:xfrm>
        </p:spPr>
        <p:txBody>
          <a:bodyPr/>
          <a:lstStyle>
            <a:lvl1pPr marL="0" indent="0">
              <a:buNone/>
              <a:defRPr sz="3500"/>
            </a:lvl1pPr>
            <a:lvl2pPr marL="498485" indent="0">
              <a:buNone/>
              <a:defRPr sz="3100"/>
            </a:lvl2pPr>
            <a:lvl3pPr marL="996970" indent="0">
              <a:buNone/>
              <a:defRPr sz="2600"/>
            </a:lvl3pPr>
            <a:lvl4pPr marL="1495455" indent="0">
              <a:buNone/>
              <a:defRPr sz="2200"/>
            </a:lvl4pPr>
            <a:lvl5pPr marL="1993941" indent="0">
              <a:buNone/>
              <a:defRPr sz="2200"/>
            </a:lvl5pPr>
            <a:lvl6pPr marL="2492426" indent="0">
              <a:buNone/>
              <a:defRPr sz="2200"/>
            </a:lvl6pPr>
            <a:lvl7pPr marL="2990911" indent="0">
              <a:buNone/>
              <a:defRPr sz="2200"/>
            </a:lvl7pPr>
            <a:lvl8pPr marL="3489396" indent="0">
              <a:buNone/>
              <a:defRPr sz="2200"/>
            </a:lvl8pPr>
            <a:lvl9pPr marL="3987881" indent="0">
              <a:buNone/>
              <a:defRPr sz="22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132" y="5917052"/>
            <a:ext cx="6417412" cy="887909"/>
          </a:xfrm>
        </p:spPr>
        <p:txBody>
          <a:bodyPr/>
          <a:lstStyle>
            <a:lvl1pPr marL="0" indent="0">
              <a:buNone/>
              <a:defRPr sz="1500"/>
            </a:lvl1pPr>
            <a:lvl2pPr marL="498485" indent="0">
              <a:buNone/>
              <a:defRPr sz="1300"/>
            </a:lvl2pPr>
            <a:lvl3pPr marL="996970" indent="0">
              <a:buNone/>
              <a:defRPr sz="1100"/>
            </a:lvl3pPr>
            <a:lvl4pPr marL="1495455" indent="0">
              <a:buNone/>
              <a:defRPr sz="1000"/>
            </a:lvl4pPr>
            <a:lvl5pPr marL="1993941" indent="0">
              <a:buNone/>
              <a:defRPr sz="1000"/>
            </a:lvl5pPr>
            <a:lvl6pPr marL="2492426" indent="0">
              <a:buNone/>
              <a:defRPr sz="1000"/>
            </a:lvl6pPr>
            <a:lvl7pPr marL="2990911" indent="0">
              <a:buNone/>
              <a:defRPr sz="1000"/>
            </a:lvl7pPr>
            <a:lvl8pPr marL="3489396" indent="0">
              <a:buNone/>
              <a:defRPr sz="1000"/>
            </a:lvl8pPr>
            <a:lvl9pPr marL="398788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51E96-1810-49CB-9417-8FD3CC56A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47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213" y="303575"/>
            <a:ext cx="9626974" cy="1259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697" tIns="49849" rIns="99697" bIns="498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213" y="1763534"/>
            <a:ext cx="9626974" cy="4990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697" tIns="49849" rIns="99697" bIns="49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213" y="6885680"/>
            <a:ext cx="2494612" cy="52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697" tIns="49849" rIns="99697" bIns="49849" numCol="1" anchor="t" anchorCtr="0" compatLnSpc="1">
            <a:prstTxWarp prst="textNoShape">
              <a:avLst/>
            </a:prstTxWarp>
          </a:bodyPr>
          <a:lstStyle>
            <a:lvl1pPr>
              <a:defRPr sz="15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622" y="6885680"/>
            <a:ext cx="3386157" cy="52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697" tIns="49849" rIns="99697" bIns="49849" numCol="1" anchor="t" anchorCtr="0" compatLnSpc="1">
            <a:prstTxWarp prst="textNoShape">
              <a:avLst/>
            </a:prstTxWarp>
          </a:bodyPr>
          <a:lstStyle>
            <a:lvl1pPr algn="ctr">
              <a:defRPr sz="15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5575" y="6885680"/>
            <a:ext cx="2494612" cy="52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697" tIns="49849" rIns="99697" bIns="49849" numCol="1" anchor="t" anchorCtr="0" compatLnSpc="1">
            <a:prstTxWarp prst="textNoShape">
              <a:avLst/>
            </a:prstTxWarp>
          </a:bodyPr>
          <a:lstStyle>
            <a:lvl1pPr algn="r">
              <a:defRPr sz="1500" smtClean="0"/>
            </a:lvl1pPr>
          </a:lstStyle>
          <a:p>
            <a:pPr>
              <a:defRPr/>
            </a:pPr>
            <a:fld id="{6240744B-43DF-4B56-A780-1FFBA47C3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5pPr>
      <a:lvl6pPr marL="498485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6pPr>
      <a:lvl7pPr marL="996970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7pPr>
      <a:lvl8pPr marL="1495455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8pPr>
      <a:lvl9pPr marL="1993941" algn="ctr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9pPr>
    </p:titleStyle>
    <p:bodyStyle>
      <a:lvl1pPr marL="373864" indent="-373864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0038" indent="-31155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46213" indent="-249243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44698" indent="-24924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43183" indent="-249243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41668" indent="-24924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40154" indent="-24924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38639" indent="-24924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37124" indent="-24924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8485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6970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5455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3941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2426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90911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9396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7881" algn="l" defTabSz="99697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5422996" y="3896477"/>
            <a:ext cx="2852708" cy="50078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697" tIns="49849" rIns="99697" bIns="4984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600" dirty="0">
                <a:solidFill>
                  <a:schemeClr val="bg1"/>
                </a:solidFill>
              </a:rPr>
              <a:t>Day 2. Firmament</a:t>
            </a:r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7368965" y="6167983"/>
            <a:ext cx="1945408" cy="500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697" tIns="49849" rIns="99697" bIns="4984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Day 7. Rest</a:t>
            </a:r>
          </a:p>
        </p:txBody>
      </p:sp>
      <p:sp>
        <p:nvSpPr>
          <p:cNvPr id="2058" name="Text Box 16"/>
          <p:cNvSpPr txBox="1">
            <a:spLocks noChangeArrowheads="1"/>
          </p:cNvSpPr>
          <p:nvPr/>
        </p:nvSpPr>
        <p:spPr bwMode="auto">
          <a:xfrm rot="5400000">
            <a:off x="-1735" y="3775380"/>
            <a:ext cx="375519" cy="300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697" tIns="49849" rIns="99697" bIns="4984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300">
                <a:solidFill>
                  <a:schemeClr val="bg1"/>
                </a:solidFill>
                <a:latin typeface="Times New Roman" pitchFamily="18" charset="0"/>
              </a:rPr>
              <a:t>33</a:t>
            </a:r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3986778" y="108223"/>
            <a:ext cx="2753322" cy="470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697" tIns="49849" rIns="99697" bIns="4984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 dirty="0" smtClean="0"/>
              <a:t>Gospel in Creation</a:t>
            </a:r>
            <a:endParaRPr lang="en-US" alt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096804"/>
              </p:ext>
            </p:extLst>
          </p:nvPr>
        </p:nvGraphicFramePr>
        <p:xfrm>
          <a:off x="450156" y="662613"/>
          <a:ext cx="9793088" cy="64436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2831"/>
                <a:gridCol w="1447674"/>
                <a:gridCol w="1021887"/>
                <a:gridCol w="5790696"/>
              </a:tblGrid>
              <a:tr h="376225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Event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Saw</a:t>
                      </a:r>
                      <a:r>
                        <a:rPr lang="en-AU" sz="1600" baseline="0" dirty="0" smtClean="0"/>
                        <a:t> </a:t>
                      </a:r>
                      <a:r>
                        <a:rPr lang="en-AU" sz="1600" baseline="0" dirty="0" smtClean="0"/>
                        <a:t>it was </a:t>
                      </a:r>
                      <a:r>
                        <a:rPr lang="en-AU" sz="1600" dirty="0" smtClean="0"/>
                        <a:t>Good </a:t>
                      </a:r>
                      <a:r>
                        <a:rPr lang="en-AU" sz="1600" dirty="0" smtClean="0"/>
                        <a:t>x7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Texts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Representation</a:t>
                      </a:r>
                      <a:endParaRPr lang="en-AU" sz="1600" dirty="0"/>
                    </a:p>
                  </a:txBody>
                  <a:tcPr/>
                </a:tc>
              </a:tr>
              <a:tr h="568927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1. Light from darkness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God saw light was good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1:1-5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War in Heaven. Rev 12:7-9. Satan spread darkness about God’s character. Light shining in the face of Christ 2 </a:t>
                      </a:r>
                      <a:r>
                        <a:rPr lang="en-AU" sz="1050" dirty="0" err="1" smtClean="0"/>
                        <a:t>Cor</a:t>
                      </a:r>
                      <a:r>
                        <a:rPr lang="en-AU" sz="1050" dirty="0" smtClean="0"/>
                        <a:t> 4:6. </a:t>
                      </a:r>
                      <a:r>
                        <a:rPr lang="en-AU" sz="1050" b="1" dirty="0" smtClean="0"/>
                        <a:t>Enoch, the culmination of light in first period </a:t>
                      </a:r>
                      <a:r>
                        <a:rPr lang="en-AU" sz="1050" dirty="0" smtClean="0"/>
                        <a:t>of 1000 years</a:t>
                      </a:r>
                      <a:r>
                        <a:rPr lang="en-AU" sz="1050" baseline="0" dirty="0" smtClean="0"/>
                        <a:t> is </a:t>
                      </a:r>
                      <a:r>
                        <a:rPr lang="en-AU" sz="1050" dirty="0" smtClean="0"/>
                        <a:t>the preacher of righteousness</a:t>
                      </a:r>
                      <a:r>
                        <a:rPr lang="en-AU" sz="1050" baseline="0" dirty="0" smtClean="0"/>
                        <a:t> taken to heaven. Gen 5:21-24</a:t>
                      </a:r>
                      <a:endParaRPr lang="en-AU" sz="1050" dirty="0"/>
                    </a:p>
                  </a:txBody>
                  <a:tcPr/>
                </a:tc>
              </a:tr>
              <a:tr h="882682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2.</a:t>
                      </a:r>
                      <a:r>
                        <a:rPr lang="en-AU" sz="1100" baseline="0" dirty="0" smtClean="0"/>
                        <a:t> Separation of the Waters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1:6-8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Gospel light causes darkness to turn. Separation of Satan and his Angels from God. Jude 1:6. Light</a:t>
                      </a:r>
                      <a:r>
                        <a:rPr lang="en-AU" sz="1050" baseline="0" dirty="0" smtClean="0"/>
                        <a:t> and darkness now battle for the minds of the universe. 1 John 1:5. </a:t>
                      </a:r>
                      <a:r>
                        <a:rPr lang="en-AU" sz="1050" b="1" baseline="0" dirty="0" smtClean="0"/>
                        <a:t>Noah the preacher of righteousness in second period </a:t>
                      </a:r>
                      <a:r>
                        <a:rPr lang="en-AU" sz="1050" baseline="0" dirty="0" smtClean="0"/>
                        <a:t>of Thousand years. Endures the coming together of the waters above and beneath. Through the grace of God in the everlasting covenant the waters once again are separated. Gen 9:9-17 </a:t>
                      </a:r>
                      <a:endParaRPr lang="en-AU" sz="1050" dirty="0"/>
                    </a:p>
                  </a:txBody>
                  <a:tcPr/>
                </a:tc>
              </a:tr>
              <a:tr h="1128675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3. Waters gathered together and dry land</a:t>
                      </a:r>
                      <a:r>
                        <a:rPr lang="en-AU" sz="1100" baseline="0" dirty="0" smtClean="0"/>
                        <a:t> appears – Earth brings forth grass, trees and fruit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God</a:t>
                      </a:r>
                      <a:r>
                        <a:rPr lang="en-AU" sz="1100" baseline="0" dirty="0" smtClean="0"/>
                        <a:t> saw earth and sea good. God also saw grass and trees as good. (</a:t>
                      </a:r>
                      <a:r>
                        <a:rPr lang="en-AU" sz="1100" b="1" baseline="0" dirty="0" smtClean="0"/>
                        <a:t>2X Good</a:t>
                      </a:r>
                      <a:r>
                        <a:rPr lang="en-AU" sz="1100" baseline="0" dirty="0" smtClean="0"/>
                        <a:t>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1:9-13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The sower goes forth to sow the gospel seed. Matt 13:3. Gospel gives solid ground for the feet and brings out of the horrible</a:t>
                      </a:r>
                      <a:r>
                        <a:rPr lang="en-AU" sz="1050" baseline="0" dirty="0" smtClean="0"/>
                        <a:t> pit. (Gen 1:2, Ps 40:1) – God restricts Satan’s activities and puts bounds on the waters. Job 26:10. </a:t>
                      </a:r>
                      <a:r>
                        <a:rPr lang="en-AU" sz="1050" b="1" dirty="0" smtClean="0"/>
                        <a:t>The distinction</a:t>
                      </a:r>
                      <a:r>
                        <a:rPr lang="en-AU" sz="1050" b="1" baseline="0" dirty="0" smtClean="0"/>
                        <a:t> between the kingdoms of light and darkness are revealed in the lives of Nimrod and Abraham through the third period of 1000 years</a:t>
                      </a:r>
                      <a:r>
                        <a:rPr lang="en-AU" sz="1050" baseline="0" dirty="0" smtClean="0"/>
                        <a:t>.  </a:t>
                      </a:r>
                      <a:endParaRPr lang="en-AU" sz="1050" dirty="0" smtClean="0"/>
                    </a:p>
                    <a:p>
                      <a:pPr algn="just"/>
                      <a:endParaRPr lang="en-AU" sz="1050" dirty="0"/>
                    </a:p>
                  </a:txBody>
                  <a:tcPr/>
                </a:tc>
              </a:tr>
              <a:tr h="882682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4. Two great lights and the stars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aseline="0" dirty="0" smtClean="0"/>
                        <a:t>God saw dividing the light from the darkness was good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1:14-19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Gospel seed manifests in the sky – corresponds to day one. The heavens</a:t>
                      </a:r>
                      <a:r>
                        <a:rPr lang="en-AU" sz="1050" baseline="0" dirty="0" smtClean="0"/>
                        <a:t> declare the glory or character of God. Ps 19:1. The framework for the Woman of Rev 12 is ratified. Rev 12:1. These lights given for the appointments of God and the stream of life from His throne. </a:t>
                      </a:r>
                      <a:r>
                        <a:rPr lang="en-AU" sz="1050" baseline="0" dirty="0" err="1" smtClean="0"/>
                        <a:t>Eze</a:t>
                      </a:r>
                      <a:r>
                        <a:rPr lang="en-AU" sz="1050" baseline="0" dirty="0" smtClean="0"/>
                        <a:t> 46 and 47. </a:t>
                      </a:r>
                      <a:r>
                        <a:rPr lang="en-AU" sz="1050" b="1" baseline="0" dirty="0" smtClean="0"/>
                        <a:t>Christ the Sun of righteousness appears at end of fourth period of 1000 years.</a:t>
                      </a:r>
                      <a:r>
                        <a:rPr lang="en-AU" sz="1050" b="1" dirty="0" smtClean="0"/>
                        <a:t> </a:t>
                      </a:r>
                      <a:endParaRPr lang="en-AU" sz="1050" b="1" dirty="0"/>
                    </a:p>
                  </a:txBody>
                  <a:tcPr/>
                </a:tc>
              </a:tr>
              <a:tr h="505306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5.</a:t>
                      </a:r>
                      <a:r>
                        <a:rPr lang="en-AU" sz="1100" baseline="0" dirty="0" smtClean="0"/>
                        <a:t> Fish and Birds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God saw the birds and fish were good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1:20-23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Gospel manifests in the</a:t>
                      </a:r>
                      <a:r>
                        <a:rPr lang="en-AU" sz="1050" baseline="0" dirty="0" smtClean="0"/>
                        <a:t> sea and air – corresponds to day two. Job 12:7,8 – The fowls of the air were designed to reveal the character of God. The connection to day two also reveals the </a:t>
                      </a:r>
                      <a:r>
                        <a:rPr lang="en-AU" sz="1050" b="1" baseline="0" dirty="0" smtClean="0"/>
                        <a:t>separation between the church in the wilderness and the church of Rome in the fifth period of 1000 years</a:t>
                      </a:r>
                      <a:r>
                        <a:rPr lang="en-AU" sz="1050" baseline="0" dirty="0" smtClean="0"/>
                        <a:t>. Rev 12:6. Two different gospels are presented. One becomes the cage of every hateful bird Rev 18:2 and the earth remain as Christ’s fishers of men. Matt 4:19.</a:t>
                      </a:r>
                      <a:endParaRPr lang="en-AU" sz="1050" dirty="0"/>
                    </a:p>
                  </a:txBody>
                  <a:tcPr/>
                </a:tc>
              </a:tr>
              <a:tr h="927035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6. Animals and Man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God saw animals</a:t>
                      </a:r>
                      <a:r>
                        <a:rPr lang="en-AU" sz="1100" baseline="0" dirty="0" smtClean="0"/>
                        <a:t> good and then saw everything very good.</a:t>
                      </a:r>
                    </a:p>
                    <a:p>
                      <a:r>
                        <a:rPr lang="en-AU" sz="1100" baseline="0" dirty="0" smtClean="0"/>
                        <a:t>(</a:t>
                      </a:r>
                      <a:r>
                        <a:rPr lang="en-AU" sz="1100" b="1" baseline="0" dirty="0" smtClean="0"/>
                        <a:t>2X Good</a:t>
                      </a:r>
                      <a:r>
                        <a:rPr lang="en-AU" sz="1100" baseline="0" dirty="0" smtClean="0"/>
                        <a:t>)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1:24-31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Man is made in the image of God and created</a:t>
                      </a:r>
                      <a:r>
                        <a:rPr lang="en-AU" sz="1050" baseline="0" dirty="0" smtClean="0"/>
                        <a:t> to reveal His character. The animals also were to reveal the light of God’s </a:t>
                      </a:r>
                      <a:r>
                        <a:rPr lang="en-AU" sz="1050" baseline="0" dirty="0" err="1" smtClean="0"/>
                        <a:t>chara</a:t>
                      </a:r>
                      <a:r>
                        <a:rPr lang="en-AU" sz="1050" baseline="0" dirty="0" smtClean="0"/>
                        <a:t> </a:t>
                      </a:r>
                      <a:r>
                        <a:rPr lang="en-AU" sz="1050" baseline="0" dirty="0" err="1" smtClean="0"/>
                        <a:t>cter</a:t>
                      </a:r>
                      <a:r>
                        <a:rPr lang="en-AU" sz="1050" baseline="0" dirty="0" smtClean="0"/>
                        <a:t>. When man comes to completion in the second Adam then we are prepared for rest. Gen 1:26, Job 12:7. 1 </a:t>
                      </a:r>
                      <a:r>
                        <a:rPr lang="en-AU" sz="1050" baseline="0" dirty="0" err="1" smtClean="0"/>
                        <a:t>Cor</a:t>
                      </a:r>
                      <a:r>
                        <a:rPr lang="en-AU" sz="1050" baseline="0" dirty="0" smtClean="0"/>
                        <a:t> 15:22. </a:t>
                      </a:r>
                      <a:r>
                        <a:rPr lang="en-AU" sz="1050" b="1" baseline="0" dirty="0" smtClean="0"/>
                        <a:t>The 144000 who manifest at the end of the 6</a:t>
                      </a:r>
                      <a:r>
                        <a:rPr lang="en-AU" sz="1050" b="1" baseline="30000" dirty="0" smtClean="0"/>
                        <a:t>th</a:t>
                      </a:r>
                      <a:r>
                        <a:rPr lang="en-AU" sz="1050" b="1" baseline="0" dirty="0" smtClean="0"/>
                        <a:t> period of 1000 years will reveal the glory of God</a:t>
                      </a:r>
                      <a:r>
                        <a:rPr lang="en-AU" sz="1050" baseline="0" dirty="0" smtClean="0"/>
                        <a:t>. Rev 14:1-5.  </a:t>
                      </a:r>
                      <a:endParaRPr lang="en-AU" sz="1050" dirty="0"/>
                    </a:p>
                  </a:txBody>
                  <a:tcPr/>
                </a:tc>
              </a:tr>
              <a:tr h="568927"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7. Sabbath Rest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Blessed</a:t>
                      </a:r>
                      <a:r>
                        <a:rPr lang="en-AU" sz="1100" baseline="0" dirty="0" smtClean="0"/>
                        <a:t> and Sanctified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 smtClean="0"/>
                        <a:t>Gen 2:1-3</a:t>
                      </a:r>
                      <a:endParaRPr lang="en-A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AU" sz="1050" dirty="0" smtClean="0"/>
                        <a:t>The Great Controversy</a:t>
                      </a:r>
                      <a:r>
                        <a:rPr lang="en-AU" sz="1050" baseline="0" dirty="0" smtClean="0"/>
                        <a:t> ends and we enter into rest when the darkness is dispelled and there in no more night. The saints are 1000 years in heaven. Rev 21:23-25</a:t>
                      </a:r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5400000">
            <a:off x="61917" y="3643008"/>
            <a:ext cx="3708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/>
              <a:t>33</a:t>
            </a:r>
            <a:endParaRPr lang="en-A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622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Maranatha 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Ebens</dc:creator>
  <cp:lastModifiedBy>Adrian Ebens</cp:lastModifiedBy>
  <cp:revision>35</cp:revision>
  <cp:lastPrinted>2018-01-18T05:02:38Z</cp:lastPrinted>
  <dcterms:created xsi:type="dcterms:W3CDTF">2004-11-09T03:06:05Z</dcterms:created>
  <dcterms:modified xsi:type="dcterms:W3CDTF">2018-01-19T02:42:59Z</dcterms:modified>
</cp:coreProperties>
</file>