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0693400" cy="7561263"/>
  <p:notesSz cx="6856413" cy="97504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9848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9697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49545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99394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492426" algn="l" defTabSz="9969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990911" algn="l" defTabSz="9969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489396" algn="l" defTabSz="9969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987881" algn="l" defTabSz="9969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91" autoAdjust="0"/>
    <p:restoredTop sz="94660"/>
  </p:normalViewPr>
  <p:slideViewPr>
    <p:cSldViewPr>
      <p:cViewPr varScale="1">
        <p:scale>
          <a:sx n="102" d="100"/>
          <a:sy n="102" d="100"/>
        </p:scale>
        <p:origin x="-672" y="-102"/>
      </p:cViewPr>
      <p:guideLst>
        <p:guide orient="horz" pos="2382"/>
        <p:guide pos="336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391" y="2349625"/>
            <a:ext cx="9088619" cy="161964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4782" y="4285125"/>
            <a:ext cx="7483837" cy="1931992"/>
          </a:xfrm>
        </p:spPr>
        <p:txBody>
          <a:bodyPr/>
          <a:lstStyle>
            <a:lvl1pPr marL="0" indent="0" algn="ctr">
              <a:buNone/>
              <a:defRPr/>
            </a:lvl1pPr>
            <a:lvl2pPr marL="498485" indent="0" algn="ctr">
              <a:buNone/>
              <a:defRPr/>
            </a:lvl2pPr>
            <a:lvl3pPr marL="996970" indent="0" algn="ctr">
              <a:buNone/>
              <a:defRPr/>
            </a:lvl3pPr>
            <a:lvl4pPr marL="1495455" indent="0" algn="ctr">
              <a:buNone/>
              <a:defRPr/>
            </a:lvl4pPr>
            <a:lvl5pPr marL="1993941" indent="0" algn="ctr">
              <a:buNone/>
              <a:defRPr/>
            </a:lvl5pPr>
            <a:lvl6pPr marL="2492426" indent="0" algn="ctr">
              <a:buNone/>
              <a:defRPr/>
            </a:lvl6pPr>
            <a:lvl7pPr marL="2990911" indent="0" algn="ctr">
              <a:buNone/>
              <a:defRPr/>
            </a:lvl7pPr>
            <a:lvl8pPr marL="3489396" indent="0" algn="ctr">
              <a:buNone/>
              <a:defRPr/>
            </a:lvl8pPr>
            <a:lvl9pPr marL="3987881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9681DD-59FD-4451-B9AA-C927135195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6316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FC6BF5-DC82-43B2-A81E-3EEAF0FEF66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7473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4730" y="303574"/>
            <a:ext cx="2405457" cy="64504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213" y="303574"/>
            <a:ext cx="7056924" cy="64504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1F20E-1D21-4CD0-887D-1938EE4B51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830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12DCC-6285-4F02-9478-C2C3B4C0AB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123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255" y="4858932"/>
            <a:ext cx="9088617" cy="1502075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255" y="3204193"/>
            <a:ext cx="9088617" cy="1654740"/>
          </a:xfrm>
        </p:spPr>
        <p:txBody>
          <a:bodyPr anchor="b"/>
          <a:lstStyle>
            <a:lvl1pPr marL="0" indent="0">
              <a:buNone/>
              <a:defRPr sz="2200"/>
            </a:lvl1pPr>
            <a:lvl2pPr marL="498485" indent="0">
              <a:buNone/>
              <a:defRPr sz="2000"/>
            </a:lvl2pPr>
            <a:lvl3pPr marL="996970" indent="0">
              <a:buNone/>
              <a:defRPr sz="1700"/>
            </a:lvl3pPr>
            <a:lvl4pPr marL="1495455" indent="0">
              <a:buNone/>
              <a:defRPr sz="1500"/>
            </a:lvl4pPr>
            <a:lvl5pPr marL="1993941" indent="0">
              <a:buNone/>
              <a:defRPr sz="1500"/>
            </a:lvl5pPr>
            <a:lvl6pPr marL="2492426" indent="0">
              <a:buNone/>
              <a:defRPr sz="1500"/>
            </a:lvl6pPr>
            <a:lvl7pPr marL="2990911" indent="0">
              <a:buNone/>
              <a:defRPr sz="1500"/>
            </a:lvl7pPr>
            <a:lvl8pPr marL="3489396" indent="0">
              <a:buNone/>
              <a:defRPr sz="1500"/>
            </a:lvl8pPr>
            <a:lvl9pPr marL="3987881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C4297C-335A-4173-840E-FBFF66BDDE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3207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213" y="1763534"/>
            <a:ext cx="4730333" cy="4990539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8139" y="1763534"/>
            <a:ext cx="4732048" cy="4990539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7F0814-E46C-4AB4-930A-D166437B56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1758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27" y="303575"/>
            <a:ext cx="9623546" cy="125991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927" y="1693345"/>
            <a:ext cx="4725190" cy="705414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8485" indent="0">
              <a:buNone/>
              <a:defRPr sz="2200" b="1"/>
            </a:lvl2pPr>
            <a:lvl3pPr marL="996970" indent="0">
              <a:buNone/>
              <a:defRPr sz="2000" b="1"/>
            </a:lvl3pPr>
            <a:lvl4pPr marL="1495455" indent="0">
              <a:buNone/>
              <a:defRPr sz="1700" b="1"/>
            </a:lvl4pPr>
            <a:lvl5pPr marL="1993941" indent="0">
              <a:buNone/>
              <a:defRPr sz="1700" b="1"/>
            </a:lvl5pPr>
            <a:lvl6pPr marL="2492426" indent="0">
              <a:buNone/>
              <a:defRPr sz="1700" b="1"/>
            </a:lvl6pPr>
            <a:lvl7pPr marL="2990911" indent="0">
              <a:buNone/>
              <a:defRPr sz="1700" b="1"/>
            </a:lvl7pPr>
            <a:lvl8pPr marL="3489396" indent="0">
              <a:buNone/>
              <a:defRPr sz="1700" b="1"/>
            </a:lvl8pPr>
            <a:lvl9pPr marL="3987881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927" y="2398759"/>
            <a:ext cx="4725190" cy="4355315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31568" y="1693345"/>
            <a:ext cx="4726905" cy="705414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8485" indent="0">
              <a:buNone/>
              <a:defRPr sz="2200" b="1"/>
            </a:lvl2pPr>
            <a:lvl3pPr marL="996970" indent="0">
              <a:buNone/>
              <a:defRPr sz="2000" b="1"/>
            </a:lvl3pPr>
            <a:lvl4pPr marL="1495455" indent="0">
              <a:buNone/>
              <a:defRPr sz="1700" b="1"/>
            </a:lvl4pPr>
            <a:lvl5pPr marL="1993941" indent="0">
              <a:buNone/>
              <a:defRPr sz="1700" b="1"/>
            </a:lvl5pPr>
            <a:lvl6pPr marL="2492426" indent="0">
              <a:buNone/>
              <a:defRPr sz="1700" b="1"/>
            </a:lvl6pPr>
            <a:lvl7pPr marL="2990911" indent="0">
              <a:buNone/>
              <a:defRPr sz="1700" b="1"/>
            </a:lvl7pPr>
            <a:lvl8pPr marL="3489396" indent="0">
              <a:buNone/>
              <a:defRPr sz="1700" b="1"/>
            </a:lvl8pPr>
            <a:lvl9pPr marL="3987881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1568" y="2398759"/>
            <a:ext cx="4726905" cy="4355315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B2B6F9-EE76-4F4E-82FC-CDC88B4E79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5214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DDE129-12A1-4101-93E9-64D98A4C29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9589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1A2DD2-B475-405F-8C12-BF6FA44ED0C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066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27" y="301819"/>
            <a:ext cx="3518175" cy="128097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9976" y="301819"/>
            <a:ext cx="5978497" cy="6452254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927" y="1582795"/>
            <a:ext cx="3518175" cy="5171279"/>
          </a:xfrm>
        </p:spPr>
        <p:txBody>
          <a:bodyPr/>
          <a:lstStyle>
            <a:lvl1pPr marL="0" indent="0">
              <a:buNone/>
              <a:defRPr sz="1500"/>
            </a:lvl1pPr>
            <a:lvl2pPr marL="498485" indent="0">
              <a:buNone/>
              <a:defRPr sz="1300"/>
            </a:lvl2pPr>
            <a:lvl3pPr marL="996970" indent="0">
              <a:buNone/>
              <a:defRPr sz="1100"/>
            </a:lvl3pPr>
            <a:lvl4pPr marL="1495455" indent="0">
              <a:buNone/>
              <a:defRPr sz="1000"/>
            </a:lvl4pPr>
            <a:lvl5pPr marL="1993941" indent="0">
              <a:buNone/>
              <a:defRPr sz="1000"/>
            </a:lvl5pPr>
            <a:lvl6pPr marL="2492426" indent="0">
              <a:buNone/>
              <a:defRPr sz="1000"/>
            </a:lvl6pPr>
            <a:lvl7pPr marL="2990911" indent="0">
              <a:buNone/>
              <a:defRPr sz="1000"/>
            </a:lvl7pPr>
            <a:lvl8pPr marL="3489396" indent="0">
              <a:buNone/>
              <a:defRPr sz="1000"/>
            </a:lvl8pPr>
            <a:lvl9pPr marL="3987881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9AD7F-8AF4-417A-BD69-8570F417B9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8385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132" y="5292357"/>
            <a:ext cx="6417412" cy="62469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132" y="675584"/>
            <a:ext cx="6417412" cy="4536055"/>
          </a:xfrm>
        </p:spPr>
        <p:txBody>
          <a:bodyPr/>
          <a:lstStyle>
            <a:lvl1pPr marL="0" indent="0">
              <a:buNone/>
              <a:defRPr sz="3500"/>
            </a:lvl1pPr>
            <a:lvl2pPr marL="498485" indent="0">
              <a:buNone/>
              <a:defRPr sz="3100"/>
            </a:lvl2pPr>
            <a:lvl3pPr marL="996970" indent="0">
              <a:buNone/>
              <a:defRPr sz="2600"/>
            </a:lvl3pPr>
            <a:lvl4pPr marL="1495455" indent="0">
              <a:buNone/>
              <a:defRPr sz="2200"/>
            </a:lvl4pPr>
            <a:lvl5pPr marL="1993941" indent="0">
              <a:buNone/>
              <a:defRPr sz="2200"/>
            </a:lvl5pPr>
            <a:lvl6pPr marL="2492426" indent="0">
              <a:buNone/>
              <a:defRPr sz="2200"/>
            </a:lvl6pPr>
            <a:lvl7pPr marL="2990911" indent="0">
              <a:buNone/>
              <a:defRPr sz="2200"/>
            </a:lvl7pPr>
            <a:lvl8pPr marL="3489396" indent="0">
              <a:buNone/>
              <a:defRPr sz="2200"/>
            </a:lvl8pPr>
            <a:lvl9pPr marL="3987881" indent="0">
              <a:buNone/>
              <a:defRPr sz="2200"/>
            </a:lvl9pPr>
          </a:lstStyle>
          <a:p>
            <a:pPr lvl="0"/>
            <a:endParaRPr lang="en-A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132" y="5917052"/>
            <a:ext cx="6417412" cy="887909"/>
          </a:xfrm>
        </p:spPr>
        <p:txBody>
          <a:bodyPr/>
          <a:lstStyle>
            <a:lvl1pPr marL="0" indent="0">
              <a:buNone/>
              <a:defRPr sz="1500"/>
            </a:lvl1pPr>
            <a:lvl2pPr marL="498485" indent="0">
              <a:buNone/>
              <a:defRPr sz="1300"/>
            </a:lvl2pPr>
            <a:lvl3pPr marL="996970" indent="0">
              <a:buNone/>
              <a:defRPr sz="1100"/>
            </a:lvl3pPr>
            <a:lvl4pPr marL="1495455" indent="0">
              <a:buNone/>
              <a:defRPr sz="1000"/>
            </a:lvl4pPr>
            <a:lvl5pPr marL="1993941" indent="0">
              <a:buNone/>
              <a:defRPr sz="1000"/>
            </a:lvl5pPr>
            <a:lvl6pPr marL="2492426" indent="0">
              <a:buNone/>
              <a:defRPr sz="1000"/>
            </a:lvl6pPr>
            <a:lvl7pPr marL="2990911" indent="0">
              <a:buNone/>
              <a:defRPr sz="1000"/>
            </a:lvl7pPr>
            <a:lvl8pPr marL="3489396" indent="0">
              <a:buNone/>
              <a:defRPr sz="1000"/>
            </a:lvl8pPr>
            <a:lvl9pPr marL="3987881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F51E96-1810-49CB-9417-8FD3CC56A6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5477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213" y="303575"/>
            <a:ext cx="9626974" cy="1259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697" tIns="49849" rIns="99697" bIns="4984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213" y="1763534"/>
            <a:ext cx="9626974" cy="4990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697" tIns="49849" rIns="99697" bIns="498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213" y="6885680"/>
            <a:ext cx="2494612" cy="524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697" tIns="49849" rIns="99697" bIns="49849" numCol="1" anchor="t" anchorCtr="0" compatLnSpc="1">
            <a:prstTxWarp prst="textNoShape">
              <a:avLst/>
            </a:prstTxWarp>
          </a:bodyPr>
          <a:lstStyle>
            <a:lvl1pPr>
              <a:defRPr sz="15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3622" y="6885680"/>
            <a:ext cx="3386157" cy="524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697" tIns="49849" rIns="99697" bIns="49849" numCol="1" anchor="t" anchorCtr="0" compatLnSpc="1">
            <a:prstTxWarp prst="textNoShape">
              <a:avLst/>
            </a:prstTxWarp>
          </a:bodyPr>
          <a:lstStyle>
            <a:lvl1pPr algn="ctr">
              <a:defRPr sz="15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65575" y="6885680"/>
            <a:ext cx="2494612" cy="524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697" tIns="49849" rIns="99697" bIns="49849" numCol="1" anchor="t" anchorCtr="0" compatLnSpc="1">
            <a:prstTxWarp prst="textNoShape">
              <a:avLst/>
            </a:prstTxWarp>
          </a:bodyPr>
          <a:lstStyle>
            <a:lvl1pPr algn="r">
              <a:defRPr sz="1500" smtClean="0"/>
            </a:lvl1pPr>
          </a:lstStyle>
          <a:p>
            <a:pPr>
              <a:defRPr/>
            </a:pPr>
            <a:fld id="{6240744B-43DF-4B56-A780-1FFBA47C38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</a:defRPr>
      </a:lvl5pPr>
      <a:lvl6pPr marL="498485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</a:defRPr>
      </a:lvl6pPr>
      <a:lvl7pPr marL="996970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</a:defRPr>
      </a:lvl7pPr>
      <a:lvl8pPr marL="1495455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</a:defRPr>
      </a:lvl8pPr>
      <a:lvl9pPr marL="1993941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</a:defRPr>
      </a:lvl9pPr>
    </p:titleStyle>
    <p:bodyStyle>
      <a:lvl1pPr marL="373864" indent="-373864" algn="l" rtl="0" eaLnBrk="0" fontAlgn="base" hangingPunct="0">
        <a:spcBef>
          <a:spcPct val="20000"/>
        </a:spcBef>
        <a:spcAft>
          <a:spcPct val="0"/>
        </a:spcAft>
        <a:buChar char="•"/>
        <a:defRPr sz="3500">
          <a:solidFill>
            <a:schemeClr val="tx1"/>
          </a:solidFill>
          <a:latin typeface="+mn-lt"/>
          <a:ea typeface="+mn-ea"/>
          <a:cs typeface="+mn-cs"/>
        </a:defRPr>
      </a:lvl1pPr>
      <a:lvl2pPr marL="810038" indent="-311553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2pPr>
      <a:lvl3pPr marL="1246213" indent="-249243" algn="l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</a:defRPr>
      </a:lvl3pPr>
      <a:lvl4pPr marL="1744698" indent="-249243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243183" indent="-249243" algn="l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741668" indent="-249243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240154" indent="-249243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738639" indent="-249243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4237124" indent="-249243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969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8485" algn="l" defTabSz="9969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6970" algn="l" defTabSz="9969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5455" algn="l" defTabSz="9969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3941" algn="l" defTabSz="9969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92426" algn="l" defTabSz="9969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90911" algn="l" defTabSz="9969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9396" algn="l" defTabSz="9969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7881" algn="l" defTabSz="9969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7"/>
          <p:cNvSpPr txBox="1">
            <a:spLocks noChangeArrowheads="1"/>
          </p:cNvSpPr>
          <p:nvPr/>
        </p:nvSpPr>
        <p:spPr bwMode="auto">
          <a:xfrm>
            <a:off x="5422996" y="3896477"/>
            <a:ext cx="2852708" cy="50078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9697" tIns="49849" rIns="99697" bIns="4984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600" dirty="0">
                <a:solidFill>
                  <a:schemeClr val="bg1"/>
                </a:solidFill>
              </a:rPr>
              <a:t>Day 2. Firmament</a:t>
            </a:r>
          </a:p>
        </p:txBody>
      </p:sp>
      <p:sp>
        <p:nvSpPr>
          <p:cNvPr id="2057" name="Text Box 12"/>
          <p:cNvSpPr txBox="1">
            <a:spLocks noChangeArrowheads="1"/>
          </p:cNvSpPr>
          <p:nvPr/>
        </p:nvSpPr>
        <p:spPr bwMode="auto">
          <a:xfrm>
            <a:off x="7368965" y="6167983"/>
            <a:ext cx="1945408" cy="500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9697" tIns="49849" rIns="99697" bIns="4984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600">
                <a:solidFill>
                  <a:schemeClr val="bg1"/>
                </a:solidFill>
              </a:rPr>
              <a:t>Day 7. Rest</a:t>
            </a:r>
          </a:p>
        </p:txBody>
      </p:sp>
      <p:sp>
        <p:nvSpPr>
          <p:cNvPr id="2058" name="Text Box 16"/>
          <p:cNvSpPr txBox="1">
            <a:spLocks noChangeArrowheads="1"/>
          </p:cNvSpPr>
          <p:nvPr/>
        </p:nvSpPr>
        <p:spPr bwMode="auto">
          <a:xfrm rot="5400000">
            <a:off x="-1735" y="3775380"/>
            <a:ext cx="375519" cy="300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9697" tIns="49849" rIns="99697" bIns="4984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300">
                <a:solidFill>
                  <a:schemeClr val="bg1"/>
                </a:solidFill>
                <a:latin typeface="Times New Roman" pitchFamily="18" charset="0"/>
              </a:rPr>
              <a:t>33</a:t>
            </a:r>
          </a:p>
        </p:txBody>
      </p:sp>
      <p:sp>
        <p:nvSpPr>
          <p:cNvPr id="2059" name="Text Box 18"/>
          <p:cNvSpPr txBox="1">
            <a:spLocks noChangeArrowheads="1"/>
          </p:cNvSpPr>
          <p:nvPr/>
        </p:nvSpPr>
        <p:spPr bwMode="auto">
          <a:xfrm>
            <a:off x="3986778" y="108223"/>
            <a:ext cx="2753322" cy="470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9697" tIns="49849" rIns="99697" bIns="4984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400" dirty="0" smtClean="0"/>
              <a:t>Gospel in Creation</a:t>
            </a:r>
            <a:endParaRPr lang="en-US" altLang="en-US" sz="24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8096804"/>
              </p:ext>
            </p:extLst>
          </p:nvPr>
        </p:nvGraphicFramePr>
        <p:xfrm>
          <a:off x="450156" y="662613"/>
          <a:ext cx="9793088" cy="644362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32831"/>
                <a:gridCol w="1447674"/>
                <a:gridCol w="1021887"/>
                <a:gridCol w="5790696"/>
              </a:tblGrid>
              <a:tr h="376225">
                <a:tc>
                  <a:txBody>
                    <a:bodyPr/>
                    <a:lstStyle/>
                    <a:p>
                      <a:r>
                        <a:rPr lang="en-AU" sz="1600" dirty="0" smtClean="0"/>
                        <a:t>Event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600" dirty="0" smtClean="0"/>
                        <a:t>Saw</a:t>
                      </a:r>
                      <a:r>
                        <a:rPr lang="en-AU" sz="1600" baseline="0" dirty="0" smtClean="0"/>
                        <a:t> </a:t>
                      </a:r>
                      <a:r>
                        <a:rPr lang="en-AU" sz="1600" baseline="0" dirty="0" smtClean="0"/>
                        <a:t>it was </a:t>
                      </a:r>
                      <a:r>
                        <a:rPr lang="en-AU" sz="1600" dirty="0" smtClean="0"/>
                        <a:t>Good </a:t>
                      </a:r>
                      <a:r>
                        <a:rPr lang="en-AU" sz="1600" dirty="0" smtClean="0"/>
                        <a:t>x7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600" dirty="0" smtClean="0"/>
                        <a:t>Texts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600" dirty="0" smtClean="0"/>
                        <a:t>Representation</a:t>
                      </a:r>
                      <a:endParaRPr lang="en-AU" sz="1600" dirty="0"/>
                    </a:p>
                  </a:txBody>
                  <a:tcPr/>
                </a:tc>
              </a:tr>
              <a:tr h="568927"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1. Light from darkness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God saw light was good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Gen 1:1-5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AU" sz="1050" dirty="0" smtClean="0"/>
                        <a:t>War in Heaven. Rev 12:7-9. Satan spread darkness about God’s character. Light shining in the face of Christ 2 </a:t>
                      </a:r>
                      <a:r>
                        <a:rPr lang="en-AU" sz="1050" dirty="0" err="1" smtClean="0"/>
                        <a:t>Cor</a:t>
                      </a:r>
                      <a:r>
                        <a:rPr lang="en-AU" sz="1050" dirty="0" smtClean="0"/>
                        <a:t> 4:6. </a:t>
                      </a:r>
                      <a:r>
                        <a:rPr lang="en-AU" sz="1050" b="1" dirty="0" smtClean="0"/>
                        <a:t>Enoch, the culmination of light in first period </a:t>
                      </a:r>
                      <a:r>
                        <a:rPr lang="en-AU" sz="1050" dirty="0" smtClean="0"/>
                        <a:t>of 1000 years</a:t>
                      </a:r>
                      <a:r>
                        <a:rPr lang="en-AU" sz="1050" baseline="0" dirty="0" smtClean="0"/>
                        <a:t> is </a:t>
                      </a:r>
                      <a:r>
                        <a:rPr lang="en-AU" sz="1050" dirty="0" smtClean="0"/>
                        <a:t>the preacher of righteousness</a:t>
                      </a:r>
                      <a:r>
                        <a:rPr lang="en-AU" sz="1050" baseline="0" dirty="0" smtClean="0"/>
                        <a:t> taken to heaven. Gen 5:21-24</a:t>
                      </a:r>
                      <a:endParaRPr lang="en-AU" sz="1050" dirty="0"/>
                    </a:p>
                  </a:txBody>
                  <a:tcPr/>
                </a:tc>
              </a:tr>
              <a:tr h="882682"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2.</a:t>
                      </a:r>
                      <a:r>
                        <a:rPr lang="en-AU" sz="1100" baseline="0" dirty="0" smtClean="0"/>
                        <a:t> Separation of the Waters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Gen 1:6-8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AU" sz="1050" dirty="0" smtClean="0"/>
                        <a:t>Gospel light causes darkness to turn. Separation of Satan and his Angels from God. Jude 1:6. Light</a:t>
                      </a:r>
                      <a:r>
                        <a:rPr lang="en-AU" sz="1050" baseline="0" dirty="0" smtClean="0"/>
                        <a:t> and darkness now battle for the minds of the universe. 1 John 1:5. </a:t>
                      </a:r>
                      <a:r>
                        <a:rPr lang="en-AU" sz="1050" b="1" baseline="0" dirty="0" smtClean="0"/>
                        <a:t>Noah the preacher of righteousness in second period </a:t>
                      </a:r>
                      <a:r>
                        <a:rPr lang="en-AU" sz="1050" baseline="0" dirty="0" smtClean="0"/>
                        <a:t>of Thousand years. Endures the coming together of the waters above and beneath. Through the grace of God in the everlasting covenant the waters once again are separated. Gen 9:9-17 </a:t>
                      </a:r>
                      <a:endParaRPr lang="en-AU" sz="1050" dirty="0"/>
                    </a:p>
                  </a:txBody>
                  <a:tcPr/>
                </a:tc>
              </a:tr>
              <a:tr h="1128675"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3. Waters gathered together and dry land</a:t>
                      </a:r>
                      <a:r>
                        <a:rPr lang="en-AU" sz="1100" baseline="0" dirty="0" smtClean="0"/>
                        <a:t> appears – Earth brings forth grass, trees and fruit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God</a:t>
                      </a:r>
                      <a:r>
                        <a:rPr lang="en-AU" sz="1100" baseline="0" dirty="0" smtClean="0"/>
                        <a:t> saw earth and sea good. God also saw grass and trees as good. (</a:t>
                      </a:r>
                      <a:r>
                        <a:rPr lang="en-AU" sz="1100" b="1" baseline="0" dirty="0" smtClean="0"/>
                        <a:t>2X Good</a:t>
                      </a:r>
                      <a:r>
                        <a:rPr lang="en-AU" sz="1100" baseline="0" dirty="0" smtClean="0"/>
                        <a:t>)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Gen 1:9-13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AU" sz="1050" dirty="0" smtClean="0"/>
                        <a:t>The sower goes forth to sow the gospel seed. Matt 13:3. Gospel gives solid ground for the feet and brings out of the horrible</a:t>
                      </a:r>
                      <a:r>
                        <a:rPr lang="en-AU" sz="1050" baseline="0" dirty="0" smtClean="0"/>
                        <a:t> pit. (Gen 1:2, Ps 40:1) – God restricts Satan’s activities and puts bounds on the waters. Job 26:10. </a:t>
                      </a:r>
                      <a:r>
                        <a:rPr lang="en-AU" sz="1050" b="1" dirty="0" smtClean="0"/>
                        <a:t>The distinction</a:t>
                      </a:r>
                      <a:r>
                        <a:rPr lang="en-AU" sz="1050" b="1" baseline="0" dirty="0" smtClean="0"/>
                        <a:t> between the kingdoms of light and darkness are revealed in the lives of Nimrod and Abraham through the third period of 1000 years</a:t>
                      </a:r>
                      <a:r>
                        <a:rPr lang="en-AU" sz="1050" baseline="0" dirty="0" smtClean="0"/>
                        <a:t>.  </a:t>
                      </a:r>
                      <a:endParaRPr lang="en-AU" sz="1050" dirty="0" smtClean="0"/>
                    </a:p>
                    <a:p>
                      <a:pPr algn="just"/>
                      <a:endParaRPr lang="en-AU" sz="1050" dirty="0"/>
                    </a:p>
                  </a:txBody>
                  <a:tcPr/>
                </a:tc>
              </a:tr>
              <a:tr h="882682"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4. Two great lights and the stars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baseline="0" dirty="0" smtClean="0"/>
                        <a:t>God saw dividing the light from the darkness was good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Gen 1:14-19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AU" sz="1050" dirty="0" smtClean="0"/>
                        <a:t>Gospel seed manifests in the sky – corresponds to day one. The heavens</a:t>
                      </a:r>
                      <a:r>
                        <a:rPr lang="en-AU" sz="1050" baseline="0" dirty="0" smtClean="0"/>
                        <a:t> declare the glory or character of God. Ps 19:1. The framework for the Woman of Rev 12 is ratified. Rev 12:1. These lights given for the appointments of God and the stream of life from His throne. </a:t>
                      </a:r>
                      <a:r>
                        <a:rPr lang="en-AU" sz="1050" baseline="0" dirty="0" err="1" smtClean="0"/>
                        <a:t>Eze</a:t>
                      </a:r>
                      <a:r>
                        <a:rPr lang="en-AU" sz="1050" baseline="0" dirty="0" smtClean="0"/>
                        <a:t> 46 and 47. </a:t>
                      </a:r>
                      <a:r>
                        <a:rPr lang="en-AU" sz="1050" b="1" baseline="0" dirty="0" smtClean="0"/>
                        <a:t>Christ the Sun of righteousness appears at end of fourth period of 1000 years.</a:t>
                      </a:r>
                      <a:r>
                        <a:rPr lang="en-AU" sz="1050" b="1" dirty="0" smtClean="0"/>
                        <a:t> </a:t>
                      </a:r>
                      <a:endParaRPr lang="en-AU" sz="1050" b="1" dirty="0"/>
                    </a:p>
                  </a:txBody>
                  <a:tcPr/>
                </a:tc>
              </a:tr>
              <a:tr h="505306"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5.</a:t>
                      </a:r>
                      <a:r>
                        <a:rPr lang="en-AU" sz="1100" baseline="0" dirty="0" smtClean="0"/>
                        <a:t> Fish and Birds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God saw the birds and fish were good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Gen 1:20-23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AU" sz="1050" dirty="0" smtClean="0"/>
                        <a:t>Gospel manifests in the</a:t>
                      </a:r>
                      <a:r>
                        <a:rPr lang="en-AU" sz="1050" baseline="0" dirty="0" smtClean="0"/>
                        <a:t> sea and air – corresponds to day two. Job 12:7,8 – The fowls of the air were designed to reveal the character of God. The connection to day two also reveals the </a:t>
                      </a:r>
                      <a:r>
                        <a:rPr lang="en-AU" sz="1050" b="1" baseline="0" dirty="0" smtClean="0"/>
                        <a:t>separation between the church in the wilderness and the church of Rome in the fifth period of 1000 years</a:t>
                      </a:r>
                      <a:r>
                        <a:rPr lang="en-AU" sz="1050" baseline="0" dirty="0" smtClean="0"/>
                        <a:t>. Rev 12:6. Two different gospels are presented. One becomes the cage of every hateful bird Rev 18:2 and the earth remain as Christ’s fishers of men. Matt 4:19.</a:t>
                      </a:r>
                      <a:endParaRPr lang="en-AU" sz="1050" dirty="0"/>
                    </a:p>
                  </a:txBody>
                  <a:tcPr/>
                </a:tc>
              </a:tr>
              <a:tr h="927035"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6. Animals and Man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God saw animals</a:t>
                      </a:r>
                      <a:r>
                        <a:rPr lang="en-AU" sz="1100" baseline="0" dirty="0" smtClean="0"/>
                        <a:t> good and then saw everything very good.</a:t>
                      </a:r>
                    </a:p>
                    <a:p>
                      <a:r>
                        <a:rPr lang="en-AU" sz="1100" baseline="0" dirty="0" smtClean="0"/>
                        <a:t>(</a:t>
                      </a:r>
                      <a:r>
                        <a:rPr lang="en-AU" sz="1100" b="1" baseline="0" dirty="0" smtClean="0"/>
                        <a:t>2X Good</a:t>
                      </a:r>
                      <a:r>
                        <a:rPr lang="en-AU" sz="1100" baseline="0" dirty="0" smtClean="0"/>
                        <a:t>)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Gen 1:24-31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AU" sz="1050" dirty="0" smtClean="0"/>
                        <a:t>Man is made in the image of God and created</a:t>
                      </a:r>
                      <a:r>
                        <a:rPr lang="en-AU" sz="1050" baseline="0" dirty="0" smtClean="0"/>
                        <a:t> to reveal His character. The animals also were to reveal the light of God’s </a:t>
                      </a:r>
                      <a:r>
                        <a:rPr lang="en-AU" sz="1050" baseline="0" dirty="0" err="1" smtClean="0"/>
                        <a:t>chara</a:t>
                      </a:r>
                      <a:r>
                        <a:rPr lang="en-AU" sz="1050" baseline="0" dirty="0" smtClean="0"/>
                        <a:t> </a:t>
                      </a:r>
                      <a:r>
                        <a:rPr lang="en-AU" sz="1050" baseline="0" dirty="0" err="1" smtClean="0"/>
                        <a:t>cter</a:t>
                      </a:r>
                      <a:r>
                        <a:rPr lang="en-AU" sz="1050" baseline="0" dirty="0" smtClean="0"/>
                        <a:t>. When man comes to completion in the second Adam then we are prepared for rest. Gen 1:26, Job 12:7. 1 </a:t>
                      </a:r>
                      <a:r>
                        <a:rPr lang="en-AU" sz="1050" baseline="0" dirty="0" err="1" smtClean="0"/>
                        <a:t>Cor</a:t>
                      </a:r>
                      <a:r>
                        <a:rPr lang="en-AU" sz="1050" baseline="0" dirty="0" smtClean="0"/>
                        <a:t> 15:22. </a:t>
                      </a:r>
                      <a:r>
                        <a:rPr lang="en-AU" sz="1050" b="1" baseline="0" dirty="0" smtClean="0"/>
                        <a:t>The 144000 who manifest at the end of the 6</a:t>
                      </a:r>
                      <a:r>
                        <a:rPr lang="en-AU" sz="1050" b="1" baseline="30000" dirty="0" smtClean="0"/>
                        <a:t>th</a:t>
                      </a:r>
                      <a:r>
                        <a:rPr lang="en-AU" sz="1050" b="1" baseline="0" dirty="0" smtClean="0"/>
                        <a:t> period of 1000 years will reveal the glory of God</a:t>
                      </a:r>
                      <a:r>
                        <a:rPr lang="en-AU" sz="1050" baseline="0" dirty="0" smtClean="0"/>
                        <a:t>. Rev 14:1-5.  </a:t>
                      </a:r>
                      <a:endParaRPr lang="en-AU" sz="1050" dirty="0"/>
                    </a:p>
                  </a:txBody>
                  <a:tcPr/>
                </a:tc>
              </a:tr>
              <a:tr h="568927"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7. Sabbath Rest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Blessed</a:t>
                      </a:r>
                      <a:r>
                        <a:rPr lang="en-AU" sz="1100" baseline="0" dirty="0" smtClean="0"/>
                        <a:t> and Sanctified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100" dirty="0" smtClean="0"/>
                        <a:t>Gen 2:1-3</a:t>
                      </a:r>
                      <a:endParaRPr lang="en-A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AU" sz="1050" dirty="0" smtClean="0"/>
                        <a:t>The Great Controversy</a:t>
                      </a:r>
                      <a:r>
                        <a:rPr lang="en-AU" sz="1050" baseline="0" dirty="0" smtClean="0"/>
                        <a:t> ends and we enter into rest when the darkness is dispelled and there in no more night. The saints are 1000 years in heaven. Rev 21:23-25</a:t>
                      </a:r>
                      <a:endParaRPr lang="en-AU" sz="105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 rot="5400000">
            <a:off x="61917" y="3643008"/>
            <a:ext cx="3708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dirty="0" smtClean="0"/>
              <a:t>33</a:t>
            </a:r>
            <a:endParaRPr lang="en-AU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622</Words>
  <Application>Microsoft Office PowerPoint</Application>
  <PresentationFormat>Custom</PresentationFormat>
  <Paragraphs>37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PowerPoint Presentation</vt:lpstr>
    </vt:vector>
  </TitlesOfParts>
  <Company>Maranatha Media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Adrian Ebens</dc:creator>
  <cp:lastModifiedBy>Adrian Ebens</cp:lastModifiedBy>
  <cp:revision>35</cp:revision>
  <cp:lastPrinted>2018-01-18T05:02:38Z</cp:lastPrinted>
  <dcterms:created xsi:type="dcterms:W3CDTF">2004-11-09T03:06:05Z</dcterms:created>
  <dcterms:modified xsi:type="dcterms:W3CDTF">2018-01-19T02:42:59Z</dcterms:modified>
</cp:coreProperties>
</file>