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handoutMasterIdLst>
    <p:handoutMasterId r:id="rId3"/>
  </p:handoutMasterIdLst>
  <p:sldIdLst>
    <p:sldId id="256" r:id="rId2"/>
  </p:sldIdLst>
  <p:sldSz cx="10512425" cy="7380288"/>
  <p:notesSz cx="6794500" cy="99822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908A"/>
    <a:srgbClr val="AFEAFF"/>
    <a:srgbClr val="FF9999"/>
    <a:srgbClr val="99FF66"/>
    <a:srgbClr val="CC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73" autoAdjust="0"/>
    <p:restoredTop sz="90929"/>
  </p:normalViewPr>
  <p:slideViewPr>
    <p:cSldViewPr snapToGrid="0">
      <p:cViewPr>
        <p:scale>
          <a:sx n="120" d="100"/>
          <a:sy n="120" d="100"/>
        </p:scale>
        <p:origin x="-72" y="-72"/>
      </p:cViewPr>
      <p:guideLst>
        <p:guide orient="horz" pos="2325"/>
        <p:guide pos="33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handoutMaster" Target="handoutMasters/handoutMaster1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6513" y="0"/>
            <a:ext cx="29241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91663"/>
            <a:ext cx="29225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6513" y="9491663"/>
            <a:ext cx="29241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2EB964C-36CD-41B7-AC35-C63C6683099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31169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988" y="2292350"/>
            <a:ext cx="8934450" cy="1582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6388" y="4181475"/>
            <a:ext cx="7359650" cy="188753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E7BBF-DA1B-41AC-B21B-AB322EFB82F1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62835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D973F-EBFA-4E62-AB85-E07A538E2B35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02422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91413" y="657225"/>
            <a:ext cx="2233612" cy="5902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657225"/>
            <a:ext cx="6551613" cy="5902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FFEF6-A90E-43E4-9C6F-6FFDE6AEC4D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84601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0C51A-A9A6-43A8-9447-80FD0564CA64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829767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263" y="4741863"/>
            <a:ext cx="8936037" cy="14668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0263" y="3127375"/>
            <a:ext cx="8936037" cy="16144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0A324-1DBA-4373-9324-A6B565B4847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4167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132013"/>
            <a:ext cx="4392613" cy="4427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2413" y="2132013"/>
            <a:ext cx="4392612" cy="4427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C4E13-0E0D-408D-A05D-C89DC05AFC9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50477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463" y="295275"/>
            <a:ext cx="9461500" cy="12303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463" y="1652588"/>
            <a:ext cx="4645025" cy="687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463" y="2339975"/>
            <a:ext cx="4645025" cy="42529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40350" y="1652588"/>
            <a:ext cx="4646613" cy="687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40350" y="2339975"/>
            <a:ext cx="4646613" cy="42529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1A830-AB72-4885-9005-7BF22510CFF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093856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F1B1A-35D5-411D-8607-D976A9C4371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94147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613FF-43B7-4E82-B9DE-85BA593D37B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218336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463" y="293688"/>
            <a:ext cx="3459162" cy="12509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0038" y="293688"/>
            <a:ext cx="5876925" cy="6299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463" y="1544638"/>
            <a:ext cx="3459162" cy="5048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26DD8-8105-41B5-B874-AF91753C927F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514697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0575" y="5165725"/>
            <a:ext cx="6307138" cy="609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60575" y="658813"/>
            <a:ext cx="6307138" cy="44291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60575" y="5775325"/>
            <a:ext cx="6307138" cy="866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44ABD-E0B9-43C6-A864-854A0107D367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471035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657225"/>
            <a:ext cx="8937625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602" tIns="48801" rIns="97602" bIns="488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132013"/>
            <a:ext cx="8937625" cy="442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602" tIns="48801" rIns="97602" bIns="488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87400" y="6723063"/>
            <a:ext cx="21907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602" tIns="48801" rIns="97602" bIns="48801" numCol="1" anchor="t" anchorCtr="0" compatLnSpc="1">
            <a:prstTxWarp prst="textNoShape">
              <a:avLst/>
            </a:prstTxWarp>
          </a:bodyPr>
          <a:lstStyle>
            <a:lvl1pPr defTabSz="976313">
              <a:defRPr sz="1500" smtClean="0"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723063"/>
            <a:ext cx="33305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602" tIns="48801" rIns="97602" bIns="48801" numCol="1" anchor="t" anchorCtr="0" compatLnSpc="1">
            <a:prstTxWarp prst="textNoShape">
              <a:avLst/>
            </a:prstTxWarp>
          </a:bodyPr>
          <a:lstStyle>
            <a:lvl1pPr algn="ctr" defTabSz="976313">
              <a:defRPr sz="1500" smtClean="0"/>
            </a:lvl1pPr>
          </a:lstStyle>
          <a:p>
            <a:pPr>
              <a:defRPr/>
            </a:pPr>
            <a:endParaRPr lang="en-AU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34275" y="6723063"/>
            <a:ext cx="21907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602" tIns="48801" rIns="97602" bIns="48801" numCol="1" anchor="t" anchorCtr="0" compatLnSpc="1">
            <a:prstTxWarp prst="textNoShape">
              <a:avLst/>
            </a:prstTxWarp>
          </a:bodyPr>
          <a:lstStyle>
            <a:lvl1pPr algn="r" defTabSz="976313">
              <a:defRPr sz="1500" smtClean="0"/>
            </a:lvl1pPr>
          </a:lstStyle>
          <a:p>
            <a:pPr>
              <a:defRPr/>
            </a:pPr>
            <a:fld id="{AC4FC400-F35C-4C17-B6CD-E26727E3693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76313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76313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pitchFamily="18" charset="0"/>
        </a:defRPr>
      </a:lvl2pPr>
      <a:lvl3pPr algn="ctr" defTabSz="976313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pitchFamily="18" charset="0"/>
        </a:defRPr>
      </a:lvl3pPr>
      <a:lvl4pPr algn="ctr" defTabSz="976313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pitchFamily="18" charset="0"/>
        </a:defRPr>
      </a:lvl4pPr>
      <a:lvl5pPr algn="ctr" defTabSz="976313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pitchFamily="18" charset="0"/>
        </a:defRPr>
      </a:lvl5pPr>
      <a:lvl6pPr marL="457200" algn="ctr" defTabSz="976313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pitchFamily="18" charset="0"/>
        </a:defRPr>
      </a:lvl6pPr>
      <a:lvl7pPr marL="914400" algn="ctr" defTabSz="976313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pitchFamily="18" charset="0"/>
        </a:defRPr>
      </a:lvl7pPr>
      <a:lvl8pPr marL="1371600" algn="ctr" defTabSz="976313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pitchFamily="18" charset="0"/>
        </a:defRPr>
      </a:lvl8pPr>
      <a:lvl9pPr marL="1828800" algn="ctr" defTabSz="976313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pitchFamily="18" charset="0"/>
        </a:defRPr>
      </a:lvl9pPr>
    </p:titleStyle>
    <p:bodyStyle>
      <a:lvl1pPr marL="366713" indent="-366713" algn="l" defTabSz="976313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92163" indent="-303213" algn="l" defTabSz="976313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19200" indent="-242888" algn="l" defTabSz="976313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08150" indent="-242888" algn="l" defTabSz="976313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195513" indent="-242888" algn="l" defTabSz="97631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652713" indent="-242888" algn="l" defTabSz="97631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109913" indent="-242888" algn="l" defTabSz="97631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567113" indent="-242888" algn="l" defTabSz="97631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024313" indent="-242888" algn="l" defTabSz="97631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125"/>
          <p:cNvSpPr>
            <a:spLocks noChangeShapeType="1"/>
          </p:cNvSpPr>
          <p:nvPr/>
        </p:nvSpPr>
        <p:spPr bwMode="auto">
          <a:xfrm>
            <a:off x="687388" y="2857500"/>
            <a:ext cx="9105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051" name="Line 126"/>
          <p:cNvSpPr>
            <a:spLocks noChangeShapeType="1"/>
          </p:cNvSpPr>
          <p:nvPr/>
        </p:nvSpPr>
        <p:spPr bwMode="auto">
          <a:xfrm>
            <a:off x="677863" y="4229100"/>
            <a:ext cx="92011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052" name="Line 127"/>
          <p:cNvSpPr>
            <a:spLocks noChangeShapeType="1"/>
          </p:cNvSpPr>
          <p:nvPr/>
        </p:nvSpPr>
        <p:spPr bwMode="auto">
          <a:xfrm flipV="1">
            <a:off x="5303838" y="3600450"/>
            <a:ext cx="0" cy="6286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053" name="Line 128"/>
          <p:cNvSpPr>
            <a:spLocks noChangeShapeType="1"/>
          </p:cNvSpPr>
          <p:nvPr/>
        </p:nvSpPr>
        <p:spPr bwMode="auto">
          <a:xfrm>
            <a:off x="5103813" y="3781425"/>
            <a:ext cx="40005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054" name="Rectangle 129"/>
          <p:cNvSpPr>
            <a:spLocks noChangeArrowheads="1"/>
          </p:cNvSpPr>
          <p:nvPr/>
        </p:nvSpPr>
        <p:spPr bwMode="auto">
          <a:xfrm>
            <a:off x="677863" y="1838325"/>
            <a:ext cx="8978900" cy="628650"/>
          </a:xfrm>
          <a:prstGeom prst="rect">
            <a:avLst/>
          </a:prstGeom>
          <a:solidFill>
            <a:srgbClr val="AFE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AU" altLang="en-US">
                <a:latin typeface="Calibri" pitchFamily="34" charset="0"/>
              </a:rPr>
              <a:t>Invisible Source:</a:t>
            </a:r>
          </a:p>
        </p:txBody>
      </p:sp>
      <p:sp>
        <p:nvSpPr>
          <p:cNvPr id="2055" name="Freeform 130"/>
          <p:cNvSpPr>
            <a:spLocks/>
          </p:cNvSpPr>
          <p:nvPr/>
        </p:nvSpPr>
        <p:spPr bwMode="auto">
          <a:xfrm>
            <a:off x="1236663" y="3759200"/>
            <a:ext cx="504825" cy="457200"/>
          </a:xfrm>
          <a:custGeom>
            <a:avLst/>
            <a:gdLst>
              <a:gd name="T0" fmla="*/ 0 w 318"/>
              <a:gd name="T1" fmla="*/ 447675 h 288"/>
              <a:gd name="T2" fmla="*/ 133350 w 318"/>
              <a:gd name="T3" fmla="*/ 161925 h 288"/>
              <a:gd name="T4" fmla="*/ 180975 w 318"/>
              <a:gd name="T5" fmla="*/ 209550 h 288"/>
              <a:gd name="T6" fmla="*/ 285750 w 318"/>
              <a:gd name="T7" fmla="*/ 0 h 288"/>
              <a:gd name="T8" fmla="*/ 504825 w 318"/>
              <a:gd name="T9" fmla="*/ 457200 h 288"/>
              <a:gd name="T10" fmla="*/ 0 w 318"/>
              <a:gd name="T11" fmla="*/ 457200 h 2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18" h="288">
                <a:moveTo>
                  <a:pt x="0" y="282"/>
                </a:moveTo>
                <a:lnTo>
                  <a:pt x="84" y="102"/>
                </a:lnTo>
                <a:lnTo>
                  <a:pt x="114" y="132"/>
                </a:lnTo>
                <a:lnTo>
                  <a:pt x="180" y="0"/>
                </a:lnTo>
                <a:lnTo>
                  <a:pt x="318" y="288"/>
                </a:lnTo>
                <a:lnTo>
                  <a:pt x="0" y="288"/>
                </a:lnTo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056" name="Text Box 132"/>
          <p:cNvSpPr txBox="1">
            <a:spLocks noChangeArrowheads="1"/>
          </p:cNvSpPr>
          <p:nvPr/>
        </p:nvSpPr>
        <p:spPr bwMode="auto">
          <a:xfrm>
            <a:off x="2751138" y="2017713"/>
            <a:ext cx="65897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altLang="en-AU" sz="1400">
                <a:latin typeface="Arial" charset="0"/>
              </a:rPr>
              <a:t>Heavenly</a:t>
            </a:r>
            <a:r>
              <a:rPr lang="en-US" altLang="en-US" sz="1400">
                <a:latin typeface="Arial" charset="0"/>
              </a:rPr>
              <a:t> Reality –  </a:t>
            </a:r>
            <a:r>
              <a:rPr lang="en-AU" altLang="en-AU" sz="1400">
                <a:latin typeface="Arial" charset="0"/>
              </a:rPr>
              <a:t>Ministry of Jesus</a:t>
            </a:r>
            <a:r>
              <a:rPr lang="en-US" altLang="en-AU" sz="1400">
                <a:latin typeface="Arial" charset="0"/>
              </a:rPr>
              <a:t> after the order of Melchizedec </a:t>
            </a:r>
            <a:r>
              <a:rPr lang="en-US" altLang="en-US" sz="1400">
                <a:latin typeface="Arial" charset="0"/>
              </a:rPr>
              <a:t> Heb 8:1,2</a:t>
            </a:r>
            <a:endParaRPr lang="en-AU" altLang="en-AU" sz="1400">
              <a:latin typeface="Arial" charset="0"/>
            </a:endParaRPr>
          </a:p>
        </p:txBody>
      </p:sp>
      <p:sp>
        <p:nvSpPr>
          <p:cNvPr id="2057" name="Rectangle 138"/>
          <p:cNvSpPr>
            <a:spLocks noChangeArrowheads="1"/>
          </p:cNvSpPr>
          <p:nvPr/>
        </p:nvSpPr>
        <p:spPr bwMode="auto">
          <a:xfrm>
            <a:off x="1325563" y="4552950"/>
            <a:ext cx="3952875" cy="6191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58" name="Text Box 139"/>
          <p:cNvSpPr txBox="1">
            <a:spLocks noChangeArrowheads="1"/>
          </p:cNvSpPr>
          <p:nvPr/>
        </p:nvSpPr>
        <p:spPr bwMode="auto">
          <a:xfrm>
            <a:off x="1328738" y="4714875"/>
            <a:ext cx="39592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 dirty="0">
                <a:latin typeface="Arial" charset="0"/>
              </a:rPr>
              <a:t>Visible Channel: Earthly – Symbolic Ministry. </a:t>
            </a:r>
            <a:r>
              <a:rPr lang="en-US" altLang="en-US" sz="1200" dirty="0" err="1">
                <a:latin typeface="Arial" charset="0"/>
              </a:rPr>
              <a:t>Heb</a:t>
            </a:r>
            <a:r>
              <a:rPr lang="en-US" altLang="en-US" sz="1200" dirty="0">
                <a:latin typeface="Arial" charset="0"/>
              </a:rPr>
              <a:t> 8:4,5</a:t>
            </a:r>
            <a:endParaRPr lang="en-AU" altLang="en-AU" sz="1200" dirty="0">
              <a:latin typeface="Arial" charset="0"/>
            </a:endParaRPr>
          </a:p>
        </p:txBody>
      </p:sp>
      <p:sp>
        <p:nvSpPr>
          <p:cNvPr id="2059" name="Text Box 140"/>
          <p:cNvSpPr txBox="1">
            <a:spLocks noChangeArrowheads="1"/>
          </p:cNvSpPr>
          <p:nvPr/>
        </p:nvSpPr>
        <p:spPr bwMode="auto">
          <a:xfrm>
            <a:off x="2171700" y="263525"/>
            <a:ext cx="6281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latin typeface="Arial" charset="0"/>
              </a:rPr>
              <a:t>The Divine Pattern of the Priesthood</a:t>
            </a:r>
            <a:endParaRPr lang="en-AU" altLang="en-AU" sz="2400">
              <a:latin typeface="Arial" charset="0"/>
            </a:endParaRPr>
          </a:p>
        </p:txBody>
      </p:sp>
      <p:sp>
        <p:nvSpPr>
          <p:cNvPr id="2060" name="Line 141"/>
          <p:cNvSpPr>
            <a:spLocks noChangeShapeType="1"/>
          </p:cNvSpPr>
          <p:nvPr/>
        </p:nvSpPr>
        <p:spPr bwMode="auto">
          <a:xfrm>
            <a:off x="1344613" y="4232275"/>
            <a:ext cx="0" cy="33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061" name="Text Box 142"/>
          <p:cNvSpPr txBox="1">
            <a:spLocks noChangeArrowheads="1"/>
          </p:cNvSpPr>
          <p:nvPr/>
        </p:nvSpPr>
        <p:spPr bwMode="auto">
          <a:xfrm>
            <a:off x="760413" y="25527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AU" altLang="en-AU" sz="1600" dirty="0"/>
              <a:t>Heaven</a:t>
            </a:r>
          </a:p>
        </p:txBody>
      </p:sp>
      <p:sp>
        <p:nvSpPr>
          <p:cNvPr id="2062" name="Text Box 144"/>
          <p:cNvSpPr txBox="1">
            <a:spLocks noChangeArrowheads="1"/>
          </p:cNvSpPr>
          <p:nvPr/>
        </p:nvSpPr>
        <p:spPr bwMode="auto">
          <a:xfrm>
            <a:off x="1497013" y="6000750"/>
            <a:ext cx="5619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LAW</a:t>
            </a:r>
            <a:endParaRPr lang="en-AU" altLang="en-AU" sz="1200">
              <a:latin typeface="Arial" charset="0"/>
            </a:endParaRPr>
          </a:p>
        </p:txBody>
      </p:sp>
      <p:sp>
        <p:nvSpPr>
          <p:cNvPr id="2063" name="Text Box 145"/>
          <p:cNvSpPr txBox="1">
            <a:spLocks noChangeArrowheads="1"/>
          </p:cNvSpPr>
          <p:nvPr/>
        </p:nvSpPr>
        <p:spPr bwMode="auto">
          <a:xfrm>
            <a:off x="2116138" y="6000750"/>
            <a:ext cx="1238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SANCTUARY</a:t>
            </a:r>
            <a:endParaRPr lang="en-AU" altLang="en-AU" sz="1200">
              <a:latin typeface="Arial" charset="0"/>
            </a:endParaRPr>
          </a:p>
        </p:txBody>
      </p:sp>
      <p:sp>
        <p:nvSpPr>
          <p:cNvPr id="2064" name="Text Box 146"/>
          <p:cNvSpPr txBox="1">
            <a:spLocks noChangeArrowheads="1"/>
          </p:cNvSpPr>
          <p:nvPr/>
        </p:nvSpPr>
        <p:spPr bwMode="auto">
          <a:xfrm>
            <a:off x="3268663" y="6000750"/>
            <a:ext cx="8858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LAMB</a:t>
            </a:r>
            <a:endParaRPr lang="en-AU" altLang="en-AU" sz="1200">
              <a:latin typeface="Arial" charset="0"/>
            </a:endParaRPr>
          </a:p>
        </p:txBody>
      </p:sp>
      <p:sp>
        <p:nvSpPr>
          <p:cNvPr id="2065" name="Text Box 147"/>
          <p:cNvSpPr txBox="1">
            <a:spLocks noChangeArrowheads="1"/>
          </p:cNvSpPr>
          <p:nvPr/>
        </p:nvSpPr>
        <p:spPr bwMode="auto">
          <a:xfrm>
            <a:off x="4306888" y="6010275"/>
            <a:ext cx="8858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PRIEST</a:t>
            </a:r>
            <a:endParaRPr lang="en-AU" altLang="en-AU" sz="1200">
              <a:latin typeface="Arial" charset="0"/>
            </a:endParaRPr>
          </a:p>
        </p:txBody>
      </p:sp>
      <p:sp>
        <p:nvSpPr>
          <p:cNvPr id="2066" name="Text Box 148"/>
          <p:cNvSpPr txBox="1">
            <a:spLocks noChangeArrowheads="1"/>
          </p:cNvSpPr>
          <p:nvPr/>
        </p:nvSpPr>
        <p:spPr bwMode="auto">
          <a:xfrm>
            <a:off x="849313" y="809625"/>
            <a:ext cx="5619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LAW</a:t>
            </a:r>
            <a:endParaRPr lang="en-AU" altLang="en-AU" sz="1200">
              <a:latin typeface="Arial" charset="0"/>
            </a:endParaRPr>
          </a:p>
        </p:txBody>
      </p:sp>
      <p:sp>
        <p:nvSpPr>
          <p:cNvPr id="2067" name="Text Box 149"/>
          <p:cNvSpPr txBox="1">
            <a:spLocks noChangeArrowheads="1"/>
          </p:cNvSpPr>
          <p:nvPr/>
        </p:nvSpPr>
        <p:spPr bwMode="auto">
          <a:xfrm>
            <a:off x="1501775" y="809625"/>
            <a:ext cx="1238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SANCTUARY</a:t>
            </a:r>
            <a:endParaRPr lang="en-AU" altLang="en-AU" sz="1200">
              <a:latin typeface="Arial" charset="0"/>
            </a:endParaRPr>
          </a:p>
        </p:txBody>
      </p:sp>
      <p:sp>
        <p:nvSpPr>
          <p:cNvPr id="2068" name="Text Box 150"/>
          <p:cNvSpPr txBox="1">
            <a:spLocks noChangeArrowheads="1"/>
          </p:cNvSpPr>
          <p:nvPr/>
        </p:nvSpPr>
        <p:spPr bwMode="auto">
          <a:xfrm>
            <a:off x="2654300" y="809625"/>
            <a:ext cx="8858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LAMB</a:t>
            </a:r>
            <a:endParaRPr lang="en-AU" altLang="en-AU" sz="1200">
              <a:latin typeface="Arial" charset="0"/>
            </a:endParaRPr>
          </a:p>
        </p:txBody>
      </p:sp>
      <p:sp>
        <p:nvSpPr>
          <p:cNvPr id="2069" name="Text Box 151"/>
          <p:cNvSpPr txBox="1">
            <a:spLocks noChangeArrowheads="1"/>
          </p:cNvSpPr>
          <p:nvPr/>
        </p:nvSpPr>
        <p:spPr bwMode="auto">
          <a:xfrm>
            <a:off x="3692525" y="819150"/>
            <a:ext cx="8858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PRIEST</a:t>
            </a:r>
            <a:endParaRPr lang="en-AU" altLang="en-AU" sz="1200">
              <a:latin typeface="Arial" charset="0"/>
            </a:endParaRPr>
          </a:p>
        </p:txBody>
      </p:sp>
      <p:graphicFrame>
        <p:nvGraphicFramePr>
          <p:cNvPr id="2072" name="Object 1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188213"/>
              </p:ext>
            </p:extLst>
          </p:nvPr>
        </p:nvGraphicFramePr>
        <p:xfrm>
          <a:off x="3665538" y="1114425"/>
          <a:ext cx="963612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Photo Editor Photo" r:id="rId3" imgW="6095238" imgH="4571429" progId="MSPhotoEd.3">
                  <p:embed/>
                </p:oleObj>
              </mc:Choice>
              <mc:Fallback>
                <p:oleObj name="Photo Editor Photo" r:id="rId3" imgW="6095238" imgH="4571429" progId="MSPhotoEd.3">
                  <p:embed/>
                  <p:pic>
                    <p:nvPicPr>
                      <p:cNvPr id="0" name="Object 1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5538" y="1114425"/>
                        <a:ext cx="963612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09" name="Picture 161" descr="Ark and La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8"/>
          <a:stretch>
            <a:fillRect/>
          </a:stretch>
        </p:blipFill>
        <p:spPr bwMode="auto">
          <a:xfrm>
            <a:off x="1328738" y="5175250"/>
            <a:ext cx="87153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10" name="Picture 16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38" y="5175250"/>
            <a:ext cx="101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11" name="Picture 16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5184775"/>
            <a:ext cx="10033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7" name="Picture 16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1123949"/>
            <a:ext cx="955631" cy="714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8" name="Picture 16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123950"/>
            <a:ext cx="9366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9" name="Picture 16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8"/>
          <a:stretch>
            <a:fillRect/>
          </a:stretch>
        </p:blipFill>
        <p:spPr bwMode="auto">
          <a:xfrm>
            <a:off x="4289425" y="5194300"/>
            <a:ext cx="998538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80" name="Text Box 168"/>
          <p:cNvSpPr txBox="1">
            <a:spLocks noChangeArrowheads="1"/>
          </p:cNvSpPr>
          <p:nvPr/>
        </p:nvSpPr>
        <p:spPr bwMode="auto">
          <a:xfrm rot="5400000">
            <a:off x="141080" y="3596888"/>
            <a:ext cx="3385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AU" altLang="en-US" sz="1200" dirty="0" smtClean="0"/>
              <a:t>57</a:t>
            </a:r>
            <a:endParaRPr lang="en-AU" altLang="en-US" sz="2400" dirty="0"/>
          </a:p>
        </p:txBody>
      </p:sp>
      <p:sp>
        <p:nvSpPr>
          <p:cNvPr id="2083" name="Text Box 173"/>
          <p:cNvSpPr txBox="1">
            <a:spLocks noChangeArrowheads="1"/>
          </p:cNvSpPr>
          <p:nvPr/>
        </p:nvSpPr>
        <p:spPr bwMode="auto">
          <a:xfrm>
            <a:off x="585788" y="39116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AU" altLang="en-AU" sz="1600"/>
              <a:t>Earth</a:t>
            </a:r>
          </a:p>
        </p:txBody>
      </p:sp>
      <p:sp>
        <p:nvSpPr>
          <p:cNvPr id="2084" name="Text Box 131"/>
          <p:cNvSpPr txBox="1">
            <a:spLocks noChangeArrowheads="1"/>
          </p:cNvSpPr>
          <p:nvPr/>
        </p:nvSpPr>
        <p:spPr bwMode="auto">
          <a:xfrm>
            <a:off x="1033463" y="3378200"/>
            <a:ext cx="900112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AU" altLang="en-AU" sz="1600" dirty="0"/>
              <a:t>Mt Sinai</a:t>
            </a:r>
          </a:p>
        </p:txBody>
      </p:sp>
      <p:sp>
        <p:nvSpPr>
          <p:cNvPr id="2085" name="Right Arrow 1"/>
          <p:cNvSpPr>
            <a:spLocks noChangeArrowheads="1"/>
          </p:cNvSpPr>
          <p:nvPr/>
        </p:nvSpPr>
        <p:spPr bwMode="auto">
          <a:xfrm>
            <a:off x="4616450" y="1033463"/>
            <a:ext cx="5040313" cy="793750"/>
          </a:xfrm>
          <a:prstGeom prst="rightArrow">
            <a:avLst>
              <a:gd name="adj1" fmla="val 50000"/>
              <a:gd name="adj2" fmla="val 50036"/>
            </a:avLst>
          </a:prstGeom>
          <a:solidFill>
            <a:srgbClr val="AFEA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941388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41388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41388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41388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41388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4138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749800" y="1198563"/>
            <a:ext cx="490696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AU" sz="1200" dirty="0">
                <a:latin typeface="Calibri" panose="020F0502020204030204" pitchFamily="34" charset="0"/>
              </a:rPr>
              <a:t>The priesthood of Christ commenced as soon as man had sinned. He was made a priest after the order of Melchizedek. </a:t>
            </a:r>
            <a:r>
              <a:rPr lang="en-AU" sz="1050" dirty="0">
                <a:latin typeface="Calibri" panose="020F0502020204030204" pitchFamily="34" charset="0"/>
              </a:rPr>
              <a:t>Ms43b-1891 (July 4, 1891)</a:t>
            </a:r>
          </a:p>
        </p:txBody>
      </p:sp>
      <p:sp>
        <p:nvSpPr>
          <p:cNvPr id="2087" name="Rectangle 138"/>
          <p:cNvSpPr>
            <a:spLocks noChangeArrowheads="1"/>
          </p:cNvSpPr>
          <p:nvPr/>
        </p:nvSpPr>
        <p:spPr bwMode="auto">
          <a:xfrm>
            <a:off x="5313363" y="4543425"/>
            <a:ext cx="4343400" cy="619125"/>
          </a:xfrm>
          <a:prstGeom prst="rect">
            <a:avLst/>
          </a:prstGeom>
          <a:solidFill>
            <a:srgbClr val="AFE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AU" altLang="en-US" sz="1400" dirty="0" smtClean="0"/>
              <a:t>Visible Channel</a:t>
            </a:r>
            <a:r>
              <a:rPr lang="en-AU" altLang="en-US" sz="1400" dirty="0"/>
              <a:t>: The Royal </a:t>
            </a:r>
            <a:r>
              <a:rPr lang="en-AU" altLang="en-US" sz="1400" dirty="0" smtClean="0"/>
              <a:t>priesthood,</a:t>
            </a:r>
          </a:p>
          <a:p>
            <a:pPr algn="ctr"/>
            <a:r>
              <a:rPr lang="en-AU" altLang="en-US" sz="1400" dirty="0" smtClean="0"/>
              <a:t>The church of God.  </a:t>
            </a:r>
            <a:r>
              <a:rPr lang="en-AU" altLang="en-US" sz="1400" dirty="0"/>
              <a:t>1 Pet </a:t>
            </a:r>
            <a:r>
              <a:rPr lang="en-AU" altLang="en-US" sz="1400" dirty="0" smtClean="0"/>
              <a:t>2:9, </a:t>
            </a:r>
            <a:r>
              <a:rPr lang="en-AU" altLang="en-US" sz="1400" dirty="0" err="1" smtClean="0"/>
              <a:t>Heb</a:t>
            </a:r>
            <a:r>
              <a:rPr lang="en-AU" altLang="en-US" sz="1400" dirty="0" smtClean="0"/>
              <a:t> 12:23</a:t>
            </a:r>
            <a:endParaRPr lang="en-AU" altLang="en-US" sz="1400" dirty="0"/>
          </a:p>
        </p:txBody>
      </p:sp>
      <p:sp>
        <p:nvSpPr>
          <p:cNvPr id="42" name="Line 127"/>
          <p:cNvSpPr>
            <a:spLocks noChangeShapeType="1"/>
          </p:cNvSpPr>
          <p:nvPr/>
        </p:nvSpPr>
        <p:spPr bwMode="auto">
          <a:xfrm flipV="1">
            <a:off x="695326" y="2252663"/>
            <a:ext cx="0" cy="628650"/>
          </a:xfrm>
          <a:prstGeom prst="line">
            <a:avLst/>
          </a:prstGeom>
          <a:noFill/>
          <a:ln w="57150">
            <a:solidFill>
              <a:srgbClr val="DC908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43" name="Line 128"/>
          <p:cNvSpPr>
            <a:spLocks noChangeShapeType="1"/>
          </p:cNvSpPr>
          <p:nvPr/>
        </p:nvSpPr>
        <p:spPr bwMode="auto">
          <a:xfrm>
            <a:off x="495301" y="2433638"/>
            <a:ext cx="400050" cy="0"/>
          </a:xfrm>
          <a:prstGeom prst="line">
            <a:avLst/>
          </a:prstGeom>
          <a:noFill/>
          <a:ln w="57150">
            <a:solidFill>
              <a:srgbClr val="DC908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2" name="TextBox 1"/>
          <p:cNvSpPr txBox="1"/>
          <p:nvPr/>
        </p:nvSpPr>
        <p:spPr>
          <a:xfrm rot="16200000">
            <a:off x="-312497" y="2012306"/>
            <a:ext cx="1643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>
                <a:latin typeface="+mj-lt"/>
              </a:rPr>
              <a:t>Lamb Slain. Rev 13:8</a:t>
            </a:r>
          </a:p>
          <a:p>
            <a:r>
              <a:rPr lang="en-AU" sz="1200" dirty="0" smtClean="0">
                <a:latin typeface="+mj-lt"/>
              </a:rPr>
              <a:t>Invisible Cross Isa 63:9</a:t>
            </a:r>
            <a:endParaRPr lang="en-AU" sz="1200" dirty="0">
              <a:latin typeface="+mj-lt"/>
            </a:endParaRPr>
          </a:p>
        </p:txBody>
      </p:sp>
      <p:sp>
        <p:nvSpPr>
          <p:cNvPr id="45" name="Text Box 131"/>
          <p:cNvSpPr txBox="1">
            <a:spLocks noChangeArrowheads="1"/>
          </p:cNvSpPr>
          <p:nvPr/>
        </p:nvSpPr>
        <p:spPr bwMode="auto">
          <a:xfrm>
            <a:off x="4073523" y="3116560"/>
            <a:ext cx="2432051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altLang="en-AU" sz="1200" dirty="0" smtClean="0"/>
              <a:t>Visible Cross : Lamb Manifested. </a:t>
            </a:r>
            <a:br>
              <a:rPr lang="en-AU" altLang="en-AU" sz="1200" dirty="0" smtClean="0"/>
            </a:br>
            <a:r>
              <a:rPr lang="en-AU" altLang="en-AU" sz="1200" dirty="0" smtClean="0"/>
              <a:t>Rom 16:25; John 1:29</a:t>
            </a:r>
            <a:endParaRPr lang="en-AU" altLang="en-AU" sz="1200" dirty="0"/>
          </a:p>
        </p:txBody>
      </p:sp>
      <p:sp>
        <p:nvSpPr>
          <p:cNvPr id="46" name="Rectangle 138"/>
          <p:cNvSpPr>
            <a:spLocks noChangeArrowheads="1"/>
          </p:cNvSpPr>
          <p:nvPr/>
        </p:nvSpPr>
        <p:spPr bwMode="auto">
          <a:xfrm>
            <a:off x="5313363" y="5194301"/>
            <a:ext cx="4343400" cy="742950"/>
          </a:xfrm>
          <a:prstGeom prst="rect">
            <a:avLst/>
          </a:prstGeom>
          <a:solidFill>
            <a:srgbClr val="AFE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AU" altLang="en-US" sz="1600" dirty="0" smtClean="0"/>
              <a:t>Plan of Salvation </a:t>
            </a:r>
          </a:p>
          <a:p>
            <a:pPr algn="ctr"/>
            <a:r>
              <a:rPr lang="en-AU" altLang="en-US" sz="1600" dirty="0" smtClean="0"/>
              <a:t>as Revealed in Scripture. 2 Tim 3:16</a:t>
            </a:r>
            <a:endParaRPr lang="en-AU" alt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553902" y="6257925"/>
            <a:ext cx="27975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1400" dirty="0" smtClean="0"/>
              <a:t>1. Sacrifices Cease Daniel 9:27</a:t>
            </a:r>
          </a:p>
          <a:p>
            <a:pPr algn="r"/>
            <a:r>
              <a:rPr lang="en-AU" sz="1400" dirty="0" smtClean="0"/>
              <a:t>2. Priesthood Changed. </a:t>
            </a:r>
            <a:r>
              <a:rPr lang="en-AU" sz="1400" dirty="0" err="1" smtClean="0"/>
              <a:t>Heb</a:t>
            </a:r>
            <a:r>
              <a:rPr lang="en-AU" sz="1400" dirty="0" smtClean="0"/>
              <a:t> 7:12</a:t>
            </a:r>
          </a:p>
          <a:p>
            <a:pPr algn="r"/>
            <a:r>
              <a:rPr lang="en-AU" sz="1400" dirty="0" smtClean="0"/>
              <a:t>3. Circumcision Spiritual. Rom 2:29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5299075" y="4248150"/>
            <a:ext cx="0" cy="29432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Down Arrow 6"/>
          <p:cNvSpPr/>
          <p:nvPr/>
        </p:nvSpPr>
        <p:spPr bwMode="auto">
          <a:xfrm>
            <a:off x="2243137" y="2479675"/>
            <a:ext cx="682625" cy="206375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41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" name="Down Arrow 50"/>
          <p:cNvSpPr/>
          <p:nvPr/>
        </p:nvSpPr>
        <p:spPr bwMode="auto">
          <a:xfrm rot="10800000">
            <a:off x="2789237" y="2471738"/>
            <a:ext cx="682625" cy="206375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41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1680369" y="3278769"/>
            <a:ext cx="1762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Grace &amp; Mercy</a:t>
            </a:r>
            <a:endParaRPr lang="en-AU" sz="16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2292853" y="3424906"/>
            <a:ext cx="16257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/>
              <a:t>Faith in Promises</a:t>
            </a:r>
            <a:endParaRPr lang="en-AU" sz="1600" dirty="0"/>
          </a:p>
        </p:txBody>
      </p:sp>
      <p:sp>
        <p:nvSpPr>
          <p:cNvPr id="54" name="Down Arrow 53"/>
          <p:cNvSpPr/>
          <p:nvPr/>
        </p:nvSpPr>
        <p:spPr bwMode="auto">
          <a:xfrm>
            <a:off x="6872287" y="2487612"/>
            <a:ext cx="682625" cy="206375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41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5" name="Down Arrow 54"/>
          <p:cNvSpPr/>
          <p:nvPr/>
        </p:nvSpPr>
        <p:spPr bwMode="auto">
          <a:xfrm rot="10800000">
            <a:off x="7418387" y="2479675"/>
            <a:ext cx="682625" cy="206375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41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 rot="16200000">
            <a:off x="6309519" y="3286706"/>
            <a:ext cx="1762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Grace &amp; Mercy</a:t>
            </a:r>
            <a:endParaRPr lang="en-AU" sz="1600" dirty="0"/>
          </a:p>
        </p:txBody>
      </p:sp>
      <p:sp>
        <p:nvSpPr>
          <p:cNvPr id="57" name="TextBox 56"/>
          <p:cNvSpPr txBox="1"/>
          <p:nvPr/>
        </p:nvSpPr>
        <p:spPr>
          <a:xfrm rot="16200000">
            <a:off x="6922003" y="3432843"/>
            <a:ext cx="16257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smtClean="0"/>
              <a:t>Faith in Promises</a:t>
            </a:r>
            <a:endParaRPr lang="en-A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456794" y="6163359"/>
            <a:ext cx="4268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As soon as Adam sinned, the Son of God presented Himself as </a:t>
            </a:r>
            <a:r>
              <a:rPr lang="en-AU" sz="1200" dirty="0" smtClean="0"/>
              <a:t>surety for </a:t>
            </a:r>
            <a:r>
              <a:rPr lang="en-AU" sz="1200" dirty="0"/>
              <a:t>the human race, with just as much power to avert the doom </a:t>
            </a:r>
            <a:r>
              <a:rPr lang="en-AU" sz="1200" dirty="0" smtClean="0"/>
              <a:t>pronounced </a:t>
            </a:r>
            <a:r>
              <a:rPr lang="en-AU" sz="1200" dirty="0"/>
              <a:t>upon the guilty as when He died upon the cross of Calvary</a:t>
            </a:r>
            <a:r>
              <a:rPr lang="en-AU" sz="1200" dirty="0" smtClean="0"/>
              <a:t>. FLB 75.  </a:t>
            </a:r>
            <a:endParaRPr lang="en-AU" sz="1200" dirty="0"/>
          </a:p>
        </p:txBody>
      </p:sp>
      <p:pic>
        <p:nvPicPr>
          <p:cNvPr id="2098" name="Picture 50" descr="D:\Maranatha Media\02) Maranatha Media Products\Products\GLM) Gods Last Message of Love 4-0\Image Adjustments\Christ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660" y="1114425"/>
            <a:ext cx="964338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413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alt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413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alt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196</Words>
  <Application>Microsoft Office PowerPoint</Application>
  <PresentationFormat>Custom</PresentationFormat>
  <Paragraphs>32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Times New Roman</vt:lpstr>
      <vt:lpstr>Calibri</vt:lpstr>
      <vt:lpstr>Default Design</vt:lpstr>
      <vt:lpstr>Photo Editor Photo</vt:lpstr>
      <vt:lpstr>PowerPoint Presentation</vt:lpstr>
    </vt:vector>
  </TitlesOfParts>
  <Company>Private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Adrian Ebens</dc:creator>
  <cp:lastModifiedBy>Adrian Ebens</cp:lastModifiedBy>
  <cp:revision>66</cp:revision>
  <cp:lastPrinted>2016-03-18T04:23:49Z</cp:lastPrinted>
  <dcterms:created xsi:type="dcterms:W3CDTF">1999-04-25T04:28:30Z</dcterms:created>
  <dcterms:modified xsi:type="dcterms:W3CDTF">2018-01-18T06:41:00Z</dcterms:modified>
</cp:coreProperties>
</file>