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120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919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497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22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76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670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541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49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979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663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881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381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B32F9-D7C7-4843-B503-F2083353E1F6}" type="datetimeFigureOut">
              <a:rPr lang="en-AU" smtClean="0"/>
              <a:t>20/03/2016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FF2AF-4688-454C-B392-92711CCEAB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716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Straight Connector 106"/>
          <p:cNvCxnSpPr/>
          <p:nvPr/>
        </p:nvCxnSpPr>
        <p:spPr>
          <a:xfrm>
            <a:off x="3287524" y="5228168"/>
            <a:ext cx="0" cy="851437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066892" y="5476514"/>
            <a:ext cx="463641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055756" y="609806"/>
            <a:ext cx="36589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1</a:t>
            </a:r>
            <a:r>
              <a:rPr lang="en-AU" sz="1400" dirty="0" smtClean="0"/>
              <a:t>. Everlasting Covenant – Divine Pattern System</a:t>
            </a:r>
            <a:endParaRPr lang="en-AU" sz="1400" dirty="0" smtClean="0"/>
          </a:p>
        </p:txBody>
      </p:sp>
      <p:cxnSp>
        <p:nvCxnSpPr>
          <p:cNvPr id="84" name="Straight Connector 83"/>
          <p:cNvCxnSpPr/>
          <p:nvPr/>
        </p:nvCxnSpPr>
        <p:spPr>
          <a:xfrm>
            <a:off x="1097274" y="1852012"/>
            <a:ext cx="4425401" cy="1627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246354" y="998080"/>
            <a:ext cx="0" cy="851437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025722" y="1246426"/>
            <a:ext cx="463641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1097273" y="998080"/>
            <a:ext cx="0" cy="8433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104367" y="1275631"/>
            <a:ext cx="4407874" cy="7935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727306" y="1026388"/>
            <a:ext cx="10246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100" dirty="0" smtClean="0"/>
              <a:t>New Covenant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H="1" flipV="1">
            <a:off x="5533252" y="1008331"/>
            <a:ext cx="1" cy="8588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2239625" y="1233098"/>
            <a:ext cx="0" cy="41841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4482847" y="1241033"/>
            <a:ext cx="0" cy="41047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70527" y="1016137"/>
            <a:ext cx="10246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100" dirty="0" smtClean="0"/>
              <a:t>New Covenant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1097273" y="1739208"/>
            <a:ext cx="4407874" cy="7935"/>
          </a:xfrm>
          <a:prstGeom prst="line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947249"/>
              </p:ext>
            </p:extLst>
          </p:nvPr>
        </p:nvGraphicFramePr>
        <p:xfrm>
          <a:off x="671788" y="2611707"/>
          <a:ext cx="5469255" cy="20787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58975"/>
                <a:gridCol w="1260475"/>
                <a:gridCol w="224980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Channel  - Old Covenant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Action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Source – New Covenant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Visible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Leads to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Invisible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Letter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By death opens to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Spirit 2 Cor 3:6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Tables of Stone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Brings to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Tables of the heart 2 Cor 3:3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Kills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Leads to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Gives Life2 Cor 3:6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Law of Sin and death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By death opens to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Law of the Spirit of Life Rom 8:2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Convicts of Sin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then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Convicts of Righteousness John 16:8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School Master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Brings to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Christ Gal 3:24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Baptised into death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then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Raised to live Rom 6:4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Ministration of death 2 Cor 3:7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Leads to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Ministration of Life 2 </a:t>
                      </a:r>
                      <a:r>
                        <a:rPr lang="en-AU" sz="1050" dirty="0" err="1">
                          <a:effectLst/>
                        </a:rPr>
                        <a:t>Cor</a:t>
                      </a:r>
                      <a:r>
                        <a:rPr lang="en-AU" sz="1050" dirty="0">
                          <a:effectLst/>
                        </a:rPr>
                        <a:t> 3:8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Ministration of Condemnation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Much more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Ministration of Righteousness </a:t>
                      </a:r>
                      <a:r>
                        <a:rPr lang="en-AU" sz="1050" dirty="0">
                          <a:effectLst/>
                        </a:rPr>
                        <a:t>2 </a:t>
                      </a:r>
                      <a:r>
                        <a:rPr lang="en-AU" sz="1050" dirty="0" err="1">
                          <a:effectLst/>
                        </a:rPr>
                        <a:t>Cor</a:t>
                      </a:r>
                      <a:r>
                        <a:rPr lang="en-AU" sz="1050" dirty="0">
                          <a:effectLst/>
                        </a:rPr>
                        <a:t> 3:9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Glory </a:t>
                      </a:r>
                      <a:endParaRPr lang="en-AU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Prepares way for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More Glorious </a:t>
                      </a:r>
                      <a:endParaRPr lang="en-A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1012281" y="4886748"/>
            <a:ext cx="3916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2</a:t>
            </a:r>
            <a:r>
              <a:rPr lang="en-AU" sz="1400" dirty="0" smtClean="0"/>
              <a:t>. Augustine – Dispensational Oppositional System </a:t>
            </a:r>
            <a:endParaRPr lang="en-AU" sz="1400" dirty="0" smtClean="0"/>
          </a:p>
        </p:txBody>
      </p:sp>
      <p:cxnSp>
        <p:nvCxnSpPr>
          <p:cNvPr id="73" name="Straight Connector 72"/>
          <p:cNvCxnSpPr/>
          <p:nvPr/>
        </p:nvCxnSpPr>
        <p:spPr>
          <a:xfrm>
            <a:off x="1130926" y="6096489"/>
            <a:ext cx="4425401" cy="1627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280006" y="5245103"/>
            <a:ext cx="0" cy="85952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1130925" y="5320806"/>
            <a:ext cx="0" cy="7756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130926" y="5727607"/>
            <a:ext cx="2149081" cy="0"/>
          </a:xfrm>
          <a:prstGeom prst="line">
            <a:avLst/>
          </a:prstGeom>
          <a:ln w="254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512781" y="5438662"/>
            <a:ext cx="135069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sz="1400" dirty="0" smtClean="0"/>
              <a:t>Old Covenant</a:t>
            </a:r>
            <a:br>
              <a:rPr lang="en-AU" sz="1400" dirty="0" smtClean="0"/>
            </a:br>
            <a:r>
              <a:rPr lang="en-AU" sz="1400" dirty="0" smtClean="0"/>
              <a:t>(Old Testament)</a:t>
            </a:r>
            <a:endParaRPr lang="en-AU" sz="1400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3298713" y="5638399"/>
            <a:ext cx="2257615" cy="0"/>
          </a:xfrm>
          <a:prstGeom prst="line">
            <a:avLst/>
          </a:prstGeom>
          <a:ln w="254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852152" y="5372310"/>
            <a:ext cx="142834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sz="1400" dirty="0" smtClean="0"/>
              <a:t>New Covenant</a:t>
            </a:r>
          </a:p>
          <a:p>
            <a:pPr algn="ctr"/>
            <a:r>
              <a:rPr lang="en-AU" sz="1400" dirty="0" smtClean="0"/>
              <a:t>(New Testament)</a:t>
            </a:r>
            <a:endParaRPr lang="en-AU" sz="1400" dirty="0"/>
          </a:p>
        </p:txBody>
      </p:sp>
      <p:cxnSp>
        <p:nvCxnSpPr>
          <p:cNvPr id="102" name="Straight Connector 101"/>
          <p:cNvCxnSpPr/>
          <p:nvPr/>
        </p:nvCxnSpPr>
        <p:spPr>
          <a:xfrm flipH="1" flipV="1">
            <a:off x="5545694" y="5331440"/>
            <a:ext cx="1" cy="7756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285064" y="5153548"/>
            <a:ext cx="0" cy="942941"/>
          </a:xfrm>
          <a:prstGeom prst="line">
            <a:avLst/>
          </a:prstGeom>
          <a:ln w="76200" cmpd="tri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599064" y="187309"/>
            <a:ext cx="3281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True and False Covenant Systems</a:t>
            </a:r>
            <a:endParaRPr lang="en-AU" dirty="0"/>
          </a:p>
        </p:txBody>
      </p:sp>
      <p:sp>
        <p:nvSpPr>
          <p:cNvPr id="89" name="TextBox 88"/>
          <p:cNvSpPr txBox="1"/>
          <p:nvPr/>
        </p:nvSpPr>
        <p:spPr>
          <a:xfrm>
            <a:off x="1759366" y="1563357"/>
            <a:ext cx="960520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sz="1100" dirty="0" smtClean="0"/>
              <a:t>Old Covenant</a:t>
            </a:r>
            <a:endParaRPr lang="en-AU" sz="1100" dirty="0"/>
          </a:p>
        </p:txBody>
      </p:sp>
      <p:sp>
        <p:nvSpPr>
          <p:cNvPr id="60" name="TextBox 59"/>
          <p:cNvSpPr txBox="1"/>
          <p:nvPr/>
        </p:nvSpPr>
        <p:spPr>
          <a:xfrm>
            <a:off x="3989545" y="1566494"/>
            <a:ext cx="960520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AU" sz="1100" dirty="0" smtClean="0"/>
              <a:t>Old Covenant</a:t>
            </a:r>
            <a:endParaRPr lang="en-AU" sz="11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43890"/>
              </p:ext>
            </p:extLst>
          </p:nvPr>
        </p:nvGraphicFramePr>
        <p:xfrm>
          <a:off x="656435" y="6705257"/>
          <a:ext cx="5469255" cy="21777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49145"/>
                <a:gridCol w="989965"/>
                <a:gridCol w="243014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Source - Old Covenant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Action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Source – New Covenant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Visible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Invisible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Letter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Spirit 2 Cor 3:6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Tables of Stone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Tables of the heart 2 Cor 3:3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Kills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Gives Life2 Cor 3:6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Law of Sin and death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Law of the Spirit of Life Rom 8:2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Convicts of Sin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Convicts of Righteousness John 16:8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School Master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Christ Gal 3:24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Baptised into death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Raised to live Rom 6:4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Ministration of death 2 Cor 3:7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Ministration of Life 2 Cor 3:8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Ministration of Condemnation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Ministration of Righteousness 2 Cor 3:9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Glory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>
                          <a:effectLst/>
                        </a:rPr>
                        <a:t>Versus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More Glorious 2 </a:t>
                      </a:r>
                      <a:r>
                        <a:rPr lang="en-AU" sz="1100" dirty="0" err="1">
                          <a:effectLst/>
                        </a:rPr>
                        <a:t>Cor</a:t>
                      </a:r>
                      <a:r>
                        <a:rPr lang="en-AU" sz="1100" dirty="0">
                          <a:effectLst/>
                        </a:rPr>
                        <a:t> 3:9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91387" y="1945751"/>
            <a:ext cx="650712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/>
              <a:t>Gal 4:23-24  But he </a:t>
            </a:r>
            <a:r>
              <a:rPr lang="en-AU" sz="1100" i="1" dirty="0"/>
              <a:t>who was</a:t>
            </a:r>
            <a:r>
              <a:rPr lang="en-AU" sz="1100" dirty="0"/>
              <a:t> of the bondwoman was born after the flesh; but he of the freewoman </a:t>
            </a:r>
            <a:r>
              <a:rPr lang="en-AU" sz="1100" i="1" dirty="0"/>
              <a:t>was</a:t>
            </a:r>
            <a:r>
              <a:rPr lang="en-AU" sz="1100" dirty="0"/>
              <a:t> by promise.  (24)  Which things are an allegory: for these are the two covenants; the one from the mount Sinai, which </a:t>
            </a:r>
            <a:r>
              <a:rPr lang="en-AU" sz="1100" dirty="0" err="1"/>
              <a:t>gendereth</a:t>
            </a:r>
            <a:r>
              <a:rPr lang="en-AU" sz="1100" dirty="0"/>
              <a:t> to bondage, which is Agar.</a:t>
            </a:r>
          </a:p>
          <a:p>
            <a:pPr algn="ctr"/>
            <a:endParaRPr lang="en-AU" sz="1100" dirty="0"/>
          </a:p>
          <a:p>
            <a:pPr algn="ctr"/>
            <a:endParaRPr lang="en-AU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670633" y="6153458"/>
            <a:ext cx="54310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 smtClean="0"/>
              <a:t>John </a:t>
            </a:r>
            <a:r>
              <a:rPr lang="en-AU" sz="1100" dirty="0"/>
              <a:t>10:1  Verily, verily, I say unto you, He that </a:t>
            </a:r>
            <a:r>
              <a:rPr lang="en-AU" sz="1100" dirty="0" err="1"/>
              <a:t>entereth</a:t>
            </a:r>
            <a:r>
              <a:rPr lang="en-AU" sz="1100" dirty="0"/>
              <a:t> not by the door into the sheepfold, but </a:t>
            </a:r>
            <a:r>
              <a:rPr lang="en-AU" sz="1100" dirty="0" err="1"/>
              <a:t>climbeth</a:t>
            </a:r>
            <a:r>
              <a:rPr lang="en-AU" sz="1100" dirty="0"/>
              <a:t> up some other way, the same is a thief and a robber. 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3678938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347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Adrian</cp:lastModifiedBy>
  <cp:revision>27</cp:revision>
  <dcterms:created xsi:type="dcterms:W3CDTF">2015-02-26T03:05:45Z</dcterms:created>
  <dcterms:modified xsi:type="dcterms:W3CDTF">2016-03-20T08:29:38Z</dcterms:modified>
</cp:coreProperties>
</file>