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3120" y="-7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9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49190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74974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6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6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822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487667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20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667032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2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25414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949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379792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366367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4069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1913469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78812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1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2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83818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2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B32F9-D7C7-4843-B503-F2083353E1F6}" type="datetimeFigureOut">
              <a:rPr lang="en-AU" smtClean="0"/>
              <a:t>20/03/2016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6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6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FF2AF-4688-454C-B392-92711CCEAB3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17168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7" name="Straight Connector 106"/>
          <p:cNvCxnSpPr/>
          <p:nvPr/>
        </p:nvCxnSpPr>
        <p:spPr>
          <a:xfrm>
            <a:off x="3287524" y="5228168"/>
            <a:ext cx="0" cy="851437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/>
          <p:nvPr/>
        </p:nvCxnSpPr>
        <p:spPr>
          <a:xfrm>
            <a:off x="3066892" y="5476514"/>
            <a:ext cx="463641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1055756" y="609806"/>
            <a:ext cx="36589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/>
              <a:t>1</a:t>
            </a:r>
            <a:r>
              <a:rPr lang="en-AU" sz="1400" dirty="0" smtClean="0"/>
              <a:t>. Everlasting Covenant – Divine Pattern System</a:t>
            </a:r>
            <a:endParaRPr lang="en-AU" sz="1400" dirty="0" smtClean="0"/>
          </a:p>
        </p:txBody>
      </p:sp>
      <p:cxnSp>
        <p:nvCxnSpPr>
          <p:cNvPr id="84" name="Straight Connector 83"/>
          <p:cNvCxnSpPr/>
          <p:nvPr/>
        </p:nvCxnSpPr>
        <p:spPr>
          <a:xfrm>
            <a:off x="1097274" y="1852012"/>
            <a:ext cx="4425401" cy="1627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3246354" y="998080"/>
            <a:ext cx="0" cy="851437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3025722" y="1246426"/>
            <a:ext cx="463641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V="1">
            <a:off x="1097273" y="998080"/>
            <a:ext cx="0" cy="843301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1104367" y="1275631"/>
            <a:ext cx="4407874" cy="7935"/>
          </a:xfrm>
          <a:prstGeom prst="line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/>
          <p:cNvSpPr txBox="1"/>
          <p:nvPr/>
        </p:nvSpPr>
        <p:spPr>
          <a:xfrm>
            <a:off x="1727306" y="1026388"/>
            <a:ext cx="1024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100" dirty="0" smtClean="0"/>
              <a:t>New Covenant</a:t>
            </a:r>
          </a:p>
        </p:txBody>
      </p:sp>
      <p:cxnSp>
        <p:nvCxnSpPr>
          <p:cNvPr id="92" name="Straight Connector 91"/>
          <p:cNvCxnSpPr/>
          <p:nvPr/>
        </p:nvCxnSpPr>
        <p:spPr>
          <a:xfrm flipH="1" flipV="1">
            <a:off x="5533252" y="1008331"/>
            <a:ext cx="1" cy="858852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V="1">
            <a:off x="2239625" y="1233098"/>
            <a:ext cx="0" cy="418413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 flipV="1">
            <a:off x="4482847" y="1241033"/>
            <a:ext cx="0" cy="410479"/>
          </a:xfrm>
          <a:prstGeom prst="straightConnector1">
            <a:avLst/>
          </a:prstGeom>
          <a:ln w="254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3970527" y="1016137"/>
            <a:ext cx="102463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1100" dirty="0" smtClean="0"/>
              <a:t>New Covenant</a:t>
            </a:r>
          </a:p>
        </p:txBody>
      </p:sp>
      <p:cxnSp>
        <p:nvCxnSpPr>
          <p:cNvPr id="57" name="Straight Connector 56"/>
          <p:cNvCxnSpPr/>
          <p:nvPr/>
        </p:nvCxnSpPr>
        <p:spPr>
          <a:xfrm>
            <a:off x="1097273" y="1739208"/>
            <a:ext cx="4407874" cy="7935"/>
          </a:xfrm>
          <a:prstGeom prst="line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0947249"/>
              </p:ext>
            </p:extLst>
          </p:nvPr>
        </p:nvGraphicFramePr>
        <p:xfrm>
          <a:off x="671788" y="2611707"/>
          <a:ext cx="5469255" cy="207873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58975"/>
                <a:gridCol w="1260475"/>
                <a:gridCol w="224980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Channel  - Old Covenant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Action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Source – New Covenant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Visible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Leads to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Invisible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Letter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By death opens to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Spirit 2 Cor 3:6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Tables of Stone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Brings to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Tables of the heart 2 Cor 3:3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Kills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Leads to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Gives Life2 Cor 3:6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Law of Sin and death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By death opens to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Law of the Spirit of Life Rom 8:2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Convicts of Sin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then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Convicts of Righteousness John 16:8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School Master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Brings to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Christ Gal 3:24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Baptised into death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then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Raised to live Rom 6:4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Ministration of death 2 Cor 3:7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Leads to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Ministration of Life 2 </a:t>
                      </a:r>
                      <a:r>
                        <a:rPr lang="en-AU" sz="1050" dirty="0" err="1">
                          <a:effectLst/>
                        </a:rPr>
                        <a:t>Cor</a:t>
                      </a:r>
                      <a:r>
                        <a:rPr lang="en-AU" sz="1050" dirty="0">
                          <a:effectLst/>
                        </a:rPr>
                        <a:t> 3:8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Ministration of Condemnation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Much more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900" dirty="0">
                          <a:effectLst/>
                        </a:rPr>
                        <a:t>Ministration of Righteousness </a:t>
                      </a:r>
                      <a:r>
                        <a:rPr lang="en-AU" sz="1050" dirty="0">
                          <a:effectLst/>
                        </a:rPr>
                        <a:t>2 </a:t>
                      </a:r>
                      <a:r>
                        <a:rPr lang="en-AU" sz="1050" dirty="0" err="1">
                          <a:effectLst/>
                        </a:rPr>
                        <a:t>Cor</a:t>
                      </a:r>
                      <a:r>
                        <a:rPr lang="en-AU" sz="1050" dirty="0">
                          <a:effectLst/>
                        </a:rPr>
                        <a:t> 3:9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>
                          <a:effectLst/>
                        </a:rPr>
                        <a:t>Glory </a:t>
                      </a:r>
                      <a:endParaRPr lang="en-A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Prepares way for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050" dirty="0">
                          <a:effectLst/>
                        </a:rPr>
                        <a:t>More Glorious </a:t>
                      </a:r>
                      <a:endParaRPr lang="en-A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72" name="TextBox 71"/>
          <p:cNvSpPr txBox="1"/>
          <p:nvPr/>
        </p:nvSpPr>
        <p:spPr>
          <a:xfrm>
            <a:off x="1012281" y="4886748"/>
            <a:ext cx="39162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400" dirty="0"/>
              <a:t>2</a:t>
            </a:r>
            <a:r>
              <a:rPr lang="en-AU" sz="1400" dirty="0" smtClean="0"/>
              <a:t>. Augustine – Dispensational Oppositional System </a:t>
            </a:r>
            <a:endParaRPr lang="en-AU" sz="1400" dirty="0" smtClean="0"/>
          </a:p>
        </p:txBody>
      </p:sp>
      <p:cxnSp>
        <p:nvCxnSpPr>
          <p:cNvPr id="73" name="Straight Connector 72"/>
          <p:cNvCxnSpPr/>
          <p:nvPr/>
        </p:nvCxnSpPr>
        <p:spPr>
          <a:xfrm>
            <a:off x="1130926" y="6096489"/>
            <a:ext cx="4425401" cy="16277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280006" y="5245103"/>
            <a:ext cx="0" cy="85952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V="1">
            <a:off x="1130925" y="5320806"/>
            <a:ext cx="0" cy="7756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1130926" y="5727607"/>
            <a:ext cx="2149081" cy="0"/>
          </a:xfrm>
          <a:prstGeom prst="line">
            <a:avLst/>
          </a:prstGeom>
          <a:ln w="25400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/>
          <p:cNvSpPr txBox="1"/>
          <p:nvPr/>
        </p:nvSpPr>
        <p:spPr>
          <a:xfrm>
            <a:off x="1512781" y="5438662"/>
            <a:ext cx="1350691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AU" sz="1400" dirty="0" smtClean="0"/>
              <a:t>Old Covenant</a:t>
            </a:r>
            <a:br>
              <a:rPr lang="en-AU" sz="1400" dirty="0" smtClean="0"/>
            </a:br>
            <a:r>
              <a:rPr lang="en-AU" sz="1400" dirty="0" smtClean="0"/>
              <a:t>(Old Testament)</a:t>
            </a:r>
            <a:endParaRPr lang="en-AU" sz="1400" dirty="0"/>
          </a:p>
        </p:txBody>
      </p:sp>
      <p:cxnSp>
        <p:nvCxnSpPr>
          <p:cNvPr id="100" name="Straight Connector 99"/>
          <p:cNvCxnSpPr/>
          <p:nvPr/>
        </p:nvCxnSpPr>
        <p:spPr>
          <a:xfrm>
            <a:off x="3298713" y="5638399"/>
            <a:ext cx="2257615" cy="0"/>
          </a:xfrm>
          <a:prstGeom prst="line">
            <a:avLst/>
          </a:prstGeom>
          <a:ln w="25400"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/>
          <p:cNvSpPr txBox="1"/>
          <p:nvPr/>
        </p:nvSpPr>
        <p:spPr>
          <a:xfrm>
            <a:off x="3852152" y="5372310"/>
            <a:ext cx="1428340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AU" sz="1400" dirty="0" smtClean="0"/>
              <a:t>New Covenant</a:t>
            </a:r>
          </a:p>
          <a:p>
            <a:pPr algn="ctr"/>
            <a:r>
              <a:rPr lang="en-AU" sz="1400" dirty="0" smtClean="0"/>
              <a:t>(New Testament)</a:t>
            </a:r>
            <a:endParaRPr lang="en-AU" sz="1400" dirty="0"/>
          </a:p>
        </p:txBody>
      </p:sp>
      <p:cxnSp>
        <p:nvCxnSpPr>
          <p:cNvPr id="102" name="Straight Connector 101"/>
          <p:cNvCxnSpPr/>
          <p:nvPr/>
        </p:nvCxnSpPr>
        <p:spPr>
          <a:xfrm flipH="1" flipV="1">
            <a:off x="5545694" y="5331440"/>
            <a:ext cx="1" cy="775683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/>
          <p:nvPr/>
        </p:nvCxnSpPr>
        <p:spPr>
          <a:xfrm>
            <a:off x="3285064" y="5153548"/>
            <a:ext cx="0" cy="942941"/>
          </a:xfrm>
          <a:prstGeom prst="line">
            <a:avLst/>
          </a:prstGeom>
          <a:ln w="76200" cmpd="tri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/>
          <p:cNvSpPr txBox="1"/>
          <p:nvPr/>
        </p:nvSpPr>
        <p:spPr>
          <a:xfrm>
            <a:off x="1599064" y="187309"/>
            <a:ext cx="3281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 smtClean="0"/>
              <a:t>True and False Covenant Systems</a:t>
            </a:r>
            <a:endParaRPr lang="en-AU" dirty="0"/>
          </a:p>
        </p:txBody>
      </p:sp>
      <p:sp>
        <p:nvSpPr>
          <p:cNvPr id="89" name="TextBox 88"/>
          <p:cNvSpPr txBox="1"/>
          <p:nvPr/>
        </p:nvSpPr>
        <p:spPr>
          <a:xfrm>
            <a:off x="1759366" y="1563357"/>
            <a:ext cx="96052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AU" sz="1100" dirty="0" smtClean="0"/>
              <a:t>Old Covenant</a:t>
            </a:r>
            <a:endParaRPr lang="en-AU" sz="1100" dirty="0"/>
          </a:p>
        </p:txBody>
      </p:sp>
      <p:sp>
        <p:nvSpPr>
          <p:cNvPr id="60" name="TextBox 59"/>
          <p:cNvSpPr txBox="1"/>
          <p:nvPr/>
        </p:nvSpPr>
        <p:spPr>
          <a:xfrm>
            <a:off x="3989545" y="1566494"/>
            <a:ext cx="960520" cy="2616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lang="en-AU" sz="1100" dirty="0" smtClean="0"/>
              <a:t>Old Covenant</a:t>
            </a:r>
            <a:endParaRPr lang="en-AU" sz="1100" dirty="0"/>
          </a:p>
        </p:txBody>
      </p:sp>
      <p:graphicFrame>
        <p:nvGraphicFramePr>
          <p:cNvPr id="27" name="Table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143890"/>
              </p:ext>
            </p:extLst>
          </p:nvPr>
        </p:nvGraphicFramePr>
        <p:xfrm>
          <a:off x="656435" y="6705257"/>
          <a:ext cx="5469255" cy="2177796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049145"/>
                <a:gridCol w="989965"/>
                <a:gridCol w="2430145"/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Source - Old Covenant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Action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Source – New Covenant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Visible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Invisible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Letter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Spirit 2 Cor 3:6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Tables of Stone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Tables of the heart 2 Cor 3:3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Kills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Gives Life2 Cor 3:6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Law of Sin and death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Law of the Spirit of Life Rom 8:2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Convicts of Sin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Convicts of Righteousness John 16:8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School Master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Christ Gal 3:24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Baptised into death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Raised to live Rom 6:4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Ministration of death 2 Cor 3:7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Ministration of Life 2 Cor 3:8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Ministration of Condemnation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Ministration of Righteousness 2 Cor 3:9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Glory 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>
                          <a:effectLst/>
                        </a:rPr>
                        <a:t>Versus</a:t>
                      </a:r>
                      <a:endParaRPr lang="en-A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AU" sz="1100" dirty="0">
                          <a:effectLst/>
                        </a:rPr>
                        <a:t>More Glorious 2 </a:t>
                      </a:r>
                      <a:r>
                        <a:rPr lang="en-AU" sz="1100" dirty="0" err="1">
                          <a:effectLst/>
                        </a:rPr>
                        <a:t>Cor</a:t>
                      </a:r>
                      <a:r>
                        <a:rPr lang="en-AU" sz="1100" dirty="0">
                          <a:effectLst/>
                        </a:rPr>
                        <a:t> 3:9</a:t>
                      </a:r>
                      <a:endParaRPr lang="en-A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91387" y="1945751"/>
            <a:ext cx="650712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dirty="0"/>
              <a:t>Gal 4:23-24  But he </a:t>
            </a:r>
            <a:r>
              <a:rPr lang="en-AU" sz="1100" i="1" dirty="0"/>
              <a:t>who was</a:t>
            </a:r>
            <a:r>
              <a:rPr lang="en-AU" sz="1100" dirty="0"/>
              <a:t> of the bondwoman was born after the flesh; but he of the freewoman </a:t>
            </a:r>
            <a:r>
              <a:rPr lang="en-AU" sz="1100" i="1" dirty="0"/>
              <a:t>was</a:t>
            </a:r>
            <a:r>
              <a:rPr lang="en-AU" sz="1100" dirty="0"/>
              <a:t> by promise.  (24)  Which things are an allegory: for these are the two covenants; the one from the mount Sinai, which </a:t>
            </a:r>
            <a:r>
              <a:rPr lang="en-AU" sz="1100" dirty="0" err="1"/>
              <a:t>gendereth</a:t>
            </a:r>
            <a:r>
              <a:rPr lang="en-AU" sz="1100" dirty="0"/>
              <a:t> to bondage, which is Agar.</a:t>
            </a:r>
          </a:p>
          <a:p>
            <a:pPr algn="ctr"/>
            <a:endParaRPr lang="en-AU" sz="1100" dirty="0"/>
          </a:p>
          <a:p>
            <a:pPr algn="ctr"/>
            <a:endParaRPr lang="en-AU" sz="1100" dirty="0"/>
          </a:p>
        </p:txBody>
      </p:sp>
      <p:sp>
        <p:nvSpPr>
          <p:cNvPr id="30" name="TextBox 29"/>
          <p:cNvSpPr txBox="1"/>
          <p:nvPr/>
        </p:nvSpPr>
        <p:spPr>
          <a:xfrm>
            <a:off x="670633" y="6153458"/>
            <a:ext cx="54310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1100" dirty="0" smtClean="0"/>
              <a:t>John </a:t>
            </a:r>
            <a:r>
              <a:rPr lang="en-AU" sz="1100" dirty="0"/>
              <a:t>10:1  Verily, verily, I say unto you, He that </a:t>
            </a:r>
            <a:r>
              <a:rPr lang="en-AU" sz="1100" dirty="0" err="1"/>
              <a:t>entereth</a:t>
            </a:r>
            <a:r>
              <a:rPr lang="en-AU" sz="1100" dirty="0"/>
              <a:t> not by the door into the sheepfold, but </a:t>
            </a:r>
            <a:r>
              <a:rPr lang="en-AU" sz="1100" dirty="0" err="1"/>
              <a:t>climbeth</a:t>
            </a:r>
            <a:r>
              <a:rPr lang="en-AU" sz="1100" dirty="0"/>
              <a:t> up some other way, the same is a thief and a robber. </a:t>
            </a:r>
            <a:endParaRPr lang="en-AU" sz="1100" dirty="0"/>
          </a:p>
        </p:txBody>
      </p:sp>
    </p:spTree>
    <p:extLst>
      <p:ext uri="{BB962C8B-B14F-4D97-AF65-F5344CB8AC3E}">
        <p14:creationId xmlns:p14="http://schemas.microsoft.com/office/powerpoint/2010/main" val="3678938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347</Words>
  <Application>Microsoft Office PowerPoint</Application>
  <PresentationFormat>On-screen Show (4:3)</PresentationFormat>
  <Paragraphs>84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Adrian</cp:lastModifiedBy>
  <cp:revision>27</cp:revision>
  <dcterms:created xsi:type="dcterms:W3CDTF">2015-02-26T03:05:45Z</dcterms:created>
  <dcterms:modified xsi:type="dcterms:W3CDTF">2016-03-20T08:29:38Z</dcterms:modified>
</cp:coreProperties>
</file>