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489" r:id="rId3"/>
    <p:sldId id="490" r:id="rId4"/>
    <p:sldId id="511" r:id="rId5"/>
    <p:sldId id="491" r:id="rId6"/>
    <p:sldId id="492" r:id="rId7"/>
    <p:sldId id="512" r:id="rId8"/>
    <p:sldId id="493" r:id="rId9"/>
    <p:sldId id="513" r:id="rId10"/>
    <p:sldId id="494" r:id="rId11"/>
    <p:sldId id="495" r:id="rId12"/>
    <p:sldId id="496" r:id="rId13"/>
    <p:sldId id="497" r:id="rId14"/>
    <p:sldId id="498" r:id="rId15"/>
    <p:sldId id="499" r:id="rId16"/>
    <p:sldId id="470" r:id="rId17"/>
    <p:sldId id="502" r:id="rId18"/>
    <p:sldId id="354" r:id="rId19"/>
    <p:sldId id="503" r:id="rId20"/>
    <p:sldId id="505" r:id="rId21"/>
    <p:sldId id="506" r:id="rId22"/>
    <p:sldId id="507" r:id="rId23"/>
    <p:sldId id="509" r:id="rId24"/>
    <p:sldId id="514" r:id="rId25"/>
    <p:sldId id="510" r:id="rId26"/>
    <p:sldId id="515" r:id="rId27"/>
    <p:sldId id="43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97" d="100"/>
          <a:sy n="97" d="100"/>
        </p:scale>
        <p:origin x="102" y="10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11/08/2021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11/08/2021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11/08/2021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11/08/2021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11/08/2021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11/08/2021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11/08/2021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11/08/2021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11/08/2021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11/08/2021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11/08/2021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250426" y="1425677"/>
            <a:ext cx="6941574" cy="3872779"/>
          </a:xfrm>
        </p:spPr>
        <p:txBody>
          <a:bodyPr>
            <a:noAutofit/>
          </a:bodyPr>
          <a:lstStyle/>
          <a:p>
            <a:pPr algn="ctr"/>
            <a:r>
              <a:rPr lang="en-AU" sz="7200" dirty="0">
                <a:effectLst>
                  <a:outerShdw blurRad="38100" dist="38100" dir="2700000" algn="tl">
                    <a:srgbClr val="000000">
                      <a:alpha val="43137"/>
                    </a:srgbClr>
                  </a:outerShdw>
                </a:effectLst>
              </a:rPr>
              <a:t>Adam’s </a:t>
            </a:r>
            <a:br>
              <a:rPr lang="en-AU" sz="7200" dirty="0">
                <a:effectLst>
                  <a:outerShdw blurRad="38100" dist="38100" dir="2700000" algn="tl">
                    <a:srgbClr val="000000">
                      <a:alpha val="43137"/>
                    </a:srgbClr>
                  </a:outerShdw>
                </a:effectLst>
              </a:rPr>
            </a:br>
            <a:r>
              <a:rPr lang="en-AU" sz="7200" dirty="0">
                <a:effectLst>
                  <a:outerShdw blurRad="38100" dist="38100" dir="2700000" algn="tl">
                    <a:srgbClr val="000000">
                      <a:alpha val="43137"/>
                    </a:srgbClr>
                  </a:outerShdw>
                </a:effectLst>
              </a:rPr>
              <a:t>Hidden </a:t>
            </a:r>
            <a:br>
              <a:rPr lang="en-AU" sz="7200" dirty="0">
                <a:effectLst>
                  <a:outerShdw blurRad="38100" dist="38100" dir="2700000" algn="tl">
                    <a:srgbClr val="000000">
                      <a:alpha val="43137"/>
                    </a:srgbClr>
                  </a:outerShdw>
                </a:effectLst>
              </a:rPr>
            </a:br>
            <a:r>
              <a:rPr lang="en-AU" sz="7200" dirty="0">
                <a:effectLst>
                  <a:outerShdw blurRad="38100" dist="38100" dir="2700000" algn="tl">
                    <a:srgbClr val="000000">
                      <a:alpha val="43137"/>
                    </a:srgbClr>
                  </a:outerShdw>
                </a:effectLst>
              </a:rPr>
              <a:t>Iniquity</a:t>
            </a: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84" y="1910481"/>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Fruit of Adam’s body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Gen 4:8  And Cain talked with Abel his brother: and it came to pass, when they were in the field, that </a:t>
            </a:r>
            <a:r>
              <a:rPr lang="en-AU" sz="2400" dirty="0">
                <a:solidFill>
                  <a:srgbClr val="92D050"/>
                </a:solidFill>
                <a:latin typeface="+mn-lt"/>
              </a:rPr>
              <a:t>Cain rose up against Abel his brother, and slew him. </a:t>
            </a:r>
          </a:p>
          <a:p>
            <a:pPr marL="0" indent="0" algn="just">
              <a:buNone/>
            </a:pPr>
            <a:r>
              <a:rPr lang="en-AU" sz="2400" dirty="0">
                <a:latin typeface="+mn-lt"/>
              </a:rPr>
              <a:t>Cain and Abel, the sons of Adam, differed widely in character. </a:t>
            </a:r>
            <a:r>
              <a:rPr lang="en-AU" sz="2400" dirty="0">
                <a:solidFill>
                  <a:srgbClr val="92D050"/>
                </a:solidFill>
                <a:latin typeface="+mn-lt"/>
              </a:rPr>
              <a:t>Abel had a spirit of loyalty to God; </a:t>
            </a:r>
            <a:r>
              <a:rPr lang="en-AU" sz="2400" dirty="0">
                <a:latin typeface="+mn-lt"/>
              </a:rPr>
              <a:t>he saw justice and mercy in the Creator's dealings with the fallen race, and gratefully accepted the hope of redemption. But </a:t>
            </a:r>
            <a:r>
              <a:rPr lang="en-AU" sz="2400" dirty="0">
                <a:solidFill>
                  <a:srgbClr val="92D050"/>
                </a:solidFill>
                <a:latin typeface="+mn-lt"/>
              </a:rPr>
              <a:t>Cain cherished feelings of rebellion, and murmured against God because of the curse pronounced upon the earth and upon the human race for Adam's sin. </a:t>
            </a:r>
            <a:r>
              <a:rPr lang="en-AU" sz="2400" dirty="0">
                <a:latin typeface="+mn-lt"/>
              </a:rPr>
              <a:t>He permitted his mind to run in the same channel that led to Satan's fall--</a:t>
            </a:r>
            <a:r>
              <a:rPr lang="en-AU" sz="2400" dirty="0">
                <a:solidFill>
                  <a:srgbClr val="92D050"/>
                </a:solidFill>
                <a:latin typeface="+mn-lt"/>
              </a:rPr>
              <a:t>indulging the desire for self-exaltation and questioning the divine justice and authority.  </a:t>
            </a:r>
            <a:r>
              <a:rPr lang="en-AU" sz="2400" dirty="0">
                <a:latin typeface="+mn-lt"/>
              </a:rPr>
              <a:t>{PP 71.1} </a:t>
            </a:r>
          </a:p>
        </p:txBody>
      </p:sp>
    </p:spTree>
    <p:extLst>
      <p:ext uri="{BB962C8B-B14F-4D97-AF65-F5344CB8AC3E}">
        <p14:creationId xmlns:p14="http://schemas.microsoft.com/office/powerpoint/2010/main" val="1610212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Adam painful journey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393138"/>
            <a:ext cx="10199237" cy="4951997"/>
          </a:xfrm>
        </p:spPr>
        <p:txBody>
          <a:bodyPr>
            <a:noAutofit/>
          </a:bodyPr>
          <a:lstStyle/>
          <a:p>
            <a:pPr marL="0" indent="0" algn="just">
              <a:buNone/>
            </a:pPr>
            <a:r>
              <a:rPr lang="en-AU" sz="2400" dirty="0">
                <a:latin typeface="+mn-lt"/>
              </a:rPr>
              <a:t>After his expulsion from Eden, Adam's life on earth was filled with sorrow. Every dying leaf, every victim of sacrifice, every blight upon the fair face of nature, every stain upon man's purity, was a fresh reminder of his sin. Terrible was the agony of remorse as he beheld iniquity abounding, and, in answer to his warnings, met the reproaches cast upon himself as the cause of sin. With patient humility he bore, for nearly a thousand years, the penalty of transgression. Faithfully did he repent of his sin and trust in the merits of the promised Saviour, and he died in the hope of a resurrection. GC 647</a:t>
            </a:r>
          </a:p>
          <a:p>
            <a:pPr marL="0" indent="0" algn="just">
              <a:buNone/>
            </a:pPr>
            <a:endParaRPr lang="en-AU" sz="2400" dirty="0">
              <a:latin typeface="+mn-lt"/>
            </a:endParaRPr>
          </a:p>
        </p:txBody>
      </p:sp>
    </p:spTree>
    <p:extLst>
      <p:ext uri="{BB962C8B-B14F-4D97-AF65-F5344CB8AC3E}">
        <p14:creationId xmlns:p14="http://schemas.microsoft.com/office/powerpoint/2010/main" val="415938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Adam’s growth revealed in his sons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816146"/>
          </a:xfrm>
        </p:spPr>
        <p:txBody>
          <a:bodyPr>
            <a:noAutofit/>
          </a:bodyPr>
          <a:lstStyle/>
          <a:p>
            <a:pPr marL="0" indent="0" algn="just">
              <a:buNone/>
            </a:pPr>
            <a:r>
              <a:rPr lang="en-AU" sz="2400" dirty="0">
                <a:latin typeface="+mn-lt"/>
              </a:rPr>
              <a:t>Seth was of more noble stature than Cain or Abel, and resembled Adam more closely than did his other sons. He was a worthy character, following in the steps of Abel. Yet he inherited no more natural goodness than did Cain. PP 80</a:t>
            </a:r>
            <a:endParaRPr lang="en-AU" sz="2400" dirty="0">
              <a:solidFill>
                <a:srgbClr val="92D050"/>
              </a:solidFill>
              <a:latin typeface="+mn-lt"/>
            </a:endParaRPr>
          </a:p>
        </p:txBody>
      </p:sp>
    </p:spTree>
    <p:extLst>
      <p:ext uri="{BB962C8B-B14F-4D97-AF65-F5344CB8AC3E}">
        <p14:creationId xmlns:p14="http://schemas.microsoft.com/office/powerpoint/2010/main" val="806937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10199237" cy="1049235"/>
          </a:xfrm>
        </p:spPr>
        <p:txBody>
          <a:bodyPr>
            <a:normAutofit/>
          </a:bodyPr>
          <a:lstStyle/>
          <a:p>
            <a:r>
              <a:rPr lang="en-AU" sz="4000" dirty="0"/>
              <a:t>By one man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099"/>
            <a:ext cx="10199237" cy="4720713"/>
          </a:xfrm>
        </p:spPr>
        <p:txBody>
          <a:bodyPr>
            <a:noAutofit/>
          </a:bodyPr>
          <a:lstStyle/>
          <a:p>
            <a:pPr marL="0" indent="0" algn="just">
              <a:buNone/>
            </a:pPr>
            <a:r>
              <a:rPr lang="en-AU" sz="2400" dirty="0">
                <a:latin typeface="+mn-lt"/>
              </a:rPr>
              <a:t>Rom 5:12  Wherefore, as </a:t>
            </a:r>
            <a:r>
              <a:rPr lang="en-AU" sz="2400" dirty="0">
                <a:solidFill>
                  <a:srgbClr val="92D050"/>
                </a:solidFill>
                <a:latin typeface="+mn-lt"/>
              </a:rPr>
              <a:t>by one man sin entered into the world, and death by sin;</a:t>
            </a:r>
            <a:r>
              <a:rPr lang="en-AU" sz="2400" dirty="0">
                <a:latin typeface="+mn-lt"/>
              </a:rPr>
              <a:t> and so death passed upon all men, for that all have sinned:</a:t>
            </a:r>
          </a:p>
          <a:p>
            <a:pPr marL="0" indent="0" algn="just">
              <a:buNone/>
            </a:pPr>
            <a:r>
              <a:rPr lang="en-AU" sz="2400" dirty="0">
                <a:latin typeface="+mn-lt"/>
              </a:rPr>
              <a:t>Rom 5:16  And not as it was by one that sinned, so is the gift: </a:t>
            </a:r>
            <a:r>
              <a:rPr lang="en-AU" sz="2400" dirty="0">
                <a:solidFill>
                  <a:srgbClr val="92D050"/>
                </a:solidFill>
                <a:latin typeface="+mn-lt"/>
              </a:rPr>
              <a:t>for the judgment was by [out of] one [Adam] to condemnation</a:t>
            </a:r>
            <a:r>
              <a:rPr lang="en-AU" sz="2400" dirty="0">
                <a:latin typeface="+mn-lt"/>
              </a:rPr>
              <a:t>, but the free gift [from Christ] is of many offences unto justification.  </a:t>
            </a:r>
            <a:endParaRPr lang="en-AU" sz="2400" dirty="0">
              <a:solidFill>
                <a:srgbClr val="92D050"/>
              </a:solidFill>
              <a:latin typeface="+mn-lt"/>
            </a:endParaRPr>
          </a:p>
        </p:txBody>
      </p:sp>
    </p:spTree>
    <p:extLst>
      <p:ext uri="{BB962C8B-B14F-4D97-AF65-F5344CB8AC3E}">
        <p14:creationId xmlns:p14="http://schemas.microsoft.com/office/powerpoint/2010/main" val="371181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Power of Satan = No Forgiveness of Sin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816146"/>
          </a:xfrm>
        </p:spPr>
        <p:txBody>
          <a:bodyPr>
            <a:noAutofit/>
          </a:bodyPr>
          <a:lstStyle/>
          <a:p>
            <a:pPr marL="0" indent="0" algn="just">
              <a:buNone/>
            </a:pPr>
            <a:r>
              <a:rPr lang="en-AU" sz="2400" dirty="0">
                <a:latin typeface="+mn-lt"/>
              </a:rPr>
              <a:t>Act 26:18  To open their eyes, and to </a:t>
            </a:r>
            <a:r>
              <a:rPr lang="en-AU" sz="2400" dirty="0">
                <a:solidFill>
                  <a:srgbClr val="92D050"/>
                </a:solidFill>
                <a:latin typeface="+mn-lt"/>
              </a:rPr>
              <a:t>turn them from darkness to light, and from the power of Satan unto God, that they may receive forgiveness of sins, </a:t>
            </a:r>
            <a:r>
              <a:rPr lang="en-AU" sz="2400" dirty="0">
                <a:latin typeface="+mn-lt"/>
              </a:rPr>
              <a:t>and inheritance among them which are sanctified by faith that is in me. </a:t>
            </a:r>
            <a:endParaRPr lang="en-AU" sz="2400" dirty="0">
              <a:solidFill>
                <a:srgbClr val="92D050"/>
              </a:solidFill>
              <a:latin typeface="+mn-lt"/>
            </a:endParaRPr>
          </a:p>
        </p:txBody>
      </p:sp>
    </p:spTree>
    <p:extLst>
      <p:ext uri="{BB962C8B-B14F-4D97-AF65-F5344CB8AC3E}">
        <p14:creationId xmlns:p14="http://schemas.microsoft.com/office/powerpoint/2010/main" val="137305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10199237" cy="1049235"/>
          </a:xfrm>
        </p:spPr>
        <p:txBody>
          <a:bodyPr>
            <a:normAutofit/>
          </a:bodyPr>
          <a:lstStyle/>
          <a:p>
            <a:r>
              <a:rPr lang="en-AU" sz="4000" dirty="0"/>
              <a:t>Adam’s Justice System.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099"/>
            <a:ext cx="10199237" cy="4406081"/>
          </a:xfrm>
        </p:spPr>
        <p:txBody>
          <a:bodyPr>
            <a:noAutofit/>
          </a:bodyPr>
          <a:lstStyle/>
          <a:p>
            <a:pPr marL="0" indent="0" algn="just">
              <a:buNone/>
            </a:pPr>
            <a:r>
              <a:rPr lang="en-AU" sz="2400" dirty="0">
                <a:latin typeface="+mn-lt"/>
              </a:rPr>
              <a:t>To the words of Eve he replied that this must be the foe against whom they had been warned; and </a:t>
            </a:r>
            <a:r>
              <a:rPr lang="en-AU" sz="2400" dirty="0">
                <a:solidFill>
                  <a:srgbClr val="92D050"/>
                </a:solidFill>
                <a:latin typeface="+mn-lt"/>
              </a:rPr>
              <a:t>by the divine sentence she must die.</a:t>
            </a:r>
            <a:r>
              <a:rPr lang="en-AU" sz="2400" dirty="0">
                <a:latin typeface="+mn-lt"/>
              </a:rPr>
              <a:t> PP 56</a:t>
            </a:r>
          </a:p>
          <a:p>
            <a:pPr marL="0" indent="0" algn="just">
              <a:buNone/>
            </a:pPr>
            <a:r>
              <a:rPr lang="en-AU" sz="2400" dirty="0">
                <a:latin typeface="+mn-lt"/>
              </a:rPr>
              <a:t>Gen 3:12  And the man said, The woman </a:t>
            </a:r>
            <a:r>
              <a:rPr lang="en-AU" sz="2400" dirty="0">
                <a:solidFill>
                  <a:srgbClr val="92D050"/>
                </a:solidFill>
                <a:latin typeface="+mn-lt"/>
              </a:rPr>
              <a:t>whom thou </a:t>
            </a:r>
            <a:r>
              <a:rPr lang="en-AU" sz="2400" dirty="0" err="1">
                <a:solidFill>
                  <a:srgbClr val="92D050"/>
                </a:solidFill>
                <a:latin typeface="+mn-lt"/>
              </a:rPr>
              <a:t>gavest</a:t>
            </a:r>
            <a:r>
              <a:rPr lang="en-AU" sz="2400" dirty="0">
                <a:solidFill>
                  <a:srgbClr val="92D050"/>
                </a:solidFill>
                <a:latin typeface="+mn-lt"/>
              </a:rPr>
              <a:t> to be with me</a:t>
            </a:r>
            <a:r>
              <a:rPr lang="en-AU" sz="2400" dirty="0">
                <a:latin typeface="+mn-lt"/>
              </a:rPr>
              <a:t>, she gave me of the tree, and I did eat. </a:t>
            </a:r>
          </a:p>
          <a:p>
            <a:pPr marL="0" indent="0" algn="just">
              <a:buNone/>
            </a:pPr>
            <a:endParaRPr lang="en-AU" sz="2400" dirty="0">
              <a:latin typeface="+mn-lt"/>
            </a:endParaRPr>
          </a:p>
          <a:p>
            <a:pPr marL="0" indent="0" algn="just">
              <a:buNone/>
            </a:pPr>
            <a:r>
              <a:rPr lang="en-AU" sz="2400" dirty="0">
                <a:latin typeface="+mn-lt"/>
              </a:rPr>
              <a:t>Adam judged God through His Son worthy of death.</a:t>
            </a:r>
          </a:p>
          <a:p>
            <a:pPr marL="0" indent="0" algn="just">
              <a:buNone/>
            </a:pPr>
            <a:r>
              <a:rPr lang="en-AU" sz="2400" dirty="0">
                <a:latin typeface="+mn-lt"/>
              </a:rPr>
              <a:t>Job 31:33  If I covered my transgressions </a:t>
            </a:r>
            <a:r>
              <a:rPr lang="en-AU" sz="2400" dirty="0">
                <a:solidFill>
                  <a:srgbClr val="92D050"/>
                </a:solidFill>
                <a:latin typeface="+mn-lt"/>
              </a:rPr>
              <a:t>as Adam, by hiding mine iniquity in my bosom: </a:t>
            </a:r>
          </a:p>
          <a:p>
            <a:pPr marL="0" indent="0" algn="just">
              <a:buNone/>
            </a:pPr>
            <a:r>
              <a:rPr lang="en-AU" sz="2400" dirty="0">
                <a:latin typeface="+mn-lt"/>
              </a:rPr>
              <a:t> </a:t>
            </a:r>
          </a:p>
          <a:p>
            <a:pPr marL="0" indent="0" algn="just">
              <a:buNone/>
            </a:pPr>
            <a:endParaRPr lang="en-AU" sz="2400" dirty="0">
              <a:latin typeface="+mn-lt"/>
            </a:endParaRPr>
          </a:p>
        </p:txBody>
      </p:sp>
    </p:spTree>
    <p:extLst>
      <p:ext uri="{BB962C8B-B14F-4D97-AF65-F5344CB8AC3E}">
        <p14:creationId xmlns:p14="http://schemas.microsoft.com/office/powerpoint/2010/main" val="1879254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47999" y="351103"/>
            <a:ext cx="9068865" cy="1049235"/>
          </a:xfrm>
        </p:spPr>
        <p:txBody>
          <a:bodyPr>
            <a:normAutofit/>
          </a:bodyPr>
          <a:lstStyle/>
          <a:p>
            <a:r>
              <a:rPr lang="en-AU" sz="4000" dirty="0"/>
              <a:t>Projection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47999" y="1931960"/>
            <a:ext cx="10318395" cy="2195130"/>
          </a:xfrm>
        </p:spPr>
        <p:txBody>
          <a:bodyPr>
            <a:normAutofit/>
          </a:bodyPr>
          <a:lstStyle/>
          <a:p>
            <a:pPr marL="0" indent="0" algn="just">
              <a:buNone/>
            </a:pPr>
            <a:r>
              <a:rPr lang="en-AU" sz="2400" dirty="0">
                <a:latin typeface="+mn-lt"/>
              </a:rPr>
              <a:t>Psychological projection is a defence mechanism in which the </a:t>
            </a:r>
            <a:r>
              <a:rPr lang="en-AU" sz="2400" dirty="0">
                <a:solidFill>
                  <a:srgbClr val="92D050"/>
                </a:solidFill>
                <a:latin typeface="+mn-lt"/>
              </a:rPr>
              <a:t>human ego defends itself against unconscious impulses or qualities </a:t>
            </a:r>
            <a:r>
              <a:rPr lang="en-AU" sz="2400" dirty="0">
                <a:latin typeface="+mn-lt"/>
              </a:rPr>
              <a:t>(both positive and negative) </a:t>
            </a:r>
            <a:r>
              <a:rPr lang="en-AU" sz="2400" dirty="0">
                <a:solidFill>
                  <a:srgbClr val="92D050"/>
                </a:solidFill>
                <a:latin typeface="+mn-lt"/>
              </a:rPr>
              <a:t>by denying their existence in themselves while attributing them to others.</a:t>
            </a:r>
          </a:p>
          <a:p>
            <a:pPr marL="0" indent="0" algn="just">
              <a:buNone/>
            </a:pPr>
            <a:r>
              <a:rPr lang="en-AU" sz="2400" dirty="0">
                <a:latin typeface="+mn-lt"/>
              </a:rPr>
              <a:t> https://en.wikipedia.org/wiki/Psychological_projection</a:t>
            </a:r>
            <a:endParaRPr lang="en-AU" sz="24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141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Adam’s Projection onto God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099"/>
            <a:ext cx="10199237" cy="4789539"/>
          </a:xfrm>
        </p:spPr>
        <p:txBody>
          <a:bodyPr>
            <a:noAutofit/>
          </a:bodyPr>
          <a:lstStyle/>
          <a:p>
            <a:pPr marL="0" indent="0" algn="just">
              <a:buNone/>
            </a:pPr>
            <a:r>
              <a:rPr lang="en-AU" sz="2400" dirty="0">
                <a:latin typeface="+mn-lt"/>
              </a:rPr>
              <a:t>Adam’s misconception of God’s character </a:t>
            </a:r>
            <a:r>
              <a:rPr lang="en-AU" sz="2400" dirty="0">
                <a:solidFill>
                  <a:srgbClr val="92D050"/>
                </a:solidFill>
                <a:latin typeface="+mn-lt"/>
              </a:rPr>
              <a:t>spawned rebellion in the mind of Adam, which budded into an imperceptible desire to kill the Son of God.</a:t>
            </a:r>
            <a:r>
              <a:rPr lang="en-AU" sz="2400" dirty="0">
                <a:latin typeface="+mn-lt"/>
              </a:rPr>
              <a:t> Therefore, when the Son of God came to Adam in the garden, Adam feared the thing which he imagined to do to the Son of God. </a:t>
            </a:r>
            <a:r>
              <a:rPr lang="en-AU" sz="2400" dirty="0">
                <a:solidFill>
                  <a:srgbClr val="92D050"/>
                </a:solidFill>
                <a:latin typeface="+mn-lt"/>
              </a:rPr>
              <a:t>Adam hated and condemned the Son of God for the situation he was in and wanted Christ dead, therefore Adam feared that the Son of God hated, condemned and wanted him dead.</a:t>
            </a:r>
            <a:r>
              <a:rPr lang="en-AU" sz="2400" dirty="0">
                <a:latin typeface="+mn-lt"/>
              </a:rPr>
              <a:t> This thought is vitally important to comprehend if we want to understand the need for, and the meaning of, the judgment. – </a:t>
            </a:r>
            <a:r>
              <a:rPr lang="en-AU" sz="2400" i="1" dirty="0">
                <a:latin typeface="+mn-lt"/>
              </a:rPr>
              <a:t>As You Judge</a:t>
            </a:r>
            <a:r>
              <a:rPr lang="en-AU" sz="2400" dirty="0">
                <a:latin typeface="+mn-lt"/>
              </a:rPr>
              <a:t> Page 34</a:t>
            </a:r>
            <a:endParaRPr lang="en-AU" sz="2400" dirty="0">
              <a:solidFill>
                <a:srgbClr val="92D050"/>
              </a:solidFill>
              <a:latin typeface="+mn-lt"/>
            </a:endParaRPr>
          </a:p>
        </p:txBody>
      </p:sp>
    </p:spTree>
    <p:extLst>
      <p:ext uri="{BB962C8B-B14F-4D97-AF65-F5344CB8AC3E}">
        <p14:creationId xmlns:p14="http://schemas.microsoft.com/office/powerpoint/2010/main" val="308075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291215" cy="1049235"/>
          </a:xfrm>
        </p:spPr>
        <p:txBody>
          <a:bodyPr>
            <a:normAutofit/>
          </a:bodyPr>
          <a:lstStyle/>
          <a:p>
            <a:r>
              <a:rPr lang="en-AU" sz="4000" dirty="0"/>
              <a:t>Satan’s Justice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775012"/>
            <a:ext cx="10608657" cy="3915783"/>
          </a:xfrm>
        </p:spPr>
        <p:txBody>
          <a:bodyPr>
            <a:normAutofit fontScale="92500"/>
          </a:bodyPr>
          <a:lstStyle/>
          <a:p>
            <a:pPr marL="0" indent="0" algn="just">
              <a:buNone/>
            </a:pPr>
            <a:r>
              <a:rPr lang="en-AU" sz="2800" dirty="0">
                <a:cs typeface="Calibri" panose="020F0502020204030204" pitchFamily="34" charset="0"/>
              </a:rPr>
              <a:t>That which Satan had instilled into the minds of the angels—a word here and a word there—opened the way for a long list of suppositions. In his artful way he drew expressions of doubt from them. Then, when he was interviewed, he accused those whom he had educated. He laid all the disaffection on the ones he had led. </a:t>
            </a:r>
            <a:r>
              <a:rPr lang="en-AU" sz="2800" dirty="0">
                <a:solidFill>
                  <a:srgbClr val="92D050"/>
                </a:solidFill>
                <a:cs typeface="Calibri" panose="020F0502020204030204" pitchFamily="34" charset="0"/>
              </a:rPr>
              <a:t>As one in holy office, he manifested an overbearing desire for justice, but it was a counterfeit of justice, which was entirely contrary to God's love and compassion and mercy. </a:t>
            </a:r>
            <a:r>
              <a:rPr lang="en-AU" sz="2800" dirty="0">
                <a:cs typeface="Calibri" panose="020F0502020204030204" pitchFamily="34" charset="0"/>
              </a:rPr>
              <a:t>RH September 7, 1897, par. 4</a:t>
            </a:r>
          </a:p>
        </p:txBody>
      </p:sp>
    </p:spTree>
    <p:extLst>
      <p:ext uri="{BB962C8B-B14F-4D97-AF65-F5344CB8AC3E}">
        <p14:creationId xmlns:p14="http://schemas.microsoft.com/office/powerpoint/2010/main" val="152720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3816146"/>
          </a:xfrm>
        </p:spPr>
        <p:txBody>
          <a:bodyPr>
            <a:noAutofit/>
          </a:bodyPr>
          <a:lstStyle/>
          <a:p>
            <a:pPr marL="0" indent="0" algn="just">
              <a:buNone/>
            </a:pPr>
            <a:r>
              <a:rPr lang="en-AU" sz="2400" dirty="0">
                <a:latin typeface="+mn-lt"/>
              </a:rPr>
              <a:t>He [the wrong doer] deserves punishment (the infliction of a penalty) for the action; </a:t>
            </a:r>
            <a:r>
              <a:rPr lang="en-AU" sz="2400" dirty="0">
                <a:solidFill>
                  <a:srgbClr val="92D050"/>
                </a:solidFill>
                <a:latin typeface="+mn-lt"/>
              </a:rPr>
              <a:t>and if justice is ever vindicated, he will be punished, according to his intention and his commission of a great moral wrong.</a:t>
            </a:r>
            <a:r>
              <a:rPr lang="en-AU" sz="2400" dirty="0">
                <a:latin typeface="+mn-lt"/>
              </a:rPr>
              <a:t> </a:t>
            </a:r>
            <a:r>
              <a:rPr lang="en-AU" sz="2400" dirty="0">
                <a:solidFill>
                  <a:srgbClr val="92D050"/>
                </a:solidFill>
                <a:latin typeface="+mn-lt"/>
              </a:rPr>
              <a:t>The admission that all sin will be punished makes necessary the admission of a future judgment; for without that, justice will never be vindicated, and </a:t>
            </a:r>
            <a:r>
              <a:rPr lang="en-AU" sz="2400" u="sng" dirty="0">
                <a:solidFill>
                  <a:srgbClr val="92D050"/>
                </a:solidFill>
                <a:latin typeface="+mn-lt"/>
              </a:rPr>
              <a:t>our aspirations for the right</a:t>
            </a:r>
            <a:r>
              <a:rPr lang="en-AU" sz="2400" dirty="0">
                <a:solidFill>
                  <a:srgbClr val="92D050"/>
                </a:solidFill>
                <a:latin typeface="+mn-lt"/>
              </a:rPr>
              <a:t> will never be satisfied.</a:t>
            </a:r>
            <a:r>
              <a:rPr lang="en-AU" sz="2400" dirty="0">
                <a:latin typeface="+mn-lt"/>
              </a:rPr>
              <a:t> {1884 JHW, </a:t>
            </a:r>
            <a:r>
              <a:rPr lang="en-AU" sz="2400" i="1" dirty="0">
                <a:latin typeface="+mn-lt"/>
              </a:rPr>
              <a:t>The Atonement in the Light of Nature and Revelation 24.1</a:t>
            </a:r>
            <a:r>
              <a:rPr lang="en-AU" sz="2400" dirty="0">
                <a:latin typeface="+mn-lt"/>
              </a:rPr>
              <a:t>} </a:t>
            </a:r>
            <a:endParaRPr lang="en-AU" sz="2400" dirty="0">
              <a:solidFill>
                <a:srgbClr val="92D050"/>
              </a:solidFill>
              <a:latin typeface="+mn-lt"/>
            </a:endParaRPr>
          </a:p>
        </p:txBody>
      </p:sp>
    </p:spTree>
    <p:extLst>
      <p:ext uri="{BB962C8B-B14F-4D97-AF65-F5344CB8AC3E}">
        <p14:creationId xmlns:p14="http://schemas.microsoft.com/office/powerpoint/2010/main" val="141412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Silence of Adam at the Fall</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2066003"/>
          </a:xfrm>
        </p:spPr>
        <p:txBody>
          <a:bodyPr>
            <a:noAutofit/>
          </a:bodyPr>
          <a:lstStyle/>
          <a:p>
            <a:pPr marL="0" indent="0" algn="just">
              <a:buNone/>
            </a:pPr>
            <a:r>
              <a:rPr lang="en-AU" sz="2400" dirty="0">
                <a:latin typeface="+mn-lt"/>
              </a:rPr>
              <a:t>Gen 3:6  And when the woman saw that the tree was good for food, and that it was pleasant to the eyes, and a tree to be desired to make one wise, she took of the fruit thereof, and did eat, </a:t>
            </a:r>
            <a:r>
              <a:rPr lang="en-AU" sz="2400" dirty="0">
                <a:solidFill>
                  <a:srgbClr val="92D050"/>
                </a:solidFill>
                <a:latin typeface="+mn-lt"/>
              </a:rPr>
              <a:t>and gave also unto her husband with her; and he did eat. </a:t>
            </a:r>
          </a:p>
        </p:txBody>
      </p:sp>
    </p:spTree>
    <p:extLst>
      <p:ext uri="{BB962C8B-B14F-4D97-AF65-F5344CB8AC3E}">
        <p14:creationId xmlns:p14="http://schemas.microsoft.com/office/powerpoint/2010/main" val="376929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Satisfaction of Divine Justice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286796"/>
            <a:ext cx="10199237" cy="3757151"/>
          </a:xfrm>
        </p:spPr>
        <p:txBody>
          <a:bodyPr>
            <a:noAutofit/>
          </a:bodyPr>
          <a:lstStyle/>
          <a:p>
            <a:pPr marL="0" indent="0" algn="just">
              <a:buNone/>
            </a:pPr>
            <a:r>
              <a:rPr lang="en-AU" sz="2400" dirty="0">
                <a:latin typeface="+mn-lt"/>
              </a:rPr>
              <a:t>In addition to penal substitution, any biblical adequate atonement theory must include the notion of propitiation, </a:t>
            </a:r>
            <a:r>
              <a:rPr lang="en-AU" sz="2400" dirty="0">
                <a:solidFill>
                  <a:srgbClr val="92D050"/>
                </a:solidFill>
                <a:latin typeface="+mn-lt"/>
              </a:rPr>
              <a:t>that is to say, the appeasement of God’s just wrath against sin.</a:t>
            </a:r>
            <a:r>
              <a:rPr lang="en-AU" sz="2400" dirty="0">
                <a:latin typeface="+mn-lt"/>
              </a:rPr>
              <a:t> </a:t>
            </a:r>
            <a:r>
              <a:rPr lang="en-AU" sz="2400" dirty="0">
                <a:solidFill>
                  <a:srgbClr val="92D050"/>
                </a:solidFill>
                <a:latin typeface="+mn-lt"/>
              </a:rPr>
              <a:t>The source of God’s wrath is His retributive justice,</a:t>
            </a:r>
            <a:r>
              <a:rPr lang="en-AU" sz="2400" dirty="0">
                <a:latin typeface="+mn-lt"/>
              </a:rPr>
              <a:t> </a:t>
            </a:r>
            <a:r>
              <a:rPr lang="en-AU" sz="2400" dirty="0">
                <a:solidFill>
                  <a:srgbClr val="92D050"/>
                </a:solidFill>
                <a:latin typeface="+mn-lt"/>
              </a:rPr>
              <a:t>and so appeasement of wrath is fundamentally a matter of satisfaction of divine justice. </a:t>
            </a:r>
            <a:r>
              <a:rPr lang="en-AU" sz="2400" dirty="0">
                <a:latin typeface="+mn-lt"/>
              </a:rPr>
              <a:t>How are the demands of divine justice satisfied? Biblically speaking, the satisfaction of God’s justice primarily takes place, not as Anslem thought, through compensation, but through punishment. </a:t>
            </a:r>
          </a:p>
          <a:p>
            <a:pPr marL="0" indent="0" algn="just">
              <a:buNone/>
            </a:pPr>
            <a:r>
              <a:rPr lang="en-AU" sz="2400" dirty="0">
                <a:latin typeface="+mn-lt"/>
              </a:rPr>
              <a:t>William Lane Craig, Atonement and the Death of Christ page 195</a:t>
            </a:r>
          </a:p>
        </p:txBody>
      </p:sp>
    </p:spTree>
    <p:extLst>
      <p:ext uri="{BB962C8B-B14F-4D97-AF65-F5344CB8AC3E}">
        <p14:creationId xmlns:p14="http://schemas.microsoft.com/office/powerpoint/2010/main" val="3765635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J.H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8" y="1700981"/>
            <a:ext cx="10199237" cy="2989006"/>
          </a:xfrm>
        </p:spPr>
        <p:txBody>
          <a:bodyPr>
            <a:noAutofit/>
          </a:bodyPr>
          <a:lstStyle/>
          <a:p>
            <a:pPr marL="0" indent="0" algn="just">
              <a:buNone/>
            </a:pPr>
            <a:r>
              <a:rPr lang="en-AU" sz="2400" dirty="0">
                <a:latin typeface="+mn-lt"/>
              </a:rPr>
              <a:t>Can any one dispassionately reason and reflect on this subject, and accept the idea of a God of even partial justice? The idea is alike repugnant to reason and to reverence. </a:t>
            </a:r>
            <a:r>
              <a:rPr lang="en-AU" sz="2400" dirty="0">
                <a:solidFill>
                  <a:srgbClr val="92D050"/>
                </a:solidFill>
                <a:latin typeface="+mn-lt"/>
              </a:rPr>
              <a:t>God must be strictly, infinitely just. Who would not choose to be annihilated rather than to possess immortal existence in a universe governed or controlled by a being of almighty power, but lacking justice?  </a:t>
            </a:r>
            <a:r>
              <a:rPr lang="en-AU" sz="2400" dirty="0">
                <a:latin typeface="+mn-lt"/>
              </a:rPr>
              <a:t>{1884 JHW, AERS 26.1} </a:t>
            </a:r>
            <a:endParaRPr lang="en-AU" sz="2400" dirty="0">
              <a:solidFill>
                <a:srgbClr val="92D050"/>
              </a:solidFill>
              <a:latin typeface="+mn-lt"/>
            </a:endParaRPr>
          </a:p>
        </p:txBody>
      </p:sp>
    </p:spTree>
    <p:extLst>
      <p:ext uri="{BB962C8B-B14F-4D97-AF65-F5344CB8AC3E}">
        <p14:creationId xmlns:p14="http://schemas.microsoft.com/office/powerpoint/2010/main" val="2655099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Satan’s demand of God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8" y="1700981"/>
            <a:ext cx="10199237" cy="2989006"/>
          </a:xfrm>
        </p:spPr>
        <p:txBody>
          <a:bodyPr>
            <a:noAutofit/>
          </a:bodyPr>
          <a:lstStyle/>
          <a:p>
            <a:pPr marL="0" indent="0" algn="just">
              <a:buNone/>
            </a:pPr>
            <a:r>
              <a:rPr lang="en-AU" sz="2400" dirty="0">
                <a:latin typeface="+mn-lt"/>
              </a:rPr>
              <a:t>In the opening of the great controversy, Satan had declared that the law of God could not be obeyed, that justice was inconsistent with mercy, and that, should the law be broken, it would be impossible for the sinner to be pardoned. </a:t>
            </a:r>
            <a:r>
              <a:rPr lang="en-AU" sz="2400" dirty="0">
                <a:solidFill>
                  <a:srgbClr val="92D050"/>
                </a:solidFill>
                <a:latin typeface="+mn-lt"/>
              </a:rPr>
              <a:t>Every sin must meet its punishment, urged Satan; and if God should remit the punishment of sin, He would not be a God of truth and justice. </a:t>
            </a:r>
            <a:r>
              <a:rPr lang="en-AU" sz="2400" dirty="0">
                <a:latin typeface="+mn-lt"/>
              </a:rPr>
              <a:t>DA 761.4</a:t>
            </a:r>
          </a:p>
        </p:txBody>
      </p:sp>
    </p:spTree>
    <p:extLst>
      <p:ext uri="{BB962C8B-B14F-4D97-AF65-F5344CB8AC3E}">
        <p14:creationId xmlns:p14="http://schemas.microsoft.com/office/powerpoint/2010/main" val="2982351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50942" y="410999"/>
            <a:ext cx="10183758" cy="776974"/>
          </a:xfrm>
        </p:spPr>
        <p:txBody>
          <a:bodyPr>
            <a:normAutofit/>
          </a:bodyPr>
          <a:lstStyle/>
          <a:p>
            <a:r>
              <a:rPr lang="en-AU" sz="4000" dirty="0"/>
              <a:t>Unmasking the Enemy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50941" y="1620592"/>
            <a:ext cx="10549761" cy="3000569"/>
          </a:xfrm>
        </p:spPr>
        <p:txBody>
          <a:bodyPr>
            <a:noAutofit/>
          </a:bodyPr>
          <a:lstStyle/>
          <a:p>
            <a:pPr marL="0" indent="0" algn="just">
              <a:buNone/>
            </a:pPr>
            <a:r>
              <a:rPr lang="en-AU" sz="2200" dirty="0">
                <a:latin typeface="+mn-lt"/>
              </a:rPr>
              <a:t>Satan has cast his shadow athwart the pathway of every human being, in order that he may misrepresent God to the world. </a:t>
            </a:r>
            <a:r>
              <a:rPr lang="en-AU" sz="2200" dirty="0">
                <a:solidFill>
                  <a:srgbClr val="92D050"/>
                </a:solidFill>
                <a:latin typeface="+mn-lt"/>
              </a:rPr>
              <a:t>He has clothed the character of God with attributes that are satanic, and wholly at variance with the truth. He has pictured him as a being full of revenge</a:t>
            </a:r>
            <a:r>
              <a:rPr lang="en-AU" sz="2200" dirty="0">
                <a:latin typeface="+mn-lt"/>
              </a:rPr>
              <a:t>, as a lawgiver whose law is beyond the power of man to keep, and he has implanted enmity in the heart of the sinner, so that man unregenerated is in rebellion against God. This is the impression that Satan has made upon the human mind. {RH February 10, 1891, par. 1}</a:t>
            </a:r>
            <a:endParaRPr lang="en-AU" sz="2200" dirty="0">
              <a:solidFill>
                <a:srgbClr val="92D050"/>
              </a:solidFill>
              <a:latin typeface="+mn-lt"/>
            </a:endParaRPr>
          </a:p>
        </p:txBody>
      </p:sp>
    </p:spTree>
    <p:extLst>
      <p:ext uri="{BB962C8B-B14F-4D97-AF65-F5344CB8AC3E}">
        <p14:creationId xmlns:p14="http://schemas.microsoft.com/office/powerpoint/2010/main" val="3250115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02891" y="343903"/>
            <a:ext cx="10087646" cy="1049235"/>
          </a:xfrm>
        </p:spPr>
        <p:txBody>
          <a:bodyPr>
            <a:normAutofit/>
          </a:bodyPr>
          <a:lstStyle/>
          <a:p>
            <a:r>
              <a:rPr lang="en-AU" sz="4000" dirty="0"/>
              <a:t>Adam Iniquity Hidden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300" y="1393138"/>
            <a:ext cx="10199237" cy="4326195"/>
          </a:xfrm>
        </p:spPr>
        <p:txBody>
          <a:bodyPr>
            <a:noAutofit/>
          </a:bodyPr>
          <a:lstStyle/>
          <a:p>
            <a:pPr marL="0" indent="0" algn="just">
              <a:buNone/>
            </a:pPr>
            <a:r>
              <a:rPr lang="en-AU" sz="2400" dirty="0">
                <a:latin typeface="+mn-lt"/>
              </a:rPr>
              <a:t>Job 31:33  If I covered my transgressions </a:t>
            </a:r>
            <a:r>
              <a:rPr lang="en-AU" sz="2400" dirty="0">
                <a:solidFill>
                  <a:srgbClr val="92D050"/>
                </a:solidFill>
                <a:latin typeface="+mn-lt"/>
              </a:rPr>
              <a:t>as Adam, by hiding mine iniquity in my bosom: </a:t>
            </a:r>
          </a:p>
          <a:p>
            <a:pPr marL="0" indent="0" algn="just">
              <a:buNone/>
            </a:pPr>
            <a:r>
              <a:rPr lang="en-AU" sz="2400" dirty="0">
                <a:latin typeface="+mn-lt"/>
              </a:rPr>
              <a:t>1. Adam’s hidden iniquity was the desire to seek revenge on the Son of God through killing him</a:t>
            </a:r>
          </a:p>
          <a:p>
            <a:pPr marL="0" indent="0" algn="just">
              <a:buNone/>
            </a:pPr>
            <a:r>
              <a:rPr lang="en-AU" sz="2400" dirty="0">
                <a:latin typeface="+mn-lt"/>
              </a:rPr>
              <a:t>2. This desire was projected onto God to keep hidden his motive to kill the Son of God. </a:t>
            </a:r>
          </a:p>
          <a:p>
            <a:pPr marL="0" indent="0" algn="just">
              <a:buNone/>
            </a:pPr>
            <a:r>
              <a:rPr lang="en-AU" sz="2400" dirty="0">
                <a:latin typeface="+mn-lt"/>
              </a:rPr>
              <a:t>3. Penal Substitution extends the projection of Adam onto God and hides the true motive of mankind to kill the Son of God.</a:t>
            </a:r>
          </a:p>
          <a:p>
            <a:pPr marL="0" indent="0" algn="just">
              <a:buNone/>
            </a:pPr>
            <a:r>
              <a:rPr lang="en-AU" sz="2400" dirty="0">
                <a:latin typeface="+mn-lt"/>
              </a:rPr>
              <a:t>4. Presenting God’s justice as demanding punishment is in reality mankind’s desire to demand punishment of the Son of God. </a:t>
            </a:r>
          </a:p>
        </p:txBody>
      </p:sp>
    </p:spTree>
    <p:extLst>
      <p:ext uri="{BB962C8B-B14F-4D97-AF65-F5344CB8AC3E}">
        <p14:creationId xmlns:p14="http://schemas.microsoft.com/office/powerpoint/2010/main" val="2993906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Luther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38117" y="1612490"/>
            <a:ext cx="10549761" cy="1816510"/>
          </a:xfrm>
        </p:spPr>
        <p:txBody>
          <a:bodyPr>
            <a:noAutofit/>
          </a:bodyPr>
          <a:lstStyle/>
          <a:p>
            <a:pPr marL="0" indent="0" algn="just">
              <a:buNone/>
            </a:pPr>
            <a:r>
              <a:rPr lang="en-AU" sz="2200" dirty="0">
                <a:latin typeface="+mn-lt"/>
              </a:rPr>
              <a:t>You my son must pay the world’s iniquity. The law growls “All right. If your Son is taking the sin of the world, I see no sins anywhere else but in Him. He shall die on the cross” And </a:t>
            </a:r>
            <a:r>
              <a:rPr lang="en-AU" sz="2200" dirty="0">
                <a:solidFill>
                  <a:srgbClr val="92D050"/>
                </a:solidFill>
                <a:latin typeface="+mn-lt"/>
              </a:rPr>
              <a:t>the law kills Christ</a:t>
            </a:r>
            <a:r>
              <a:rPr lang="en-AU" sz="2200" dirty="0">
                <a:latin typeface="+mn-lt"/>
              </a:rPr>
              <a:t>, but we go free. – Luther Commentary on Galatians. </a:t>
            </a:r>
          </a:p>
        </p:txBody>
      </p:sp>
    </p:spTree>
    <p:extLst>
      <p:ext uri="{BB962C8B-B14F-4D97-AF65-F5344CB8AC3E}">
        <p14:creationId xmlns:p14="http://schemas.microsoft.com/office/powerpoint/2010/main" val="967538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8" y="410999"/>
            <a:ext cx="10043401" cy="776974"/>
          </a:xfrm>
        </p:spPr>
        <p:txBody>
          <a:bodyPr>
            <a:normAutofit/>
          </a:bodyPr>
          <a:lstStyle/>
          <a:p>
            <a:r>
              <a:rPr lang="en-AU" sz="4000" dirty="0"/>
              <a:t>The bottom line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38117" y="1612489"/>
            <a:ext cx="10549761" cy="4139381"/>
          </a:xfrm>
        </p:spPr>
        <p:txBody>
          <a:bodyPr>
            <a:noAutofit/>
          </a:bodyPr>
          <a:lstStyle/>
          <a:p>
            <a:pPr marL="0" indent="0" algn="just">
              <a:buNone/>
            </a:pPr>
            <a:r>
              <a:rPr lang="en-AU" sz="2200" dirty="0">
                <a:latin typeface="+mn-lt"/>
              </a:rPr>
              <a:t>The personification of the law and justice deflects the idea that God kills his Son instead of us. Yet this is simply a projection of humanity reflecting its own evil design to kill the Son of God and punish our heavenly Father.</a:t>
            </a:r>
          </a:p>
          <a:p>
            <a:pPr marL="0" indent="0" algn="just">
              <a:buNone/>
            </a:pPr>
            <a:r>
              <a:rPr lang="en-AU" sz="2200" dirty="0">
                <a:latin typeface="+mn-lt"/>
              </a:rPr>
              <a:t>The doctrine of penal substitution is absolutely vital to the atonement because it is the projection of Adam’s hidden iniquity. It is the causing the sin of Adam and all men to abound. Humanity agrees with Satan that every sin had to be punished and therefore satanic and human justice is projected onto God and presented as God’s justice. </a:t>
            </a:r>
          </a:p>
          <a:p>
            <a:pPr marL="0" indent="0" algn="just">
              <a:buNone/>
            </a:pPr>
            <a:r>
              <a:rPr lang="en-AU" sz="2200" dirty="0">
                <a:latin typeface="+mn-lt"/>
              </a:rPr>
              <a:t>In order to rescue humanity, God had no choice but to satisfy man’s justice and allow His Son to be killed by us that we might believe that God would forgive us.</a:t>
            </a:r>
          </a:p>
        </p:txBody>
      </p:sp>
    </p:spTree>
    <p:extLst>
      <p:ext uri="{BB962C8B-B14F-4D97-AF65-F5344CB8AC3E}">
        <p14:creationId xmlns:p14="http://schemas.microsoft.com/office/powerpoint/2010/main" val="2764915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68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02891" y="343903"/>
            <a:ext cx="10087646" cy="1049235"/>
          </a:xfrm>
        </p:spPr>
        <p:txBody>
          <a:bodyPr>
            <a:normAutofit/>
          </a:bodyPr>
          <a:lstStyle/>
          <a:p>
            <a:r>
              <a:rPr lang="en-AU" sz="4000" dirty="0"/>
              <a:t>Adam Iniquity Hidden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868129"/>
            <a:ext cx="10199237" cy="1130710"/>
          </a:xfrm>
        </p:spPr>
        <p:txBody>
          <a:bodyPr>
            <a:noAutofit/>
          </a:bodyPr>
          <a:lstStyle/>
          <a:p>
            <a:pPr marL="0" indent="0" algn="just">
              <a:buNone/>
            </a:pPr>
            <a:r>
              <a:rPr lang="en-AU" sz="2400" dirty="0">
                <a:latin typeface="+mn-lt"/>
              </a:rPr>
              <a:t>Job 31:33  If I covered my transgressions </a:t>
            </a:r>
            <a:r>
              <a:rPr lang="en-AU" sz="2400" dirty="0">
                <a:solidFill>
                  <a:srgbClr val="92D050"/>
                </a:solidFill>
                <a:latin typeface="+mn-lt"/>
              </a:rPr>
              <a:t>as Adam, by hiding mine iniquity in my bosom: </a:t>
            </a:r>
          </a:p>
        </p:txBody>
      </p:sp>
    </p:spTree>
    <p:extLst>
      <p:ext uri="{BB962C8B-B14F-4D97-AF65-F5344CB8AC3E}">
        <p14:creationId xmlns:p14="http://schemas.microsoft.com/office/powerpoint/2010/main" val="258598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02891" y="343903"/>
            <a:ext cx="10087646" cy="1049235"/>
          </a:xfrm>
        </p:spPr>
        <p:txBody>
          <a:bodyPr>
            <a:normAutofit/>
          </a:bodyPr>
          <a:lstStyle/>
          <a:p>
            <a:r>
              <a:rPr lang="en-AU" sz="4000" dirty="0"/>
              <a:t>The Process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868129"/>
            <a:ext cx="10199237" cy="1769806"/>
          </a:xfrm>
        </p:spPr>
        <p:txBody>
          <a:bodyPr>
            <a:noAutofit/>
          </a:bodyPr>
          <a:lstStyle/>
          <a:p>
            <a:pPr marL="0" indent="0" algn="just">
              <a:buNone/>
            </a:pPr>
            <a:r>
              <a:rPr lang="en-AU" sz="2400" dirty="0">
                <a:latin typeface="+mn-lt"/>
              </a:rPr>
              <a:t>An expression of sadness came over the face of Adam. He appeared astonished and alarmed. </a:t>
            </a:r>
            <a:r>
              <a:rPr lang="en-AU" sz="2400" dirty="0">
                <a:solidFill>
                  <a:srgbClr val="92D050"/>
                </a:solidFill>
                <a:latin typeface="+mn-lt"/>
              </a:rPr>
              <a:t>To the words of Eve he replied that this must be the foe against whom they had been warned; and </a:t>
            </a:r>
            <a:r>
              <a:rPr lang="en-AU" sz="2400" u="sng" dirty="0">
                <a:solidFill>
                  <a:srgbClr val="92D050"/>
                </a:solidFill>
                <a:latin typeface="+mn-lt"/>
              </a:rPr>
              <a:t>by the divine sentence she must die</a:t>
            </a:r>
            <a:r>
              <a:rPr lang="en-AU" sz="2400" dirty="0">
                <a:solidFill>
                  <a:srgbClr val="92D050"/>
                </a:solidFill>
                <a:latin typeface="+mn-lt"/>
              </a:rPr>
              <a:t>. </a:t>
            </a:r>
            <a:r>
              <a:rPr lang="en-AU" sz="2400" dirty="0">
                <a:latin typeface="+mn-lt"/>
              </a:rPr>
              <a:t>PP 56</a:t>
            </a:r>
          </a:p>
          <a:p>
            <a:pPr marL="0" indent="0" algn="just">
              <a:buNone/>
            </a:pPr>
            <a:endParaRPr lang="en-AU" sz="2400" dirty="0">
              <a:solidFill>
                <a:srgbClr val="92D050"/>
              </a:solidFill>
              <a:latin typeface="+mn-lt"/>
            </a:endParaRPr>
          </a:p>
        </p:txBody>
      </p:sp>
    </p:spTree>
    <p:extLst>
      <p:ext uri="{BB962C8B-B14F-4D97-AF65-F5344CB8AC3E}">
        <p14:creationId xmlns:p14="http://schemas.microsoft.com/office/powerpoint/2010/main" val="255969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Process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200" dirty="0">
                <a:latin typeface="+mn-lt"/>
              </a:rPr>
              <a:t>Adam understood that his companion had transgressed the command of God, disregarded the only prohibition laid upon them as a test of their fidelity and love. </a:t>
            </a:r>
            <a:r>
              <a:rPr lang="en-AU" sz="2200" dirty="0">
                <a:solidFill>
                  <a:srgbClr val="92D050"/>
                </a:solidFill>
                <a:latin typeface="+mn-lt"/>
              </a:rPr>
              <a:t>There was a terrible struggle in his mind. </a:t>
            </a:r>
            <a:r>
              <a:rPr lang="en-AU" sz="2200" dirty="0">
                <a:latin typeface="+mn-lt"/>
              </a:rPr>
              <a:t>He mourned that he had permitted Eve to wander from his side. But now the deed was done; </a:t>
            </a:r>
            <a:r>
              <a:rPr lang="en-AU" sz="2200" dirty="0">
                <a:solidFill>
                  <a:srgbClr val="92D050"/>
                </a:solidFill>
                <a:latin typeface="+mn-lt"/>
              </a:rPr>
              <a:t>he must be separated from her whose society had been his joy. </a:t>
            </a:r>
            <a:r>
              <a:rPr lang="en-AU" sz="2200" dirty="0">
                <a:latin typeface="+mn-lt"/>
              </a:rPr>
              <a:t>How could he have it thus? Adam had enjoyed the companionship of God and of holy angels. He had looked upon the glory of the Creator. </a:t>
            </a:r>
            <a:r>
              <a:rPr lang="en-AU" sz="2200" dirty="0">
                <a:solidFill>
                  <a:srgbClr val="92D050"/>
                </a:solidFill>
                <a:latin typeface="+mn-lt"/>
              </a:rPr>
              <a:t>He understood the high destiny opened to the human race should they remain faithful to God.</a:t>
            </a:r>
            <a:r>
              <a:rPr lang="en-AU" sz="2200" dirty="0">
                <a:latin typeface="+mn-lt"/>
              </a:rPr>
              <a:t> Yet all these blessings were lost sight of in the fear of losing that one gift which in his eyes outvalued every other. </a:t>
            </a:r>
            <a:r>
              <a:rPr lang="en-AU" sz="2200" dirty="0">
                <a:solidFill>
                  <a:srgbClr val="92D050"/>
                </a:solidFill>
                <a:latin typeface="+mn-lt"/>
              </a:rPr>
              <a:t>Love, gratitude, loyalty to the Creator--all were overborne by love to Eve. She was a part of himself, and he could not endure the thought of separation. </a:t>
            </a:r>
            <a:r>
              <a:rPr lang="en-AU" sz="2200" dirty="0">
                <a:latin typeface="+mn-lt"/>
              </a:rPr>
              <a:t>PP 56 </a:t>
            </a:r>
          </a:p>
        </p:txBody>
      </p:sp>
    </p:spTree>
    <p:extLst>
      <p:ext uri="{BB962C8B-B14F-4D97-AF65-F5344CB8AC3E}">
        <p14:creationId xmlns:p14="http://schemas.microsoft.com/office/powerpoint/2010/main" val="243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Iniquity hidden in the breast of Adam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099"/>
            <a:ext cx="10199237" cy="3196714"/>
          </a:xfrm>
        </p:spPr>
        <p:txBody>
          <a:bodyPr>
            <a:noAutofit/>
          </a:bodyPr>
          <a:lstStyle/>
          <a:p>
            <a:pPr marL="0" indent="0" algn="just">
              <a:buNone/>
            </a:pPr>
            <a:r>
              <a:rPr lang="en-AU" sz="2400" dirty="0">
                <a:latin typeface="+mn-lt"/>
              </a:rPr>
              <a:t>Rom 5:20  </a:t>
            </a:r>
            <a:r>
              <a:rPr lang="en-AU" sz="2400" dirty="0">
                <a:solidFill>
                  <a:srgbClr val="92D050"/>
                </a:solidFill>
                <a:latin typeface="+mn-lt"/>
              </a:rPr>
              <a:t>Moreover the law entered, that the offence might abound. </a:t>
            </a:r>
            <a:r>
              <a:rPr lang="en-AU" sz="2400" dirty="0">
                <a:latin typeface="+mn-lt"/>
              </a:rPr>
              <a:t>But where sin abounded, grace did much more abound:</a:t>
            </a:r>
          </a:p>
          <a:p>
            <a:pPr marL="0" indent="0" algn="just">
              <a:buNone/>
            </a:pPr>
            <a:endParaRPr lang="en-AU" sz="2400" dirty="0">
              <a:latin typeface="+mn-lt"/>
            </a:endParaRPr>
          </a:p>
          <a:p>
            <a:pPr marL="0" indent="0" algn="just">
              <a:buNone/>
            </a:pPr>
            <a:r>
              <a:rPr lang="en-AU" sz="2400" dirty="0">
                <a:latin typeface="+mn-lt"/>
              </a:rPr>
              <a:t>Gen 3:20  And Adam called his wife's name Eve; [life source – Zoe in LXX] because she was the mother of all living. Unto Adam also and to his wife did the LORD God make </a:t>
            </a:r>
            <a:r>
              <a:rPr lang="en-AU" sz="2400" dirty="0">
                <a:solidFill>
                  <a:srgbClr val="92D050"/>
                </a:solidFill>
                <a:latin typeface="+mn-lt"/>
              </a:rPr>
              <a:t>coats of skins, and clothed them.</a:t>
            </a:r>
            <a:r>
              <a:rPr lang="en-AU" sz="2400" dirty="0">
                <a:latin typeface="+mn-lt"/>
              </a:rPr>
              <a:t>  </a:t>
            </a:r>
            <a:endParaRPr lang="en-AU" sz="2400" dirty="0">
              <a:solidFill>
                <a:srgbClr val="92D050"/>
              </a:solidFill>
              <a:latin typeface="+mn-lt"/>
            </a:endParaRPr>
          </a:p>
        </p:txBody>
      </p:sp>
    </p:spTree>
    <p:extLst>
      <p:ext uri="{BB962C8B-B14F-4D97-AF65-F5344CB8AC3E}">
        <p14:creationId xmlns:p14="http://schemas.microsoft.com/office/powerpoint/2010/main" val="168608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Iniquity hidden in the breast of Adam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098"/>
            <a:ext cx="10199237" cy="4396249"/>
          </a:xfrm>
        </p:spPr>
        <p:txBody>
          <a:bodyPr>
            <a:noAutofit/>
          </a:bodyPr>
          <a:lstStyle/>
          <a:p>
            <a:pPr marL="0" indent="0" algn="just">
              <a:buNone/>
            </a:pPr>
            <a:r>
              <a:rPr lang="en-AU" sz="2400" dirty="0">
                <a:solidFill>
                  <a:srgbClr val="92D050"/>
                </a:solidFill>
                <a:latin typeface="+mn-lt"/>
              </a:rPr>
              <a:t>The sacrificial offerings were ordained by God to be to man a perpetual reminder and </a:t>
            </a:r>
            <a:r>
              <a:rPr lang="en-AU" sz="2400" u="sng" dirty="0">
                <a:solidFill>
                  <a:srgbClr val="92D050"/>
                </a:solidFill>
                <a:latin typeface="+mn-lt"/>
              </a:rPr>
              <a:t>a penitential acknowledgment of his sin </a:t>
            </a:r>
            <a:r>
              <a:rPr lang="en-AU" sz="2400" dirty="0">
                <a:solidFill>
                  <a:srgbClr val="92D050"/>
                </a:solidFill>
                <a:latin typeface="+mn-lt"/>
              </a:rPr>
              <a:t>and a confession of his faith in the promised Redeemer. </a:t>
            </a:r>
            <a:r>
              <a:rPr lang="en-AU" sz="2400" dirty="0">
                <a:latin typeface="+mn-lt"/>
              </a:rPr>
              <a:t>They were intended to impress upon the fallen race the solemn truth that it was sin that caused death. To Adam, the offering of the first sacrifice was a most painful ceremony. </a:t>
            </a:r>
            <a:r>
              <a:rPr lang="en-AU" sz="2400" dirty="0">
                <a:solidFill>
                  <a:srgbClr val="92D050"/>
                </a:solidFill>
                <a:latin typeface="+mn-lt"/>
              </a:rPr>
              <a:t>His hand must be raised to take life, which only God could give.</a:t>
            </a:r>
            <a:r>
              <a:rPr lang="en-AU" sz="2400" dirty="0">
                <a:latin typeface="+mn-lt"/>
              </a:rPr>
              <a:t> It was the first time he had ever witnessed death, and he knew that had he been obedient to God, there would have been no death of man or beast. </a:t>
            </a:r>
            <a:r>
              <a:rPr lang="en-AU" sz="2400" dirty="0">
                <a:solidFill>
                  <a:srgbClr val="92D050"/>
                </a:solidFill>
                <a:latin typeface="+mn-lt"/>
              </a:rPr>
              <a:t>As he slew the innocent victim, he trembled at the thought that </a:t>
            </a:r>
            <a:r>
              <a:rPr lang="en-AU" sz="2400" u="sng" dirty="0">
                <a:solidFill>
                  <a:srgbClr val="92D050"/>
                </a:solidFill>
                <a:latin typeface="+mn-lt"/>
              </a:rPr>
              <a:t>his sin must shed the blood of the spotless Lamb of God</a:t>
            </a:r>
            <a:r>
              <a:rPr lang="en-AU" sz="2400" dirty="0">
                <a:solidFill>
                  <a:srgbClr val="92D050"/>
                </a:solidFill>
                <a:latin typeface="+mn-lt"/>
              </a:rPr>
              <a:t>. </a:t>
            </a:r>
            <a:r>
              <a:rPr lang="en-AU" sz="2400" dirty="0">
                <a:latin typeface="+mn-lt"/>
              </a:rPr>
              <a:t>PP 68</a:t>
            </a:r>
            <a:endParaRPr lang="en-AU" sz="2400" dirty="0">
              <a:solidFill>
                <a:srgbClr val="92D050"/>
              </a:solidFill>
              <a:latin typeface="+mn-lt"/>
            </a:endParaRPr>
          </a:p>
        </p:txBody>
      </p:sp>
    </p:spTree>
    <p:extLst>
      <p:ext uri="{BB962C8B-B14F-4D97-AF65-F5344CB8AC3E}">
        <p14:creationId xmlns:p14="http://schemas.microsoft.com/office/powerpoint/2010/main" val="248069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Seed and Fruit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And it shall come to pass, </a:t>
            </a:r>
            <a:r>
              <a:rPr lang="en-AU" sz="2400" dirty="0">
                <a:solidFill>
                  <a:srgbClr val="92D050"/>
                </a:solidFill>
                <a:latin typeface="+mn-lt"/>
              </a:rPr>
              <a:t>if thou shalt hearken diligently unto the voice of the LORD thy God, to observe and to do all his commandments which I command thee this day</a:t>
            </a:r>
            <a:r>
              <a:rPr lang="en-AU" sz="2400" dirty="0">
                <a:latin typeface="+mn-lt"/>
              </a:rPr>
              <a:t>, that the LORD thy God will set thee on high above all nations of the earth: And all these blessings shall come on thee, and overtake thee, if thou shalt hearken unto the voice of the LORD thy God. Blessed shalt thou be in the city, and blessed shalt thou be in the field. </a:t>
            </a:r>
            <a:r>
              <a:rPr lang="en-AU" sz="2400" dirty="0">
                <a:solidFill>
                  <a:srgbClr val="92D050"/>
                </a:solidFill>
                <a:latin typeface="+mn-lt"/>
              </a:rPr>
              <a:t>Blessed shall be the fruit of thy body,</a:t>
            </a:r>
            <a:r>
              <a:rPr lang="en-AU" sz="2400" dirty="0">
                <a:latin typeface="+mn-lt"/>
              </a:rPr>
              <a:t> and the fruit of thy ground, and the fruit of thy cattle, the increase of thy </a:t>
            </a:r>
            <a:r>
              <a:rPr lang="en-AU" sz="2400" dirty="0" err="1">
                <a:latin typeface="+mn-lt"/>
              </a:rPr>
              <a:t>kine</a:t>
            </a:r>
            <a:r>
              <a:rPr lang="en-AU" sz="2400" dirty="0">
                <a:latin typeface="+mn-lt"/>
              </a:rPr>
              <a:t>, and the flocks of thy sheep.(</a:t>
            </a:r>
            <a:r>
              <a:rPr lang="en-AU" sz="2400" dirty="0" err="1">
                <a:latin typeface="+mn-lt"/>
              </a:rPr>
              <a:t>Deu</a:t>
            </a:r>
            <a:r>
              <a:rPr lang="en-AU" sz="2400" dirty="0">
                <a:latin typeface="+mn-lt"/>
              </a:rPr>
              <a:t> 28:1-4)</a:t>
            </a:r>
            <a:endParaRPr lang="en-AU" sz="2400" dirty="0">
              <a:solidFill>
                <a:srgbClr val="92D050"/>
              </a:solidFill>
              <a:latin typeface="+mn-lt"/>
            </a:endParaRPr>
          </a:p>
        </p:txBody>
      </p:sp>
    </p:spTree>
    <p:extLst>
      <p:ext uri="{BB962C8B-B14F-4D97-AF65-F5344CB8AC3E}">
        <p14:creationId xmlns:p14="http://schemas.microsoft.com/office/powerpoint/2010/main" val="2649793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10199237" cy="1049235"/>
          </a:xfrm>
        </p:spPr>
        <p:txBody>
          <a:bodyPr>
            <a:normAutofit/>
          </a:bodyPr>
          <a:lstStyle/>
          <a:p>
            <a:r>
              <a:rPr lang="en-AU" sz="4000" dirty="0"/>
              <a:t>Seed and Fruit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635500"/>
          </a:xfrm>
        </p:spPr>
        <p:txBody>
          <a:bodyPr>
            <a:noAutofit/>
          </a:bodyPr>
          <a:lstStyle/>
          <a:p>
            <a:pPr marL="0" indent="0" algn="just">
              <a:buNone/>
            </a:pPr>
            <a:r>
              <a:rPr lang="en-AU" sz="2400" dirty="0">
                <a:latin typeface="+mn-lt"/>
              </a:rPr>
              <a:t>But it shall come to pass, </a:t>
            </a:r>
            <a:r>
              <a:rPr lang="en-AU" sz="2400" dirty="0">
                <a:solidFill>
                  <a:srgbClr val="92D050"/>
                </a:solidFill>
                <a:latin typeface="+mn-lt"/>
              </a:rPr>
              <a:t>if thou wilt not hearken unto the voice of the LORD thy God, to observe to do all his commandments and his statutes which I command thee this day; </a:t>
            </a:r>
            <a:r>
              <a:rPr lang="en-AU" sz="2400" dirty="0">
                <a:latin typeface="+mn-lt"/>
              </a:rPr>
              <a:t>that all these curses shall come upon thee, and overtake thee: Cursed shalt thou be in the city, and cursed shalt thou be in the field. Cursed shall be thy basket and thy store. </a:t>
            </a:r>
            <a:r>
              <a:rPr lang="en-AU" sz="2400" dirty="0">
                <a:solidFill>
                  <a:srgbClr val="92D050"/>
                </a:solidFill>
                <a:latin typeface="+mn-lt"/>
              </a:rPr>
              <a:t>Cursed shall be the fruit of thy body, </a:t>
            </a:r>
            <a:r>
              <a:rPr lang="en-AU" sz="2400" dirty="0">
                <a:latin typeface="+mn-lt"/>
              </a:rPr>
              <a:t>and the fruit of thy land, the increase of thy </a:t>
            </a:r>
            <a:r>
              <a:rPr lang="en-AU" sz="2400" dirty="0" err="1">
                <a:latin typeface="+mn-lt"/>
              </a:rPr>
              <a:t>kine</a:t>
            </a:r>
            <a:r>
              <a:rPr lang="en-AU" sz="2400" dirty="0">
                <a:latin typeface="+mn-lt"/>
              </a:rPr>
              <a:t>, and the flocks of thy sheep.(</a:t>
            </a:r>
            <a:r>
              <a:rPr lang="en-AU" sz="2400" dirty="0" err="1">
                <a:latin typeface="+mn-lt"/>
              </a:rPr>
              <a:t>Deu</a:t>
            </a:r>
            <a:r>
              <a:rPr lang="en-AU" sz="2400" dirty="0">
                <a:latin typeface="+mn-lt"/>
              </a:rPr>
              <a:t> 28:15-18)</a:t>
            </a:r>
            <a:endParaRPr lang="en-AU" sz="2400" dirty="0">
              <a:solidFill>
                <a:srgbClr val="92D050"/>
              </a:solidFill>
              <a:latin typeface="+mn-lt"/>
            </a:endParaRPr>
          </a:p>
        </p:txBody>
      </p:sp>
    </p:spTree>
    <p:extLst>
      <p:ext uri="{BB962C8B-B14F-4D97-AF65-F5344CB8AC3E}">
        <p14:creationId xmlns:p14="http://schemas.microsoft.com/office/powerpoint/2010/main" val="3813176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19835</TotalTime>
  <Words>2454</Words>
  <Application>Microsoft Office PowerPoint</Application>
  <PresentationFormat>Widescreen</PresentationFormat>
  <Paragraphs>68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Century Gothic</vt:lpstr>
      <vt:lpstr>Wingdings 3</vt:lpstr>
      <vt:lpstr>Ion</vt:lpstr>
      <vt:lpstr>Adam’s  Hidden  Iniquity</vt:lpstr>
      <vt:lpstr>The Silence of Adam at the Fall</vt:lpstr>
      <vt:lpstr>Adam Iniquity Hidden</vt:lpstr>
      <vt:lpstr>The Process</vt:lpstr>
      <vt:lpstr>The Process</vt:lpstr>
      <vt:lpstr>Iniquity hidden in the breast of Adam</vt:lpstr>
      <vt:lpstr>Iniquity hidden in the breast of Adam</vt:lpstr>
      <vt:lpstr>Seed and Fruit</vt:lpstr>
      <vt:lpstr>Seed and Fruit</vt:lpstr>
      <vt:lpstr>Fruit of Adam’s body</vt:lpstr>
      <vt:lpstr>Adam painful journey</vt:lpstr>
      <vt:lpstr>Adam’s growth revealed in his sons</vt:lpstr>
      <vt:lpstr>By one man</vt:lpstr>
      <vt:lpstr>Power of Satan = No Forgiveness of Sin</vt:lpstr>
      <vt:lpstr>Adam’s Justice System.</vt:lpstr>
      <vt:lpstr>Projection</vt:lpstr>
      <vt:lpstr>Adam’s Projection onto God</vt:lpstr>
      <vt:lpstr>Satan’s Justice</vt:lpstr>
      <vt:lpstr>J.H Waggoner</vt:lpstr>
      <vt:lpstr>Satisfaction of Divine Justice</vt:lpstr>
      <vt:lpstr>J.H Waggoner</vt:lpstr>
      <vt:lpstr>Satan’s demand of God</vt:lpstr>
      <vt:lpstr>Unmasking the Enemy</vt:lpstr>
      <vt:lpstr>Adam Iniquity Hidden</vt:lpstr>
      <vt:lpstr>Luther</vt:lpstr>
      <vt:lpstr>The bottom 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364</cp:revision>
  <dcterms:created xsi:type="dcterms:W3CDTF">2020-11-26T04:46:46Z</dcterms:created>
  <dcterms:modified xsi:type="dcterms:W3CDTF">2021-08-11T07:57:58Z</dcterms:modified>
</cp:coreProperties>
</file>