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79" r:id="rId2"/>
    <p:sldId id="487" r:id="rId3"/>
    <p:sldId id="489" r:id="rId4"/>
    <p:sldId id="490" r:id="rId5"/>
    <p:sldId id="491" r:id="rId6"/>
    <p:sldId id="492" r:id="rId7"/>
    <p:sldId id="493" r:id="rId8"/>
    <p:sldId id="494" r:id="rId9"/>
    <p:sldId id="495" r:id="rId10"/>
    <p:sldId id="496" r:id="rId11"/>
    <p:sldId id="497" r:id="rId12"/>
    <p:sldId id="498" r:id="rId13"/>
    <p:sldId id="499" r:id="rId14"/>
    <p:sldId id="500" r:id="rId15"/>
    <p:sldId id="501" r:id="rId16"/>
    <p:sldId id="470" r:id="rId17"/>
    <p:sldId id="502" r:id="rId18"/>
    <p:sldId id="354" r:id="rId19"/>
    <p:sldId id="358" r:id="rId20"/>
    <p:sldId id="503" r:id="rId21"/>
    <p:sldId id="504" r:id="rId22"/>
    <p:sldId id="505" r:id="rId23"/>
    <p:sldId id="506" r:id="rId24"/>
    <p:sldId id="507" r:id="rId25"/>
    <p:sldId id="508" r:id="rId26"/>
    <p:sldId id="509" r:id="rId27"/>
    <p:sldId id="510" r:id="rId28"/>
    <p:sldId id="430"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CCCC"/>
    <a:srgbClr val="F2E7E7"/>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1" autoAdjust="0"/>
    <p:restoredTop sz="94660"/>
  </p:normalViewPr>
  <p:slideViewPr>
    <p:cSldViewPr snapToGrid="0">
      <p:cViewPr varScale="1">
        <p:scale>
          <a:sx n="97" d="100"/>
          <a:sy n="97" d="100"/>
        </p:scale>
        <p:origin x="102" y="10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4/08/2021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641788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0F090D-BFA8-45E2-8ACD-2248A79581D3}" type="datetimeFigureOut">
              <a:rPr lang="en-AU" smtClean="0"/>
              <a:t>4/08/2021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00945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4/08/2021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588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4/08/2021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19447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4/08/2021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239886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0F090D-BFA8-45E2-8ACD-2248A79581D3}" type="datetimeFigureOut">
              <a:rPr lang="en-AU" smtClean="0"/>
              <a:t>4/08/2021</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46589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0F090D-BFA8-45E2-8ACD-2248A79581D3}" type="datetimeFigureOut">
              <a:rPr lang="en-AU" smtClean="0"/>
              <a:t>4/08/2021</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713694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4/08/2021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05621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4/08/2021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491786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E0F090D-BFA8-45E2-8ACD-2248A79581D3}" type="datetimeFigureOut">
              <a:rPr lang="en-AU" smtClean="0"/>
              <a:t>4/08/2021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588052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4/08/2021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154003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0F090D-BFA8-45E2-8ACD-2248A79581D3}" type="datetimeFigureOut">
              <a:rPr lang="en-AU" smtClean="0"/>
              <a:t>4/08/2021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487694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0F090D-BFA8-45E2-8ACD-2248A79581D3}" type="datetimeFigureOut">
              <a:rPr lang="en-AU" smtClean="0"/>
              <a:t>4/08/2021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33157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E0F090D-BFA8-45E2-8ACD-2248A79581D3}" type="datetimeFigureOut">
              <a:rPr lang="en-AU" smtClean="0"/>
              <a:t>4/08/2021</a:t>
            </a:fld>
            <a:endParaRPr lang="en-AU"/>
          </a:p>
        </p:txBody>
      </p:sp>
      <p:sp>
        <p:nvSpPr>
          <p:cNvPr id="5" name="Footer Placeholder 3"/>
          <p:cNvSpPr>
            <a:spLocks noGrp="1"/>
          </p:cNvSpPr>
          <p:nvPr>
            <p:ph type="ftr" sz="quarter" idx="11"/>
          </p:nvPr>
        </p:nvSpPr>
        <p:spPr/>
        <p:txBody>
          <a:bodyPr/>
          <a:lstStyle/>
          <a:p>
            <a:endParaRPr lang="en-AU"/>
          </a:p>
        </p:txBody>
      </p:sp>
      <p:sp>
        <p:nvSpPr>
          <p:cNvPr id="6" name="Slide Number Placeholder 4"/>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692983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E0F090D-BFA8-45E2-8ACD-2248A79581D3}" type="datetimeFigureOut">
              <a:rPr lang="en-AU" smtClean="0"/>
              <a:t>4/08/2021</a:t>
            </a:fld>
            <a:endParaRPr lang="en-AU"/>
          </a:p>
        </p:txBody>
      </p:sp>
      <p:sp>
        <p:nvSpPr>
          <p:cNvPr id="5" name="Footer Placeholder 2"/>
          <p:cNvSpPr>
            <a:spLocks noGrp="1"/>
          </p:cNvSpPr>
          <p:nvPr>
            <p:ph type="ftr" sz="quarter" idx="11"/>
          </p:nvPr>
        </p:nvSpPr>
        <p:spPr/>
        <p:txBody>
          <a:bodyPr/>
          <a:lstStyle/>
          <a:p>
            <a:endParaRPr lang="en-AU"/>
          </a:p>
        </p:txBody>
      </p:sp>
      <p:sp>
        <p:nvSpPr>
          <p:cNvPr id="6" name="Slide Number Placeholder 3"/>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230320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2E0F090D-BFA8-45E2-8ACD-2248A79581D3}" type="datetimeFigureOut">
              <a:rPr lang="en-AU" smtClean="0"/>
              <a:t>4/08/2021</a:t>
            </a:fld>
            <a:endParaRPr lang="en-AU"/>
          </a:p>
        </p:txBody>
      </p:sp>
      <p:sp>
        <p:nvSpPr>
          <p:cNvPr id="5" name="Footer Placeholder 5"/>
          <p:cNvSpPr>
            <a:spLocks noGrp="1"/>
          </p:cNvSpPr>
          <p:nvPr>
            <p:ph type="ftr" sz="quarter" idx="11"/>
          </p:nvPr>
        </p:nvSpPr>
        <p:spPr/>
        <p:txBody>
          <a:bodyPr/>
          <a:lstStyle/>
          <a:p>
            <a:endParaRPr lang="en-AU"/>
          </a:p>
        </p:txBody>
      </p:sp>
      <p:sp>
        <p:nvSpPr>
          <p:cNvPr id="6"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52588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0F090D-BFA8-45E2-8ACD-2248A79581D3}" type="datetimeFigureOut">
              <a:rPr lang="en-AU" smtClean="0"/>
              <a:t>4/08/2021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33581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E0F090D-BFA8-45E2-8ACD-2248A79581D3}" type="datetimeFigureOut">
              <a:rPr lang="en-AU" smtClean="0"/>
              <a:t>4/08/2021</a:t>
            </a:fld>
            <a:endParaRPr lang="en-A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A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C670C4A-D412-45E3-8E8D-7B22C4A7267C}" type="slidenum">
              <a:rPr lang="en-AU" smtClean="0"/>
              <a:t>‹#›</a:t>
            </a:fld>
            <a:endParaRPr lang="en-AU"/>
          </a:p>
        </p:txBody>
      </p:sp>
    </p:spTree>
    <p:extLst>
      <p:ext uri="{BB962C8B-B14F-4D97-AF65-F5344CB8AC3E}">
        <p14:creationId xmlns:p14="http://schemas.microsoft.com/office/powerpoint/2010/main" val="1363574651"/>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5250426" y="1425677"/>
            <a:ext cx="6941574" cy="3037037"/>
          </a:xfrm>
        </p:spPr>
        <p:txBody>
          <a:bodyPr>
            <a:noAutofit/>
          </a:bodyPr>
          <a:lstStyle/>
          <a:p>
            <a:pPr algn="ctr"/>
            <a:r>
              <a:rPr lang="en-AU" sz="7200" dirty="0">
                <a:effectLst>
                  <a:outerShdw blurRad="38100" dist="38100" dir="2700000" algn="tl">
                    <a:srgbClr val="000000">
                      <a:alpha val="43137"/>
                    </a:srgbClr>
                  </a:outerShdw>
                </a:effectLst>
              </a:rPr>
              <a:t>Atonement</a:t>
            </a:r>
            <a:br>
              <a:rPr lang="en-AU" sz="7200" dirty="0">
                <a:effectLst>
                  <a:outerShdw blurRad="38100" dist="38100" dir="2700000" algn="tl">
                    <a:srgbClr val="000000">
                      <a:alpha val="43137"/>
                    </a:srgbClr>
                  </a:outerShdw>
                </a:effectLst>
              </a:rPr>
            </a:br>
            <a:r>
              <a:rPr lang="en-AU" sz="7200" dirty="0">
                <a:effectLst>
                  <a:outerShdw blurRad="38100" dist="38100" dir="2700000" algn="tl">
                    <a:srgbClr val="000000">
                      <a:alpha val="43137"/>
                    </a:srgbClr>
                  </a:outerShdw>
                </a:effectLst>
              </a:rPr>
              <a:t>and the character of God</a:t>
            </a:r>
          </a:p>
        </p:txBody>
      </p:sp>
      <p:pic>
        <p:nvPicPr>
          <p:cNvPr id="5" name="Picture 4">
            <a:extLst>
              <a:ext uri="{FF2B5EF4-FFF2-40B4-BE49-F238E27FC236}">
                <a16:creationId xmlns:a16="http://schemas.microsoft.com/office/drawing/2014/main" id="{DFB5F4B5-1F3B-4719-96F1-B21DB150D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684" y="2261419"/>
            <a:ext cx="4554742" cy="3037037"/>
          </a:xfrm>
          <a:prstGeom prst="rect">
            <a:avLst/>
          </a:prstGeom>
        </p:spPr>
      </p:pic>
    </p:spTree>
    <p:extLst>
      <p:ext uri="{BB962C8B-B14F-4D97-AF65-F5344CB8AC3E}">
        <p14:creationId xmlns:p14="http://schemas.microsoft.com/office/powerpoint/2010/main" val="127545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J.H Waggoner</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3816146"/>
          </a:xfrm>
        </p:spPr>
        <p:txBody>
          <a:bodyPr>
            <a:noAutofit/>
          </a:bodyPr>
          <a:lstStyle/>
          <a:p>
            <a:pPr marL="0" indent="0" algn="just">
              <a:buNone/>
            </a:pPr>
            <a:r>
              <a:rPr lang="en-AU" sz="2400" dirty="0">
                <a:latin typeface="+mn-lt"/>
              </a:rPr>
              <a:t>The idea cannot be too strongly impressed upon the mind that, confined in our reasoning to the present state, to observation without a written revelation, justice cannot be attained unto nor vindicated. </a:t>
            </a:r>
            <a:r>
              <a:rPr lang="en-AU" sz="2400" dirty="0">
                <a:solidFill>
                  <a:srgbClr val="92D050"/>
                </a:solidFill>
                <a:latin typeface="+mn-lt"/>
              </a:rPr>
              <a:t>A moral system is necessary, and the idea of probation must be accepted, in order to meet the requirements of justice. </a:t>
            </a:r>
            <a:r>
              <a:rPr lang="en-AU" sz="2400" dirty="0">
                <a:latin typeface="+mn-lt"/>
              </a:rPr>
              <a:t>{1884 JHW, </a:t>
            </a:r>
            <a:r>
              <a:rPr lang="en-AU" sz="2400" i="1" dirty="0">
                <a:latin typeface="+mn-lt"/>
              </a:rPr>
              <a:t>The Atonement in the Light of Nature and Revelation 20</a:t>
            </a:r>
            <a:r>
              <a:rPr lang="en-AU" sz="2400" dirty="0">
                <a:latin typeface="+mn-lt"/>
              </a:rPr>
              <a:t>} </a:t>
            </a:r>
            <a:endParaRPr lang="en-AU" sz="2400" dirty="0">
              <a:solidFill>
                <a:srgbClr val="92D050"/>
              </a:solidFill>
              <a:latin typeface="+mn-lt"/>
            </a:endParaRPr>
          </a:p>
        </p:txBody>
      </p:sp>
    </p:spTree>
    <p:extLst>
      <p:ext uri="{BB962C8B-B14F-4D97-AF65-F5344CB8AC3E}">
        <p14:creationId xmlns:p14="http://schemas.microsoft.com/office/powerpoint/2010/main" val="806937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J.H Waggoner</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099"/>
            <a:ext cx="10199237" cy="4720713"/>
          </a:xfrm>
        </p:spPr>
        <p:txBody>
          <a:bodyPr>
            <a:noAutofit/>
          </a:bodyPr>
          <a:lstStyle/>
          <a:p>
            <a:pPr marL="0" indent="0" algn="just">
              <a:buNone/>
            </a:pPr>
            <a:r>
              <a:rPr lang="en-AU" sz="2400" dirty="0">
                <a:latin typeface="+mn-lt"/>
              </a:rPr>
              <a:t>The candid must admit that it is one of great interest. It is this: Will these aspirations for the right, </a:t>
            </a:r>
            <a:r>
              <a:rPr lang="en-AU" sz="2400" dirty="0">
                <a:solidFill>
                  <a:srgbClr val="92D050"/>
                </a:solidFill>
                <a:latin typeface="+mn-lt"/>
              </a:rPr>
              <a:t>this innate sense of justice, to which we have referred, ever be gratified? </a:t>
            </a:r>
            <a:r>
              <a:rPr lang="en-AU" sz="2400" dirty="0">
                <a:latin typeface="+mn-lt"/>
              </a:rPr>
              <a:t>That they are not, that they cannot be gratified in the present state, scarcely needs further notice. Is my moral nature, my sense of right and justice, satisfied to see virtue trodden under foot? to see the libertine mocking over the grave of blighted hopes and a broken heart? to see the priceless treasure of virtuous purity, around which cluster the fondest hopes of earth, sported with as a mere toy of little worth? to see honest toil sink unrequited, and hide itself in squalid poverty and a pauper's grave? to see the vain rolling in wealth accumulated by fraud and oppression? to see vice exalted to the pinnacle of fame? </a:t>
            </a:r>
            <a:endParaRPr lang="en-AU" sz="2400" dirty="0">
              <a:solidFill>
                <a:srgbClr val="92D050"/>
              </a:solidFill>
              <a:latin typeface="+mn-lt"/>
            </a:endParaRPr>
          </a:p>
        </p:txBody>
      </p:sp>
    </p:spTree>
    <p:extLst>
      <p:ext uri="{BB962C8B-B14F-4D97-AF65-F5344CB8AC3E}">
        <p14:creationId xmlns:p14="http://schemas.microsoft.com/office/powerpoint/2010/main" val="3711816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J.H Waggoner</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3816146"/>
          </a:xfrm>
        </p:spPr>
        <p:txBody>
          <a:bodyPr>
            <a:noAutofit/>
          </a:bodyPr>
          <a:lstStyle/>
          <a:p>
            <a:pPr marL="0" indent="0" algn="just">
              <a:buNone/>
            </a:pPr>
            <a:r>
              <a:rPr lang="en-AU" sz="2400" dirty="0">
                <a:latin typeface="+mn-lt"/>
              </a:rPr>
              <a:t>to hear the praises of him whose very presence is loathsome by reason of the filthiness of his iniquities? And when words fail to express the horrors of such and kindred evils, must I smile complacently and say, This is right? in this my soul delights? But this is but a mere glance at the facts as they exist, as they have existed, and are likely to exist in this present state. Is it possible that these aspirations, these discriminations of right and wrong, were placed within our breasts to be mocked--to look and long in vain? Is it possible that the Supreme One, who has so nicely arranged the material world, and subjected it to certain laws, has placed moral balances in our hands to no purpose? that we are to long for, but never see, a vindication of the great principles of justice? </a:t>
            </a:r>
            <a:endParaRPr lang="en-AU" sz="2400" dirty="0">
              <a:solidFill>
                <a:srgbClr val="92D050"/>
              </a:solidFill>
              <a:latin typeface="+mn-lt"/>
            </a:endParaRPr>
          </a:p>
        </p:txBody>
      </p:sp>
    </p:spTree>
    <p:extLst>
      <p:ext uri="{BB962C8B-B14F-4D97-AF65-F5344CB8AC3E}">
        <p14:creationId xmlns:p14="http://schemas.microsoft.com/office/powerpoint/2010/main" val="1373051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J.H Waggoner</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3816146"/>
          </a:xfrm>
        </p:spPr>
        <p:txBody>
          <a:bodyPr>
            <a:noAutofit/>
          </a:bodyPr>
          <a:lstStyle/>
          <a:p>
            <a:pPr marL="0" indent="0" algn="just">
              <a:buNone/>
            </a:pPr>
            <a:r>
              <a:rPr lang="en-AU" sz="2400" dirty="0">
                <a:latin typeface="+mn-lt"/>
              </a:rPr>
              <a:t>Is it not rather reasonable to conclude that he has a moral Government, and that our moral sense is evidence that we are within the limits of a moral system? Are not our convictions of wrong proof to ourselves of our amenability to such a system? {1884 JHW, </a:t>
            </a:r>
            <a:r>
              <a:rPr lang="en-AU" sz="2400" i="1" dirty="0">
                <a:latin typeface="+mn-lt"/>
              </a:rPr>
              <a:t>The Atonement in the Light of Nature and Revelation 21.1</a:t>
            </a:r>
            <a:r>
              <a:rPr lang="en-AU" sz="2400" dirty="0">
                <a:latin typeface="+mn-lt"/>
              </a:rPr>
              <a:t>} </a:t>
            </a:r>
            <a:endParaRPr lang="en-AU" sz="2400" dirty="0">
              <a:solidFill>
                <a:srgbClr val="92D050"/>
              </a:solidFill>
              <a:latin typeface="+mn-lt"/>
            </a:endParaRPr>
          </a:p>
        </p:txBody>
      </p:sp>
    </p:spTree>
    <p:extLst>
      <p:ext uri="{BB962C8B-B14F-4D97-AF65-F5344CB8AC3E}">
        <p14:creationId xmlns:p14="http://schemas.microsoft.com/office/powerpoint/2010/main" val="1879254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J.H Waggoner</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3816146"/>
          </a:xfrm>
        </p:spPr>
        <p:txBody>
          <a:bodyPr>
            <a:noAutofit/>
          </a:bodyPr>
          <a:lstStyle/>
          <a:p>
            <a:pPr marL="0" indent="0" algn="just">
              <a:buNone/>
            </a:pPr>
            <a:r>
              <a:rPr lang="en-AU" sz="2400" dirty="0">
                <a:latin typeface="+mn-lt"/>
              </a:rPr>
              <a:t>The very fact that we discriminate between moral and natural laws, as we have seen that all men do, and that all pronounce upon the right or wrong of the actions of mankind, is proof of the general recognition of the existence of a moral Government. </a:t>
            </a:r>
            <a:r>
              <a:rPr lang="en-AU" sz="2400" dirty="0">
                <a:solidFill>
                  <a:srgbClr val="92D050"/>
                </a:solidFill>
                <a:latin typeface="+mn-lt"/>
              </a:rPr>
              <a:t>And so to look above nature, to acknowledge God as a moral Governor, is necessary, to be true to our own natures,</a:t>
            </a:r>
            <a:r>
              <a:rPr lang="en-AU" sz="2400" dirty="0">
                <a:latin typeface="+mn-lt"/>
              </a:rPr>
              <a:t> </a:t>
            </a:r>
            <a:r>
              <a:rPr lang="en-AU" sz="2400" dirty="0">
                <a:solidFill>
                  <a:srgbClr val="92D050"/>
                </a:solidFill>
                <a:latin typeface="+mn-lt"/>
              </a:rPr>
              <a:t>to the convictions planted in every breast. In this great truth our aspirations find rest. Here our sense of justice takes refuge; for a Government is a system of laws maintained, and the very idea of a moral Government leads us to look forward to a vindication of the right principles or laws now trampled upon.</a:t>
            </a:r>
            <a:r>
              <a:rPr lang="en-AU" sz="2400" dirty="0">
                <a:latin typeface="+mn-lt"/>
              </a:rPr>
              <a:t> Why should we pronounce upon the merit or demerit of human actions, if there is no accountability for those actions? Our feelings of responsibility</a:t>
            </a:r>
          </a:p>
        </p:txBody>
      </p:sp>
    </p:spTree>
    <p:extLst>
      <p:ext uri="{BB962C8B-B14F-4D97-AF65-F5344CB8AC3E}">
        <p14:creationId xmlns:p14="http://schemas.microsoft.com/office/powerpoint/2010/main" val="4108556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J.H Waggoner</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3816146"/>
          </a:xfrm>
        </p:spPr>
        <p:txBody>
          <a:bodyPr>
            <a:noAutofit/>
          </a:bodyPr>
          <a:lstStyle/>
          <a:p>
            <a:pPr marL="0" indent="0" algn="just">
              <a:buNone/>
            </a:pPr>
            <a:r>
              <a:rPr lang="en-AU" sz="2400" dirty="0">
                <a:latin typeface="+mn-lt"/>
              </a:rPr>
              <a:t>(the </a:t>
            </a:r>
            <a:r>
              <a:rPr lang="en-AU" sz="2400" dirty="0" err="1">
                <a:latin typeface="+mn-lt"/>
              </a:rPr>
              <a:t>movings</a:t>
            </a:r>
            <a:r>
              <a:rPr lang="en-AU" sz="2400" dirty="0">
                <a:latin typeface="+mn-lt"/>
              </a:rPr>
              <a:t> of conscience) are but the expectation of a great assize[court], in or by which injustice, fraud, and every wrong, will be requited, and down-trodden virtue and injured innocence be exalted and vindicated. This is, indeed, but a legitimate deduction from the propositions established, and in this we find a sure vindication of the divine Government in regard to the anomalies of the present state.  {1884 JHW, AERS 22.1}  {1884 JHW, </a:t>
            </a:r>
            <a:r>
              <a:rPr lang="en-AU" sz="2400" i="1" dirty="0">
                <a:latin typeface="+mn-lt"/>
              </a:rPr>
              <a:t>The Atonement in the Light of Nature and Revelation 22.1</a:t>
            </a:r>
            <a:r>
              <a:rPr lang="en-AU" sz="2400" dirty="0">
                <a:latin typeface="+mn-lt"/>
              </a:rPr>
              <a:t>} </a:t>
            </a:r>
            <a:endParaRPr lang="en-AU" sz="2400" dirty="0">
              <a:solidFill>
                <a:srgbClr val="92D050"/>
              </a:solidFill>
              <a:latin typeface="+mn-lt"/>
            </a:endParaRPr>
          </a:p>
        </p:txBody>
      </p:sp>
    </p:spTree>
    <p:extLst>
      <p:ext uri="{BB962C8B-B14F-4D97-AF65-F5344CB8AC3E}">
        <p14:creationId xmlns:p14="http://schemas.microsoft.com/office/powerpoint/2010/main" val="3465536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47999" y="351103"/>
            <a:ext cx="9068865" cy="1049235"/>
          </a:xfrm>
        </p:spPr>
        <p:txBody>
          <a:bodyPr>
            <a:normAutofit/>
          </a:bodyPr>
          <a:lstStyle/>
          <a:p>
            <a:r>
              <a:rPr lang="en-AU" sz="4000" dirty="0"/>
              <a:t>Satan’s Counterfeit Justice</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48000" y="1233870"/>
            <a:ext cx="10318395" cy="2740530"/>
          </a:xfrm>
        </p:spPr>
        <p:txBody>
          <a:bodyPr>
            <a:normAutofit/>
          </a:bodyPr>
          <a:lstStyle/>
          <a:p>
            <a:pPr marL="0" indent="0" algn="just">
              <a:buNone/>
            </a:pPr>
            <a:r>
              <a:rPr lang="en-AU" sz="2400" dirty="0">
                <a:latin typeface="+mn-lt"/>
              </a:rPr>
              <a:t>The condemning power of Satan would lead him to institute </a:t>
            </a:r>
            <a:r>
              <a:rPr lang="en-AU" sz="2400" dirty="0">
                <a:solidFill>
                  <a:srgbClr val="92D050"/>
                </a:solidFill>
                <a:latin typeface="+mn-lt"/>
              </a:rPr>
              <a:t>a theory of justice inconsistent with mercy.</a:t>
            </a:r>
            <a:r>
              <a:rPr lang="en-AU" sz="2400" dirty="0">
                <a:latin typeface="+mn-lt"/>
              </a:rPr>
              <a:t> He claims to be officiating as the voice and power of God, claims that his decisions are justice, are pure and without fault. Thus he takes his position on the judgment seat and declares that his counsels are infallible. </a:t>
            </a:r>
            <a:r>
              <a:rPr lang="en-AU" sz="2400" b="1" dirty="0">
                <a:solidFill>
                  <a:srgbClr val="92D050"/>
                </a:solidFill>
                <a:latin typeface="+mn-lt"/>
              </a:rPr>
              <a:t>Here his merciless justice comes in, a counterfeit of justice</a:t>
            </a:r>
            <a:r>
              <a:rPr lang="en-AU" sz="2400" dirty="0">
                <a:latin typeface="+mn-lt"/>
              </a:rPr>
              <a:t>, abhorrent [to abominate] to God. {Christ Triumphant 11.4} </a:t>
            </a:r>
            <a:endParaRPr lang="en-AU" sz="2400" dirty="0">
              <a:effectLst/>
              <a:latin typeface="+mn-lt"/>
              <a:ea typeface="Calibri" panose="020F050202020403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E2191E83-0561-4C2F-BCB3-F1BFFA9E72E4}"/>
              </a:ext>
            </a:extLst>
          </p:cNvPr>
          <p:cNvSpPr txBox="1">
            <a:spLocks/>
          </p:cNvSpPr>
          <p:nvPr/>
        </p:nvSpPr>
        <p:spPr>
          <a:xfrm>
            <a:off x="647999" y="4117470"/>
            <a:ext cx="10318395" cy="274053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Font typeface="Wingdings 3" charset="2"/>
              <a:buNone/>
            </a:pPr>
            <a:r>
              <a:rPr lang="en-AU" sz="2400" dirty="0">
                <a:latin typeface="+mn-lt"/>
              </a:rPr>
              <a:t> In the opening of the great controversy, Satan had declared that the law of God could not be obeyed, </a:t>
            </a:r>
            <a:r>
              <a:rPr lang="en-AU" sz="2400" dirty="0">
                <a:solidFill>
                  <a:srgbClr val="92D050"/>
                </a:solidFill>
                <a:latin typeface="+mn-lt"/>
              </a:rPr>
              <a:t>that justice was inconsistent with mercy,</a:t>
            </a:r>
            <a:r>
              <a:rPr lang="en-AU" sz="2400" dirty="0">
                <a:latin typeface="+mn-lt"/>
              </a:rPr>
              <a:t> and that, should the law be broken, it would be impossible for the sinner to be pardoned. </a:t>
            </a:r>
            <a:r>
              <a:rPr lang="en-AU" sz="2400" b="1" dirty="0">
                <a:solidFill>
                  <a:srgbClr val="92D050"/>
                </a:solidFill>
                <a:latin typeface="+mn-lt"/>
              </a:rPr>
              <a:t>Every sin must meet its punishment</a:t>
            </a:r>
            <a:r>
              <a:rPr lang="en-AU" sz="2400" dirty="0">
                <a:solidFill>
                  <a:srgbClr val="92D050"/>
                </a:solidFill>
                <a:latin typeface="+mn-lt"/>
              </a:rPr>
              <a:t>, urged Satan; and if God should remit the punishment of sin, He would not be a God of </a:t>
            </a:r>
            <a:r>
              <a:rPr lang="en-AU" sz="2400" b="1" dirty="0">
                <a:solidFill>
                  <a:srgbClr val="92D050"/>
                </a:solidFill>
                <a:latin typeface="+mn-lt"/>
              </a:rPr>
              <a:t>truth and justice</a:t>
            </a:r>
            <a:r>
              <a:rPr lang="en-AU" sz="2400" dirty="0">
                <a:latin typeface="+mn-lt"/>
              </a:rPr>
              <a:t>. DA 761.4</a:t>
            </a:r>
            <a:endParaRPr lang="en-AU" sz="2400" dirty="0">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81411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Ellen White</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099"/>
            <a:ext cx="10199237" cy="4789539"/>
          </a:xfrm>
        </p:spPr>
        <p:txBody>
          <a:bodyPr>
            <a:noAutofit/>
          </a:bodyPr>
          <a:lstStyle/>
          <a:p>
            <a:pPr marL="0" indent="0" algn="just">
              <a:buNone/>
            </a:pPr>
            <a:r>
              <a:rPr lang="en-AU" sz="2400" dirty="0">
                <a:latin typeface="+mn-lt"/>
              </a:rPr>
              <a:t>Justice and Mercy stood apart, in opposition to each other, separated by a wide gulf. The Lord our Redeemer clothed His divinity with humanity, and wrought out in behalf of man a character that was without spot or blemish. He planted His cross midway between heaven and earth, and made it the object of attraction which reached both ways, drawing both Justice and Mercy across the gulf. </a:t>
            </a:r>
            <a:r>
              <a:rPr lang="en-AU" sz="2400" dirty="0">
                <a:solidFill>
                  <a:srgbClr val="92D050"/>
                </a:solidFill>
                <a:latin typeface="+mn-lt"/>
              </a:rPr>
              <a:t>Justice moved from its exalted throne, and with </a:t>
            </a:r>
            <a:r>
              <a:rPr lang="en-AU" sz="2400" u="sng" dirty="0">
                <a:solidFill>
                  <a:srgbClr val="92D050"/>
                </a:solidFill>
                <a:latin typeface="+mn-lt"/>
              </a:rPr>
              <a:t>all the armies</a:t>
            </a:r>
            <a:r>
              <a:rPr lang="en-AU" sz="2400" dirty="0">
                <a:solidFill>
                  <a:srgbClr val="92D050"/>
                </a:solidFill>
                <a:latin typeface="+mn-lt"/>
              </a:rPr>
              <a:t> of heaven approached the cross. </a:t>
            </a:r>
            <a:r>
              <a:rPr lang="en-AU" sz="2400" dirty="0">
                <a:latin typeface="+mn-lt"/>
              </a:rPr>
              <a:t>There it saw One equal with God bearing the penalty for all injustice and sin. </a:t>
            </a:r>
            <a:r>
              <a:rPr lang="en-AU" sz="2400" dirty="0">
                <a:solidFill>
                  <a:srgbClr val="92D050"/>
                </a:solidFill>
                <a:latin typeface="+mn-lt"/>
              </a:rPr>
              <a:t>With perfect satisfaction Justice bowed in reverence at the cross, saying, It is enough.</a:t>
            </a:r>
            <a:r>
              <a:rPr lang="en-AU" sz="2400" dirty="0">
                <a:latin typeface="+mn-lt"/>
              </a:rPr>
              <a:t>--General Conference Bulletin, Fourth Quarter, 1899, vol. 3, p. 102.</a:t>
            </a:r>
            <a:endParaRPr lang="en-AU" sz="2400" dirty="0">
              <a:solidFill>
                <a:srgbClr val="92D050"/>
              </a:solidFill>
              <a:latin typeface="+mn-lt"/>
            </a:endParaRPr>
          </a:p>
        </p:txBody>
      </p:sp>
    </p:spTree>
    <p:extLst>
      <p:ext uri="{BB962C8B-B14F-4D97-AF65-F5344CB8AC3E}">
        <p14:creationId xmlns:p14="http://schemas.microsoft.com/office/powerpoint/2010/main" val="3080755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87823" y="488474"/>
            <a:ext cx="9291215" cy="1049235"/>
          </a:xfrm>
        </p:spPr>
        <p:txBody>
          <a:bodyPr>
            <a:normAutofit/>
          </a:bodyPr>
          <a:lstStyle/>
          <a:p>
            <a:r>
              <a:rPr lang="en-AU" sz="4000" dirty="0"/>
              <a:t>Satan’s Justice</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87823" y="1775012"/>
            <a:ext cx="10608657" cy="3915783"/>
          </a:xfrm>
        </p:spPr>
        <p:txBody>
          <a:bodyPr>
            <a:normAutofit fontScale="92500"/>
          </a:bodyPr>
          <a:lstStyle/>
          <a:p>
            <a:pPr marL="0" indent="0" algn="just">
              <a:buNone/>
            </a:pPr>
            <a:r>
              <a:rPr lang="en-AU" sz="2800" dirty="0">
                <a:cs typeface="Calibri" panose="020F0502020204030204" pitchFamily="34" charset="0"/>
              </a:rPr>
              <a:t>That which Satan had instilled into the minds of the angels—a word here and a word there—opened the way for a long list of suppositions. In his artful way he drew expressions of doubt from them. Then, when he was interviewed, he accused those whom he had educated. He laid all the disaffection on the ones he had led. </a:t>
            </a:r>
            <a:r>
              <a:rPr lang="en-AU" sz="2800" dirty="0">
                <a:solidFill>
                  <a:srgbClr val="92D050"/>
                </a:solidFill>
                <a:cs typeface="Calibri" panose="020F0502020204030204" pitchFamily="34" charset="0"/>
              </a:rPr>
              <a:t>As one in holy office, he manifested an overbearing desire for justice, but it was a counterfeit of justice, which was entirely contrary to God's love and compassion and mercy. </a:t>
            </a:r>
            <a:r>
              <a:rPr lang="en-AU" sz="2800" dirty="0">
                <a:cs typeface="Calibri" panose="020F0502020204030204" pitchFamily="34" charset="0"/>
              </a:rPr>
              <a:t>RH September 7, 1897, par. 4</a:t>
            </a:r>
          </a:p>
        </p:txBody>
      </p:sp>
    </p:spTree>
    <p:extLst>
      <p:ext uri="{BB962C8B-B14F-4D97-AF65-F5344CB8AC3E}">
        <p14:creationId xmlns:p14="http://schemas.microsoft.com/office/powerpoint/2010/main" val="1527202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87823" y="553274"/>
            <a:ext cx="9291215" cy="1049235"/>
          </a:xfrm>
        </p:spPr>
        <p:txBody>
          <a:bodyPr>
            <a:normAutofit/>
          </a:bodyPr>
          <a:lstStyle/>
          <a:p>
            <a:r>
              <a:rPr lang="en-AU" sz="4000" dirty="0"/>
              <a:t>Satan’s Justice Manifested</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87823" y="1602509"/>
            <a:ext cx="10608657" cy="4655285"/>
          </a:xfrm>
        </p:spPr>
        <p:txBody>
          <a:bodyPr>
            <a:normAutofit fontScale="77500" lnSpcReduction="20000"/>
          </a:bodyPr>
          <a:lstStyle/>
          <a:p>
            <a:pPr marL="0" indent="0" algn="just">
              <a:lnSpc>
                <a:spcPct val="120000"/>
              </a:lnSpc>
              <a:buNone/>
            </a:pPr>
            <a:r>
              <a:rPr lang="en-AU" sz="2800" dirty="0">
                <a:cs typeface="Calibri" panose="020F0502020204030204" pitchFamily="34" charset="0"/>
              </a:rPr>
              <a:t>With an intense interest God’s movements were watched by the heavenly angels. Would He come forth from His place to punish the inhabitants of the world for their iniquity? Would He send fire or flood to destroy them? </a:t>
            </a:r>
            <a:r>
              <a:rPr lang="en-AU" sz="2800" dirty="0">
                <a:solidFill>
                  <a:srgbClr val="92D050"/>
                </a:solidFill>
                <a:cs typeface="Calibri" panose="020F0502020204030204" pitchFamily="34" charset="0"/>
              </a:rPr>
              <a:t>All heaven waited the bidding of their Commander to pour out the vials of wrath upon a rebellious world. One word from Him, one sign, and the world would have been destroyed. The worlds unfallen would have said, “Amen. Thou art righteous, O God, because Thou hast exterminated rebellion.” </a:t>
            </a:r>
            <a:r>
              <a:rPr lang="en-AU" sz="2800" dirty="0">
                <a:cs typeface="Calibri" panose="020F0502020204030204" pitchFamily="34" charset="0"/>
              </a:rPr>
              <a:t>But “God so loved the world, that he gave his only begotten Son, that whosoever believeth in him should not perish, but have everlasting life.” God might have sent His Son to condemn, but He sent Him to save. Christ came as a Redeemer. No words can describe the effect of this movement on the heavenly angels: With wonder and admiration they could only exclaim, “Herein is love!” {RC 58.4,5}</a:t>
            </a:r>
          </a:p>
        </p:txBody>
      </p:sp>
    </p:spTree>
    <p:extLst>
      <p:ext uri="{BB962C8B-B14F-4D97-AF65-F5344CB8AC3E}">
        <p14:creationId xmlns:p14="http://schemas.microsoft.com/office/powerpoint/2010/main" val="885001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pPr algn="ctr"/>
            <a:r>
              <a:rPr lang="en-AU" sz="4000" dirty="0"/>
              <a:t>Key thought</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777384" y="2159000"/>
            <a:ext cx="8582901" cy="4102100"/>
          </a:xfrm>
        </p:spPr>
        <p:txBody>
          <a:bodyPr>
            <a:noAutofit/>
          </a:bodyPr>
          <a:lstStyle/>
          <a:p>
            <a:pPr marL="0" indent="0" algn="ctr">
              <a:buNone/>
            </a:pPr>
            <a:r>
              <a:rPr lang="en-AU" sz="3200" dirty="0">
                <a:latin typeface="+mn-lt"/>
              </a:rPr>
              <a:t>In order to understand the atonement you must have an understanding of the character of God. </a:t>
            </a:r>
          </a:p>
          <a:p>
            <a:pPr marL="0" indent="0" algn="ctr">
              <a:buNone/>
            </a:pPr>
            <a:r>
              <a:rPr lang="en-AU" sz="3200" dirty="0">
                <a:latin typeface="+mn-lt"/>
              </a:rPr>
              <a:t>John 17:3  And this is life eternal, [at-one-</a:t>
            </a:r>
            <a:r>
              <a:rPr lang="en-AU" sz="3200" dirty="0" err="1">
                <a:latin typeface="+mn-lt"/>
              </a:rPr>
              <a:t>ment</a:t>
            </a:r>
            <a:r>
              <a:rPr lang="en-AU" sz="3200" dirty="0">
                <a:latin typeface="+mn-lt"/>
              </a:rPr>
              <a:t>] that they might know thee the only true God, and Jesus Christ, whom thou hast sent. </a:t>
            </a:r>
          </a:p>
        </p:txBody>
      </p:sp>
    </p:spTree>
    <p:extLst>
      <p:ext uri="{BB962C8B-B14F-4D97-AF65-F5344CB8AC3E}">
        <p14:creationId xmlns:p14="http://schemas.microsoft.com/office/powerpoint/2010/main" val="3563884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J.H Waggoner</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3816146"/>
          </a:xfrm>
        </p:spPr>
        <p:txBody>
          <a:bodyPr>
            <a:noAutofit/>
          </a:bodyPr>
          <a:lstStyle/>
          <a:p>
            <a:pPr marL="0" indent="0" algn="just">
              <a:buNone/>
            </a:pPr>
            <a:r>
              <a:rPr lang="en-AU" sz="2400" dirty="0">
                <a:latin typeface="+mn-lt"/>
              </a:rPr>
              <a:t>He [the wrong doer] deserves punishment (the infliction of a penalty) for the action; </a:t>
            </a:r>
            <a:r>
              <a:rPr lang="en-AU" sz="2400" dirty="0">
                <a:solidFill>
                  <a:srgbClr val="92D050"/>
                </a:solidFill>
                <a:latin typeface="+mn-lt"/>
              </a:rPr>
              <a:t>and if justice is ever vindicated, he will be punished, according to his intention and his commission of a great moral wrong.</a:t>
            </a:r>
            <a:r>
              <a:rPr lang="en-AU" sz="2400" dirty="0">
                <a:latin typeface="+mn-lt"/>
              </a:rPr>
              <a:t> </a:t>
            </a:r>
            <a:r>
              <a:rPr lang="en-AU" sz="2400" dirty="0">
                <a:solidFill>
                  <a:srgbClr val="92D050"/>
                </a:solidFill>
                <a:latin typeface="+mn-lt"/>
              </a:rPr>
              <a:t>The admission that all sin will be punished makes necessary the admission of a future judgment; for without that, justice will never be vindicated, and </a:t>
            </a:r>
            <a:r>
              <a:rPr lang="en-AU" sz="2400" u="sng" dirty="0">
                <a:solidFill>
                  <a:srgbClr val="92D050"/>
                </a:solidFill>
                <a:latin typeface="+mn-lt"/>
              </a:rPr>
              <a:t>our aspirations for the right</a:t>
            </a:r>
            <a:r>
              <a:rPr lang="en-AU" sz="2400" dirty="0">
                <a:solidFill>
                  <a:srgbClr val="92D050"/>
                </a:solidFill>
                <a:latin typeface="+mn-lt"/>
              </a:rPr>
              <a:t> will never be satisfied.</a:t>
            </a:r>
            <a:r>
              <a:rPr lang="en-AU" sz="2400" dirty="0">
                <a:latin typeface="+mn-lt"/>
              </a:rPr>
              <a:t> {1884 JHW, </a:t>
            </a:r>
            <a:r>
              <a:rPr lang="en-AU" sz="2400" i="1" dirty="0">
                <a:latin typeface="+mn-lt"/>
              </a:rPr>
              <a:t>The Atonement in the Light of Nature and Revelation 24.1</a:t>
            </a:r>
            <a:r>
              <a:rPr lang="en-AU" sz="2400" dirty="0">
                <a:latin typeface="+mn-lt"/>
              </a:rPr>
              <a:t>} </a:t>
            </a:r>
            <a:endParaRPr lang="en-AU" sz="2400" dirty="0">
              <a:solidFill>
                <a:srgbClr val="92D050"/>
              </a:solidFill>
              <a:latin typeface="+mn-lt"/>
            </a:endParaRPr>
          </a:p>
        </p:txBody>
      </p:sp>
    </p:spTree>
    <p:extLst>
      <p:ext uri="{BB962C8B-B14F-4D97-AF65-F5344CB8AC3E}">
        <p14:creationId xmlns:p14="http://schemas.microsoft.com/office/powerpoint/2010/main" val="1414122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J.H Waggoner</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286797"/>
            <a:ext cx="10199237" cy="4681384"/>
          </a:xfrm>
        </p:spPr>
        <p:txBody>
          <a:bodyPr>
            <a:noAutofit/>
          </a:bodyPr>
          <a:lstStyle/>
          <a:p>
            <a:pPr marL="0" indent="0" algn="just">
              <a:buNone/>
            </a:pPr>
            <a:r>
              <a:rPr lang="en-AU" sz="2400" dirty="0">
                <a:latin typeface="+mn-lt"/>
              </a:rPr>
              <a:t>But one more fallacy of this character we will notice. It is found in the oft-repeated idea that God is so loving, so kind, that he will not mark to condemn our aberrations from duty. It is not necessary to say that this is a denial of the Scriptures in regard to the character of God. </a:t>
            </a:r>
            <a:r>
              <a:rPr lang="en-AU" sz="2400" dirty="0">
                <a:solidFill>
                  <a:srgbClr val="92D050"/>
                </a:solidFill>
                <a:latin typeface="+mn-lt"/>
              </a:rPr>
              <a:t>But, laying the Bible aside, where is the evidence that God so loves his creatures that he will not mark their faults or maintain the justice of his government?</a:t>
            </a:r>
            <a:r>
              <a:rPr lang="en-AU" sz="2400" dirty="0">
                <a:latin typeface="+mn-lt"/>
              </a:rPr>
              <a:t> Surely it is not learned from nature that love is the sole attribute of Deity. How came any by the idea that the Deity must possess that degree of love supposed in the statement? Whence do they derive their conceptions of such love, and of its necessity in the divine character? Can any tell? {1884 JHW, </a:t>
            </a:r>
            <a:r>
              <a:rPr lang="en-AU" sz="2400" i="1" dirty="0">
                <a:latin typeface="+mn-lt"/>
              </a:rPr>
              <a:t>The Atonement in the Light of Nature and Revelation 24.1</a:t>
            </a:r>
            <a:r>
              <a:rPr lang="en-AU" sz="2400" dirty="0">
                <a:latin typeface="+mn-lt"/>
              </a:rPr>
              <a:t>} </a:t>
            </a:r>
            <a:endParaRPr lang="en-AU" sz="2400" dirty="0">
              <a:solidFill>
                <a:srgbClr val="92D050"/>
              </a:solidFill>
              <a:latin typeface="+mn-lt"/>
            </a:endParaRPr>
          </a:p>
        </p:txBody>
      </p:sp>
    </p:spTree>
    <p:extLst>
      <p:ext uri="{BB962C8B-B14F-4D97-AF65-F5344CB8AC3E}">
        <p14:creationId xmlns:p14="http://schemas.microsoft.com/office/powerpoint/2010/main" val="3251846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91298" y="410999"/>
            <a:ext cx="10043401" cy="776974"/>
          </a:xfrm>
        </p:spPr>
        <p:txBody>
          <a:bodyPr>
            <a:normAutofit/>
          </a:bodyPr>
          <a:lstStyle/>
          <a:p>
            <a:r>
              <a:rPr lang="en-AU" sz="4000" dirty="0"/>
              <a:t>J.H Waggoner</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286797"/>
            <a:ext cx="10199237" cy="1692377"/>
          </a:xfrm>
        </p:spPr>
        <p:txBody>
          <a:bodyPr>
            <a:noAutofit/>
          </a:bodyPr>
          <a:lstStyle/>
          <a:p>
            <a:pPr marL="0" indent="0" algn="just">
              <a:buNone/>
            </a:pPr>
            <a:r>
              <a:rPr lang="en-AU" sz="2400" dirty="0">
                <a:latin typeface="+mn-lt"/>
              </a:rPr>
              <a:t>He [the wrong doer] deserves punishment (the infliction of a penalty) for the action; </a:t>
            </a:r>
            <a:r>
              <a:rPr lang="en-AU" sz="2400" dirty="0">
                <a:solidFill>
                  <a:srgbClr val="92D050"/>
                </a:solidFill>
                <a:latin typeface="+mn-lt"/>
              </a:rPr>
              <a:t>and if justice is ever vindicated, he will be punished,</a:t>
            </a:r>
          </a:p>
        </p:txBody>
      </p:sp>
      <p:sp>
        <p:nvSpPr>
          <p:cNvPr id="4" name="Title 1">
            <a:extLst>
              <a:ext uri="{FF2B5EF4-FFF2-40B4-BE49-F238E27FC236}">
                <a16:creationId xmlns:a16="http://schemas.microsoft.com/office/drawing/2014/main" id="{5A4423A0-B337-4755-9C08-DE7707B3E3F2}"/>
              </a:ext>
            </a:extLst>
          </p:cNvPr>
          <p:cNvSpPr txBox="1">
            <a:spLocks/>
          </p:cNvSpPr>
          <p:nvPr/>
        </p:nvSpPr>
        <p:spPr>
          <a:xfrm>
            <a:off x="891299" y="2620297"/>
            <a:ext cx="10043401" cy="10492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4000" dirty="0"/>
              <a:t>John</a:t>
            </a:r>
          </a:p>
        </p:txBody>
      </p:sp>
      <p:sp>
        <p:nvSpPr>
          <p:cNvPr id="5" name="Content Placeholder 2">
            <a:extLst>
              <a:ext uri="{FF2B5EF4-FFF2-40B4-BE49-F238E27FC236}">
                <a16:creationId xmlns:a16="http://schemas.microsoft.com/office/drawing/2014/main" id="{F53A64BB-7A19-4716-A205-B132530C582E}"/>
              </a:ext>
            </a:extLst>
          </p:cNvPr>
          <p:cNvSpPr txBox="1">
            <a:spLocks/>
          </p:cNvSpPr>
          <p:nvPr/>
        </p:nvSpPr>
        <p:spPr>
          <a:xfrm>
            <a:off x="891298" y="3466485"/>
            <a:ext cx="10199237" cy="285565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Font typeface="Wingdings 3" charset="2"/>
              <a:buNone/>
            </a:pPr>
            <a:r>
              <a:rPr lang="en-AU" sz="2400" dirty="0">
                <a:latin typeface="+mn-lt"/>
              </a:rPr>
              <a:t>1 John 4:16-18  And we have known and believed the love that God hath to us. </a:t>
            </a:r>
            <a:r>
              <a:rPr lang="en-AU" sz="2400" dirty="0">
                <a:solidFill>
                  <a:srgbClr val="92D050"/>
                </a:solidFill>
                <a:latin typeface="+mn-lt"/>
              </a:rPr>
              <a:t>God is love; and he that dwelleth in love dwelleth in God, and God in him.</a:t>
            </a:r>
            <a:r>
              <a:rPr lang="en-AU" sz="2400" dirty="0">
                <a:latin typeface="+mn-lt"/>
              </a:rPr>
              <a:t> Herein is our love made perfect, </a:t>
            </a:r>
            <a:r>
              <a:rPr lang="en-AU" sz="2400" dirty="0">
                <a:solidFill>
                  <a:srgbClr val="92D050"/>
                </a:solidFill>
                <a:latin typeface="+mn-lt"/>
              </a:rPr>
              <a:t>that we may have boldness in the day of judgment: because as he is, so are we in this world.</a:t>
            </a:r>
            <a:r>
              <a:rPr lang="en-AU" sz="2400" dirty="0">
                <a:latin typeface="+mn-lt"/>
              </a:rPr>
              <a:t> There is no fear in love; but perfect love </a:t>
            </a:r>
            <a:r>
              <a:rPr lang="en-AU" sz="2400" dirty="0" err="1">
                <a:latin typeface="+mn-lt"/>
              </a:rPr>
              <a:t>casteth</a:t>
            </a:r>
            <a:r>
              <a:rPr lang="en-AU" sz="2400" dirty="0">
                <a:latin typeface="+mn-lt"/>
              </a:rPr>
              <a:t> out fear: </a:t>
            </a:r>
            <a:r>
              <a:rPr lang="en-AU" sz="2400" dirty="0">
                <a:solidFill>
                  <a:srgbClr val="92D050"/>
                </a:solidFill>
                <a:latin typeface="+mn-lt"/>
              </a:rPr>
              <a:t>because fear hath torment. [penal infliction] </a:t>
            </a:r>
            <a:r>
              <a:rPr lang="en-AU" sz="2400" dirty="0">
                <a:latin typeface="+mn-lt"/>
              </a:rPr>
              <a:t>He that </a:t>
            </a:r>
            <a:r>
              <a:rPr lang="en-AU" sz="2400" dirty="0" err="1">
                <a:latin typeface="+mn-lt"/>
              </a:rPr>
              <a:t>feareth</a:t>
            </a:r>
            <a:r>
              <a:rPr lang="en-AU" sz="2400" dirty="0">
                <a:latin typeface="+mn-lt"/>
              </a:rPr>
              <a:t> is not made perfect in love. </a:t>
            </a:r>
            <a:endParaRPr lang="en-AU" sz="2400" dirty="0">
              <a:solidFill>
                <a:srgbClr val="92D050"/>
              </a:solidFill>
              <a:latin typeface="+mn-lt"/>
            </a:endParaRPr>
          </a:p>
        </p:txBody>
      </p:sp>
    </p:spTree>
    <p:extLst>
      <p:ext uri="{BB962C8B-B14F-4D97-AF65-F5344CB8AC3E}">
        <p14:creationId xmlns:p14="http://schemas.microsoft.com/office/powerpoint/2010/main" val="3765635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91298" y="410999"/>
            <a:ext cx="10043401" cy="776974"/>
          </a:xfrm>
        </p:spPr>
        <p:txBody>
          <a:bodyPr>
            <a:normAutofit/>
          </a:bodyPr>
          <a:lstStyle/>
          <a:p>
            <a:r>
              <a:rPr lang="en-AU" sz="4000" dirty="0"/>
              <a:t>J.H Waggoner</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8" y="1700981"/>
            <a:ext cx="10199237" cy="2989006"/>
          </a:xfrm>
        </p:spPr>
        <p:txBody>
          <a:bodyPr>
            <a:noAutofit/>
          </a:bodyPr>
          <a:lstStyle/>
          <a:p>
            <a:pPr marL="0" indent="0" algn="just">
              <a:buNone/>
            </a:pPr>
            <a:r>
              <a:rPr lang="en-AU" sz="2400" dirty="0">
                <a:latin typeface="+mn-lt"/>
              </a:rPr>
              <a:t>Can any one dispassionately reason and reflect on this subject, and accept the idea of a God of even partial justice? The idea is alike repugnant to reason and to reverence. </a:t>
            </a:r>
            <a:r>
              <a:rPr lang="en-AU" sz="2400" dirty="0">
                <a:solidFill>
                  <a:srgbClr val="92D050"/>
                </a:solidFill>
                <a:latin typeface="+mn-lt"/>
              </a:rPr>
              <a:t>God must be strictly, infinitely just. Who would not choose to be annihilated rather than to possess immortal existence in a universe governed or controlled by a being of almighty power, but lacking justice?  </a:t>
            </a:r>
            <a:r>
              <a:rPr lang="en-AU" sz="2400" dirty="0">
                <a:latin typeface="+mn-lt"/>
              </a:rPr>
              <a:t>{1884 JHW, AERS 26.1} </a:t>
            </a:r>
            <a:endParaRPr lang="en-AU" sz="2400" dirty="0">
              <a:solidFill>
                <a:srgbClr val="92D050"/>
              </a:solidFill>
              <a:latin typeface="+mn-lt"/>
            </a:endParaRPr>
          </a:p>
        </p:txBody>
      </p:sp>
    </p:spTree>
    <p:extLst>
      <p:ext uri="{BB962C8B-B14F-4D97-AF65-F5344CB8AC3E}">
        <p14:creationId xmlns:p14="http://schemas.microsoft.com/office/powerpoint/2010/main" val="2655099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91298" y="410999"/>
            <a:ext cx="10043401" cy="776974"/>
          </a:xfrm>
        </p:spPr>
        <p:txBody>
          <a:bodyPr>
            <a:normAutofit/>
          </a:bodyPr>
          <a:lstStyle/>
          <a:p>
            <a:r>
              <a:rPr lang="en-AU" sz="4000" dirty="0"/>
              <a:t>Satan’s demand of God</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8" y="1700981"/>
            <a:ext cx="10199237" cy="2989006"/>
          </a:xfrm>
        </p:spPr>
        <p:txBody>
          <a:bodyPr>
            <a:noAutofit/>
          </a:bodyPr>
          <a:lstStyle/>
          <a:p>
            <a:pPr marL="0" indent="0" algn="just">
              <a:buNone/>
            </a:pPr>
            <a:r>
              <a:rPr lang="en-AU" sz="2400" dirty="0">
                <a:latin typeface="+mn-lt"/>
              </a:rPr>
              <a:t>In the opening of the great controversy, Satan had declared that the law of God could not be obeyed, that justice was inconsistent with mercy, and that, should the law be broken, it would be impossible for the sinner to be pardoned. </a:t>
            </a:r>
            <a:r>
              <a:rPr lang="en-AU" sz="2400" dirty="0">
                <a:solidFill>
                  <a:srgbClr val="92D050"/>
                </a:solidFill>
                <a:latin typeface="+mn-lt"/>
              </a:rPr>
              <a:t>Every sin must meet its punishment, urged Satan; and if God should remit the punishment of sin, He would not be a God of truth and justice. </a:t>
            </a:r>
            <a:r>
              <a:rPr lang="en-AU" sz="2400" dirty="0">
                <a:latin typeface="+mn-lt"/>
              </a:rPr>
              <a:t>DA 761.4</a:t>
            </a:r>
          </a:p>
        </p:txBody>
      </p:sp>
    </p:spTree>
    <p:extLst>
      <p:ext uri="{BB962C8B-B14F-4D97-AF65-F5344CB8AC3E}">
        <p14:creationId xmlns:p14="http://schemas.microsoft.com/office/powerpoint/2010/main" val="2982351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91298" y="410999"/>
            <a:ext cx="10043401" cy="776974"/>
          </a:xfrm>
        </p:spPr>
        <p:txBody>
          <a:bodyPr>
            <a:normAutofit/>
          </a:bodyPr>
          <a:lstStyle/>
          <a:p>
            <a:r>
              <a:rPr lang="en-AU" sz="4000" dirty="0"/>
              <a:t>J.H. Waggoner</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8" y="1700981"/>
            <a:ext cx="10199237" cy="2989006"/>
          </a:xfrm>
        </p:spPr>
        <p:txBody>
          <a:bodyPr>
            <a:noAutofit/>
          </a:bodyPr>
          <a:lstStyle/>
          <a:p>
            <a:pPr marL="0" indent="0" algn="just">
              <a:buNone/>
            </a:pPr>
            <a:r>
              <a:rPr lang="en-AU" sz="2400" dirty="0">
                <a:latin typeface="+mn-lt"/>
              </a:rPr>
              <a:t>Many professed believers in the Bible manifest the same tendency, to exalt the love of God above his justice. It is a great perversion of the gospel. God is infinite in every perfection. </a:t>
            </a:r>
            <a:r>
              <a:rPr lang="en-AU" sz="2400" dirty="0">
                <a:solidFill>
                  <a:srgbClr val="92D050"/>
                </a:solidFill>
                <a:latin typeface="+mn-lt"/>
              </a:rPr>
              <a:t>His love cannot be more than infinite. If his justice were less than infinite he would be an imperfect or finite being. The gospel plan was not devised, and Christ did not die, to exalt his love above his justice, but to make it possible to manifest his infinite love toward the penitent sinner, without disparagement to his infinite justice; </a:t>
            </a:r>
          </a:p>
        </p:txBody>
      </p:sp>
    </p:spTree>
    <p:extLst>
      <p:ext uri="{BB962C8B-B14F-4D97-AF65-F5344CB8AC3E}">
        <p14:creationId xmlns:p14="http://schemas.microsoft.com/office/powerpoint/2010/main" val="2704998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750942" y="410999"/>
            <a:ext cx="10183758" cy="776974"/>
          </a:xfrm>
        </p:spPr>
        <p:txBody>
          <a:bodyPr>
            <a:normAutofit/>
          </a:bodyPr>
          <a:lstStyle/>
          <a:p>
            <a:r>
              <a:rPr lang="en-AU" sz="4000" dirty="0"/>
              <a:t>Unmasking the Enemy</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750941" y="1620592"/>
            <a:ext cx="10549761" cy="3000569"/>
          </a:xfrm>
        </p:spPr>
        <p:txBody>
          <a:bodyPr>
            <a:noAutofit/>
          </a:bodyPr>
          <a:lstStyle/>
          <a:p>
            <a:pPr marL="0" indent="0" algn="just">
              <a:buNone/>
            </a:pPr>
            <a:r>
              <a:rPr lang="en-AU" sz="2200" dirty="0">
                <a:latin typeface="+mn-lt"/>
              </a:rPr>
              <a:t>Satan has cast his shadow athwart the pathway of every human being, in order that he may misrepresent God to the world. He has clothed the character of God with attributes that are satanic, and wholly at variance with the truth. He has pictured him as a being full of revenge, as a lawgiver whose law is beyond the power of man to keep, and he has implanted enmity in the heart of the sinner, so that man unregenerated is in rebellion against God. This is the impression that Satan has made upon the human mind. {RH February 10, 1891, par. 1}</a:t>
            </a:r>
            <a:endParaRPr lang="en-AU" sz="2200" dirty="0">
              <a:solidFill>
                <a:srgbClr val="92D050"/>
              </a:solidFill>
              <a:latin typeface="+mn-lt"/>
            </a:endParaRPr>
          </a:p>
        </p:txBody>
      </p:sp>
    </p:spTree>
    <p:extLst>
      <p:ext uri="{BB962C8B-B14F-4D97-AF65-F5344CB8AC3E}">
        <p14:creationId xmlns:p14="http://schemas.microsoft.com/office/powerpoint/2010/main" val="3250115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91298" y="410999"/>
            <a:ext cx="10043401" cy="776974"/>
          </a:xfrm>
        </p:spPr>
        <p:txBody>
          <a:bodyPr>
            <a:normAutofit/>
          </a:bodyPr>
          <a:lstStyle/>
          <a:p>
            <a:r>
              <a:rPr lang="en-AU" sz="4000" dirty="0"/>
              <a:t>Unmasking the Enemy</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38117" y="1612490"/>
            <a:ext cx="10549761" cy="3598608"/>
          </a:xfrm>
        </p:spPr>
        <p:txBody>
          <a:bodyPr>
            <a:noAutofit/>
          </a:bodyPr>
          <a:lstStyle/>
          <a:p>
            <a:pPr marL="0" indent="0" algn="just">
              <a:buNone/>
            </a:pPr>
            <a:r>
              <a:rPr lang="en-AU" sz="2200" dirty="0">
                <a:latin typeface="+mn-lt"/>
              </a:rPr>
              <a:t>Those who present the law of God as a transcript of the divine character will blend with their teaching that which belongs with the subject, and will present the love of the Father and the Son. When this is done, the shadow of the evil one will be removed from the hearts of men, and the clear light of Christ’s love, illuminating the understanding, will reveal the character of God as of one who is infinite in mercy. Sinners will behold Christ as one able and willing to cleanse from all sin. They will behold God not in his wrath, but in the sunshine of his love. His love will be seen as beyond all human love, and without a parallel. {RH February 10, 1891, par. 1}</a:t>
            </a:r>
            <a:endParaRPr lang="en-AU" sz="2200" dirty="0">
              <a:solidFill>
                <a:srgbClr val="92D050"/>
              </a:solidFill>
              <a:latin typeface="+mn-lt"/>
            </a:endParaRPr>
          </a:p>
        </p:txBody>
      </p:sp>
    </p:spTree>
    <p:extLst>
      <p:ext uri="{BB962C8B-B14F-4D97-AF65-F5344CB8AC3E}">
        <p14:creationId xmlns:p14="http://schemas.microsoft.com/office/powerpoint/2010/main" val="967538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689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Spurgeon</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4635500"/>
          </a:xfrm>
        </p:spPr>
        <p:txBody>
          <a:bodyPr>
            <a:noAutofit/>
          </a:bodyPr>
          <a:lstStyle/>
          <a:p>
            <a:pPr marL="0" indent="0" algn="just">
              <a:buNone/>
            </a:pPr>
            <a:r>
              <a:rPr lang="en-AU" sz="2400" dirty="0">
                <a:latin typeface="+mn-lt"/>
              </a:rPr>
              <a:t> This, then, is the first measure of the atonement—the greatness of our guilt.</a:t>
            </a:r>
          </a:p>
          <a:p>
            <a:pPr marL="0" indent="0" algn="just">
              <a:buNone/>
            </a:pPr>
            <a:r>
              <a:rPr lang="en-AU" sz="2400" dirty="0">
                <a:latin typeface="+mn-lt"/>
              </a:rPr>
              <a:t>     II. Now, secondly, we must measure the great redemption BY THE STERNNESS OF DIVINE JUSTICE. </a:t>
            </a:r>
            <a:r>
              <a:rPr lang="en-AU" sz="2400" dirty="0">
                <a:solidFill>
                  <a:srgbClr val="92D050"/>
                </a:solidFill>
                <a:latin typeface="+mn-lt"/>
              </a:rPr>
              <a:t>"God is love," always loving; but my next proposition does not at all interfere with this assertion. God is sternly just, inflexibly severe in His dealings with mankind. </a:t>
            </a:r>
            <a:r>
              <a:rPr lang="en-AU" sz="2400" dirty="0">
                <a:latin typeface="+mn-lt"/>
              </a:rPr>
              <a:t>The God of the Bible is not the God of some men's imagination, Who thinks so little of sin that He passes it by without demanding any punishment for it.</a:t>
            </a:r>
            <a:endParaRPr lang="en-AU" sz="2400" dirty="0">
              <a:solidFill>
                <a:srgbClr val="92D050"/>
              </a:solidFill>
              <a:latin typeface="+mn-lt"/>
            </a:endParaRPr>
          </a:p>
        </p:txBody>
      </p:sp>
    </p:spTree>
    <p:extLst>
      <p:ext uri="{BB962C8B-B14F-4D97-AF65-F5344CB8AC3E}">
        <p14:creationId xmlns:p14="http://schemas.microsoft.com/office/powerpoint/2010/main" val="3769290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Spurgeon</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4635500"/>
          </a:xfrm>
        </p:spPr>
        <p:txBody>
          <a:bodyPr>
            <a:noAutofit/>
          </a:bodyPr>
          <a:lstStyle/>
          <a:p>
            <a:pPr marL="0" indent="0" algn="just">
              <a:buNone/>
            </a:pPr>
            <a:r>
              <a:rPr lang="en-AU" sz="2400" dirty="0">
                <a:solidFill>
                  <a:srgbClr val="92D050"/>
                </a:solidFill>
                <a:latin typeface="+mn-lt"/>
              </a:rPr>
              <a:t>Learn ye, my friends, to look upon God as being as severe in His justice as if He were not loving, and yet as loving as if He were not severe.</a:t>
            </a:r>
            <a:r>
              <a:rPr lang="en-AU" sz="2400" dirty="0">
                <a:latin typeface="+mn-lt"/>
              </a:rPr>
              <a:t> </a:t>
            </a:r>
            <a:r>
              <a:rPr lang="en-AU" sz="2400" dirty="0">
                <a:solidFill>
                  <a:srgbClr val="92D050"/>
                </a:solidFill>
                <a:latin typeface="+mn-lt"/>
              </a:rPr>
              <a:t>His love does not diminish His justice, nor does His justice, in the least degree, make warfare upon His love.</a:t>
            </a:r>
            <a:r>
              <a:rPr lang="en-AU" sz="2400" dirty="0">
                <a:latin typeface="+mn-lt"/>
              </a:rPr>
              <a:t> </a:t>
            </a:r>
            <a:r>
              <a:rPr lang="en-AU" sz="2400" dirty="0">
                <a:solidFill>
                  <a:srgbClr val="92D050"/>
                </a:solidFill>
                <a:latin typeface="+mn-lt"/>
              </a:rPr>
              <a:t>The two things are sweetly linked together in the atonement of Christ. </a:t>
            </a:r>
            <a:r>
              <a:rPr lang="en-AU" sz="2400" dirty="0">
                <a:latin typeface="+mn-lt"/>
              </a:rPr>
              <a:t>But, mark, we can never understand the fullness of the atonement till we have first grasped the Scriptural truth of God's immense justice.</a:t>
            </a:r>
            <a:endParaRPr lang="en-AU" sz="2400" dirty="0">
              <a:solidFill>
                <a:srgbClr val="92D050"/>
              </a:solidFill>
              <a:latin typeface="+mn-lt"/>
            </a:endParaRPr>
          </a:p>
        </p:txBody>
      </p:sp>
    </p:spTree>
    <p:extLst>
      <p:ext uri="{BB962C8B-B14F-4D97-AF65-F5344CB8AC3E}">
        <p14:creationId xmlns:p14="http://schemas.microsoft.com/office/powerpoint/2010/main" val="2585987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Spurgeon</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4635500"/>
          </a:xfrm>
        </p:spPr>
        <p:txBody>
          <a:bodyPr>
            <a:noAutofit/>
          </a:bodyPr>
          <a:lstStyle/>
          <a:p>
            <a:pPr marL="0" indent="0" algn="just">
              <a:buNone/>
            </a:pPr>
            <a:r>
              <a:rPr lang="en-AU" sz="2400" dirty="0">
                <a:solidFill>
                  <a:srgbClr val="92D050"/>
                </a:solidFill>
                <a:latin typeface="+mn-lt"/>
              </a:rPr>
              <a:t>Learn ye, my friends, to look upon God as being as severe in His justice as if He were not loving, and yet as loving as if He were not severe.</a:t>
            </a:r>
            <a:r>
              <a:rPr lang="en-AU" sz="2400" dirty="0">
                <a:latin typeface="+mn-lt"/>
              </a:rPr>
              <a:t> </a:t>
            </a:r>
            <a:r>
              <a:rPr lang="en-AU" sz="2400" dirty="0">
                <a:solidFill>
                  <a:srgbClr val="92D050"/>
                </a:solidFill>
                <a:latin typeface="+mn-lt"/>
              </a:rPr>
              <a:t>His love does not diminish His justice, nor does His justice, in the least degree, make warfare upon His love.</a:t>
            </a:r>
            <a:r>
              <a:rPr lang="en-AU" sz="2400" dirty="0">
                <a:latin typeface="+mn-lt"/>
              </a:rPr>
              <a:t> </a:t>
            </a:r>
            <a:r>
              <a:rPr lang="en-AU" sz="2400" dirty="0">
                <a:solidFill>
                  <a:srgbClr val="92D050"/>
                </a:solidFill>
                <a:latin typeface="+mn-lt"/>
              </a:rPr>
              <a:t>The two things are sweetly linked together in the atonement of Christ. </a:t>
            </a:r>
            <a:r>
              <a:rPr lang="en-AU" sz="2400" dirty="0">
                <a:latin typeface="+mn-lt"/>
              </a:rPr>
              <a:t>But, mark, we can never understand the fullness of the atonement till we have first grasped the Scriptural truth of God's immense justice.</a:t>
            </a:r>
            <a:endParaRPr lang="en-AU" sz="2400" dirty="0">
              <a:solidFill>
                <a:srgbClr val="92D050"/>
              </a:solidFill>
              <a:latin typeface="+mn-lt"/>
            </a:endParaRPr>
          </a:p>
        </p:txBody>
      </p:sp>
    </p:spTree>
    <p:extLst>
      <p:ext uri="{BB962C8B-B14F-4D97-AF65-F5344CB8AC3E}">
        <p14:creationId xmlns:p14="http://schemas.microsoft.com/office/powerpoint/2010/main" val="2430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Spurgeon</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4635500"/>
          </a:xfrm>
        </p:spPr>
        <p:txBody>
          <a:bodyPr>
            <a:noAutofit/>
          </a:bodyPr>
          <a:lstStyle/>
          <a:p>
            <a:pPr marL="0" indent="0" algn="just">
              <a:buNone/>
            </a:pPr>
            <a:r>
              <a:rPr lang="en-AU" sz="2400" dirty="0">
                <a:latin typeface="+mn-lt"/>
              </a:rPr>
              <a:t>There was never an ill word spoken, nor an ill thought conceived, nor an evil deed done, for which God will not have punishment from some one or another. </a:t>
            </a:r>
            <a:r>
              <a:rPr lang="en-AU" sz="2400" dirty="0">
                <a:solidFill>
                  <a:srgbClr val="92D050"/>
                </a:solidFill>
                <a:latin typeface="+mn-lt"/>
              </a:rPr>
              <a:t>He will either have satisfaction from you, or else from Christ. </a:t>
            </a:r>
            <a:r>
              <a:rPr lang="en-AU" sz="2400" dirty="0">
                <a:latin typeface="+mn-lt"/>
              </a:rPr>
              <a:t>If you have no atonement to bring through Christ, you must for ever lie paying the debt which you never can pay, in eternal misery; for as surely as God is God, </a:t>
            </a:r>
            <a:r>
              <a:rPr lang="en-AU" sz="2400" dirty="0">
                <a:solidFill>
                  <a:srgbClr val="92D050"/>
                </a:solidFill>
                <a:latin typeface="+mn-lt"/>
              </a:rPr>
              <a:t>He will sooner lose His Godhead than suffer one sin to go unpunished, or one particle of rebellion unrevenged. You may say that this character of God is cold, and stern, and severe. I cannot help what you say of it; it is nevertheless true. Such is the God of the Bible; - Particular Redemption</a:t>
            </a:r>
          </a:p>
        </p:txBody>
      </p:sp>
    </p:spTree>
    <p:extLst>
      <p:ext uri="{BB962C8B-B14F-4D97-AF65-F5344CB8AC3E}">
        <p14:creationId xmlns:p14="http://schemas.microsoft.com/office/powerpoint/2010/main" val="1686081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Walter </a:t>
            </a:r>
            <a:r>
              <a:rPr lang="en-AU" sz="4000" dirty="0" err="1"/>
              <a:t>Veith</a:t>
            </a:r>
            <a:endParaRPr lang="en-AU" sz="4000" dirty="0"/>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4635500"/>
          </a:xfrm>
        </p:spPr>
        <p:txBody>
          <a:bodyPr>
            <a:noAutofit/>
          </a:bodyPr>
          <a:lstStyle/>
          <a:p>
            <a:pPr marL="0" indent="0" algn="just">
              <a:buNone/>
            </a:pPr>
            <a:r>
              <a:rPr lang="en-AU" sz="2400" dirty="0">
                <a:latin typeface="+mn-lt"/>
              </a:rPr>
              <a:t>The great majority of mankind totally misses the point of the atonement. Why was He numbered among the </a:t>
            </a:r>
            <a:r>
              <a:rPr lang="en-AU" sz="2400" dirty="0" err="1">
                <a:latin typeface="+mn-lt"/>
              </a:rPr>
              <a:t>trangressors</a:t>
            </a:r>
            <a:r>
              <a:rPr lang="en-AU" sz="2400" dirty="0">
                <a:latin typeface="+mn-lt"/>
              </a:rPr>
              <a:t>? Why did he bear the sins of many? How did he do intercession for the transgressors? You see God had a standard and a norm and He said that </a:t>
            </a:r>
            <a:r>
              <a:rPr lang="en-AU" sz="2400" dirty="0">
                <a:solidFill>
                  <a:srgbClr val="92D050"/>
                </a:solidFill>
                <a:latin typeface="+mn-lt"/>
              </a:rPr>
              <a:t>if you transgress then the wages, the consequence is death. That’s God’s justice. Justice demands the death of the transgressor.</a:t>
            </a:r>
            <a:r>
              <a:rPr lang="en-AU" sz="2400" dirty="0">
                <a:latin typeface="+mn-lt"/>
              </a:rPr>
              <a:t> Grace demands the forgiveness of the transgressor. Walter </a:t>
            </a:r>
            <a:r>
              <a:rPr lang="en-AU" sz="2400" dirty="0" err="1">
                <a:latin typeface="+mn-lt"/>
              </a:rPr>
              <a:t>Veith</a:t>
            </a:r>
            <a:r>
              <a:rPr lang="en-AU" sz="2400" dirty="0">
                <a:latin typeface="+mn-lt"/>
              </a:rPr>
              <a:t>, The Atonement – 12 min mark</a:t>
            </a:r>
            <a:endParaRPr lang="en-AU" sz="2400" dirty="0">
              <a:solidFill>
                <a:srgbClr val="92D050"/>
              </a:solidFill>
              <a:latin typeface="+mn-lt"/>
            </a:endParaRPr>
          </a:p>
        </p:txBody>
      </p:sp>
    </p:spTree>
    <p:extLst>
      <p:ext uri="{BB962C8B-B14F-4D97-AF65-F5344CB8AC3E}">
        <p14:creationId xmlns:p14="http://schemas.microsoft.com/office/powerpoint/2010/main" val="2649793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Walter </a:t>
            </a:r>
            <a:r>
              <a:rPr lang="en-AU" sz="4000" dirty="0" err="1"/>
              <a:t>Veith</a:t>
            </a:r>
            <a:endParaRPr lang="en-AU" sz="4000" dirty="0"/>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4635500"/>
          </a:xfrm>
        </p:spPr>
        <p:txBody>
          <a:bodyPr>
            <a:noAutofit/>
          </a:bodyPr>
          <a:lstStyle/>
          <a:p>
            <a:pPr marL="0" indent="0" algn="just">
              <a:buNone/>
            </a:pPr>
            <a:r>
              <a:rPr lang="en-AU" sz="2400" dirty="0">
                <a:latin typeface="+mn-lt"/>
              </a:rPr>
              <a:t>The great majority of mankind totally misses the point of the atonement. Why was He numbered among the </a:t>
            </a:r>
            <a:r>
              <a:rPr lang="en-AU" sz="2400" dirty="0" err="1">
                <a:latin typeface="+mn-lt"/>
              </a:rPr>
              <a:t>trangressors</a:t>
            </a:r>
            <a:r>
              <a:rPr lang="en-AU" sz="2400" dirty="0">
                <a:latin typeface="+mn-lt"/>
              </a:rPr>
              <a:t>? Why did he bear the sins of many? How did he do intercession for the transgressors? You see God had a standard and a norm and He said that </a:t>
            </a:r>
            <a:r>
              <a:rPr lang="en-AU" sz="2400" dirty="0">
                <a:solidFill>
                  <a:srgbClr val="92D050"/>
                </a:solidFill>
                <a:latin typeface="+mn-lt"/>
              </a:rPr>
              <a:t>if you transgress then the wages, the consequence is death. That’s God’s justice. Justice demands the death of the transgressor.</a:t>
            </a:r>
            <a:r>
              <a:rPr lang="en-AU" sz="2400" dirty="0">
                <a:latin typeface="+mn-lt"/>
              </a:rPr>
              <a:t> Grace demands the forgiveness of the transgressor. Walter </a:t>
            </a:r>
            <a:r>
              <a:rPr lang="en-AU" sz="2400" dirty="0" err="1">
                <a:latin typeface="+mn-lt"/>
              </a:rPr>
              <a:t>Veith</a:t>
            </a:r>
            <a:r>
              <a:rPr lang="en-AU" sz="2400" dirty="0">
                <a:latin typeface="+mn-lt"/>
              </a:rPr>
              <a:t>, The Atonement – 12 min mark</a:t>
            </a:r>
            <a:endParaRPr lang="en-AU" sz="2400" dirty="0">
              <a:solidFill>
                <a:srgbClr val="92D050"/>
              </a:solidFill>
              <a:latin typeface="+mn-lt"/>
            </a:endParaRPr>
          </a:p>
        </p:txBody>
      </p:sp>
    </p:spTree>
    <p:extLst>
      <p:ext uri="{BB962C8B-B14F-4D97-AF65-F5344CB8AC3E}">
        <p14:creationId xmlns:p14="http://schemas.microsoft.com/office/powerpoint/2010/main" val="1610212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J.H Waggoner</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099"/>
            <a:ext cx="10199237" cy="4951997"/>
          </a:xfrm>
        </p:spPr>
        <p:txBody>
          <a:bodyPr>
            <a:noAutofit/>
          </a:bodyPr>
          <a:lstStyle/>
          <a:p>
            <a:pPr marL="0" indent="0" algn="just">
              <a:buNone/>
            </a:pPr>
            <a:r>
              <a:rPr lang="en-AU" sz="2400" dirty="0">
                <a:solidFill>
                  <a:srgbClr val="92D050"/>
                </a:solidFill>
                <a:latin typeface="+mn-lt"/>
              </a:rPr>
              <a:t>There is implanted in man a sense of justice</a:t>
            </a:r>
            <a:r>
              <a:rPr lang="en-AU" sz="2400" dirty="0">
                <a:latin typeface="+mn-lt"/>
              </a:rPr>
              <a:t>, </a:t>
            </a:r>
            <a:r>
              <a:rPr lang="en-AU" sz="2400" dirty="0">
                <a:solidFill>
                  <a:srgbClr val="92D050"/>
                </a:solidFill>
                <a:latin typeface="+mn-lt"/>
              </a:rPr>
              <a:t>or convictions of right, to which he finds no counterpart in the operations of nature.</a:t>
            </a:r>
            <a:r>
              <a:rPr lang="en-AU" sz="2400" dirty="0">
                <a:latin typeface="+mn-lt"/>
              </a:rPr>
              <a:t> These convictions are entirely on a moral basis. </a:t>
            </a:r>
            <a:r>
              <a:rPr lang="en-AU" sz="2400" dirty="0">
                <a:solidFill>
                  <a:srgbClr val="92D050"/>
                </a:solidFill>
                <a:latin typeface="+mn-lt"/>
              </a:rPr>
              <a:t>This sense of justice is erected in the human mind as a tribunal, a judgment seat, whereat we determine the nature and desert of actions. And mark this truth: before this tribunal we always arraign the actions of intelligent agents, but never the operations of natural law. </a:t>
            </a:r>
            <a:r>
              <a:rPr lang="en-AU" sz="2400" dirty="0">
                <a:latin typeface="+mn-lt"/>
              </a:rPr>
              <a:t>And in this, what is true of one is true of all; and it shows that all, whatever their theories may be, do in fact and in practice make a proper distinction between moral and natural laws. This should be well and carefully considered.  {1884 JHW, </a:t>
            </a:r>
            <a:r>
              <a:rPr lang="en-AU" sz="2400" i="1" dirty="0">
                <a:latin typeface="+mn-lt"/>
              </a:rPr>
              <a:t>The Atonement in the Light of Nature and Revelation </a:t>
            </a:r>
            <a:r>
              <a:rPr lang="en-AU" sz="2400" dirty="0">
                <a:latin typeface="+mn-lt"/>
              </a:rPr>
              <a:t>18.1} </a:t>
            </a:r>
            <a:endParaRPr lang="en-AU" sz="2400" dirty="0">
              <a:solidFill>
                <a:srgbClr val="92D050"/>
              </a:solidFill>
              <a:latin typeface="+mn-lt"/>
            </a:endParaRPr>
          </a:p>
        </p:txBody>
      </p:sp>
    </p:spTree>
    <p:extLst>
      <p:ext uri="{BB962C8B-B14F-4D97-AF65-F5344CB8AC3E}">
        <p14:creationId xmlns:p14="http://schemas.microsoft.com/office/powerpoint/2010/main" val="41593810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19654</TotalTime>
  <Words>3178</Words>
  <Application>Microsoft Office PowerPoint</Application>
  <PresentationFormat>Widescreen</PresentationFormat>
  <Paragraphs>58</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Century Gothic</vt:lpstr>
      <vt:lpstr>Wingdings 3</vt:lpstr>
      <vt:lpstr>Ion</vt:lpstr>
      <vt:lpstr>Atonement and the character of God</vt:lpstr>
      <vt:lpstr>Key thought</vt:lpstr>
      <vt:lpstr>Spurgeon</vt:lpstr>
      <vt:lpstr>Spurgeon</vt:lpstr>
      <vt:lpstr>Spurgeon</vt:lpstr>
      <vt:lpstr>Spurgeon</vt:lpstr>
      <vt:lpstr>Walter Veith</vt:lpstr>
      <vt:lpstr>Walter Veith</vt:lpstr>
      <vt:lpstr>J.H Waggoner</vt:lpstr>
      <vt:lpstr>J.H Waggoner</vt:lpstr>
      <vt:lpstr>J.H Waggoner</vt:lpstr>
      <vt:lpstr>J.H Waggoner</vt:lpstr>
      <vt:lpstr>J.H Waggoner</vt:lpstr>
      <vt:lpstr>J.H Waggoner</vt:lpstr>
      <vt:lpstr>J.H Waggoner</vt:lpstr>
      <vt:lpstr>Satan’s Counterfeit Justice</vt:lpstr>
      <vt:lpstr>Ellen White</vt:lpstr>
      <vt:lpstr>Satan’s Justice</vt:lpstr>
      <vt:lpstr>Satan’s Justice Manifested</vt:lpstr>
      <vt:lpstr>J.H Waggoner</vt:lpstr>
      <vt:lpstr>J.H Waggoner</vt:lpstr>
      <vt:lpstr>J.H Waggoner</vt:lpstr>
      <vt:lpstr>J.H Waggoner</vt:lpstr>
      <vt:lpstr>Satan’s demand of God</vt:lpstr>
      <vt:lpstr>J.H. Waggoner</vt:lpstr>
      <vt:lpstr>Unmasking the Enemy</vt:lpstr>
      <vt:lpstr>Unmasking the Enemy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Ebens</dc:creator>
  <cp:lastModifiedBy>Adrian Ebens</cp:lastModifiedBy>
  <cp:revision>360</cp:revision>
  <dcterms:created xsi:type="dcterms:W3CDTF">2020-11-26T04:46:46Z</dcterms:created>
  <dcterms:modified xsi:type="dcterms:W3CDTF">2021-08-04T07:07:06Z</dcterms:modified>
</cp:coreProperties>
</file>