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61" r:id="rId4"/>
    <p:sldId id="259" r:id="rId5"/>
    <p:sldId id="262" r:id="rId6"/>
    <p:sldId id="260"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3" d="100"/>
          <a:sy n="53" d="100"/>
        </p:scale>
        <p:origin x="67" y="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280EDE9-6D10-4569-92B1-170FEB6F683F}" type="datetimeFigureOut">
              <a:rPr lang="en-AU" smtClean="0"/>
              <a:t>9/07/2021</a:t>
            </a:fld>
            <a:endParaRPr lang="en-AU"/>
          </a:p>
        </p:txBody>
      </p:sp>
      <p:sp>
        <p:nvSpPr>
          <p:cNvPr id="5" name="Footer Placeholder 4"/>
          <p:cNvSpPr>
            <a:spLocks noGrp="1"/>
          </p:cNvSpPr>
          <p:nvPr>
            <p:ph type="ftr" sz="quarter" idx="11"/>
          </p:nvPr>
        </p:nvSpPr>
        <p:spPr>
          <a:xfrm>
            <a:off x="1371600" y="4323845"/>
            <a:ext cx="6400800" cy="365125"/>
          </a:xfrm>
        </p:spPr>
        <p:txBody>
          <a:bodyPr/>
          <a:lstStyle/>
          <a:p>
            <a:endParaRPr lang="en-AU"/>
          </a:p>
        </p:txBody>
      </p:sp>
      <p:sp>
        <p:nvSpPr>
          <p:cNvPr id="6" name="Slide Number Placeholder 5"/>
          <p:cNvSpPr>
            <a:spLocks noGrp="1"/>
          </p:cNvSpPr>
          <p:nvPr>
            <p:ph type="sldNum" sz="quarter" idx="12"/>
          </p:nvPr>
        </p:nvSpPr>
        <p:spPr>
          <a:xfrm>
            <a:off x="8077200" y="1430866"/>
            <a:ext cx="2743200" cy="365125"/>
          </a:xfrm>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82556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237291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922154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80C6996F-5863-47BB-B791-DE83A05096D5}" type="slidenum">
              <a:rPr lang="en-AU" smtClean="0"/>
              <a:t>‹#›</a:t>
            </a:fld>
            <a:endParaRPr lang="en-A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4881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a:xfrm>
            <a:off x="685800" y="378883"/>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5083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80EDE9-6D10-4569-92B1-170FEB6F683F}" type="datetimeFigureOut">
              <a:rPr lang="en-AU" smtClean="0"/>
              <a:t>9/07/2021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308706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80EDE9-6D10-4569-92B1-170FEB6F683F}" type="datetimeFigureOut">
              <a:rPr lang="en-AU" smtClean="0"/>
              <a:t>9/07/2021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778783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80EDE9-6D10-4569-92B1-170FEB6F683F}" type="datetimeFigureOut">
              <a:rPr lang="en-AU" smtClean="0"/>
              <a:t>9/07/2021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750202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280EDE9-6D10-4569-92B1-170FEB6F683F}" type="datetimeFigureOut">
              <a:rPr lang="en-AU" smtClean="0"/>
              <a:t>9/07/2021</a:t>
            </a:fld>
            <a:endParaRPr lang="en-AU"/>
          </a:p>
        </p:txBody>
      </p:sp>
      <p:sp>
        <p:nvSpPr>
          <p:cNvPr id="5" name="Footer Placeholder 4"/>
          <p:cNvSpPr>
            <a:spLocks noGrp="1"/>
          </p:cNvSpPr>
          <p:nvPr>
            <p:ph type="ftr" sz="quarter" idx="11"/>
          </p:nvPr>
        </p:nvSpPr>
        <p:spPr>
          <a:xfrm>
            <a:off x="685800" y="381000"/>
            <a:ext cx="6991492" cy="36512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27295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80EDE9-6D10-4569-92B1-170FEB6F683F}" type="datetimeFigureOut">
              <a:rPr lang="en-AU" smtClean="0"/>
              <a:t>9/07/2021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261926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280EDE9-6D10-4569-92B1-170FEB6F683F}" type="datetimeFigureOut">
              <a:rPr lang="en-AU" smtClean="0"/>
              <a:t>9/07/2021</a:t>
            </a:fld>
            <a:endParaRPr lang="en-AU"/>
          </a:p>
        </p:txBody>
      </p:sp>
      <p:sp>
        <p:nvSpPr>
          <p:cNvPr id="5" name="Footer Placeholder 4"/>
          <p:cNvSpPr>
            <a:spLocks noGrp="1"/>
          </p:cNvSpPr>
          <p:nvPr>
            <p:ph type="ftr" sz="quarter" idx="11"/>
          </p:nvPr>
        </p:nvSpPr>
        <p:spPr>
          <a:xfrm>
            <a:off x="685800" y="381001"/>
            <a:ext cx="6991492" cy="36406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84363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59998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80EDE9-6D10-4569-92B1-170FEB6F683F}" type="datetimeFigureOut">
              <a:rPr lang="en-AU" smtClean="0"/>
              <a:t>9/07/2021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24790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80EDE9-6D10-4569-92B1-170FEB6F683F}" type="datetimeFigureOut">
              <a:rPr lang="en-AU" smtClean="0"/>
              <a:t>9/07/2021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78627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0EDE9-6D10-4569-92B1-170FEB6F683F}" type="datetimeFigureOut">
              <a:rPr lang="en-AU" smtClean="0"/>
              <a:t>9/07/2021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123003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333279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80EDE9-6D10-4569-92B1-170FEB6F683F}" type="datetimeFigureOut">
              <a:rPr lang="en-AU" smtClean="0"/>
              <a:t>9/07/2021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C6996F-5863-47BB-B791-DE83A05096D5}" type="slidenum">
              <a:rPr lang="en-AU" smtClean="0"/>
              <a:t>‹#›</a:t>
            </a:fld>
            <a:endParaRPr lang="en-AU"/>
          </a:p>
        </p:txBody>
      </p:sp>
    </p:spTree>
    <p:extLst>
      <p:ext uri="{BB962C8B-B14F-4D97-AF65-F5344CB8AC3E}">
        <p14:creationId xmlns:p14="http://schemas.microsoft.com/office/powerpoint/2010/main" val="207456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280EDE9-6D10-4569-92B1-170FEB6F683F}" type="datetimeFigureOut">
              <a:rPr lang="en-AU" smtClean="0"/>
              <a:t>9/07/2021</a:t>
            </a:fld>
            <a:endParaRPr lang="en-A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C6996F-5863-47BB-B791-DE83A05096D5}" type="slidenum">
              <a:rPr lang="en-AU" smtClean="0"/>
              <a:t>‹#›</a:t>
            </a:fld>
            <a:endParaRPr lang="en-AU"/>
          </a:p>
        </p:txBody>
      </p:sp>
    </p:spTree>
    <p:extLst>
      <p:ext uri="{BB962C8B-B14F-4D97-AF65-F5344CB8AC3E}">
        <p14:creationId xmlns:p14="http://schemas.microsoft.com/office/powerpoint/2010/main" val="1451362907"/>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FA2E-00A3-4DAB-8DE4-54C01E27CC3D}"/>
              </a:ext>
            </a:extLst>
          </p:cNvPr>
          <p:cNvSpPr>
            <a:spLocks noGrp="1"/>
          </p:cNvSpPr>
          <p:nvPr>
            <p:ph type="ctrTitle"/>
          </p:nvPr>
        </p:nvSpPr>
        <p:spPr/>
        <p:txBody>
          <a:bodyPr/>
          <a:lstStyle/>
          <a:p>
            <a:r>
              <a:rPr lang="en-AU" b="1" dirty="0">
                <a:solidFill>
                  <a:srgbClr val="FFFF00"/>
                </a:solidFill>
              </a:rPr>
              <a:t>The god of h6666</a:t>
            </a:r>
          </a:p>
        </p:txBody>
      </p:sp>
      <p:sp>
        <p:nvSpPr>
          <p:cNvPr id="3" name="Subtitle 2">
            <a:extLst>
              <a:ext uri="{FF2B5EF4-FFF2-40B4-BE49-F238E27FC236}">
                <a16:creationId xmlns:a16="http://schemas.microsoft.com/office/drawing/2014/main" id="{D2537E2F-50FD-49CF-8B06-1A15B53B5717}"/>
              </a:ext>
            </a:extLst>
          </p:cNvPr>
          <p:cNvSpPr>
            <a:spLocks noGrp="1"/>
          </p:cNvSpPr>
          <p:nvPr>
            <p:ph type="subTitle" idx="1"/>
          </p:nvPr>
        </p:nvSpPr>
        <p:spPr/>
        <p:txBody>
          <a:bodyPr>
            <a:normAutofit/>
          </a:bodyPr>
          <a:lstStyle/>
          <a:p>
            <a:r>
              <a:rPr lang="en-US" sz="2400" dirty="0"/>
              <a:t>The God of justice/righteousness/mercy</a:t>
            </a:r>
            <a:endParaRPr lang="en-AU" sz="2400" dirty="0"/>
          </a:p>
        </p:txBody>
      </p:sp>
    </p:spTree>
    <p:extLst>
      <p:ext uri="{BB962C8B-B14F-4D97-AF65-F5344CB8AC3E}">
        <p14:creationId xmlns:p14="http://schemas.microsoft.com/office/powerpoint/2010/main" val="1301883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err="1">
                <a:solidFill>
                  <a:srgbClr val="FFFF00"/>
                </a:solidFill>
                <a:latin typeface="Arial" panose="020B0604020202020204" pitchFamily="34" charset="0"/>
                <a:cs typeface="Arial" panose="020B0604020202020204" pitchFamily="34" charset="0"/>
              </a:rPr>
              <a:t>Wikipaedia</a:t>
            </a:r>
            <a:r>
              <a:rPr lang="en-AU" sz="2800" dirty="0">
                <a:solidFill>
                  <a:srgbClr val="FFFF00"/>
                </a:solidFill>
                <a:latin typeface="Arial" panose="020B0604020202020204" pitchFamily="34" charset="0"/>
                <a:cs typeface="Arial" panose="020B0604020202020204" pitchFamily="34" charset="0"/>
              </a:rPr>
              <a:t> – </a:t>
            </a:r>
            <a:r>
              <a:rPr lang="en-AU" sz="2000" dirty="0">
                <a:solidFill>
                  <a:srgbClr val="FFFF00"/>
                </a:solidFill>
                <a:latin typeface="Arial" panose="020B0604020202020204" pitchFamily="34" charset="0"/>
                <a:cs typeface="Arial" panose="020B0604020202020204" pitchFamily="34" charset="0"/>
              </a:rPr>
              <a:t>https://en.wikipedia.org/wiki/Justice</a:t>
            </a:r>
          </a:p>
          <a:p>
            <a:pPr marL="0" indent="0">
              <a:buNone/>
            </a:pPr>
            <a:r>
              <a:rPr lang="en-AU" sz="2800" dirty="0">
                <a:solidFill>
                  <a:srgbClr val="FFFF00"/>
                </a:solidFill>
                <a:latin typeface="Arial" panose="020B0604020202020204" pitchFamily="34" charset="0"/>
                <a:cs typeface="Arial" panose="020B0604020202020204" pitchFamily="34" charset="0"/>
              </a:rPr>
              <a:t>Justice, in its broadest sense, is the principle that </a:t>
            </a:r>
            <a:r>
              <a:rPr lang="en-AU" sz="2800" b="1" dirty="0">
                <a:solidFill>
                  <a:srgbClr val="00B0F0"/>
                </a:solidFill>
                <a:latin typeface="Arial" panose="020B0604020202020204" pitchFamily="34" charset="0"/>
                <a:cs typeface="Arial" panose="020B0604020202020204" pitchFamily="34" charset="0"/>
              </a:rPr>
              <a:t>people receive that which they deserve</a:t>
            </a:r>
            <a:r>
              <a:rPr lang="en-AU" sz="2800" dirty="0">
                <a:solidFill>
                  <a:srgbClr val="FFFF00"/>
                </a:solidFill>
                <a:latin typeface="Arial" panose="020B0604020202020204" pitchFamily="34" charset="0"/>
                <a:cs typeface="Arial" panose="020B0604020202020204" pitchFamily="34" charset="0"/>
              </a:rPr>
              <a:t>, with the interpretation of what then constitutes "deserving" being impacted upon by numerous fields, with many differing viewpoints and perspectives, including the concepts of moral correctness based on ethics, rationality, law, religion, equity and fairness.</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11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650380"/>
            <a:ext cx="10896600" cy="4568305"/>
          </a:xfrm>
        </p:spPr>
        <p:txBody>
          <a:bodyPr>
            <a:normAutofit lnSpcReduction="10000"/>
          </a:bodyPr>
          <a:lstStyle/>
          <a:p>
            <a:pPr marL="0" indent="0">
              <a:buNone/>
            </a:pPr>
            <a:r>
              <a:rPr lang="en-AU" sz="2800" dirty="0">
                <a:solidFill>
                  <a:srgbClr val="FFFF00"/>
                </a:solidFill>
                <a:latin typeface="Arial" panose="020B0604020202020204" pitchFamily="34" charset="0"/>
                <a:cs typeface="Arial" panose="020B0604020202020204" pitchFamily="34" charset="0"/>
              </a:rPr>
              <a:t>Etymology.com</a:t>
            </a:r>
          </a:p>
          <a:p>
            <a:pPr marL="0" indent="0">
              <a:buNone/>
            </a:pPr>
            <a:r>
              <a:rPr lang="en-AU" sz="2800" dirty="0">
                <a:solidFill>
                  <a:srgbClr val="FFFF00"/>
                </a:solidFill>
                <a:latin typeface="Arial" panose="020B0604020202020204" pitchFamily="34" charset="0"/>
                <a:cs typeface="Arial" panose="020B0604020202020204" pitchFamily="34" charset="0"/>
              </a:rPr>
              <a:t>justice (n.)</a:t>
            </a:r>
          </a:p>
          <a:p>
            <a:pPr marL="0" indent="0">
              <a:buNone/>
            </a:pPr>
            <a:r>
              <a:rPr lang="en-AU" sz="2800" dirty="0">
                <a:solidFill>
                  <a:srgbClr val="FFFF00"/>
                </a:solidFill>
                <a:latin typeface="Arial" panose="020B0604020202020204" pitchFamily="34" charset="0"/>
                <a:cs typeface="Arial" panose="020B0604020202020204" pitchFamily="34" charset="0"/>
              </a:rPr>
              <a:t>mid-12c., "</a:t>
            </a:r>
            <a:r>
              <a:rPr lang="en-AU" sz="2800" dirty="0">
                <a:solidFill>
                  <a:srgbClr val="00B0F0"/>
                </a:solidFill>
                <a:latin typeface="Arial" panose="020B0604020202020204" pitchFamily="34" charset="0"/>
                <a:cs typeface="Arial" panose="020B0604020202020204" pitchFamily="34" charset="0"/>
              </a:rPr>
              <a:t>the exercise of authority in vindication of right by assigning reward or punishment</a:t>
            </a:r>
            <a:r>
              <a:rPr lang="en-AU" sz="2800" dirty="0">
                <a:solidFill>
                  <a:srgbClr val="FFFF00"/>
                </a:solidFill>
                <a:latin typeface="Arial" panose="020B0604020202020204" pitchFamily="34" charset="0"/>
                <a:cs typeface="Arial" panose="020B0604020202020204" pitchFamily="34" charset="0"/>
              </a:rPr>
              <a:t>;" also "</a:t>
            </a:r>
            <a:r>
              <a:rPr lang="en-AU" sz="2800" dirty="0">
                <a:solidFill>
                  <a:srgbClr val="00B0F0"/>
                </a:solidFill>
                <a:latin typeface="Arial" panose="020B0604020202020204" pitchFamily="34" charset="0"/>
                <a:cs typeface="Arial" panose="020B0604020202020204" pitchFamily="34" charset="0"/>
              </a:rPr>
              <a:t>quality of being fair and just; moral soundness and conformity to truth</a:t>
            </a:r>
            <a:r>
              <a:rPr lang="en-AU" sz="2800" dirty="0">
                <a:solidFill>
                  <a:srgbClr val="FFFF00"/>
                </a:solidFill>
                <a:latin typeface="Arial" panose="020B0604020202020204" pitchFamily="34" charset="0"/>
                <a:cs typeface="Arial" panose="020B0604020202020204" pitchFamily="34" charset="0"/>
              </a:rPr>
              <a:t>," from Old French justice "</a:t>
            </a:r>
            <a:r>
              <a:rPr lang="en-AU" sz="2800" dirty="0">
                <a:solidFill>
                  <a:srgbClr val="00B0F0"/>
                </a:solidFill>
                <a:latin typeface="Arial" panose="020B0604020202020204" pitchFamily="34" charset="0"/>
                <a:cs typeface="Arial" panose="020B0604020202020204" pitchFamily="34" charset="0"/>
              </a:rPr>
              <a:t>justice, legal rights, jurisdiction</a:t>
            </a:r>
            <a:r>
              <a:rPr lang="en-AU" sz="2800" dirty="0">
                <a:solidFill>
                  <a:srgbClr val="FFFF00"/>
                </a:solidFill>
                <a:latin typeface="Arial" panose="020B0604020202020204" pitchFamily="34" charset="0"/>
                <a:cs typeface="Arial" panose="020B0604020202020204" pitchFamily="34" charset="0"/>
              </a:rPr>
              <a:t>" (11c.), from Latin </a:t>
            </a:r>
            <a:r>
              <a:rPr lang="en-AU" sz="2800" i="1" dirty="0" err="1">
                <a:solidFill>
                  <a:srgbClr val="FFFF00"/>
                </a:solidFill>
                <a:latin typeface="Arial" panose="020B0604020202020204" pitchFamily="34" charset="0"/>
                <a:cs typeface="Arial" panose="020B0604020202020204" pitchFamily="34" charset="0"/>
              </a:rPr>
              <a:t>iustitia</a:t>
            </a:r>
            <a:r>
              <a:rPr lang="en-AU" sz="2800" dirty="0">
                <a:solidFill>
                  <a:srgbClr val="FFFF00"/>
                </a:solidFill>
                <a:latin typeface="Arial" panose="020B0604020202020204" pitchFamily="34" charset="0"/>
                <a:cs typeface="Arial" panose="020B0604020202020204" pitchFamily="34" charset="0"/>
              </a:rPr>
              <a:t> "</a:t>
            </a:r>
            <a:r>
              <a:rPr lang="en-AU" sz="2800" dirty="0">
                <a:solidFill>
                  <a:srgbClr val="00B0F0"/>
                </a:solidFill>
                <a:latin typeface="Arial" panose="020B0604020202020204" pitchFamily="34" charset="0"/>
                <a:cs typeface="Arial" panose="020B0604020202020204" pitchFamily="34" charset="0"/>
              </a:rPr>
              <a:t>righteousness, </a:t>
            </a:r>
            <a:r>
              <a:rPr lang="en-AU" sz="2800" b="1" dirty="0">
                <a:solidFill>
                  <a:srgbClr val="00B0F0"/>
                </a:solidFill>
                <a:latin typeface="Arial" panose="020B0604020202020204" pitchFamily="34" charset="0"/>
                <a:cs typeface="Arial" panose="020B0604020202020204" pitchFamily="34" charset="0"/>
              </a:rPr>
              <a:t>equity</a:t>
            </a:r>
            <a:r>
              <a:rPr lang="en-AU" sz="2800" dirty="0">
                <a:solidFill>
                  <a:srgbClr val="FFFF00"/>
                </a:solidFill>
                <a:latin typeface="Arial" panose="020B0604020202020204" pitchFamily="34" charset="0"/>
                <a:cs typeface="Arial" panose="020B0604020202020204" pitchFamily="34" charset="0"/>
              </a:rPr>
              <a:t>," from </a:t>
            </a:r>
            <a:r>
              <a:rPr lang="en-AU" sz="2800" i="1" dirty="0" err="1">
                <a:solidFill>
                  <a:srgbClr val="FFFF00"/>
                </a:solidFill>
                <a:latin typeface="Arial" panose="020B0604020202020204" pitchFamily="34" charset="0"/>
                <a:cs typeface="Arial" panose="020B0604020202020204" pitchFamily="34" charset="0"/>
              </a:rPr>
              <a:t>iustus</a:t>
            </a:r>
            <a:r>
              <a:rPr lang="en-AU" sz="2800" dirty="0">
                <a:solidFill>
                  <a:srgbClr val="FFFF00"/>
                </a:solidFill>
                <a:latin typeface="Arial" panose="020B0604020202020204" pitchFamily="34" charset="0"/>
                <a:cs typeface="Arial" panose="020B0604020202020204" pitchFamily="34" charset="0"/>
              </a:rPr>
              <a:t> "upright, just" (see “just” (adj.)).</a:t>
            </a:r>
          </a:p>
          <a:p>
            <a:pPr marL="0" indent="0">
              <a:buNone/>
            </a:pPr>
            <a:r>
              <a:rPr lang="en-AU" sz="2800" i="1" dirty="0">
                <a:solidFill>
                  <a:srgbClr val="FFFF00"/>
                </a:solidFill>
                <a:latin typeface="Arial" panose="020B0604020202020204" pitchFamily="34" charset="0"/>
                <a:cs typeface="Arial" panose="020B0604020202020204" pitchFamily="34" charset="0"/>
              </a:rPr>
              <a:t>Justice is the end of government. It is the end of civil society. It ever has been and ever will be pursued until it be obtained, or until liberty be lost in the pursuit</a:t>
            </a:r>
            <a:r>
              <a:rPr lang="en-AU" sz="2800" dirty="0">
                <a:solidFill>
                  <a:srgbClr val="FFFF00"/>
                </a:solidFill>
                <a:latin typeface="Arial" panose="020B0604020202020204" pitchFamily="34" charset="0"/>
                <a:cs typeface="Arial" panose="020B0604020202020204" pitchFamily="34" charset="0"/>
              </a:rPr>
              <a:t>. ["The Federalist," No. 51] </a:t>
            </a:r>
            <a:r>
              <a:rPr lang="en-AU" sz="2000" dirty="0">
                <a:solidFill>
                  <a:schemeClr val="accent3"/>
                </a:solidFill>
                <a:latin typeface="Arial" panose="020B0604020202020204" pitchFamily="34" charset="0"/>
                <a:cs typeface="Arial" panose="020B0604020202020204" pitchFamily="34" charset="0"/>
              </a:rPr>
              <a:t>[Feb 8, 1788 in support of ratifying the US constitution.]</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00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Meaning "</a:t>
            </a:r>
            <a:r>
              <a:rPr lang="en-AU" sz="2800" dirty="0">
                <a:solidFill>
                  <a:srgbClr val="00B0F0"/>
                </a:solidFill>
                <a:latin typeface="Arial" panose="020B0604020202020204" pitchFamily="34" charset="0"/>
                <a:cs typeface="Arial" panose="020B0604020202020204" pitchFamily="34" charset="0"/>
              </a:rPr>
              <a:t>right order, </a:t>
            </a:r>
            <a:r>
              <a:rPr lang="en-AU" sz="2800" b="1" dirty="0">
                <a:solidFill>
                  <a:srgbClr val="00B0F0"/>
                </a:solidFill>
                <a:latin typeface="Arial" panose="020B0604020202020204" pitchFamily="34" charset="0"/>
                <a:cs typeface="Arial" panose="020B0604020202020204" pitchFamily="34" charset="0"/>
              </a:rPr>
              <a:t>equity</a:t>
            </a:r>
            <a:r>
              <a:rPr lang="en-AU" sz="2800" dirty="0">
                <a:solidFill>
                  <a:srgbClr val="00B0F0"/>
                </a:solidFill>
                <a:latin typeface="Arial" panose="020B0604020202020204" pitchFamily="34" charset="0"/>
                <a:cs typeface="Arial" panose="020B0604020202020204" pitchFamily="34" charset="0"/>
              </a:rPr>
              <a:t>, the rewarding to everyone of that which is his due</a:t>
            </a:r>
            <a:r>
              <a:rPr lang="en-AU" sz="2800" dirty="0">
                <a:solidFill>
                  <a:srgbClr val="FFFF00"/>
                </a:solidFill>
                <a:latin typeface="Arial" panose="020B0604020202020204" pitchFamily="34" charset="0"/>
                <a:cs typeface="Arial" panose="020B0604020202020204" pitchFamily="34" charset="0"/>
              </a:rPr>
              <a:t>" in English is from late 14c. The Old French word had widespread senses including also "</a:t>
            </a:r>
            <a:r>
              <a:rPr lang="en-AU" sz="2800" dirty="0">
                <a:solidFill>
                  <a:srgbClr val="00B0F0"/>
                </a:solidFill>
                <a:latin typeface="Arial" panose="020B0604020202020204" pitchFamily="34" charset="0"/>
                <a:cs typeface="Arial" panose="020B0604020202020204" pitchFamily="34" charset="0"/>
              </a:rPr>
              <a:t>uprightness, </a:t>
            </a:r>
            <a:r>
              <a:rPr lang="en-AU" sz="2800" b="1" dirty="0">
                <a:solidFill>
                  <a:srgbClr val="00B0F0"/>
                </a:solidFill>
                <a:latin typeface="Arial" panose="020B0604020202020204" pitchFamily="34" charset="0"/>
                <a:cs typeface="Arial" panose="020B0604020202020204" pitchFamily="34" charset="0"/>
              </a:rPr>
              <a:t>equity,</a:t>
            </a:r>
            <a:r>
              <a:rPr lang="en-AU" sz="2800" dirty="0">
                <a:solidFill>
                  <a:srgbClr val="00B0F0"/>
                </a:solidFill>
                <a:latin typeface="Arial" panose="020B0604020202020204" pitchFamily="34" charset="0"/>
                <a:cs typeface="Arial" panose="020B0604020202020204" pitchFamily="34" charset="0"/>
              </a:rPr>
              <a:t> vindication of right, court of justice, judge</a:t>
            </a:r>
            <a:r>
              <a:rPr lang="en-AU" sz="2800" dirty="0">
                <a:solidFill>
                  <a:srgbClr val="FFFF00"/>
                </a:solidFill>
                <a:latin typeface="Arial" panose="020B0604020202020204" pitchFamily="34" charset="0"/>
                <a:cs typeface="Arial" panose="020B0604020202020204" pitchFamily="34" charset="0"/>
              </a:rPr>
              <a:t>." In English c. 1400-1700 sometimes also with a vindictive sense "</a:t>
            </a:r>
            <a:r>
              <a:rPr lang="en-AU" sz="2800" dirty="0">
                <a:solidFill>
                  <a:srgbClr val="00B0F0"/>
                </a:solidFill>
                <a:latin typeface="Arial" panose="020B0604020202020204" pitchFamily="34" charset="0"/>
                <a:cs typeface="Arial" panose="020B0604020202020204" pitchFamily="34" charset="0"/>
              </a:rPr>
              <a:t>infliction of punishment, legal vengeance</a:t>
            </a:r>
            <a:r>
              <a:rPr lang="en-AU" sz="2800" dirty="0">
                <a:solidFill>
                  <a:srgbClr val="FFFF00"/>
                </a:solidFill>
                <a:latin typeface="Arial" panose="020B0604020202020204" pitchFamily="34" charset="0"/>
                <a:cs typeface="Arial" panose="020B0604020202020204" pitchFamily="34" charset="0"/>
              </a:rPr>
              <a:t>." As a title for a judicial officer, c. 1200. Justice of the peace is attested from early 14c. To do justice to (someone or something) "</a:t>
            </a:r>
            <a:r>
              <a:rPr lang="en-AU" sz="2800" dirty="0">
                <a:solidFill>
                  <a:srgbClr val="00B0F0"/>
                </a:solidFill>
                <a:latin typeface="Arial" panose="020B0604020202020204" pitchFamily="34" charset="0"/>
                <a:cs typeface="Arial" panose="020B0604020202020204" pitchFamily="34" charset="0"/>
              </a:rPr>
              <a:t>deal with as is right or fitting</a:t>
            </a:r>
            <a:r>
              <a:rPr lang="en-AU" sz="2800" dirty="0">
                <a:solidFill>
                  <a:srgbClr val="FFFF00"/>
                </a:solidFill>
                <a:latin typeface="Arial" panose="020B0604020202020204" pitchFamily="34" charset="0"/>
                <a:cs typeface="Arial" panose="020B0604020202020204" pitchFamily="34" charset="0"/>
              </a:rPr>
              <a:t>" is from 1670s. In the Mercian hymns, Latin </a:t>
            </a:r>
            <a:r>
              <a:rPr lang="en-AU" sz="2800" i="1" dirty="0" err="1">
                <a:solidFill>
                  <a:srgbClr val="FFFF00"/>
                </a:solidFill>
                <a:latin typeface="Arial" panose="020B0604020202020204" pitchFamily="34" charset="0"/>
                <a:cs typeface="Arial" panose="020B0604020202020204" pitchFamily="34" charset="0"/>
              </a:rPr>
              <a:t>iustitia</a:t>
            </a:r>
            <a:r>
              <a:rPr lang="en-AU" sz="2800" dirty="0">
                <a:solidFill>
                  <a:srgbClr val="FFFF00"/>
                </a:solidFill>
                <a:latin typeface="Arial" panose="020B0604020202020204" pitchFamily="34" charset="0"/>
                <a:cs typeface="Arial" panose="020B0604020202020204" pitchFamily="34" charset="0"/>
              </a:rPr>
              <a:t> is glossed by Old English </a:t>
            </a:r>
            <a:r>
              <a:rPr lang="en-AU" sz="2800" i="1" dirty="0" err="1">
                <a:solidFill>
                  <a:srgbClr val="FFFF00"/>
                </a:solidFill>
                <a:latin typeface="Arial" panose="020B0604020202020204" pitchFamily="34" charset="0"/>
                <a:cs typeface="Arial" panose="020B0604020202020204" pitchFamily="34" charset="0"/>
              </a:rPr>
              <a:t>rehtwisnisse</a:t>
            </a:r>
            <a:r>
              <a:rPr lang="en-AU" sz="2800" i="1" dirty="0">
                <a:solidFill>
                  <a:srgbClr val="FFFF00"/>
                </a:solidFill>
                <a:latin typeface="Arial" panose="020B0604020202020204" pitchFamily="34" charset="0"/>
                <a:cs typeface="Arial" panose="020B0604020202020204" pitchFamily="34" charset="0"/>
              </a:rPr>
              <a:t> </a:t>
            </a:r>
            <a:r>
              <a:rPr lang="en-AU" sz="2800" dirty="0">
                <a:solidFill>
                  <a:srgbClr val="FFFF00"/>
                </a:solidFill>
                <a:latin typeface="Arial" panose="020B0604020202020204" pitchFamily="34" charset="0"/>
                <a:cs typeface="Arial" panose="020B0604020202020204" pitchFamily="34" charset="0"/>
              </a:rPr>
              <a:t>[now “righteousness”].</a:t>
            </a:r>
          </a:p>
        </p:txBody>
      </p:sp>
    </p:spTree>
    <p:extLst>
      <p:ext uri="{BB962C8B-B14F-4D97-AF65-F5344CB8AC3E}">
        <p14:creationId xmlns:p14="http://schemas.microsoft.com/office/powerpoint/2010/main" val="2661896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In the opening of the great controversy, Satan had declared that the law of God could not be obeyed, that justice was inconsistent with mercy, and that, should the law be broken, it would be impossible for the sinner to be pardoned. </a:t>
            </a:r>
            <a:r>
              <a:rPr lang="en-AU" sz="2800" b="1" dirty="0">
                <a:solidFill>
                  <a:srgbClr val="00B0F0"/>
                </a:solidFill>
                <a:latin typeface="Arial" panose="020B0604020202020204" pitchFamily="34" charset="0"/>
                <a:cs typeface="Arial" panose="020B0604020202020204" pitchFamily="34" charset="0"/>
              </a:rPr>
              <a:t>Every sin must meet its punishment, urged Satan; and if God should remit the punishment of sin, He would not be a God of truth and justice</a:t>
            </a:r>
            <a:r>
              <a:rPr lang="en-AU" sz="2800" dirty="0">
                <a:solidFill>
                  <a:srgbClr val="00B0F0"/>
                </a:solidFill>
                <a:latin typeface="Arial" panose="020B0604020202020204" pitchFamily="34" charset="0"/>
                <a:cs typeface="Arial" panose="020B0604020202020204" pitchFamily="34" charset="0"/>
              </a:rPr>
              <a:t>.</a:t>
            </a:r>
            <a:r>
              <a:rPr lang="en-AU" sz="2800" dirty="0">
                <a:solidFill>
                  <a:srgbClr val="FFFF00"/>
                </a:solidFill>
                <a:latin typeface="Arial" panose="020B0604020202020204" pitchFamily="34" charset="0"/>
                <a:cs typeface="Arial" panose="020B0604020202020204" pitchFamily="34" charset="0"/>
              </a:rPr>
              <a:t>  </a:t>
            </a:r>
          </a:p>
          <a:p>
            <a:pPr marL="0" indent="0">
              <a:buNone/>
            </a:pPr>
            <a:r>
              <a:rPr lang="en-AU" sz="2000" dirty="0">
                <a:solidFill>
                  <a:srgbClr val="FFFF00"/>
                </a:solidFill>
                <a:latin typeface="Arial" panose="020B0604020202020204" pitchFamily="34" charset="0"/>
                <a:cs typeface="Arial" panose="020B0604020202020204" pitchFamily="34" charset="0"/>
              </a:rPr>
              <a:t>{DA 761.4}</a:t>
            </a:r>
          </a:p>
        </p:txBody>
      </p:sp>
    </p:spTree>
    <p:extLst>
      <p:ext uri="{BB962C8B-B14F-4D97-AF65-F5344CB8AC3E}">
        <p14:creationId xmlns:p14="http://schemas.microsoft.com/office/powerpoint/2010/main" val="378520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There had been no change in the position or authority of Christ. Lucifer's envy and misrepresentation and </a:t>
            </a:r>
            <a:r>
              <a:rPr lang="en-AU" sz="2800" b="1" dirty="0">
                <a:solidFill>
                  <a:srgbClr val="00B0F0"/>
                </a:solidFill>
                <a:latin typeface="Arial" panose="020B0604020202020204" pitchFamily="34" charset="0"/>
                <a:cs typeface="Arial" panose="020B0604020202020204" pitchFamily="34" charset="0"/>
              </a:rPr>
              <a:t>his claims to equality with Christ</a:t>
            </a:r>
            <a:r>
              <a:rPr lang="en-AU" sz="2800" dirty="0">
                <a:solidFill>
                  <a:srgbClr val="FFFF00"/>
                </a:solidFill>
                <a:latin typeface="Arial" panose="020B0604020202020204" pitchFamily="34" charset="0"/>
                <a:cs typeface="Arial" panose="020B0604020202020204" pitchFamily="34" charset="0"/>
              </a:rPr>
              <a:t> had made necessary a statement of the true position of the Son of God; but this had been the same from the beginning. Many of the angels were, however, blinded by Lucifer's deceptions.  </a:t>
            </a:r>
          </a:p>
          <a:p>
            <a:pPr marL="0" indent="0">
              <a:buNone/>
            </a:pPr>
            <a:r>
              <a:rPr lang="en-AU" sz="2000" dirty="0">
                <a:solidFill>
                  <a:srgbClr val="FFFF00"/>
                </a:solidFill>
                <a:latin typeface="Arial" panose="020B0604020202020204" pitchFamily="34" charset="0"/>
                <a:cs typeface="Arial" panose="020B0604020202020204" pitchFamily="34" charset="0"/>
              </a:rPr>
              <a:t>{PP 38.1}</a:t>
            </a:r>
          </a:p>
        </p:txBody>
      </p:sp>
    </p:spTree>
    <p:extLst>
      <p:ext uri="{BB962C8B-B14F-4D97-AF65-F5344CB8AC3E}">
        <p14:creationId xmlns:p14="http://schemas.microsoft.com/office/powerpoint/2010/main" val="68128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587062"/>
            <a:ext cx="10820400" cy="5118538"/>
          </a:xfrm>
        </p:spPr>
        <p:txBody>
          <a:bodyPr>
            <a:normAutofit/>
          </a:bodyPr>
          <a:lstStyle/>
          <a:p>
            <a:pPr marL="0" marR="0" indent="0" rtl="0">
              <a:buNone/>
            </a:pPr>
            <a:r>
              <a:rPr lang="en-AU" sz="2800" b="0" i="0" u="none" strike="noStrike" baseline="0" dirty="0">
                <a:solidFill>
                  <a:srgbClr val="FFFF00"/>
                </a:solidFill>
                <a:latin typeface="Arial" panose="020B0604020202020204" pitchFamily="34" charset="0"/>
                <a:cs typeface="Arial" panose="020B0604020202020204" pitchFamily="34" charset="0"/>
              </a:rPr>
              <a:t>The exaltation of the Son of God as equal with the Father was represented as an </a:t>
            </a:r>
            <a:r>
              <a:rPr lang="en-AU" sz="2800" b="1" i="0" u="none" strike="noStrike" baseline="0" dirty="0">
                <a:solidFill>
                  <a:srgbClr val="00B0F0"/>
                </a:solidFill>
                <a:latin typeface="Arial" panose="020B0604020202020204" pitchFamily="34" charset="0"/>
                <a:cs typeface="Arial" panose="020B0604020202020204" pitchFamily="34" charset="0"/>
              </a:rPr>
              <a:t>injustice</a:t>
            </a:r>
            <a:r>
              <a:rPr lang="en-AU" sz="2800" b="0" i="0" u="none" strike="noStrike" baseline="0" dirty="0">
                <a:solidFill>
                  <a:srgbClr val="FFFF00"/>
                </a:solidFill>
                <a:latin typeface="Arial" panose="020B0604020202020204" pitchFamily="34" charset="0"/>
                <a:cs typeface="Arial" panose="020B0604020202020204" pitchFamily="34" charset="0"/>
              </a:rPr>
              <a:t> to Lucifer, who, it was claimed, was also entitled to reverence and </a:t>
            </a:r>
            <a:r>
              <a:rPr lang="en-AU" sz="2800" b="0" i="0" u="none" strike="noStrike" baseline="0" dirty="0" err="1">
                <a:solidFill>
                  <a:srgbClr val="FFFF00"/>
                </a:solidFill>
                <a:latin typeface="Arial" panose="020B0604020202020204" pitchFamily="34" charset="0"/>
                <a:cs typeface="Arial" panose="020B0604020202020204" pitchFamily="34" charset="0"/>
              </a:rPr>
              <a:t>honor</a:t>
            </a:r>
            <a:r>
              <a:rPr lang="en-AU" sz="2800" b="0" i="0" u="none" strike="noStrike" baseline="0" dirty="0">
                <a:solidFill>
                  <a:srgbClr val="FFFF00"/>
                </a:solidFill>
                <a:latin typeface="Arial" panose="020B0604020202020204" pitchFamily="34" charset="0"/>
                <a:cs typeface="Arial" panose="020B0604020202020204" pitchFamily="34" charset="0"/>
              </a:rPr>
              <a:t>. If this prince of angels could but attain to his true, exalted position, great good would accrue to the entire host of heaven; </a:t>
            </a:r>
            <a:r>
              <a:rPr lang="en-AU" sz="2800" dirty="0">
                <a:solidFill>
                  <a:srgbClr val="FFFF00"/>
                </a:solidFill>
                <a:latin typeface="Arial" panose="020B0604020202020204" pitchFamily="34" charset="0"/>
                <a:cs typeface="Arial" panose="020B0604020202020204" pitchFamily="34" charset="0"/>
              </a:rPr>
              <a:t>for it was his object to secure freedom for all.  </a:t>
            </a:r>
            <a:r>
              <a:rPr lang="en-AU" sz="2800" b="0" i="0" u="none" strike="noStrike" baseline="0" dirty="0">
                <a:solidFill>
                  <a:srgbClr val="FFFF00"/>
                </a:solidFill>
                <a:latin typeface="Arial" panose="020B0604020202020204" pitchFamily="34" charset="0"/>
                <a:cs typeface="Arial" panose="020B0604020202020204" pitchFamily="34" charset="0"/>
              </a:rPr>
              <a:t> </a:t>
            </a:r>
            <a:r>
              <a:rPr lang="en-AU" sz="2000" b="0" i="0" u="none" strike="noStrike" baseline="0" dirty="0">
                <a:solidFill>
                  <a:srgbClr val="FFFF00"/>
                </a:solidFill>
                <a:latin typeface="Arial" panose="020B0604020202020204" pitchFamily="34" charset="0"/>
                <a:cs typeface="Arial" panose="020B0604020202020204" pitchFamily="34" charset="0"/>
              </a:rPr>
              <a:t>{PP 37.1}</a:t>
            </a:r>
          </a:p>
        </p:txBody>
      </p:sp>
    </p:spTree>
    <p:extLst>
      <p:ext uri="{BB962C8B-B14F-4D97-AF65-F5344CB8AC3E}">
        <p14:creationId xmlns:p14="http://schemas.microsoft.com/office/powerpoint/2010/main" val="2271580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544320"/>
            <a:ext cx="10820400" cy="5049520"/>
          </a:xfrm>
        </p:spPr>
        <p:txBody>
          <a:bodyPr>
            <a:normAutofit lnSpcReduction="10000"/>
          </a:bodyPr>
          <a:lstStyle/>
          <a:p>
            <a:pPr marL="0" indent="0">
              <a:buNone/>
            </a:pPr>
            <a:r>
              <a:rPr lang="en-AU" sz="2800" dirty="0">
                <a:solidFill>
                  <a:srgbClr val="FFFF00"/>
                </a:solidFill>
                <a:effectLst/>
                <a:latin typeface="Arial" panose="020B0604020202020204" pitchFamily="34" charset="0"/>
                <a:ea typeface="Calibri" panose="020F0502020204030204" pitchFamily="34" charset="0"/>
              </a:rPr>
              <a:t>Isaiah 45:21  Tell ye, and bring </a:t>
            </a:r>
            <a:r>
              <a:rPr lang="en-AU" sz="2800" i="1" dirty="0">
                <a:solidFill>
                  <a:srgbClr val="FFFF00"/>
                </a:solidFill>
                <a:effectLst/>
                <a:latin typeface="Arial" panose="020B0604020202020204" pitchFamily="34" charset="0"/>
                <a:ea typeface="Calibri" panose="020F0502020204030204" pitchFamily="34" charset="0"/>
              </a:rPr>
              <a:t>them</a:t>
            </a:r>
            <a:r>
              <a:rPr lang="en-AU" sz="2800" dirty="0">
                <a:solidFill>
                  <a:srgbClr val="FFFF00"/>
                </a:solidFill>
                <a:effectLst/>
                <a:latin typeface="Arial" panose="020B0604020202020204" pitchFamily="34" charset="0"/>
                <a:ea typeface="Calibri" panose="020F0502020204030204" pitchFamily="34" charset="0"/>
              </a:rPr>
              <a:t> near; yea, let them take counsel together: who hath declared this from ancient time? </a:t>
            </a:r>
            <a:r>
              <a:rPr lang="en-AU" sz="2800" i="1" dirty="0">
                <a:solidFill>
                  <a:srgbClr val="FFFF00"/>
                </a:solidFill>
                <a:effectLst/>
                <a:latin typeface="Arial" panose="020B0604020202020204" pitchFamily="34" charset="0"/>
                <a:ea typeface="Calibri" panose="020F0502020204030204" pitchFamily="34" charset="0"/>
              </a:rPr>
              <a:t>who</a:t>
            </a:r>
            <a:r>
              <a:rPr lang="en-AU" sz="2800" dirty="0">
                <a:solidFill>
                  <a:srgbClr val="FFFF00"/>
                </a:solidFill>
                <a:effectLst/>
                <a:latin typeface="Arial" panose="020B0604020202020204" pitchFamily="34" charset="0"/>
                <a:ea typeface="Calibri" panose="020F0502020204030204" pitchFamily="34" charset="0"/>
              </a:rPr>
              <a:t> hath told it from that time? </a:t>
            </a:r>
            <a:r>
              <a:rPr lang="en-AU" sz="2800" i="1" dirty="0">
                <a:solidFill>
                  <a:srgbClr val="FFFF00"/>
                </a:solidFill>
                <a:effectLst/>
                <a:latin typeface="Arial" panose="020B0604020202020204" pitchFamily="34" charset="0"/>
                <a:ea typeface="Calibri" panose="020F0502020204030204" pitchFamily="34" charset="0"/>
              </a:rPr>
              <a:t>have</a:t>
            </a:r>
            <a:r>
              <a:rPr lang="en-AU" sz="2800" dirty="0">
                <a:solidFill>
                  <a:srgbClr val="FFFF00"/>
                </a:solidFill>
                <a:effectLst/>
                <a:latin typeface="Arial" panose="020B0604020202020204" pitchFamily="34" charset="0"/>
                <a:ea typeface="Calibri" panose="020F0502020204030204" pitchFamily="34" charset="0"/>
              </a:rPr>
              <a:t> not I the LORD? and </a:t>
            </a:r>
            <a:r>
              <a:rPr lang="en-AU" sz="2800" i="1" dirty="0">
                <a:solidFill>
                  <a:srgbClr val="FFFF00"/>
                </a:solidFill>
                <a:effectLst/>
                <a:latin typeface="Arial" panose="020B0604020202020204" pitchFamily="34" charset="0"/>
                <a:ea typeface="Calibri" panose="020F0502020204030204" pitchFamily="34" charset="0"/>
              </a:rPr>
              <a:t>there is</a:t>
            </a:r>
            <a:r>
              <a:rPr lang="en-AU" sz="2800" dirty="0">
                <a:solidFill>
                  <a:srgbClr val="FFFF00"/>
                </a:solidFill>
                <a:effectLst/>
                <a:latin typeface="Arial" panose="020B0604020202020204" pitchFamily="34" charset="0"/>
                <a:ea typeface="Calibri" panose="020F0502020204030204" pitchFamily="34" charset="0"/>
              </a:rPr>
              <a:t> no God else beside me; a </a:t>
            </a:r>
            <a:r>
              <a:rPr lang="en-AU" sz="2800" b="1" dirty="0">
                <a:solidFill>
                  <a:srgbClr val="00B0F0"/>
                </a:solidFill>
                <a:effectLst/>
                <a:latin typeface="Arial" panose="020B0604020202020204" pitchFamily="34" charset="0"/>
                <a:ea typeface="Calibri" panose="020F0502020204030204" pitchFamily="34" charset="0"/>
              </a:rPr>
              <a:t>just</a:t>
            </a:r>
            <a:r>
              <a:rPr lang="en-AU" sz="2800" dirty="0">
                <a:solidFill>
                  <a:srgbClr val="FFFF00"/>
                </a:solidFill>
                <a:effectLst/>
                <a:latin typeface="Arial" panose="020B0604020202020204" pitchFamily="34" charset="0"/>
                <a:ea typeface="Calibri" panose="020F0502020204030204" pitchFamily="34" charset="0"/>
              </a:rPr>
              <a:t> God and a Saviour; </a:t>
            </a:r>
            <a:r>
              <a:rPr lang="en-AU" sz="2800" i="1" dirty="0">
                <a:solidFill>
                  <a:srgbClr val="FFFF00"/>
                </a:solidFill>
                <a:effectLst/>
                <a:latin typeface="Arial" panose="020B0604020202020204" pitchFamily="34" charset="0"/>
                <a:ea typeface="Calibri" panose="020F0502020204030204" pitchFamily="34" charset="0"/>
              </a:rPr>
              <a:t>there is</a:t>
            </a:r>
            <a:r>
              <a:rPr lang="en-AU" sz="2800" dirty="0">
                <a:solidFill>
                  <a:srgbClr val="FFFF00"/>
                </a:solidFill>
                <a:effectLst/>
                <a:latin typeface="Arial" panose="020B0604020202020204" pitchFamily="34" charset="0"/>
                <a:ea typeface="Calibri" panose="020F0502020204030204" pitchFamily="34" charset="0"/>
              </a:rPr>
              <a:t> none beside me.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Just = H6662 – </a:t>
            </a:r>
            <a:r>
              <a:rPr lang="en-AU" sz="2800" b="0" i="1" u="none" strike="noStrike" baseline="0" dirty="0">
                <a:solidFill>
                  <a:srgbClr val="FFFF00"/>
                </a:solidFill>
                <a:latin typeface="Arial" panose="020B0604020202020204" pitchFamily="34" charset="0"/>
                <a:cs typeface="Arial" panose="020B0604020202020204" pitchFamily="34" charset="0"/>
              </a:rPr>
              <a:t>just: </a:t>
            </a:r>
            <a:r>
              <a:rPr lang="en-AU" sz="2800" dirty="0">
                <a:solidFill>
                  <a:srgbClr val="FFFF00"/>
                </a:solidFill>
                <a:latin typeface="Arial" panose="020B0604020202020204" pitchFamily="34" charset="0"/>
                <a:cs typeface="Arial" panose="020B0604020202020204" pitchFamily="34" charset="0"/>
              </a:rPr>
              <a:t>–</a:t>
            </a:r>
            <a:r>
              <a:rPr lang="en-AU" sz="2800" b="0" i="1" u="none" strike="noStrike" baseline="0" dirty="0">
                <a:solidFill>
                  <a:srgbClr val="FFFF00"/>
                </a:solidFill>
                <a:latin typeface="Arial" panose="020B0604020202020204" pitchFamily="34" charset="0"/>
                <a:cs typeface="Arial" panose="020B0604020202020204" pitchFamily="34" charset="0"/>
              </a:rPr>
              <a:t> </a:t>
            </a:r>
            <a:r>
              <a:rPr lang="en-AU" sz="2800" b="0" i="0" u="none" strike="noStrike" baseline="0" dirty="0">
                <a:solidFill>
                  <a:srgbClr val="FFFF00"/>
                </a:solidFill>
                <a:latin typeface="Arial" panose="020B0604020202020204" pitchFamily="34" charset="0"/>
                <a:cs typeface="Arial" panose="020B0604020202020204" pitchFamily="34" charset="0"/>
              </a:rPr>
              <a:t>just, lawful, righteous </a:t>
            </a:r>
            <a:r>
              <a:rPr lang="en-AU" sz="2800" dirty="0">
                <a:solidFill>
                  <a:srgbClr val="FFFF00"/>
                </a:solidFill>
                <a:latin typeface="Arial" panose="020B0604020202020204" pitchFamily="34" charset="0"/>
                <a:cs typeface="Arial" panose="020B0604020202020204" pitchFamily="34" charset="0"/>
              </a:rPr>
              <a:t>–</a:t>
            </a:r>
            <a:r>
              <a:rPr lang="en-AU" sz="2800" b="0" i="0" u="none" strike="noStrike" baseline="0" dirty="0">
                <a:solidFill>
                  <a:srgbClr val="FFFF00"/>
                </a:solidFill>
                <a:latin typeface="Arial" panose="020B0604020202020204" pitchFamily="34" charset="0"/>
                <a:cs typeface="Arial" panose="020B0604020202020204" pitchFamily="34" charset="0"/>
              </a:rPr>
              <a:t> </a:t>
            </a:r>
            <a:r>
              <a:rPr lang="en-AU" sz="2800" dirty="0">
                <a:solidFill>
                  <a:srgbClr val="FFFF00"/>
                </a:solidFill>
                <a:latin typeface="Arial" panose="020B0604020202020204" pitchFamily="34" charset="0"/>
                <a:cs typeface="Arial" panose="020B0604020202020204" pitchFamily="34" charset="0"/>
              </a:rPr>
              <a:t>(From H6663);</a:t>
            </a:r>
            <a:endParaRPr lang="en-AU" sz="2800" b="0" i="0" u="none" strike="noStrike" baseline="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H6663 = A primitive root; to </a:t>
            </a:r>
            <a:r>
              <a:rPr lang="en-AU" sz="2800" b="1" i="1" dirty="0">
                <a:solidFill>
                  <a:srgbClr val="00B0F0"/>
                </a:solidFill>
                <a:latin typeface="Arial" panose="020B0604020202020204" pitchFamily="34" charset="0"/>
                <a:cs typeface="Arial" panose="020B0604020202020204" pitchFamily="34" charset="0"/>
              </a:rPr>
              <a:t>be</a:t>
            </a:r>
            <a:r>
              <a:rPr lang="en-AU" sz="2800" dirty="0">
                <a:solidFill>
                  <a:srgbClr val="FFFF00"/>
                </a:solidFill>
                <a:latin typeface="Arial" panose="020B0604020202020204" pitchFamily="34" charset="0"/>
                <a:cs typeface="Arial" panose="020B0604020202020204" pitchFamily="34" charset="0"/>
              </a:rPr>
              <a:t> (causatively make) </a:t>
            </a:r>
            <a:r>
              <a:rPr lang="en-AU" sz="2800" b="1" i="1" dirty="0">
                <a:solidFill>
                  <a:srgbClr val="00B0F0"/>
                </a:solidFill>
                <a:latin typeface="Arial" panose="020B0604020202020204" pitchFamily="34" charset="0"/>
                <a:cs typeface="Arial" panose="020B0604020202020204" pitchFamily="34" charset="0"/>
              </a:rPr>
              <a:t>right</a:t>
            </a:r>
            <a:r>
              <a:rPr lang="en-AU" sz="2800" dirty="0">
                <a:solidFill>
                  <a:srgbClr val="FFFF00"/>
                </a:solidFill>
                <a:latin typeface="Arial" panose="020B0604020202020204" pitchFamily="34" charset="0"/>
                <a:cs typeface="Arial" panose="020B0604020202020204" pitchFamily="34" charset="0"/>
              </a:rPr>
              <a:t> (in a moral or forensic sense)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Jeff Benner - Translation: Be correct </a:t>
            </a:r>
          </a:p>
          <a:p>
            <a:pPr marL="0" indent="0">
              <a:buNone/>
            </a:pPr>
            <a:r>
              <a:rPr lang="en-AU" sz="2800" dirty="0">
                <a:solidFill>
                  <a:srgbClr val="FFFF00"/>
                </a:solidFill>
                <a:latin typeface="Arial" panose="020B0604020202020204" pitchFamily="34" charset="0"/>
                <a:cs typeface="Arial" panose="020B0604020202020204" pitchFamily="34" charset="0"/>
              </a:rPr>
              <a:t>Definition: To walk on the right path without losing the way.</a:t>
            </a:r>
          </a:p>
        </p:txBody>
      </p:sp>
    </p:spTree>
    <p:extLst>
      <p:ext uri="{BB962C8B-B14F-4D97-AF65-F5344CB8AC3E}">
        <p14:creationId xmlns:p14="http://schemas.microsoft.com/office/powerpoint/2010/main" val="390207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Zephaniah 3:5  The </a:t>
            </a:r>
            <a:r>
              <a:rPr lang="en-AU" sz="2800" b="1" dirty="0">
                <a:solidFill>
                  <a:srgbClr val="00B0F0"/>
                </a:solidFill>
                <a:latin typeface="Arial" panose="020B0604020202020204" pitchFamily="34" charset="0"/>
                <a:cs typeface="Arial" panose="020B0604020202020204" pitchFamily="34" charset="0"/>
              </a:rPr>
              <a:t>just [lawful/righteous] LORD</a:t>
            </a:r>
            <a:r>
              <a:rPr lang="en-AU" sz="2800" dirty="0">
                <a:solidFill>
                  <a:srgbClr val="FFFF00"/>
                </a:solidFill>
                <a:latin typeface="Arial" panose="020B0604020202020204" pitchFamily="34" charset="0"/>
                <a:cs typeface="Arial" panose="020B0604020202020204" pitchFamily="34" charset="0"/>
              </a:rPr>
              <a:t> is in the midst thereof; </a:t>
            </a:r>
            <a:r>
              <a:rPr lang="en-AU" sz="2800" b="1" dirty="0">
                <a:solidFill>
                  <a:srgbClr val="00B0F0"/>
                </a:solidFill>
                <a:latin typeface="Arial" panose="020B0604020202020204" pitchFamily="34" charset="0"/>
                <a:cs typeface="Arial" panose="020B0604020202020204" pitchFamily="34" charset="0"/>
              </a:rPr>
              <a:t>he will not do iniquity</a:t>
            </a:r>
            <a:r>
              <a:rPr lang="en-AU" sz="2800" dirty="0">
                <a:solidFill>
                  <a:srgbClr val="FFFF00"/>
                </a:solidFill>
                <a:latin typeface="Arial" panose="020B0604020202020204" pitchFamily="34" charset="0"/>
                <a:cs typeface="Arial" panose="020B0604020202020204" pitchFamily="34" charset="0"/>
              </a:rPr>
              <a:t>: every morning doth he bring his judgment to light, he </a:t>
            </a:r>
            <a:r>
              <a:rPr lang="en-AU" sz="2800" dirty="0" err="1">
                <a:solidFill>
                  <a:srgbClr val="FFFF00"/>
                </a:solidFill>
                <a:latin typeface="Arial" panose="020B0604020202020204" pitchFamily="34" charset="0"/>
                <a:cs typeface="Arial" panose="020B0604020202020204" pitchFamily="34" charset="0"/>
              </a:rPr>
              <a:t>faileth</a:t>
            </a:r>
            <a:r>
              <a:rPr lang="en-AU" sz="2800" dirty="0">
                <a:solidFill>
                  <a:srgbClr val="FFFF00"/>
                </a:solidFill>
                <a:latin typeface="Arial" panose="020B0604020202020204" pitchFamily="34" charset="0"/>
                <a:cs typeface="Arial" panose="020B0604020202020204" pitchFamily="34" charset="0"/>
              </a:rPr>
              <a:t> not; but the unjust </a:t>
            </a:r>
            <a:r>
              <a:rPr lang="en-AU" sz="2800" dirty="0" err="1">
                <a:solidFill>
                  <a:srgbClr val="FFFF00"/>
                </a:solidFill>
                <a:latin typeface="Arial" panose="020B0604020202020204" pitchFamily="34" charset="0"/>
                <a:cs typeface="Arial" panose="020B0604020202020204" pitchFamily="34" charset="0"/>
              </a:rPr>
              <a:t>knoweth</a:t>
            </a:r>
            <a:r>
              <a:rPr lang="en-AU" sz="2800" dirty="0">
                <a:solidFill>
                  <a:srgbClr val="FFFF00"/>
                </a:solidFill>
                <a:latin typeface="Arial" panose="020B0604020202020204" pitchFamily="34" charset="0"/>
                <a:cs typeface="Arial" panose="020B0604020202020204" pitchFamily="34" charset="0"/>
              </a:rPr>
              <a:t> no shame.</a:t>
            </a:r>
          </a:p>
        </p:txBody>
      </p:sp>
    </p:spTree>
    <p:extLst>
      <p:ext uri="{BB962C8B-B14F-4D97-AF65-F5344CB8AC3E}">
        <p14:creationId xmlns:p14="http://schemas.microsoft.com/office/powerpoint/2010/main" val="3143917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Genesis 18:19  For I know him, that he will command his children and his household after him, and they shall keep the way of the LORD, to do </a:t>
            </a:r>
            <a:r>
              <a:rPr lang="en-AU" sz="2800" b="1" dirty="0">
                <a:solidFill>
                  <a:srgbClr val="00B0F0"/>
                </a:solidFill>
                <a:latin typeface="Arial" panose="020B0604020202020204" pitchFamily="34" charset="0"/>
                <a:cs typeface="Arial" panose="020B0604020202020204" pitchFamily="34" charset="0"/>
              </a:rPr>
              <a:t>justice and judgment</a:t>
            </a:r>
            <a:r>
              <a:rPr lang="en-AU" sz="2800" dirty="0">
                <a:solidFill>
                  <a:srgbClr val="FFFF00"/>
                </a:solidFill>
                <a:latin typeface="Arial" panose="020B0604020202020204" pitchFamily="34" charset="0"/>
                <a:cs typeface="Arial" panose="020B0604020202020204" pitchFamily="34" charset="0"/>
              </a:rPr>
              <a:t>; that the LORD may bring upon Abraham that which he hath spoken of him.</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err="1">
                <a:solidFill>
                  <a:srgbClr val="FFFF00"/>
                </a:solidFill>
                <a:latin typeface="Arial" panose="020B0604020202020204" pitchFamily="34" charset="0"/>
                <a:cs typeface="Arial" panose="020B0604020202020204" pitchFamily="34" charset="0"/>
              </a:rPr>
              <a:t>Deuteropnomy</a:t>
            </a:r>
            <a:r>
              <a:rPr lang="en-AU" sz="2800" dirty="0">
                <a:solidFill>
                  <a:srgbClr val="FFFF00"/>
                </a:solidFill>
                <a:latin typeface="Arial" panose="020B0604020202020204" pitchFamily="34" charset="0"/>
                <a:cs typeface="Arial" panose="020B0604020202020204" pitchFamily="34" charset="0"/>
              </a:rPr>
              <a:t> 33:21  And he provided the first part for himself, because there, in a portion of the lawgiver, was he seated; and he came with the heads of the people, he executed the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of the LORD, and his </a:t>
            </a:r>
            <a:r>
              <a:rPr lang="en-AU" sz="2800" b="1" dirty="0">
                <a:solidFill>
                  <a:srgbClr val="00B0F0"/>
                </a:solidFill>
                <a:latin typeface="Arial" panose="020B0604020202020204" pitchFamily="34" charset="0"/>
                <a:cs typeface="Arial" panose="020B0604020202020204" pitchFamily="34" charset="0"/>
              </a:rPr>
              <a:t>judgments</a:t>
            </a:r>
            <a:r>
              <a:rPr lang="en-AU" sz="2800" dirty="0">
                <a:solidFill>
                  <a:srgbClr val="FFFF00"/>
                </a:solidFill>
                <a:latin typeface="Arial" panose="020B0604020202020204" pitchFamily="34" charset="0"/>
                <a:cs typeface="Arial" panose="020B0604020202020204" pitchFamily="34" charset="0"/>
              </a:rPr>
              <a:t> with Israel.</a:t>
            </a:r>
          </a:p>
        </p:txBody>
      </p:sp>
    </p:spTree>
    <p:extLst>
      <p:ext uri="{BB962C8B-B14F-4D97-AF65-F5344CB8AC3E}">
        <p14:creationId xmlns:p14="http://schemas.microsoft.com/office/powerpoint/2010/main" val="60533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lnSpcReduction="10000"/>
          </a:bodyPr>
          <a:lstStyle/>
          <a:p>
            <a:pPr marL="0" indent="0">
              <a:buNone/>
            </a:pPr>
            <a:r>
              <a:rPr lang="en-AU" sz="2800" dirty="0">
                <a:solidFill>
                  <a:srgbClr val="FFFF00"/>
                </a:solidFill>
                <a:latin typeface="Arial" panose="020B0604020202020204" pitchFamily="34" charset="0"/>
                <a:cs typeface="Arial" panose="020B0604020202020204" pitchFamily="34" charset="0"/>
              </a:rPr>
              <a:t>2 Samuel 8:15  And David reigned over all Israel; and David executed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 unto all his people.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1 Kings 10:9  Blessed be the LORD thy God, which delighted in thee, to set thee on the throne of Israel: because the LORD loved Israel for ever, therefore made he thee king, to do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1 Chronicles 18:14  So David reigned over all Israel, and executed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 among all his people.</a:t>
            </a:r>
          </a:p>
        </p:txBody>
      </p:sp>
    </p:spTree>
    <p:extLst>
      <p:ext uri="{BB962C8B-B14F-4D97-AF65-F5344CB8AC3E}">
        <p14:creationId xmlns:p14="http://schemas.microsoft.com/office/powerpoint/2010/main" val="302882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He who died for the sins of the world was to remain in the tomb the allotted time. He was in that stony prison house as a prisoner of </a:t>
            </a:r>
            <a:r>
              <a:rPr lang="en-AU" sz="2800" b="1" dirty="0">
                <a:solidFill>
                  <a:srgbClr val="00B0F0"/>
                </a:solidFill>
                <a:latin typeface="Arial" panose="020B0604020202020204" pitchFamily="34" charset="0"/>
                <a:cs typeface="Arial" panose="020B0604020202020204" pitchFamily="34" charset="0"/>
              </a:rPr>
              <a:t>divine justice</a:t>
            </a:r>
            <a:r>
              <a:rPr lang="en-AU" sz="2800" dirty="0">
                <a:solidFill>
                  <a:srgbClr val="FFFF00"/>
                </a:solidFill>
                <a:latin typeface="Arial" panose="020B0604020202020204" pitchFamily="34" charset="0"/>
                <a:cs typeface="Arial" panose="020B0604020202020204" pitchFamily="34" charset="0"/>
              </a:rPr>
              <a:t>. He was responsible to the Judge of the universe. He was bearing the sins of the world, and His Father only could release Him.  </a:t>
            </a:r>
            <a:r>
              <a:rPr lang="en-AU" sz="2000" dirty="0">
                <a:solidFill>
                  <a:srgbClr val="FFFF00"/>
                </a:solidFill>
                <a:latin typeface="Arial" panose="020B0604020202020204" pitchFamily="34" charset="0"/>
                <a:cs typeface="Arial" panose="020B0604020202020204" pitchFamily="34" charset="0"/>
              </a:rPr>
              <a:t>{Ms94-1897.9}</a:t>
            </a:r>
          </a:p>
        </p:txBody>
      </p:sp>
    </p:spTree>
    <p:extLst>
      <p:ext uri="{BB962C8B-B14F-4D97-AF65-F5344CB8AC3E}">
        <p14:creationId xmlns:p14="http://schemas.microsoft.com/office/powerpoint/2010/main" val="3124315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2 Chronicles 9:8  Blessed be the LORD thy God, which delighted in thee to set thee on his throne, to be king for the LORD thy God: because thy God loved Israel, to establish them for ever, therefore made he thee king over them, to do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Job 37:23  Touching the Almighty, we cannot find him out: he is excellent in power, and in </a:t>
            </a:r>
            <a:r>
              <a:rPr lang="en-AU" sz="2800" b="1" dirty="0">
                <a:solidFill>
                  <a:srgbClr val="00B0F0"/>
                </a:solidFill>
                <a:latin typeface="Arial" panose="020B0604020202020204" pitchFamily="34" charset="0"/>
                <a:cs typeface="Arial" panose="020B0604020202020204" pitchFamily="34" charset="0"/>
              </a:rPr>
              <a:t>judgment</a:t>
            </a:r>
            <a:r>
              <a:rPr lang="en-AU" sz="2800" dirty="0">
                <a:solidFill>
                  <a:srgbClr val="FFFF00"/>
                </a:solidFill>
                <a:latin typeface="Arial" panose="020B0604020202020204" pitchFamily="34" charset="0"/>
                <a:cs typeface="Arial" panose="020B0604020202020204" pitchFamily="34" charset="0"/>
              </a:rPr>
              <a:t>, and in plenty of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he will not afflict.</a:t>
            </a:r>
          </a:p>
        </p:txBody>
      </p:sp>
    </p:spTree>
    <p:extLst>
      <p:ext uri="{BB962C8B-B14F-4D97-AF65-F5344CB8AC3E}">
        <p14:creationId xmlns:p14="http://schemas.microsoft.com/office/powerpoint/2010/main" val="244808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Proverbs 21:3  To do </a:t>
            </a:r>
            <a:r>
              <a:rPr lang="en-AU" sz="2800" b="1" dirty="0">
                <a:solidFill>
                  <a:srgbClr val="00B0F0"/>
                </a:solidFill>
                <a:latin typeface="Arial" panose="020B0604020202020204" pitchFamily="34" charset="0"/>
                <a:cs typeface="Arial" panose="020B0604020202020204" pitchFamily="34" charset="0"/>
              </a:rPr>
              <a:t>justice and judgment</a:t>
            </a:r>
            <a:r>
              <a:rPr lang="en-AU" sz="2800" dirty="0">
                <a:solidFill>
                  <a:srgbClr val="FFFF00"/>
                </a:solidFill>
                <a:latin typeface="Arial" panose="020B0604020202020204" pitchFamily="34" charset="0"/>
                <a:cs typeface="Arial" panose="020B0604020202020204" pitchFamily="34" charset="0"/>
              </a:rPr>
              <a:t> is more acceptable to the LORD than sacrifice.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Isaiah 9:7  Of the increase of his government and peace there shall be no end, upon the throne of David, and upon his kingdom, to order it, and to establish it with </a:t>
            </a:r>
            <a:r>
              <a:rPr lang="en-AU" sz="2800" b="1" dirty="0">
                <a:solidFill>
                  <a:srgbClr val="00B0F0"/>
                </a:solidFill>
                <a:latin typeface="Arial" panose="020B0604020202020204" pitchFamily="34" charset="0"/>
                <a:cs typeface="Arial" panose="020B0604020202020204" pitchFamily="34" charset="0"/>
              </a:rPr>
              <a:t>judgment and with justice</a:t>
            </a:r>
            <a:r>
              <a:rPr lang="en-AU" sz="2800" dirty="0">
                <a:solidFill>
                  <a:srgbClr val="FFFF00"/>
                </a:solidFill>
                <a:latin typeface="Arial" panose="020B0604020202020204" pitchFamily="34" charset="0"/>
                <a:cs typeface="Arial" panose="020B0604020202020204" pitchFamily="34" charset="0"/>
              </a:rPr>
              <a:t> from henceforth even for ever. The zeal of the LORD of hosts will perform this.</a:t>
            </a:r>
          </a:p>
        </p:txBody>
      </p:sp>
    </p:spTree>
    <p:extLst>
      <p:ext uri="{BB962C8B-B14F-4D97-AF65-F5344CB8AC3E}">
        <p14:creationId xmlns:p14="http://schemas.microsoft.com/office/powerpoint/2010/main" val="77842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Isaiah 56:1  Thus saith the LORD, </a:t>
            </a:r>
            <a:r>
              <a:rPr lang="en-AU" sz="2800" b="1" dirty="0">
                <a:solidFill>
                  <a:srgbClr val="00B0F0"/>
                </a:solidFill>
                <a:latin typeface="Arial" panose="020B0604020202020204" pitchFamily="34" charset="0"/>
                <a:cs typeface="Arial" panose="020B0604020202020204" pitchFamily="34" charset="0"/>
              </a:rPr>
              <a:t>Keep ye judgment, and do justice</a:t>
            </a:r>
            <a:r>
              <a:rPr lang="en-AU" sz="2800" dirty="0">
                <a:solidFill>
                  <a:srgbClr val="FFFF00"/>
                </a:solidFill>
                <a:latin typeface="Arial" panose="020B0604020202020204" pitchFamily="34" charset="0"/>
                <a:cs typeface="Arial" panose="020B0604020202020204" pitchFamily="34" charset="0"/>
              </a:rPr>
              <a:t>: for my salvation is near to come, and my righteousness [H6666] to be revealed.</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err="1">
                <a:solidFill>
                  <a:srgbClr val="FFFF00"/>
                </a:solidFill>
                <a:latin typeface="Arial" panose="020B0604020202020204" pitchFamily="34" charset="0"/>
                <a:cs typeface="Arial" panose="020B0604020202020204" pitchFamily="34" charset="0"/>
              </a:rPr>
              <a:t>Lowth’s</a:t>
            </a:r>
            <a:r>
              <a:rPr lang="en-AU" sz="2800" dirty="0">
                <a:solidFill>
                  <a:srgbClr val="FFFF00"/>
                </a:solidFill>
                <a:latin typeface="Arial" panose="020B0604020202020204" pitchFamily="34" charset="0"/>
                <a:cs typeface="Arial" panose="020B0604020202020204" pitchFamily="34" charset="0"/>
              </a:rPr>
              <a:t> Translation – Thus says Jehovah: </a:t>
            </a:r>
            <a:r>
              <a:rPr lang="en-AU" sz="2800" b="1" dirty="0">
                <a:solidFill>
                  <a:srgbClr val="00B0F0"/>
                </a:solidFill>
                <a:latin typeface="Arial" panose="020B0604020202020204" pitchFamily="34" charset="0"/>
                <a:cs typeface="Arial" panose="020B0604020202020204" pitchFamily="34" charset="0"/>
              </a:rPr>
              <a:t>Keep the law, practice righteousness</a:t>
            </a:r>
            <a:r>
              <a:rPr lang="en-AU" sz="2800" dirty="0">
                <a:solidFill>
                  <a:srgbClr val="FFFF00"/>
                </a:solidFill>
                <a:latin typeface="Arial" panose="020B0604020202020204" pitchFamily="34" charset="0"/>
                <a:cs typeface="Arial" panose="020B0604020202020204" pitchFamily="34" charset="0"/>
              </a:rPr>
              <a:t>; For My salvation will soon come, and My righteousness be soon manifested.</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99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818640"/>
            <a:ext cx="10820400" cy="4400045"/>
          </a:xfrm>
        </p:spPr>
        <p:txBody>
          <a:bodyPr>
            <a:normAutofit lnSpcReduction="10000"/>
          </a:bodyPr>
          <a:lstStyle/>
          <a:p>
            <a:pPr marL="0" indent="0">
              <a:buNone/>
            </a:pPr>
            <a:r>
              <a:rPr lang="en-AU" sz="2800" dirty="0">
                <a:solidFill>
                  <a:srgbClr val="FFFF00"/>
                </a:solidFill>
                <a:latin typeface="Arial" panose="020B0604020202020204" pitchFamily="34" charset="0"/>
                <a:cs typeface="Arial" panose="020B0604020202020204" pitchFamily="34" charset="0"/>
              </a:rPr>
              <a:t>Isaiah 59:9  Therefore is </a:t>
            </a:r>
            <a:r>
              <a:rPr lang="en-AU" sz="2800" b="1" dirty="0">
                <a:solidFill>
                  <a:srgbClr val="00B0F0"/>
                </a:solidFill>
                <a:latin typeface="Arial" panose="020B0604020202020204" pitchFamily="34" charset="0"/>
                <a:cs typeface="Arial" panose="020B0604020202020204" pitchFamily="34" charset="0"/>
              </a:rPr>
              <a:t>judgment</a:t>
            </a:r>
            <a:r>
              <a:rPr lang="en-AU" sz="2800" dirty="0">
                <a:solidFill>
                  <a:srgbClr val="FFFF00"/>
                </a:solidFill>
                <a:latin typeface="Arial" panose="020B0604020202020204" pitchFamily="34" charset="0"/>
                <a:cs typeface="Arial" panose="020B0604020202020204" pitchFamily="34" charset="0"/>
              </a:rPr>
              <a:t> far from us, neither doth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overtake us: we wait for light, but behold obscurity; for brightness, but we walk in darkness.</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Isaiah 59:14  And </a:t>
            </a:r>
            <a:r>
              <a:rPr lang="en-AU" sz="2800" b="1" dirty="0">
                <a:solidFill>
                  <a:srgbClr val="00B0F0"/>
                </a:solidFill>
                <a:latin typeface="Arial" panose="020B0604020202020204" pitchFamily="34" charset="0"/>
                <a:cs typeface="Arial" panose="020B0604020202020204" pitchFamily="34" charset="0"/>
              </a:rPr>
              <a:t>judgment</a:t>
            </a:r>
            <a:r>
              <a:rPr lang="en-AU" sz="2800" dirty="0">
                <a:solidFill>
                  <a:srgbClr val="FFFF00"/>
                </a:solidFill>
                <a:latin typeface="Arial" panose="020B0604020202020204" pitchFamily="34" charset="0"/>
                <a:cs typeface="Arial" panose="020B0604020202020204" pitchFamily="34" charset="0"/>
              </a:rPr>
              <a:t> is turned away backward, and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a:t>
            </a:r>
            <a:r>
              <a:rPr lang="en-AU" sz="2800" dirty="0" err="1">
                <a:solidFill>
                  <a:srgbClr val="FFFF00"/>
                </a:solidFill>
                <a:latin typeface="Arial" panose="020B0604020202020204" pitchFamily="34" charset="0"/>
                <a:cs typeface="Arial" panose="020B0604020202020204" pitchFamily="34" charset="0"/>
              </a:rPr>
              <a:t>standeth</a:t>
            </a:r>
            <a:r>
              <a:rPr lang="en-AU" sz="2800" dirty="0">
                <a:solidFill>
                  <a:srgbClr val="FFFF00"/>
                </a:solidFill>
                <a:latin typeface="Arial" panose="020B0604020202020204" pitchFamily="34" charset="0"/>
                <a:cs typeface="Arial" panose="020B0604020202020204" pitchFamily="34" charset="0"/>
              </a:rPr>
              <a:t> afar off: for truth is fallen in the street, and equity cannot enter.</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Jeremiah 22:15  Shalt thou reign, because thou closest thyself in cedar? did not thy father eat and drink, and do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 and then it was well with him?</a:t>
            </a:r>
          </a:p>
        </p:txBody>
      </p:sp>
    </p:spTree>
    <p:extLst>
      <p:ext uri="{BB962C8B-B14F-4D97-AF65-F5344CB8AC3E}">
        <p14:creationId xmlns:p14="http://schemas.microsoft.com/office/powerpoint/2010/main" val="46464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Ezekiel 45:9  Thus saith the Lord GOD; Let it suffice you, O princes of Israel: remove violence and spoil, and execute </a:t>
            </a:r>
            <a:r>
              <a:rPr lang="en-AU" sz="2800" b="1" dirty="0">
                <a:solidFill>
                  <a:srgbClr val="00B0F0"/>
                </a:solidFill>
                <a:latin typeface="Arial" panose="020B0604020202020204" pitchFamily="34" charset="0"/>
                <a:cs typeface="Arial" panose="020B0604020202020204" pitchFamily="34" charset="0"/>
              </a:rPr>
              <a:t>judgment and justice</a:t>
            </a:r>
            <a:r>
              <a:rPr lang="en-AU" sz="2800" dirty="0">
                <a:solidFill>
                  <a:srgbClr val="FFFF00"/>
                </a:solidFill>
                <a:latin typeface="Arial" panose="020B0604020202020204" pitchFamily="34" charset="0"/>
                <a:cs typeface="Arial" panose="020B0604020202020204" pitchFamily="34" charset="0"/>
              </a:rPr>
              <a:t>, take away your exactions from my people, saith the Lord GOD.</a:t>
            </a:r>
          </a:p>
        </p:txBody>
      </p:sp>
    </p:spTree>
    <p:extLst>
      <p:ext uri="{BB962C8B-B14F-4D97-AF65-F5344CB8AC3E}">
        <p14:creationId xmlns:p14="http://schemas.microsoft.com/office/powerpoint/2010/main" val="2513323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Psalms 89:14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[H6664 right] and judgment are the habitation of thy throne: mercy and truth shall go before thy face.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Geneva Bible</a:t>
            </a:r>
          </a:p>
          <a:p>
            <a:pPr marL="0" indent="0">
              <a:buNone/>
            </a:pPr>
            <a:r>
              <a:rPr lang="en-AU" sz="2800" dirty="0">
                <a:solidFill>
                  <a:srgbClr val="FFFF00"/>
                </a:solidFill>
                <a:latin typeface="Arial" panose="020B0604020202020204" pitchFamily="34" charset="0"/>
                <a:cs typeface="Arial" panose="020B0604020202020204" pitchFamily="34" charset="0"/>
              </a:rPr>
              <a:t>Psalms 89:14  </a:t>
            </a:r>
            <a:r>
              <a:rPr lang="en-AU" sz="2800" b="1" dirty="0" err="1">
                <a:solidFill>
                  <a:srgbClr val="00B0F0"/>
                </a:solidFill>
                <a:latin typeface="Arial" panose="020B0604020202020204" pitchFamily="34" charset="0"/>
                <a:cs typeface="Arial" panose="020B0604020202020204" pitchFamily="34" charset="0"/>
              </a:rPr>
              <a:t>Righteousnesse</a:t>
            </a:r>
            <a:r>
              <a:rPr lang="en-AU" sz="2800" dirty="0">
                <a:solidFill>
                  <a:srgbClr val="FFFF00"/>
                </a:solidFill>
                <a:latin typeface="Arial" panose="020B0604020202020204" pitchFamily="34" charset="0"/>
                <a:cs typeface="Arial" panose="020B0604020202020204" pitchFamily="34" charset="0"/>
              </a:rPr>
              <a:t> and </a:t>
            </a:r>
            <a:r>
              <a:rPr lang="en-AU" sz="2800" dirty="0" err="1">
                <a:solidFill>
                  <a:srgbClr val="FFFF00"/>
                </a:solidFill>
                <a:latin typeface="Arial" panose="020B0604020202020204" pitchFamily="34" charset="0"/>
                <a:cs typeface="Arial" panose="020B0604020202020204" pitchFamily="34" charset="0"/>
              </a:rPr>
              <a:t>equitie</a:t>
            </a:r>
            <a:r>
              <a:rPr lang="en-AU" sz="2800" dirty="0">
                <a:solidFill>
                  <a:srgbClr val="FFFF00"/>
                </a:solidFill>
                <a:latin typeface="Arial" panose="020B0604020202020204" pitchFamily="34" charset="0"/>
                <a:cs typeface="Arial" panose="020B0604020202020204" pitchFamily="34" charset="0"/>
              </a:rPr>
              <a:t> are the </a:t>
            </a:r>
            <a:r>
              <a:rPr lang="en-AU" sz="2800" dirty="0" err="1">
                <a:solidFill>
                  <a:srgbClr val="FFFF00"/>
                </a:solidFill>
                <a:latin typeface="Arial" panose="020B0604020202020204" pitchFamily="34" charset="0"/>
                <a:cs typeface="Arial" panose="020B0604020202020204" pitchFamily="34" charset="0"/>
              </a:rPr>
              <a:t>stablishment</a:t>
            </a:r>
            <a:r>
              <a:rPr lang="en-AU" sz="2800" dirty="0">
                <a:solidFill>
                  <a:srgbClr val="FFFF00"/>
                </a:solidFill>
                <a:latin typeface="Arial" panose="020B0604020202020204" pitchFamily="34" charset="0"/>
                <a:cs typeface="Arial" panose="020B0604020202020204" pitchFamily="34" charset="0"/>
              </a:rPr>
              <a:t> of thy throne: mercy and </a:t>
            </a:r>
            <a:r>
              <a:rPr lang="en-AU" sz="2800" dirty="0" err="1">
                <a:solidFill>
                  <a:srgbClr val="FFFF00"/>
                </a:solidFill>
                <a:latin typeface="Arial" panose="020B0604020202020204" pitchFamily="34" charset="0"/>
                <a:cs typeface="Arial" panose="020B0604020202020204" pitchFamily="34" charset="0"/>
              </a:rPr>
              <a:t>trueth</a:t>
            </a:r>
            <a:r>
              <a:rPr lang="en-AU" sz="2800" dirty="0">
                <a:solidFill>
                  <a:srgbClr val="FFFF00"/>
                </a:solidFill>
                <a:latin typeface="Arial" panose="020B0604020202020204" pitchFamily="34" charset="0"/>
                <a:cs typeface="Arial" panose="020B0604020202020204" pitchFamily="34" charset="0"/>
              </a:rPr>
              <a:t> </a:t>
            </a:r>
            <a:r>
              <a:rPr lang="en-AU" sz="2800" dirty="0" err="1">
                <a:solidFill>
                  <a:srgbClr val="FFFF00"/>
                </a:solidFill>
                <a:latin typeface="Arial" panose="020B0604020202020204" pitchFamily="34" charset="0"/>
                <a:cs typeface="Arial" panose="020B0604020202020204" pitchFamily="34" charset="0"/>
              </a:rPr>
              <a:t>goe</a:t>
            </a:r>
            <a:r>
              <a:rPr lang="en-AU" sz="2800" dirty="0">
                <a:solidFill>
                  <a:srgbClr val="FFFF00"/>
                </a:solidFill>
                <a:latin typeface="Arial" panose="020B0604020202020204" pitchFamily="34" charset="0"/>
                <a:cs typeface="Arial" panose="020B0604020202020204" pitchFamily="34" charset="0"/>
              </a:rPr>
              <a:t> before thy face.</a:t>
            </a:r>
          </a:p>
        </p:txBody>
      </p:sp>
    </p:spTree>
    <p:extLst>
      <p:ext uri="{BB962C8B-B14F-4D97-AF65-F5344CB8AC3E}">
        <p14:creationId xmlns:p14="http://schemas.microsoft.com/office/powerpoint/2010/main" val="270713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He who died for the sins of the world was to remain in the tomb the allotted time. He was in that stony prison house as a prisoner of </a:t>
            </a:r>
            <a:r>
              <a:rPr lang="en-AU" sz="2800" b="1" dirty="0">
                <a:solidFill>
                  <a:srgbClr val="00B0F0"/>
                </a:solidFill>
                <a:latin typeface="Arial" panose="020B0604020202020204" pitchFamily="34" charset="0"/>
                <a:cs typeface="Arial" panose="020B0604020202020204" pitchFamily="34" charset="0"/>
              </a:rPr>
              <a:t>divine justice</a:t>
            </a:r>
            <a:r>
              <a:rPr lang="en-AU" sz="2800" dirty="0">
                <a:solidFill>
                  <a:srgbClr val="FFFF00"/>
                </a:solidFill>
                <a:latin typeface="Arial" panose="020B0604020202020204" pitchFamily="34" charset="0"/>
                <a:cs typeface="Arial" panose="020B0604020202020204" pitchFamily="34" charset="0"/>
              </a:rPr>
              <a:t>. He was responsible to the Judge of the universe. He was bearing the sins of the world, and His Father only could release Him.  </a:t>
            </a:r>
            <a:r>
              <a:rPr lang="en-AU" sz="2000" dirty="0">
                <a:solidFill>
                  <a:srgbClr val="FFFF00"/>
                </a:solidFill>
                <a:latin typeface="Arial" panose="020B0604020202020204" pitchFamily="34" charset="0"/>
                <a:cs typeface="Arial" panose="020B0604020202020204" pitchFamily="34" charset="0"/>
              </a:rPr>
              <a:t>{Ms94-1897.9}</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Justice = righteousness = mercy</a:t>
            </a:r>
          </a:p>
        </p:txBody>
      </p:sp>
    </p:spTree>
    <p:extLst>
      <p:ext uri="{BB962C8B-B14F-4D97-AF65-F5344CB8AC3E}">
        <p14:creationId xmlns:p14="http://schemas.microsoft.com/office/powerpoint/2010/main" val="112138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799" y="827314"/>
            <a:ext cx="11273971" cy="6030686"/>
          </a:xfrm>
        </p:spPr>
        <p:txBody>
          <a:bodyPr>
            <a:normAutofit lnSpcReduction="10000"/>
          </a:bodyPr>
          <a:lstStyle/>
          <a:p>
            <a:pPr marL="0" indent="0">
              <a:spcBef>
                <a:spcPts val="0"/>
              </a:spcBef>
              <a:spcAft>
                <a:spcPts val="1800"/>
              </a:spcAft>
              <a:buNone/>
            </a:pPr>
            <a:r>
              <a:rPr lang="en-AU" sz="2800" dirty="0">
                <a:solidFill>
                  <a:srgbClr val="FFFF00"/>
                </a:solidFill>
                <a:latin typeface="Arial" panose="020B0604020202020204" pitchFamily="34" charset="0"/>
                <a:cs typeface="Arial" panose="020B0604020202020204" pitchFamily="34" charset="0"/>
              </a:rPr>
              <a:t>He who died for the sins of the world was to remain in the tomb the allotted time. He was in that stony prison house as a prisoner of </a:t>
            </a:r>
            <a:r>
              <a:rPr lang="en-AU" sz="2800" b="1" dirty="0">
                <a:solidFill>
                  <a:srgbClr val="00B0F0"/>
                </a:solidFill>
                <a:latin typeface="Arial" panose="020B0604020202020204" pitchFamily="34" charset="0"/>
                <a:cs typeface="Arial" panose="020B0604020202020204" pitchFamily="34" charset="0"/>
              </a:rPr>
              <a:t>divine justice</a:t>
            </a:r>
            <a:r>
              <a:rPr lang="en-AU" sz="2800" dirty="0">
                <a:solidFill>
                  <a:srgbClr val="FFFF00"/>
                </a:solidFill>
                <a:latin typeface="Arial" panose="020B0604020202020204" pitchFamily="34" charset="0"/>
                <a:cs typeface="Arial" panose="020B0604020202020204" pitchFamily="34" charset="0"/>
              </a:rPr>
              <a:t>. He was responsible to the Judge of the universe. He was bearing the sins of the world, and His Father only could release Him.  </a:t>
            </a:r>
            <a:r>
              <a:rPr lang="en-AU" sz="2000" dirty="0">
                <a:solidFill>
                  <a:srgbClr val="FFFF00"/>
                </a:solidFill>
                <a:latin typeface="Arial" panose="020B0604020202020204" pitchFamily="34" charset="0"/>
                <a:cs typeface="Arial" panose="020B0604020202020204" pitchFamily="34" charset="0"/>
              </a:rPr>
              <a:t>{Ms94-1897.9}</a:t>
            </a:r>
          </a:p>
          <a:p>
            <a:pPr marL="0" indent="0">
              <a:spcBef>
                <a:spcPts val="0"/>
              </a:spcBef>
              <a:spcAft>
                <a:spcPts val="1800"/>
              </a:spcAft>
              <a:buNone/>
            </a:pPr>
            <a:r>
              <a:rPr lang="en-AU" sz="2800" dirty="0">
                <a:solidFill>
                  <a:srgbClr val="FFFF00"/>
                </a:solidFill>
                <a:latin typeface="Arial" panose="020B0604020202020204" pitchFamily="34" charset="0"/>
                <a:cs typeface="Arial" panose="020B0604020202020204" pitchFamily="34" charset="0"/>
              </a:rPr>
              <a:t>He who died for the sins of the world was to remain in the tomb the allotted time. He was in that stony prison house as a prisoner of </a:t>
            </a:r>
            <a:r>
              <a:rPr lang="en-AU" sz="2800" b="1" dirty="0">
                <a:solidFill>
                  <a:srgbClr val="00B0F0"/>
                </a:solidFill>
                <a:latin typeface="Arial" panose="020B0604020202020204" pitchFamily="34" charset="0"/>
                <a:cs typeface="Arial" panose="020B0604020202020204" pitchFamily="34" charset="0"/>
              </a:rPr>
              <a:t>divine righteousness</a:t>
            </a:r>
            <a:r>
              <a:rPr lang="en-AU" sz="2800" dirty="0">
                <a:solidFill>
                  <a:srgbClr val="FFFF00"/>
                </a:solidFill>
                <a:latin typeface="Arial" panose="020B0604020202020204" pitchFamily="34" charset="0"/>
                <a:cs typeface="Arial" panose="020B0604020202020204" pitchFamily="34" charset="0"/>
              </a:rPr>
              <a:t>. He was responsible to the Judge of the universe. He was bearing the sins of the world, and His Father only could release Him.  </a:t>
            </a:r>
            <a:r>
              <a:rPr lang="en-AU" sz="2000" dirty="0">
                <a:solidFill>
                  <a:srgbClr val="FFFF00"/>
                </a:solidFill>
                <a:latin typeface="Arial" panose="020B0604020202020204" pitchFamily="34" charset="0"/>
                <a:cs typeface="Arial" panose="020B0604020202020204" pitchFamily="34" charset="0"/>
              </a:rPr>
              <a:t>{Ms94-1897.9}</a:t>
            </a:r>
          </a:p>
          <a:p>
            <a:pPr marL="0" indent="0">
              <a:buNone/>
            </a:pPr>
            <a:r>
              <a:rPr lang="en-AU" sz="2800" dirty="0">
                <a:solidFill>
                  <a:srgbClr val="FFFF00"/>
                </a:solidFill>
                <a:latin typeface="Arial" panose="020B0604020202020204" pitchFamily="34" charset="0"/>
                <a:cs typeface="Arial" panose="020B0604020202020204" pitchFamily="34" charset="0"/>
              </a:rPr>
              <a:t>He who died for the sins of the world was to remain in the tomb the allotted time. He was in that stony prison house as a prisoner of </a:t>
            </a:r>
            <a:r>
              <a:rPr lang="en-AU" sz="2800" b="1" dirty="0">
                <a:solidFill>
                  <a:srgbClr val="00B0F0"/>
                </a:solidFill>
                <a:latin typeface="Arial" panose="020B0604020202020204" pitchFamily="34" charset="0"/>
                <a:cs typeface="Arial" panose="020B0604020202020204" pitchFamily="34" charset="0"/>
              </a:rPr>
              <a:t>divine mercy</a:t>
            </a:r>
            <a:r>
              <a:rPr lang="en-AU" sz="2800" dirty="0">
                <a:solidFill>
                  <a:srgbClr val="FFFF00"/>
                </a:solidFill>
                <a:latin typeface="Arial" panose="020B0604020202020204" pitchFamily="34" charset="0"/>
                <a:cs typeface="Arial" panose="020B0604020202020204" pitchFamily="34" charset="0"/>
              </a:rPr>
              <a:t>. He was responsible to the Judge of the universe. He was bearing the sins of the world, and His Father only could release Him.  </a:t>
            </a:r>
            <a:r>
              <a:rPr lang="en-AU" sz="2000" dirty="0">
                <a:solidFill>
                  <a:srgbClr val="FFFF00"/>
                </a:solidFill>
                <a:latin typeface="Arial" panose="020B0604020202020204" pitchFamily="34" charset="0"/>
                <a:cs typeface="Arial" panose="020B0604020202020204" pitchFamily="34" charset="0"/>
              </a:rPr>
              <a:t>{Ms94-1897.9}</a:t>
            </a:r>
          </a:p>
        </p:txBody>
      </p:sp>
    </p:spTree>
    <p:extLst>
      <p:ext uri="{BB962C8B-B14F-4D97-AF65-F5344CB8AC3E}">
        <p14:creationId xmlns:p14="http://schemas.microsoft.com/office/powerpoint/2010/main" val="114255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930400"/>
            <a:ext cx="10820400" cy="4288285"/>
          </a:xfrm>
        </p:spPr>
        <p:txBody>
          <a:bodyPr>
            <a:normAutofit/>
          </a:bodyPr>
          <a:lstStyle/>
          <a:p>
            <a:pPr marL="0" indent="0">
              <a:spcAft>
                <a:spcPts val="1800"/>
              </a:spcAft>
              <a:buNone/>
            </a:pPr>
            <a:r>
              <a:rPr lang="en-AU" sz="2800" dirty="0">
                <a:solidFill>
                  <a:srgbClr val="FFFF00"/>
                </a:solidFill>
                <a:latin typeface="Arial" panose="020B0604020202020204" pitchFamily="34" charset="0"/>
                <a:cs typeface="Arial" panose="020B0604020202020204" pitchFamily="34" charset="0"/>
              </a:rPr>
              <a:t>The Great Controversy page 542</a:t>
            </a:r>
          </a:p>
          <a:p>
            <a:pPr marL="0" indent="0">
              <a:buNone/>
            </a:pPr>
            <a:r>
              <a:rPr lang="en-AU" sz="2800" dirty="0">
                <a:solidFill>
                  <a:srgbClr val="FFFF00"/>
                </a:solidFill>
                <a:latin typeface="Arial" panose="020B0604020202020204" pitchFamily="34" charset="0"/>
                <a:cs typeface="Arial" panose="020B0604020202020204" pitchFamily="34" charset="0"/>
              </a:rPr>
              <a:t>The principles of kindness, mercy, and love, taught and exemplified by our Saviour, are a transcript of the will and character of God. Christ declared that he taught nothing except that which he had received from his Father. The principles of the divine government are in perfect harmony with the Saviour's precept, “Love your enemies.” </a:t>
            </a:r>
            <a:r>
              <a:rPr lang="en-AU" sz="2800" b="1" dirty="0">
                <a:solidFill>
                  <a:srgbClr val="00B0F0"/>
                </a:solidFill>
                <a:latin typeface="Arial" panose="020B0604020202020204" pitchFamily="34" charset="0"/>
                <a:cs typeface="Arial" panose="020B0604020202020204" pitchFamily="34" charset="0"/>
              </a:rPr>
              <a:t>God executes justice</a:t>
            </a:r>
            <a:r>
              <a:rPr lang="en-AU" sz="2800" dirty="0">
                <a:solidFill>
                  <a:srgbClr val="FFFF00"/>
                </a:solidFill>
                <a:latin typeface="Arial" panose="020B0604020202020204" pitchFamily="34" charset="0"/>
                <a:cs typeface="Arial" panose="020B0604020202020204" pitchFamily="34" charset="0"/>
              </a:rPr>
              <a:t> [righteousness/mercy] </a:t>
            </a:r>
            <a:r>
              <a:rPr lang="en-AU" sz="2800" b="1" dirty="0">
                <a:solidFill>
                  <a:srgbClr val="00B0F0"/>
                </a:solidFill>
                <a:latin typeface="Arial" panose="020B0604020202020204" pitchFamily="34" charset="0"/>
                <a:cs typeface="Arial" panose="020B0604020202020204" pitchFamily="34" charset="0"/>
              </a:rPr>
              <a:t>upon the wicked, for the good of the universe, and even for the good of those upon whom his judgments are visited</a:t>
            </a:r>
            <a:r>
              <a:rPr lang="en-AU" sz="2800"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24801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480458"/>
            <a:ext cx="10820400" cy="4738228"/>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He would make them happy if he could do so in accordance with the laws of his government and the </a:t>
            </a:r>
            <a:r>
              <a:rPr lang="en-AU" sz="2800" b="1"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[righteousness] </a:t>
            </a:r>
            <a:r>
              <a:rPr lang="en-AU" sz="2800" b="1" dirty="0">
                <a:solidFill>
                  <a:srgbClr val="00B0F0"/>
                </a:solidFill>
                <a:latin typeface="Arial" panose="020B0604020202020204" pitchFamily="34" charset="0"/>
                <a:cs typeface="Arial" panose="020B0604020202020204" pitchFamily="34" charset="0"/>
              </a:rPr>
              <a:t>of his character</a:t>
            </a:r>
            <a:r>
              <a:rPr lang="en-AU" sz="2800" dirty="0">
                <a:solidFill>
                  <a:srgbClr val="FFFF00"/>
                </a:solidFill>
                <a:latin typeface="Arial" panose="020B0604020202020204" pitchFamily="34" charset="0"/>
                <a:cs typeface="Arial" panose="020B0604020202020204" pitchFamily="34" charset="0"/>
              </a:rPr>
              <a:t>. He surrounds them with the tokens of his love, he grants them a knowledge of his law, and follows them with the offers of his mercy; but they despise his love, make void his law, and reject his mercy. While constantly receiving his gifts, they </a:t>
            </a:r>
            <a:r>
              <a:rPr lang="en-AU" sz="2800" dirty="0" err="1">
                <a:solidFill>
                  <a:srgbClr val="FFFF00"/>
                </a:solidFill>
                <a:latin typeface="Arial" panose="020B0604020202020204" pitchFamily="34" charset="0"/>
                <a:cs typeface="Arial" panose="020B0604020202020204" pitchFamily="34" charset="0"/>
              </a:rPr>
              <a:t>dishonor</a:t>
            </a:r>
            <a:r>
              <a:rPr lang="en-AU" sz="2800" dirty="0">
                <a:solidFill>
                  <a:srgbClr val="FFFF00"/>
                </a:solidFill>
                <a:latin typeface="Arial" panose="020B0604020202020204" pitchFamily="34" charset="0"/>
                <a:cs typeface="Arial" panose="020B0604020202020204" pitchFamily="34" charset="0"/>
              </a:rPr>
              <a:t> the Giver; they hate God because they know that he abhors their sins. The Lord bears long with their perversity; but the decisive hour will come at last, when their destiny is to be decided. Will he then chain these rebels to his side? Will he force them to do his will?</a:t>
            </a:r>
          </a:p>
        </p:txBody>
      </p:sp>
    </p:spTree>
    <p:extLst>
      <p:ext uri="{BB962C8B-B14F-4D97-AF65-F5344CB8AC3E}">
        <p14:creationId xmlns:p14="http://schemas.microsoft.com/office/powerpoint/2010/main" val="183623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313794"/>
            <a:ext cx="10820400" cy="5433848"/>
          </a:xfrm>
        </p:spPr>
        <p:txBody>
          <a:bodyPr>
            <a:normAutofit lnSpcReduction="10000"/>
          </a:bodyPr>
          <a:lstStyle/>
          <a:p>
            <a:pPr marL="0" indent="0">
              <a:buNone/>
            </a:pPr>
            <a:r>
              <a:rPr lang="en-AU" sz="2800" dirty="0">
                <a:solidFill>
                  <a:srgbClr val="FFFF00"/>
                </a:solidFill>
                <a:latin typeface="Arial" panose="020B0604020202020204" pitchFamily="34" charset="0"/>
                <a:cs typeface="Arial" panose="020B0604020202020204" pitchFamily="34" charset="0"/>
              </a:rPr>
              <a:t>In heaven itself this law [i.e. the law of life] was broken. Sin originated in self-seeking. Lucifer, the covering cherub, desired to be first in heaven. He sought to gain control of heavenly beings, to draw them away from their Creator, and to win their homage to himself. </a:t>
            </a:r>
            <a:r>
              <a:rPr lang="en-AU" sz="2800" b="1" dirty="0">
                <a:solidFill>
                  <a:srgbClr val="00B0F0"/>
                </a:solidFill>
                <a:latin typeface="Arial" panose="020B0604020202020204" pitchFamily="34" charset="0"/>
                <a:cs typeface="Arial" panose="020B0604020202020204" pitchFamily="34" charset="0"/>
              </a:rPr>
              <a:t>Therefore he misrepresented God, attributing to Him the desire for self-exaltation. With his own evil characteristics he sought to invest the loving Creator.</a:t>
            </a:r>
            <a:r>
              <a:rPr lang="en-AU" sz="2800" dirty="0">
                <a:solidFill>
                  <a:srgbClr val="FFFF00"/>
                </a:solidFill>
                <a:latin typeface="Arial" panose="020B0604020202020204" pitchFamily="34" charset="0"/>
                <a:cs typeface="Arial" panose="020B0604020202020204" pitchFamily="34" charset="0"/>
              </a:rPr>
              <a:t> Thus he deceived angels. Thus he deceived men. </a:t>
            </a:r>
            <a:r>
              <a:rPr lang="en-AU" sz="2800" b="1" dirty="0">
                <a:solidFill>
                  <a:srgbClr val="00B0F0"/>
                </a:solidFill>
                <a:latin typeface="Arial" panose="020B0604020202020204" pitchFamily="34" charset="0"/>
                <a:cs typeface="Arial" panose="020B0604020202020204" pitchFamily="34" charset="0"/>
              </a:rPr>
              <a:t>He led them to doubt the word of God, and to distrust His </a:t>
            </a:r>
            <a:r>
              <a:rPr lang="en-AU" sz="2800" b="1" dirty="0">
                <a:solidFill>
                  <a:schemeClr val="accent1"/>
                </a:solidFill>
                <a:latin typeface="Arial" panose="020B0604020202020204" pitchFamily="34" charset="0"/>
                <a:cs typeface="Arial" panose="020B0604020202020204" pitchFamily="34" charset="0"/>
              </a:rPr>
              <a:t>goodness</a:t>
            </a:r>
            <a:r>
              <a:rPr lang="en-AU" sz="2800" b="1" dirty="0">
                <a:solidFill>
                  <a:srgbClr val="00B0F0"/>
                </a:solidFill>
                <a:latin typeface="Arial" panose="020B0604020202020204" pitchFamily="34" charset="0"/>
                <a:cs typeface="Arial" panose="020B0604020202020204" pitchFamily="34" charset="0"/>
              </a:rPr>
              <a:t>.</a:t>
            </a:r>
            <a:r>
              <a:rPr lang="en-AU" sz="2800" dirty="0">
                <a:solidFill>
                  <a:srgbClr val="FFFF00"/>
                </a:solidFill>
                <a:latin typeface="Arial" panose="020B0604020202020204" pitchFamily="34" charset="0"/>
                <a:cs typeface="Arial" panose="020B0604020202020204" pitchFamily="34" charset="0"/>
              </a:rPr>
              <a:t> Because God is a </a:t>
            </a:r>
            <a:r>
              <a:rPr lang="en-AU" sz="2800" b="1" dirty="0">
                <a:solidFill>
                  <a:srgbClr val="00B0F0"/>
                </a:solidFill>
                <a:latin typeface="Arial" panose="020B0604020202020204" pitchFamily="34" charset="0"/>
                <a:cs typeface="Arial" panose="020B0604020202020204" pitchFamily="34" charset="0"/>
              </a:rPr>
              <a:t>God of justice</a:t>
            </a:r>
            <a:r>
              <a:rPr lang="en-AU" sz="2800" dirty="0">
                <a:solidFill>
                  <a:srgbClr val="00B0F0"/>
                </a:solidFill>
                <a:latin typeface="Arial" panose="020B0604020202020204" pitchFamily="34" charset="0"/>
                <a:cs typeface="Arial" panose="020B0604020202020204" pitchFamily="34" charset="0"/>
              </a:rPr>
              <a:t> </a:t>
            </a:r>
            <a:r>
              <a:rPr lang="en-AU" sz="2800" dirty="0">
                <a:solidFill>
                  <a:srgbClr val="FFFF00"/>
                </a:solidFill>
                <a:latin typeface="Arial" panose="020B0604020202020204" pitchFamily="34" charset="0"/>
                <a:cs typeface="Arial" panose="020B0604020202020204" pitchFamily="34" charset="0"/>
              </a:rPr>
              <a:t>and terrible majesty, </a:t>
            </a:r>
            <a:r>
              <a:rPr lang="en-AU" sz="2800" b="1" dirty="0">
                <a:solidFill>
                  <a:srgbClr val="00B0F0"/>
                </a:solidFill>
                <a:latin typeface="Arial" panose="020B0604020202020204" pitchFamily="34" charset="0"/>
                <a:cs typeface="Arial" panose="020B0604020202020204" pitchFamily="34" charset="0"/>
              </a:rPr>
              <a:t>Satan </a:t>
            </a:r>
            <a:r>
              <a:rPr lang="en-AU" sz="2800" b="1" dirty="0">
                <a:solidFill>
                  <a:schemeClr val="accent1"/>
                </a:solidFill>
                <a:latin typeface="Arial" panose="020B0604020202020204" pitchFamily="34" charset="0"/>
                <a:cs typeface="Arial" panose="020B0604020202020204" pitchFamily="34" charset="0"/>
              </a:rPr>
              <a:t>caused</a:t>
            </a:r>
            <a:r>
              <a:rPr lang="en-AU" sz="2800" b="1" dirty="0">
                <a:solidFill>
                  <a:srgbClr val="00B0F0"/>
                </a:solidFill>
                <a:latin typeface="Arial" panose="020B0604020202020204" pitchFamily="34" charset="0"/>
                <a:cs typeface="Arial" panose="020B0604020202020204" pitchFamily="34" charset="0"/>
              </a:rPr>
              <a:t> them to look upon Him as </a:t>
            </a:r>
            <a:r>
              <a:rPr lang="en-AU" sz="2800" b="1" dirty="0">
                <a:solidFill>
                  <a:schemeClr val="accent1"/>
                </a:solidFill>
                <a:latin typeface="Arial" panose="020B0604020202020204" pitchFamily="34" charset="0"/>
                <a:cs typeface="Arial" panose="020B0604020202020204" pitchFamily="34" charset="0"/>
              </a:rPr>
              <a:t>severe and unforgiving</a:t>
            </a:r>
            <a:r>
              <a:rPr lang="en-AU" sz="2800" dirty="0">
                <a:solidFill>
                  <a:srgbClr val="FFFF00"/>
                </a:solidFill>
                <a:latin typeface="Arial" panose="020B0604020202020204" pitchFamily="34" charset="0"/>
                <a:cs typeface="Arial" panose="020B0604020202020204" pitchFamily="34" charset="0"/>
              </a:rPr>
              <a:t>. Thus he drew men to join him in rebellion against God, and the night of woe settled down upon the world.</a:t>
            </a:r>
          </a:p>
          <a:p>
            <a:pPr marL="0" indent="0">
              <a:buNone/>
            </a:pPr>
            <a:r>
              <a:rPr lang="en-AU" sz="2000" dirty="0">
                <a:solidFill>
                  <a:srgbClr val="FFFF00"/>
                </a:solidFill>
                <a:latin typeface="Arial" panose="020B0604020202020204" pitchFamily="34" charset="0"/>
                <a:cs typeface="Arial" panose="020B0604020202020204" pitchFamily="34" charset="0"/>
              </a:rPr>
              <a:t>{DA 21.3}</a:t>
            </a:r>
          </a:p>
        </p:txBody>
      </p:sp>
    </p:spTree>
    <p:extLst>
      <p:ext uri="{BB962C8B-B14F-4D97-AF65-F5344CB8AC3E}">
        <p14:creationId xmlns:p14="http://schemas.microsoft.com/office/powerpoint/2010/main" val="3365399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669143"/>
            <a:ext cx="10820400" cy="4549542"/>
          </a:xfrm>
        </p:spPr>
        <p:txBody>
          <a:bodyPr>
            <a:normAutofit/>
          </a:bodyPr>
          <a:lstStyle/>
          <a:p>
            <a:pPr marL="0" indent="0">
              <a:buNone/>
            </a:pPr>
            <a:r>
              <a:rPr lang="en-AU" sz="2800" b="1" dirty="0">
                <a:solidFill>
                  <a:srgbClr val="00B0F0"/>
                </a:solidFill>
                <a:latin typeface="Arial" panose="020B0604020202020204" pitchFamily="34" charset="0"/>
                <a:cs typeface="Arial" panose="020B0604020202020204" pitchFamily="34" charset="0"/>
              </a:rPr>
              <a:t>Those who have chosen Satan as their leader, and have been controlled by his power, are not prepared to enter the presence of God</a:t>
            </a:r>
            <a:r>
              <a:rPr lang="en-AU" sz="2800" dirty="0">
                <a:solidFill>
                  <a:srgbClr val="FFFF00"/>
                </a:solidFill>
                <a:latin typeface="Arial" panose="020B0604020202020204" pitchFamily="34" charset="0"/>
                <a:cs typeface="Arial" panose="020B0604020202020204" pitchFamily="34" charset="0"/>
              </a:rPr>
              <a:t>. Pride, deception, licentiousness, cruelty, have become fixed in their characters. Can they enter Heaven, to dwell forever with those whom they despised and hated on earth? Truth will never be agreeable to a liar; meekness will not satisfy self-esteem and pride; purity is not acceptable to the corrupt; disinterested love does not appear attractive to the selfish. </a:t>
            </a:r>
            <a:r>
              <a:rPr lang="en-AU" sz="2800" b="1" dirty="0">
                <a:solidFill>
                  <a:srgbClr val="00B0F0"/>
                </a:solidFill>
                <a:latin typeface="Arial" panose="020B0604020202020204" pitchFamily="34" charset="0"/>
                <a:cs typeface="Arial" panose="020B0604020202020204" pitchFamily="34" charset="0"/>
              </a:rPr>
              <a:t>What source of enjoyment could Heaven offer to those who are wholly absorbed in earthly and selfish interests?</a:t>
            </a:r>
          </a:p>
        </p:txBody>
      </p:sp>
    </p:spTree>
    <p:extLst>
      <p:ext uri="{BB962C8B-B14F-4D97-AF65-F5344CB8AC3E}">
        <p14:creationId xmlns:p14="http://schemas.microsoft.com/office/powerpoint/2010/main" val="3952670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901372"/>
            <a:ext cx="10820400" cy="4397828"/>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Could those whose lives have been spent in rebellion against God be suddenly transported to Heaven, and witness the high, the holy state of perfection that ever exists there,— every soul filled with love; every countenance beaming with joy; enrapturing music in melodious strains rising in </a:t>
            </a:r>
            <a:r>
              <a:rPr lang="en-AU" sz="2800" dirty="0" err="1">
                <a:solidFill>
                  <a:srgbClr val="FFFF00"/>
                </a:solidFill>
                <a:latin typeface="Arial" panose="020B0604020202020204" pitchFamily="34" charset="0"/>
                <a:cs typeface="Arial" panose="020B0604020202020204" pitchFamily="34" charset="0"/>
              </a:rPr>
              <a:t>honor</a:t>
            </a:r>
            <a:r>
              <a:rPr lang="en-AU" sz="2800" dirty="0">
                <a:solidFill>
                  <a:srgbClr val="FFFF00"/>
                </a:solidFill>
                <a:latin typeface="Arial" panose="020B0604020202020204" pitchFamily="34" charset="0"/>
                <a:cs typeface="Arial" panose="020B0604020202020204" pitchFamily="34" charset="0"/>
              </a:rPr>
              <a:t> of God and the Lamb; and ceaseless streams of light flowing upon the redeemed from the face of Him who </a:t>
            </a:r>
            <a:r>
              <a:rPr lang="en-AU" sz="2800" dirty="0" err="1">
                <a:solidFill>
                  <a:srgbClr val="FFFF00"/>
                </a:solidFill>
                <a:latin typeface="Arial" panose="020B0604020202020204" pitchFamily="34" charset="0"/>
                <a:cs typeface="Arial" panose="020B0604020202020204" pitchFamily="34" charset="0"/>
              </a:rPr>
              <a:t>sitteth</a:t>
            </a:r>
            <a:r>
              <a:rPr lang="en-AU" sz="2800" dirty="0">
                <a:solidFill>
                  <a:srgbClr val="FFFF00"/>
                </a:solidFill>
                <a:latin typeface="Arial" panose="020B0604020202020204" pitchFamily="34" charset="0"/>
                <a:cs typeface="Arial" panose="020B0604020202020204" pitchFamily="34" charset="0"/>
              </a:rPr>
              <a:t> upon the throne,—could those whose hearts are filled with hatred of God, of truth and holiness, mingle with the heavenly throng and join their songs of praise? Could they endure the glory of God and the Lamb?</a:t>
            </a:r>
          </a:p>
        </p:txBody>
      </p:sp>
    </p:spTree>
    <p:extLst>
      <p:ext uri="{BB962C8B-B14F-4D97-AF65-F5344CB8AC3E}">
        <p14:creationId xmlns:p14="http://schemas.microsoft.com/office/powerpoint/2010/main" val="433287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851102"/>
            <a:ext cx="10820400" cy="4367583"/>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No, no; years of probation were granted them, that they might form characters for Heaven; but they have never trained the mind to love purity; they have never learned the language of Heaven, and now it is too late. A life of rebellion against God has unfitted them for Heaven. </a:t>
            </a:r>
            <a:r>
              <a:rPr lang="en-AU" sz="2800" b="1" dirty="0">
                <a:solidFill>
                  <a:srgbClr val="00B0F0"/>
                </a:solidFill>
                <a:latin typeface="Arial" panose="020B0604020202020204" pitchFamily="34" charset="0"/>
                <a:cs typeface="Arial" panose="020B0604020202020204" pitchFamily="34" charset="0"/>
              </a:rPr>
              <a:t>Its purity, holiness, and peace would be torture to them; the glory of God would be a consuming fire</a:t>
            </a:r>
            <a:r>
              <a:rPr lang="en-AU" sz="2800" dirty="0">
                <a:solidFill>
                  <a:srgbClr val="FFFF00"/>
                </a:solidFill>
                <a:latin typeface="Arial" panose="020B0604020202020204" pitchFamily="34" charset="0"/>
                <a:cs typeface="Arial" panose="020B0604020202020204" pitchFamily="34" charset="0"/>
              </a:rPr>
              <a:t>. They would long to flee from that holy place. They would welcome destruction, that they might be hidden from the face of Him who died to redeem them. </a:t>
            </a:r>
            <a:r>
              <a:rPr lang="en-AU" sz="2800" b="1" dirty="0">
                <a:solidFill>
                  <a:schemeClr val="accent1"/>
                </a:solidFill>
                <a:latin typeface="Arial" panose="020B0604020202020204" pitchFamily="34" charset="0"/>
                <a:cs typeface="Arial" panose="020B0604020202020204" pitchFamily="34" charset="0"/>
              </a:rPr>
              <a:t>The destiny of the wicked is fixed by their own choice.</a:t>
            </a:r>
            <a:r>
              <a:rPr lang="en-AU" sz="2800" b="1" dirty="0">
                <a:solidFill>
                  <a:srgbClr val="00B0F0"/>
                </a:solidFill>
                <a:latin typeface="Arial" panose="020B0604020202020204" pitchFamily="34" charset="0"/>
                <a:cs typeface="Arial" panose="020B0604020202020204" pitchFamily="34" charset="0"/>
              </a:rPr>
              <a:t> Their exclusion from Heaven is </a:t>
            </a:r>
            <a:r>
              <a:rPr lang="en-AU" sz="2800" b="1" dirty="0">
                <a:solidFill>
                  <a:schemeClr val="accent1"/>
                </a:solidFill>
                <a:latin typeface="Arial" panose="020B0604020202020204" pitchFamily="34" charset="0"/>
                <a:cs typeface="Arial" panose="020B0604020202020204" pitchFamily="34" charset="0"/>
              </a:rPr>
              <a:t>voluntary with themselves</a:t>
            </a:r>
            <a:r>
              <a:rPr lang="en-AU" sz="2800" b="1" dirty="0">
                <a:solidFill>
                  <a:srgbClr val="00B0F0"/>
                </a:solidFill>
                <a:latin typeface="Arial" panose="020B0604020202020204" pitchFamily="34" charset="0"/>
                <a:cs typeface="Arial" panose="020B0604020202020204" pitchFamily="34" charset="0"/>
              </a:rPr>
              <a:t>, and </a:t>
            </a:r>
            <a:r>
              <a:rPr lang="en-AU" sz="2800" b="1" dirty="0">
                <a:solidFill>
                  <a:schemeClr val="accent1"/>
                </a:solidFill>
                <a:latin typeface="Arial" panose="020B0604020202020204" pitchFamily="34" charset="0"/>
                <a:cs typeface="Arial" panose="020B0604020202020204" pitchFamily="34" charset="0"/>
              </a:rPr>
              <a:t>just and merciful on the part of God</a:t>
            </a:r>
            <a:r>
              <a:rPr lang="en-AU" sz="2800"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08168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God executes justice [righteousness/mercy] upon the wicked, for the good of the universe, and even for the good of those upon whom his judgments are visited.</a:t>
            </a:r>
          </a:p>
        </p:txBody>
      </p:sp>
    </p:spTree>
    <p:extLst>
      <p:ext uri="{BB962C8B-B14F-4D97-AF65-F5344CB8AC3E}">
        <p14:creationId xmlns:p14="http://schemas.microsoft.com/office/powerpoint/2010/main" val="3817195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Christ came to reveal God to the world as a </a:t>
            </a:r>
            <a:r>
              <a:rPr lang="en-AU" sz="2800" b="1" dirty="0">
                <a:solidFill>
                  <a:srgbClr val="00B0F0"/>
                </a:solidFill>
                <a:latin typeface="Arial" panose="020B0604020202020204" pitchFamily="34" charset="0"/>
                <a:cs typeface="Arial" panose="020B0604020202020204" pitchFamily="34" charset="0"/>
              </a:rPr>
              <a:t>God of love, a God of mercy, tenderness, and compassion</a:t>
            </a:r>
            <a:r>
              <a:rPr lang="en-AU" sz="2800" dirty="0">
                <a:solidFill>
                  <a:srgbClr val="FFFF00"/>
                </a:solidFill>
                <a:latin typeface="Arial" panose="020B0604020202020204" pitchFamily="34" charset="0"/>
                <a:cs typeface="Arial" panose="020B0604020202020204" pitchFamily="34" charset="0"/>
              </a:rPr>
              <a:t>. By the world’s Redeemer the thick darkness with which Satan had enshrouded the throne of the Deity was swept away, and </a:t>
            </a:r>
            <a:r>
              <a:rPr lang="en-AU" sz="2800" b="1" dirty="0">
                <a:solidFill>
                  <a:srgbClr val="00B0F0"/>
                </a:solidFill>
                <a:latin typeface="Arial" panose="020B0604020202020204" pitchFamily="34" charset="0"/>
                <a:cs typeface="Arial" panose="020B0604020202020204" pitchFamily="34" charset="0"/>
              </a:rPr>
              <a:t>the Father was again manifest to men as the Light of life</a:t>
            </a:r>
            <a:r>
              <a:rPr lang="en-AU" sz="2800" dirty="0">
                <a:solidFill>
                  <a:srgbClr val="FFFF00"/>
                </a:solidFill>
                <a:latin typeface="Arial" panose="020B0604020202020204" pitchFamily="34" charset="0"/>
                <a:cs typeface="Arial" panose="020B0604020202020204" pitchFamily="34" charset="0"/>
              </a:rPr>
              <a:t>. </a:t>
            </a:r>
          </a:p>
          <a:p>
            <a:pPr marL="0" indent="0">
              <a:buNone/>
            </a:pPr>
            <a:r>
              <a:rPr lang="en-AU" sz="2000" dirty="0">
                <a:solidFill>
                  <a:srgbClr val="FFFF00"/>
                </a:solidFill>
                <a:latin typeface="Arial" panose="020B0604020202020204" pitchFamily="34" charset="0"/>
                <a:cs typeface="Arial" panose="020B0604020202020204" pitchFamily="34" charset="0"/>
              </a:rPr>
              <a:t>{RH February 15, 1912, par. 4}</a:t>
            </a:r>
          </a:p>
        </p:txBody>
      </p:sp>
    </p:spTree>
    <p:extLst>
      <p:ext uri="{BB962C8B-B14F-4D97-AF65-F5344CB8AC3E}">
        <p14:creationId xmlns:p14="http://schemas.microsoft.com/office/powerpoint/2010/main" val="2417046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581243"/>
            <a:ext cx="10820400" cy="4024125"/>
          </a:xfrm>
        </p:spPr>
        <p:txBody>
          <a:bodyPr>
            <a:normAutofit/>
          </a:bodyPr>
          <a:lstStyle/>
          <a:p>
            <a:pPr marL="0" indent="0" algn="ctr">
              <a:buNone/>
            </a:pPr>
            <a:endParaRPr lang="en-US" sz="9600" dirty="0">
              <a:solidFill>
                <a:srgbClr val="FFFF00"/>
              </a:solidFill>
              <a:latin typeface="Arial" panose="020B0604020202020204" pitchFamily="34" charset="0"/>
              <a:cs typeface="Arial" panose="020B0604020202020204" pitchFamily="34" charset="0"/>
            </a:endParaRPr>
          </a:p>
          <a:p>
            <a:pPr marL="0" indent="0" algn="ctr">
              <a:buNone/>
            </a:pPr>
            <a:r>
              <a:rPr lang="en-US" sz="9600" dirty="0">
                <a:solidFill>
                  <a:srgbClr val="FFFF00"/>
                </a:solidFill>
                <a:latin typeface="Arial" panose="020B0604020202020204" pitchFamily="34" charset="0"/>
                <a:cs typeface="Arial" panose="020B0604020202020204" pitchFamily="34" charset="0"/>
              </a:rPr>
              <a:t>END</a:t>
            </a:r>
            <a:endParaRPr lang="en-AU" sz="96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817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2194560"/>
            <a:ext cx="11075276" cy="4024125"/>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And he said, I will make all my goodness </a:t>
            </a:r>
            <a:r>
              <a:rPr lang="en-AU" sz="2800" dirty="0">
                <a:solidFill>
                  <a:srgbClr val="00B0F0"/>
                </a:solidFill>
                <a:latin typeface="Arial" panose="020B0604020202020204" pitchFamily="34" charset="0"/>
                <a:cs typeface="Arial" panose="020B0604020202020204" pitchFamily="34" charset="0"/>
              </a:rPr>
              <a:t>[H2898 good, goodness]</a:t>
            </a:r>
            <a:r>
              <a:rPr lang="en-AU" sz="2800" dirty="0">
                <a:solidFill>
                  <a:srgbClr val="FFFF00"/>
                </a:solidFill>
                <a:latin typeface="Arial" panose="020B0604020202020204" pitchFamily="34" charset="0"/>
                <a:cs typeface="Arial" panose="020B0604020202020204" pitchFamily="34" charset="0"/>
              </a:rPr>
              <a:t> pass before thee, and I will proclaim the name </a:t>
            </a:r>
            <a:r>
              <a:rPr lang="en-AU" sz="2800" dirty="0">
                <a:solidFill>
                  <a:srgbClr val="00B0F0"/>
                </a:solidFill>
                <a:latin typeface="Arial" panose="020B0604020202020204" pitchFamily="34" charset="0"/>
                <a:cs typeface="Arial" panose="020B0604020202020204" pitchFamily="34" charset="0"/>
              </a:rPr>
              <a:t>[H8034 character]</a:t>
            </a:r>
            <a:r>
              <a:rPr lang="en-AU" sz="2800" dirty="0">
                <a:solidFill>
                  <a:srgbClr val="FFFF00"/>
                </a:solidFill>
                <a:latin typeface="Arial" panose="020B0604020202020204" pitchFamily="34" charset="0"/>
                <a:cs typeface="Arial" panose="020B0604020202020204" pitchFamily="34" charset="0"/>
              </a:rPr>
              <a:t> of the LORD before thee; and will be gracious to whom I will be gracious, and will shew mercy on whom I will shew mercy.  </a:t>
            </a:r>
            <a:r>
              <a:rPr lang="en-AU" sz="2000" dirty="0">
                <a:solidFill>
                  <a:srgbClr val="FFFF00"/>
                </a:solidFill>
                <a:latin typeface="Arial" panose="020B0604020202020204" pitchFamily="34" charset="0"/>
                <a:cs typeface="Arial" panose="020B0604020202020204" pitchFamily="34" charset="0"/>
              </a:rPr>
              <a:t>Exodus 33:19</a:t>
            </a:r>
          </a:p>
          <a:p>
            <a:pPr marL="0" indent="0">
              <a:buNone/>
            </a:pPr>
            <a:endParaRPr lang="en-AU" sz="20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And the LORD passed by before him, and proclaimed, The LORD, The LORD God, merciful and gracious, longsuffering, and abundant in goodness </a:t>
            </a:r>
            <a:r>
              <a:rPr lang="en-AU" sz="2800" dirty="0">
                <a:solidFill>
                  <a:srgbClr val="00B0F0"/>
                </a:solidFill>
                <a:latin typeface="Arial" panose="020B0604020202020204" pitchFamily="34" charset="0"/>
                <a:cs typeface="Arial" panose="020B0604020202020204" pitchFamily="34" charset="0"/>
              </a:rPr>
              <a:t>[H2617 kindness]</a:t>
            </a:r>
            <a:r>
              <a:rPr lang="en-AU" sz="2800" dirty="0">
                <a:solidFill>
                  <a:srgbClr val="FFFF00"/>
                </a:solidFill>
                <a:latin typeface="Arial" panose="020B0604020202020204" pitchFamily="34" charset="0"/>
                <a:cs typeface="Arial" panose="020B0604020202020204" pitchFamily="34" charset="0"/>
              </a:rPr>
              <a:t> and truth.  </a:t>
            </a:r>
            <a:r>
              <a:rPr lang="en-AU" sz="2000" dirty="0">
                <a:solidFill>
                  <a:srgbClr val="FFFF00"/>
                </a:solidFill>
                <a:latin typeface="Arial" panose="020B0604020202020204" pitchFamily="34" charset="0"/>
                <a:cs typeface="Arial" panose="020B0604020202020204" pitchFamily="34" charset="0"/>
              </a:rPr>
              <a:t>Exodus 34:6</a:t>
            </a:r>
          </a:p>
        </p:txBody>
      </p:sp>
    </p:spTree>
    <p:extLst>
      <p:ext uri="{BB962C8B-B14F-4D97-AF65-F5344CB8AC3E}">
        <p14:creationId xmlns:p14="http://schemas.microsoft.com/office/powerpoint/2010/main" val="230312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755228"/>
            <a:ext cx="10820400" cy="4463457"/>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“My presence shall go with thee” was the promise given during the journey through the wilderness. </a:t>
            </a:r>
            <a:r>
              <a:rPr lang="en-AU" sz="2800" b="1" dirty="0">
                <a:solidFill>
                  <a:srgbClr val="00B0F0"/>
                </a:solidFill>
                <a:latin typeface="Arial" panose="020B0604020202020204" pitchFamily="34" charset="0"/>
                <a:cs typeface="Arial" panose="020B0604020202020204" pitchFamily="34" charset="0"/>
              </a:rPr>
              <a:t>This assurance was accompanied by a </a:t>
            </a:r>
            <a:r>
              <a:rPr lang="en-AU" sz="2800" b="1" dirty="0" err="1">
                <a:solidFill>
                  <a:srgbClr val="00B0F0"/>
                </a:solidFill>
                <a:latin typeface="Arial" panose="020B0604020202020204" pitchFamily="34" charset="0"/>
                <a:cs typeface="Arial" panose="020B0604020202020204" pitchFamily="34" charset="0"/>
              </a:rPr>
              <a:t>marvelous</a:t>
            </a:r>
            <a:r>
              <a:rPr lang="en-AU" sz="2800" b="1" dirty="0">
                <a:solidFill>
                  <a:srgbClr val="00B0F0"/>
                </a:solidFill>
                <a:latin typeface="Arial" panose="020B0604020202020204" pitchFamily="34" charset="0"/>
                <a:cs typeface="Arial" panose="020B0604020202020204" pitchFamily="34" charset="0"/>
              </a:rPr>
              <a:t> </a:t>
            </a:r>
            <a:r>
              <a:rPr lang="en-AU" sz="2800" b="1" dirty="0">
                <a:solidFill>
                  <a:schemeClr val="accent1"/>
                </a:solidFill>
                <a:latin typeface="Arial" panose="020B0604020202020204" pitchFamily="34" charset="0"/>
                <a:cs typeface="Arial" panose="020B0604020202020204" pitchFamily="34" charset="0"/>
              </a:rPr>
              <a:t>revelation of Jehovah’s character</a:t>
            </a:r>
            <a:r>
              <a:rPr lang="en-AU" sz="2800" b="1" dirty="0">
                <a:solidFill>
                  <a:srgbClr val="00B0F0"/>
                </a:solidFill>
                <a:latin typeface="Arial" panose="020B0604020202020204" pitchFamily="34" charset="0"/>
                <a:cs typeface="Arial" panose="020B0604020202020204" pitchFamily="34" charset="0"/>
              </a:rPr>
              <a:t>, which enabled Moses to proclaim to all Israel the </a:t>
            </a:r>
            <a:r>
              <a:rPr lang="en-AU" sz="2800" b="1" dirty="0">
                <a:solidFill>
                  <a:schemeClr val="accent1"/>
                </a:solidFill>
                <a:latin typeface="Arial" panose="020B0604020202020204" pitchFamily="34" charset="0"/>
                <a:cs typeface="Arial" panose="020B0604020202020204" pitchFamily="34" charset="0"/>
              </a:rPr>
              <a:t>goodness of God</a:t>
            </a:r>
            <a:r>
              <a:rPr lang="en-AU" sz="2800" b="1" dirty="0">
                <a:solidFill>
                  <a:srgbClr val="00B0F0"/>
                </a:solidFill>
                <a:latin typeface="Arial" panose="020B0604020202020204" pitchFamily="34" charset="0"/>
                <a:cs typeface="Arial" panose="020B0604020202020204" pitchFamily="34" charset="0"/>
              </a:rPr>
              <a:t>, and to instruct them fully concerning the attributes of their invisible King</a:t>
            </a:r>
            <a:r>
              <a:rPr lang="en-AU" sz="2800" dirty="0">
                <a:solidFill>
                  <a:srgbClr val="FFFF00"/>
                </a:solidFill>
                <a:latin typeface="Arial" panose="020B0604020202020204" pitchFamily="34" charset="0"/>
                <a:cs typeface="Arial" panose="020B0604020202020204" pitchFamily="34" charset="0"/>
              </a:rPr>
              <a:t>. “The Lord passed by before him, and proclaimed, The Lord, The Lord God, merciful and gracious, long-suffering, and abundant in goodness and truth, keeping mercy for thousands, forgiving iniquity and transgression and sin, and that will by no means clear the guilty.”  </a:t>
            </a:r>
            <a:r>
              <a:rPr lang="en-AU" sz="2000" dirty="0">
                <a:solidFill>
                  <a:srgbClr val="FFFF00"/>
                </a:solidFill>
                <a:latin typeface="Arial" panose="020B0604020202020204" pitchFamily="34" charset="0"/>
                <a:cs typeface="Arial" panose="020B0604020202020204" pitchFamily="34" charset="0"/>
              </a:rPr>
              <a:t>{RH March 18, 1915, par. 4}</a:t>
            </a:r>
          </a:p>
        </p:txBody>
      </p:sp>
    </p:spTree>
    <p:extLst>
      <p:ext uri="{BB962C8B-B14F-4D97-AF65-F5344CB8AC3E}">
        <p14:creationId xmlns:p14="http://schemas.microsoft.com/office/powerpoint/2010/main" val="2187655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b="1" dirty="0">
                <a:solidFill>
                  <a:srgbClr val="00B0F0"/>
                </a:solidFill>
                <a:latin typeface="Arial" panose="020B0604020202020204" pitchFamily="34" charset="0"/>
                <a:cs typeface="Arial" panose="020B0604020202020204" pitchFamily="34" charset="0"/>
              </a:rPr>
              <a:t>Because</a:t>
            </a:r>
            <a:r>
              <a:rPr lang="en-AU" sz="2800" dirty="0">
                <a:solidFill>
                  <a:srgbClr val="FFFF00"/>
                </a:solidFill>
                <a:latin typeface="Arial" panose="020B0604020202020204" pitchFamily="34" charset="0"/>
                <a:cs typeface="Arial" panose="020B0604020202020204" pitchFamily="34" charset="0"/>
              </a:rPr>
              <a:t> God is a </a:t>
            </a:r>
            <a:r>
              <a:rPr lang="en-AU" sz="2800" b="1" dirty="0">
                <a:solidFill>
                  <a:srgbClr val="00B0F0"/>
                </a:solidFill>
                <a:latin typeface="Arial" panose="020B0604020202020204" pitchFamily="34" charset="0"/>
                <a:cs typeface="Arial" panose="020B0604020202020204" pitchFamily="34" charset="0"/>
              </a:rPr>
              <a:t>God of justice</a:t>
            </a:r>
            <a:r>
              <a:rPr lang="en-AU" sz="2800" dirty="0">
                <a:solidFill>
                  <a:srgbClr val="FFFF00"/>
                </a:solidFill>
                <a:latin typeface="Arial" panose="020B0604020202020204" pitchFamily="34" charset="0"/>
                <a:cs typeface="Arial" panose="020B0604020202020204" pitchFamily="34" charset="0"/>
              </a:rPr>
              <a:t> and terrible majesty, </a:t>
            </a:r>
            <a:r>
              <a:rPr lang="en-AU" sz="2800" b="1" dirty="0">
                <a:solidFill>
                  <a:srgbClr val="00B0F0"/>
                </a:solidFill>
                <a:latin typeface="Arial" panose="020B0604020202020204" pitchFamily="34" charset="0"/>
                <a:cs typeface="Arial" panose="020B0604020202020204" pitchFamily="34" charset="0"/>
              </a:rPr>
              <a:t>Satan </a:t>
            </a:r>
            <a:r>
              <a:rPr lang="en-AU" sz="2800" b="1" dirty="0">
                <a:solidFill>
                  <a:schemeClr val="accent1"/>
                </a:solidFill>
                <a:latin typeface="Arial" panose="020B0604020202020204" pitchFamily="34" charset="0"/>
                <a:cs typeface="Arial" panose="020B0604020202020204" pitchFamily="34" charset="0"/>
              </a:rPr>
              <a:t>caused</a:t>
            </a:r>
            <a:r>
              <a:rPr lang="en-AU" sz="2800" b="1" dirty="0">
                <a:solidFill>
                  <a:srgbClr val="00B0F0"/>
                </a:solidFill>
                <a:latin typeface="Arial" panose="020B0604020202020204" pitchFamily="34" charset="0"/>
                <a:cs typeface="Arial" panose="020B0604020202020204" pitchFamily="34" charset="0"/>
              </a:rPr>
              <a:t> them to look upon Him as </a:t>
            </a:r>
            <a:r>
              <a:rPr lang="en-AU" sz="2800" b="1" dirty="0">
                <a:solidFill>
                  <a:schemeClr val="accent1"/>
                </a:solidFill>
                <a:latin typeface="Arial" panose="020B0604020202020204" pitchFamily="34" charset="0"/>
                <a:cs typeface="Arial" panose="020B0604020202020204" pitchFamily="34" charset="0"/>
              </a:rPr>
              <a:t>severe and unforgiving</a:t>
            </a:r>
            <a:r>
              <a:rPr lang="en-AU" sz="2800" dirty="0">
                <a:solidFill>
                  <a:srgbClr val="FFFF00"/>
                </a:solidFill>
                <a:latin typeface="Arial" panose="020B0604020202020204" pitchFamily="34" charset="0"/>
                <a:cs typeface="Arial" panose="020B0604020202020204" pitchFamily="34" charset="0"/>
              </a:rPr>
              <a:t>. Thus he drew men to join him in rebellion against God, and the night of woe settled down upon the world.</a:t>
            </a:r>
          </a:p>
          <a:p>
            <a:pPr marL="0" indent="0">
              <a:buNone/>
            </a:pPr>
            <a:r>
              <a:rPr lang="en-AU" sz="2000" dirty="0">
                <a:solidFill>
                  <a:srgbClr val="FFFF00"/>
                </a:solidFill>
                <a:latin typeface="Arial" panose="020B0604020202020204" pitchFamily="34" charset="0"/>
                <a:cs typeface="Arial" panose="020B0604020202020204" pitchFamily="34" charset="0"/>
              </a:rPr>
              <a:t>{DA 21.3}</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848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595470"/>
            <a:ext cx="10820400" cy="4910433"/>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Cambridge online – </a:t>
            </a:r>
            <a:r>
              <a:rPr lang="en-AU" dirty="0">
                <a:solidFill>
                  <a:srgbClr val="FFFF00"/>
                </a:solidFill>
                <a:latin typeface="Arial" panose="020B0604020202020204" pitchFamily="34" charset="0"/>
                <a:cs typeface="Arial" panose="020B0604020202020204" pitchFamily="34" charset="0"/>
              </a:rPr>
              <a:t>https://dictionary.cambridge.org/dictionary/english/justice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Justice – noun (</a:t>
            </a:r>
            <a:r>
              <a:rPr lang="en-AU" sz="2800" dirty="0">
                <a:solidFill>
                  <a:srgbClr val="00B0F0"/>
                </a:solidFill>
                <a:latin typeface="Arial" panose="020B0604020202020204" pitchFamily="34" charset="0"/>
                <a:cs typeface="Arial" panose="020B0604020202020204" pitchFamily="34" charset="0"/>
              </a:rPr>
              <a:t>FAIRNESS</a:t>
            </a:r>
            <a:r>
              <a:rPr lang="en-AU" sz="2800" dirty="0">
                <a:solidFill>
                  <a:srgbClr val="FFFF00"/>
                </a:solidFill>
                <a:latin typeface="Arial" panose="020B0604020202020204" pitchFamily="34" charset="0"/>
                <a:cs typeface="Arial" panose="020B0604020202020204" pitchFamily="34" charset="0"/>
              </a:rPr>
              <a:t>) - </a:t>
            </a:r>
          </a:p>
          <a:p>
            <a:pPr marL="0" indent="0">
              <a:buNone/>
            </a:pPr>
            <a:endParaRPr lang="en-AU" sz="30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Fairness in the way people are dealt with:</a:t>
            </a:r>
          </a:p>
          <a:p>
            <a:r>
              <a:rPr lang="en-AU" sz="2800" dirty="0">
                <a:solidFill>
                  <a:srgbClr val="FFFF00"/>
                </a:solidFill>
                <a:latin typeface="Arial" panose="020B0604020202020204" pitchFamily="34" charset="0"/>
                <a:cs typeface="Arial" panose="020B0604020202020204" pitchFamily="34" charset="0"/>
              </a:rPr>
              <a:t>There's no </a:t>
            </a:r>
            <a:r>
              <a:rPr lang="en-AU" sz="2800"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in the world when people can be made to suffer like that.</a:t>
            </a:r>
          </a:p>
          <a:p>
            <a:r>
              <a:rPr lang="en-AU" sz="2800" dirty="0">
                <a:solidFill>
                  <a:srgbClr val="FFFF00"/>
                </a:solidFill>
                <a:latin typeface="Arial" panose="020B0604020202020204" pitchFamily="34" charset="0"/>
                <a:cs typeface="Arial" panose="020B0604020202020204" pitchFamily="34" charset="0"/>
              </a:rPr>
              <a:t>The winner has been disqualified for cheating, so </a:t>
            </a:r>
            <a:r>
              <a:rPr lang="en-AU" sz="2800" dirty="0">
                <a:solidFill>
                  <a:srgbClr val="00B0F0"/>
                </a:solidFill>
                <a:latin typeface="Arial" panose="020B0604020202020204" pitchFamily="34" charset="0"/>
                <a:cs typeface="Arial" panose="020B0604020202020204" pitchFamily="34" charset="0"/>
              </a:rPr>
              <a:t>justice</a:t>
            </a:r>
            <a:r>
              <a:rPr lang="en-AU" sz="2800" dirty="0">
                <a:solidFill>
                  <a:srgbClr val="FFFF00"/>
                </a:solidFill>
                <a:latin typeface="Arial" panose="020B0604020202020204" pitchFamily="34" charset="0"/>
                <a:cs typeface="Arial" panose="020B0604020202020204" pitchFamily="34" charset="0"/>
              </a:rPr>
              <a:t> has been done (= a fair situation has been achieved).  </a:t>
            </a:r>
            <a:r>
              <a:rPr lang="en-AU" sz="2400" dirty="0">
                <a:solidFill>
                  <a:srgbClr val="FFFF00"/>
                </a:solidFill>
                <a:latin typeface="Arial" panose="020B0604020202020204" pitchFamily="34" charset="0"/>
                <a:cs typeface="Arial" panose="020B0604020202020204" pitchFamily="34" charset="0"/>
              </a:rPr>
              <a:t>[The cheater got what they deserved – atonement satisfied.]</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1222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a:xfrm>
            <a:off x="685800" y="1429407"/>
            <a:ext cx="10820400" cy="5234151"/>
          </a:xfrm>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Dictionary.com – </a:t>
            </a:r>
            <a:r>
              <a:rPr lang="en-AU" sz="2000" dirty="0">
                <a:solidFill>
                  <a:srgbClr val="FFFF00"/>
                </a:solidFill>
                <a:latin typeface="Arial" panose="020B0604020202020204" pitchFamily="34" charset="0"/>
                <a:cs typeface="Arial" panose="020B0604020202020204" pitchFamily="34" charset="0"/>
              </a:rPr>
              <a:t>https://www.dictionary.com/browse/justice</a:t>
            </a:r>
          </a:p>
          <a:p>
            <a:r>
              <a:rPr lang="en-AU" sz="2800" dirty="0">
                <a:solidFill>
                  <a:srgbClr val="00B0F0"/>
                </a:solidFill>
                <a:latin typeface="Arial" panose="020B0604020202020204" pitchFamily="34" charset="0"/>
                <a:cs typeface="Arial" panose="020B0604020202020204" pitchFamily="34" charset="0"/>
              </a:rPr>
              <a:t>the quality of being just</a:t>
            </a:r>
            <a:r>
              <a:rPr lang="en-AU" sz="2800" dirty="0">
                <a:solidFill>
                  <a:srgbClr val="FFFF00"/>
                </a:solidFill>
                <a:latin typeface="Arial" panose="020B0604020202020204" pitchFamily="34" charset="0"/>
                <a:cs typeface="Arial" panose="020B0604020202020204" pitchFamily="34" charset="0"/>
              </a:rPr>
              <a:t>; </a:t>
            </a:r>
            <a:r>
              <a:rPr lang="en-AU" sz="2800" dirty="0">
                <a:solidFill>
                  <a:srgbClr val="00B0F0"/>
                </a:solidFill>
                <a:latin typeface="Arial" panose="020B0604020202020204" pitchFamily="34" charset="0"/>
                <a:cs typeface="Arial" panose="020B0604020202020204" pitchFamily="34" charset="0"/>
              </a:rPr>
              <a:t>righteousness, equitableness, or moral rightness</a:t>
            </a:r>
            <a:r>
              <a:rPr lang="en-AU" sz="2800" dirty="0">
                <a:solidFill>
                  <a:srgbClr val="FFFF00"/>
                </a:solidFill>
                <a:latin typeface="Arial" panose="020B0604020202020204" pitchFamily="34" charset="0"/>
                <a:cs typeface="Arial" panose="020B0604020202020204" pitchFamily="34" charset="0"/>
              </a:rPr>
              <a:t>: to uphold the justice of a cause.</a:t>
            </a:r>
          </a:p>
          <a:p>
            <a:r>
              <a:rPr lang="en-AU" sz="2800" dirty="0">
                <a:solidFill>
                  <a:srgbClr val="FFFF00"/>
                </a:solidFill>
                <a:latin typeface="Arial" panose="020B0604020202020204" pitchFamily="34" charset="0"/>
                <a:cs typeface="Arial" panose="020B0604020202020204" pitchFamily="34" charset="0"/>
              </a:rPr>
              <a:t>rightfulness or lawfulness, as of a claim or title; justness of ground or reason: to complain with justice.</a:t>
            </a:r>
          </a:p>
          <a:p>
            <a:r>
              <a:rPr lang="en-AU" sz="2800" dirty="0">
                <a:solidFill>
                  <a:srgbClr val="FFFF00"/>
                </a:solidFill>
                <a:latin typeface="Arial" panose="020B0604020202020204" pitchFamily="34" charset="0"/>
                <a:cs typeface="Arial" panose="020B0604020202020204" pitchFamily="34" charset="0"/>
              </a:rPr>
              <a:t>the moral principle determining just conduct.</a:t>
            </a:r>
          </a:p>
          <a:p>
            <a:r>
              <a:rPr lang="en-AU" sz="2800" dirty="0">
                <a:solidFill>
                  <a:srgbClr val="FFFF00"/>
                </a:solidFill>
                <a:latin typeface="Arial" panose="020B0604020202020204" pitchFamily="34" charset="0"/>
                <a:cs typeface="Arial" panose="020B0604020202020204" pitchFamily="34" charset="0"/>
              </a:rPr>
              <a:t>conformity to this principle, as manifested in conduct; just conduct, dealing, or treatment.</a:t>
            </a:r>
          </a:p>
          <a:p>
            <a:r>
              <a:rPr lang="en-AU" sz="2800" dirty="0">
                <a:solidFill>
                  <a:srgbClr val="00B0F0"/>
                </a:solidFill>
                <a:latin typeface="Arial" panose="020B0604020202020204" pitchFamily="34" charset="0"/>
                <a:cs typeface="Arial" panose="020B0604020202020204" pitchFamily="34" charset="0"/>
              </a:rPr>
              <a:t>the administering of deserved punishment or reward</a:t>
            </a:r>
            <a:r>
              <a:rPr lang="en-AU" sz="2800" dirty="0">
                <a:solidFill>
                  <a:srgbClr val="FFFF00"/>
                </a:solidFill>
                <a:latin typeface="Arial" panose="020B0604020202020204" pitchFamily="34" charset="0"/>
                <a:cs typeface="Arial" panose="020B0604020202020204" pitchFamily="34" charset="0"/>
              </a:rPr>
              <a:t>.</a:t>
            </a:r>
          </a:p>
          <a:p>
            <a:r>
              <a:rPr lang="en-AU" sz="2800" dirty="0">
                <a:solidFill>
                  <a:srgbClr val="FFFF00"/>
                </a:solidFill>
                <a:latin typeface="Arial" panose="020B0604020202020204" pitchFamily="34" charset="0"/>
                <a:cs typeface="Arial" panose="020B0604020202020204" pitchFamily="34" charset="0"/>
              </a:rPr>
              <a:t>the maintenance or administration of what is just by law, as by judicial or other proceedings: a court of justice.</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40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88C51-FB63-48DF-93AD-7704230CD850}"/>
              </a:ext>
            </a:extLst>
          </p:cNvPr>
          <p:cNvSpPr>
            <a:spLocks noGrp="1"/>
          </p:cNvSpPr>
          <p:nvPr>
            <p:ph idx="1"/>
          </p:nvPr>
        </p:nvSpPr>
        <p:spPr/>
        <p:txBody>
          <a:bodyPr>
            <a:normAutofit/>
          </a:bodyPr>
          <a:lstStyle/>
          <a:p>
            <a:pPr marL="0" indent="0">
              <a:buNone/>
            </a:pPr>
            <a:r>
              <a:rPr lang="en-AU" sz="2800" dirty="0">
                <a:solidFill>
                  <a:srgbClr val="FFFF00"/>
                </a:solidFill>
                <a:latin typeface="Arial" panose="020B0604020202020204" pitchFamily="34" charset="0"/>
                <a:cs typeface="Arial" panose="020B0604020202020204" pitchFamily="34" charset="0"/>
              </a:rPr>
              <a:t>Merriam-Webster – </a:t>
            </a:r>
            <a:r>
              <a:rPr lang="en-AU" sz="2000" dirty="0">
                <a:solidFill>
                  <a:srgbClr val="FFFF00"/>
                </a:solidFill>
                <a:latin typeface="Arial" panose="020B0604020202020204" pitchFamily="34" charset="0"/>
                <a:cs typeface="Arial" panose="020B0604020202020204" pitchFamily="34" charset="0"/>
              </a:rPr>
              <a:t>https://www.merriam-webster.com/dictionary/justice</a:t>
            </a:r>
          </a:p>
          <a:p>
            <a:pPr marL="0" indent="0">
              <a:buNone/>
            </a:pPr>
            <a:endParaRPr lang="en-AU" sz="2800" dirty="0">
              <a:solidFill>
                <a:srgbClr val="FFFF00"/>
              </a:solidFill>
              <a:latin typeface="Arial" panose="020B0604020202020204" pitchFamily="34" charset="0"/>
              <a:cs typeface="Arial" panose="020B0604020202020204" pitchFamily="34" charset="0"/>
            </a:endParaRPr>
          </a:p>
          <a:p>
            <a:pPr marL="0" indent="0">
              <a:buNone/>
            </a:pPr>
            <a:r>
              <a:rPr lang="en-AU" sz="2800" dirty="0">
                <a:solidFill>
                  <a:srgbClr val="FFFF00"/>
                </a:solidFill>
                <a:latin typeface="Arial" panose="020B0604020202020204" pitchFamily="34" charset="0"/>
                <a:cs typeface="Arial" panose="020B0604020202020204" pitchFamily="34" charset="0"/>
              </a:rPr>
              <a:t>Definition of justice</a:t>
            </a:r>
          </a:p>
          <a:p>
            <a:pPr marL="630238" indent="-630238">
              <a:buNone/>
            </a:pPr>
            <a:r>
              <a:rPr lang="en-AU" sz="2800" dirty="0">
                <a:solidFill>
                  <a:srgbClr val="FFFF00"/>
                </a:solidFill>
                <a:latin typeface="Arial" panose="020B0604020202020204" pitchFamily="34" charset="0"/>
                <a:cs typeface="Arial" panose="020B0604020202020204" pitchFamily="34" charset="0"/>
              </a:rPr>
              <a:t>1a:	the maintenance or administration of what is just especially by the impartial adjustment of conflicting claims or the assignment of merited rewards or punishments</a:t>
            </a:r>
          </a:p>
          <a:p>
            <a:pPr marL="0" indent="0">
              <a:buNone/>
            </a:pP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284665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1021</TotalTime>
  <Words>3042</Words>
  <Application>Microsoft Office PowerPoint</Application>
  <PresentationFormat>Widescreen</PresentationFormat>
  <Paragraphs>93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Century Gothic</vt:lpstr>
      <vt:lpstr>Vapor Trail</vt:lpstr>
      <vt:lpstr>The god of h6666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of h6666</dc:title>
  <dc:creator>ColNic</dc:creator>
  <cp:lastModifiedBy>ColNic</cp:lastModifiedBy>
  <cp:revision>46</cp:revision>
  <dcterms:created xsi:type="dcterms:W3CDTF">2021-07-03T04:53:12Z</dcterms:created>
  <dcterms:modified xsi:type="dcterms:W3CDTF">2021-07-09T13:24:53Z</dcterms:modified>
</cp:coreProperties>
</file>