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2" r:id="rId18"/>
    <p:sldId id="271" r:id="rId19"/>
    <p:sldId id="274" r:id="rId20"/>
    <p:sldId id="275" r:id="rId21"/>
    <p:sldId id="276" r:id="rId22"/>
    <p:sldId id="277" r:id="rId23"/>
    <p:sldId id="278" r:id="rId24"/>
    <p:sldId id="279" r:id="rId25"/>
    <p:sldId id="282" r:id="rId26"/>
    <p:sldId id="280"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59" d="100"/>
          <a:sy n="59" d="100"/>
        </p:scale>
        <p:origin x="3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56601E3-C1AB-415A-91C5-8627A2773001}" type="datetimeFigureOut">
              <a:rPr lang="en-AU" smtClean="0"/>
              <a:t>23/07/2021</a:t>
            </a:fld>
            <a:endParaRPr lang="en-AU"/>
          </a:p>
        </p:txBody>
      </p:sp>
      <p:sp>
        <p:nvSpPr>
          <p:cNvPr id="5" name="Footer Placeholder 4"/>
          <p:cNvSpPr>
            <a:spLocks noGrp="1"/>
          </p:cNvSpPr>
          <p:nvPr>
            <p:ph type="ftr" sz="quarter" idx="11"/>
          </p:nvPr>
        </p:nvSpPr>
        <p:spPr>
          <a:xfrm>
            <a:off x="1371600" y="4323845"/>
            <a:ext cx="6400800" cy="365125"/>
          </a:xfrm>
        </p:spPr>
        <p:txBody>
          <a:bodyPr/>
          <a:lstStyle/>
          <a:p>
            <a:endParaRPr lang="en-AU"/>
          </a:p>
        </p:txBody>
      </p:sp>
      <p:sp>
        <p:nvSpPr>
          <p:cNvPr id="6" name="Slide Number Placeholder 5"/>
          <p:cNvSpPr>
            <a:spLocks noGrp="1"/>
          </p:cNvSpPr>
          <p:nvPr>
            <p:ph type="sldNum" sz="quarter" idx="12"/>
          </p:nvPr>
        </p:nvSpPr>
        <p:spPr>
          <a:xfrm>
            <a:off x="8077200" y="1430866"/>
            <a:ext cx="2743200" cy="365125"/>
          </a:xfrm>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3252074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6601E3-C1AB-415A-91C5-8627A2773001}" type="datetimeFigureOut">
              <a:rPr lang="en-AU" smtClean="0"/>
              <a:t>23/07/2021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48540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56601E3-C1AB-415A-91C5-8627A2773001}" type="datetimeFigureOut">
              <a:rPr lang="en-AU" smtClean="0"/>
              <a:t>23/07/2021</a:t>
            </a:fld>
            <a:endParaRPr lang="en-AU"/>
          </a:p>
        </p:txBody>
      </p:sp>
      <p:sp>
        <p:nvSpPr>
          <p:cNvPr id="6" name="Footer Placeholder 5"/>
          <p:cNvSpPr>
            <a:spLocks noGrp="1"/>
          </p:cNvSpPr>
          <p:nvPr>
            <p:ph type="ftr" sz="quarter" idx="11"/>
          </p:nvPr>
        </p:nvSpPr>
        <p:spPr>
          <a:xfrm>
            <a:off x="685800" y="379941"/>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1517872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56601E3-C1AB-415A-91C5-8627A2773001}" type="datetimeFigureOut">
              <a:rPr lang="en-AU" smtClean="0"/>
              <a:t>23/07/2021</a:t>
            </a:fld>
            <a:endParaRPr lang="en-AU"/>
          </a:p>
        </p:txBody>
      </p:sp>
      <p:sp>
        <p:nvSpPr>
          <p:cNvPr id="6" name="Footer Placeholder 5"/>
          <p:cNvSpPr>
            <a:spLocks noGrp="1"/>
          </p:cNvSpPr>
          <p:nvPr>
            <p:ph type="ftr" sz="quarter" idx="11"/>
          </p:nvPr>
        </p:nvSpPr>
        <p:spPr>
          <a:xfrm>
            <a:off x="685800" y="379941"/>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7F8870FF-2E39-4283-A6FE-AFC8AEE11E12}" type="slidenum">
              <a:rPr lang="en-AU" smtClean="0"/>
              <a:t>‹#›</a:t>
            </a:fld>
            <a:endParaRPr lang="en-A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96765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56601E3-C1AB-415A-91C5-8627A2773001}" type="datetimeFigureOut">
              <a:rPr lang="en-AU" smtClean="0"/>
              <a:t>23/07/2021</a:t>
            </a:fld>
            <a:endParaRPr lang="en-AU"/>
          </a:p>
        </p:txBody>
      </p:sp>
      <p:sp>
        <p:nvSpPr>
          <p:cNvPr id="6" name="Footer Placeholder 5"/>
          <p:cNvSpPr>
            <a:spLocks noGrp="1"/>
          </p:cNvSpPr>
          <p:nvPr>
            <p:ph type="ftr" sz="quarter" idx="11"/>
          </p:nvPr>
        </p:nvSpPr>
        <p:spPr>
          <a:xfrm>
            <a:off x="685800" y="378883"/>
            <a:ext cx="6991492" cy="365125"/>
          </a:xfrm>
        </p:spPr>
        <p:txBody>
          <a:bodyPr/>
          <a:lstStyle/>
          <a:p>
            <a:endParaRPr lang="en-AU"/>
          </a:p>
        </p:txBody>
      </p:sp>
      <p:sp>
        <p:nvSpPr>
          <p:cNvPr id="7" name="Slide Number Placeholder 6"/>
          <p:cNvSpPr>
            <a:spLocks noGrp="1"/>
          </p:cNvSpPr>
          <p:nvPr>
            <p:ph type="sldNum" sz="quarter" idx="12"/>
          </p:nvPr>
        </p:nvSpPr>
        <p:spPr>
          <a:xfrm>
            <a:off x="10862452" y="381000"/>
            <a:ext cx="643748" cy="365125"/>
          </a:xfrm>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3189022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56601E3-C1AB-415A-91C5-8627A2773001}" type="datetimeFigureOut">
              <a:rPr lang="en-AU" smtClean="0"/>
              <a:t>23/07/2021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2574489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56601E3-C1AB-415A-91C5-8627A2773001}" type="datetimeFigureOut">
              <a:rPr lang="en-AU" smtClean="0"/>
              <a:t>23/07/2021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4001775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6601E3-C1AB-415A-91C5-8627A2773001}" type="datetimeFigureOut">
              <a:rPr lang="en-AU" smtClean="0"/>
              <a:t>23/07/2021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4077577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56601E3-C1AB-415A-91C5-8627A2773001}" type="datetimeFigureOut">
              <a:rPr lang="en-AU" smtClean="0"/>
              <a:t>23/07/2021</a:t>
            </a:fld>
            <a:endParaRPr lang="en-AU"/>
          </a:p>
        </p:txBody>
      </p:sp>
      <p:sp>
        <p:nvSpPr>
          <p:cNvPr id="5" name="Footer Placeholder 4"/>
          <p:cNvSpPr>
            <a:spLocks noGrp="1"/>
          </p:cNvSpPr>
          <p:nvPr>
            <p:ph type="ftr" sz="quarter" idx="11"/>
          </p:nvPr>
        </p:nvSpPr>
        <p:spPr>
          <a:xfrm>
            <a:off x="685800" y="381000"/>
            <a:ext cx="6991492" cy="365125"/>
          </a:xfrm>
        </p:spPr>
        <p:txBody>
          <a:bodyPr/>
          <a:lstStyle/>
          <a:p>
            <a:endParaRPr lang="en-AU"/>
          </a:p>
        </p:txBody>
      </p:sp>
      <p:sp>
        <p:nvSpPr>
          <p:cNvPr id="6" name="Slide Number Placeholder 5"/>
          <p:cNvSpPr>
            <a:spLocks noGrp="1"/>
          </p:cNvSpPr>
          <p:nvPr>
            <p:ph type="sldNum" sz="quarter" idx="12"/>
          </p:nvPr>
        </p:nvSpPr>
        <p:spPr>
          <a:xfrm>
            <a:off x="10862452" y="381000"/>
            <a:ext cx="643748" cy="365125"/>
          </a:xfrm>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725859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6601E3-C1AB-415A-91C5-8627A2773001}" type="datetimeFigureOut">
              <a:rPr lang="en-AU" smtClean="0"/>
              <a:t>23/07/2021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263653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56601E3-C1AB-415A-91C5-8627A2773001}" type="datetimeFigureOut">
              <a:rPr lang="en-AU" smtClean="0"/>
              <a:t>23/07/2021</a:t>
            </a:fld>
            <a:endParaRPr lang="en-AU"/>
          </a:p>
        </p:txBody>
      </p:sp>
      <p:sp>
        <p:nvSpPr>
          <p:cNvPr id="5" name="Footer Placeholder 4"/>
          <p:cNvSpPr>
            <a:spLocks noGrp="1"/>
          </p:cNvSpPr>
          <p:nvPr>
            <p:ph type="ftr" sz="quarter" idx="11"/>
          </p:nvPr>
        </p:nvSpPr>
        <p:spPr>
          <a:xfrm>
            <a:off x="685800" y="381001"/>
            <a:ext cx="6991492" cy="364065"/>
          </a:xfrm>
        </p:spPr>
        <p:txBody>
          <a:bodyPr/>
          <a:lstStyle/>
          <a:p>
            <a:endParaRPr lang="en-AU"/>
          </a:p>
        </p:txBody>
      </p:sp>
      <p:sp>
        <p:nvSpPr>
          <p:cNvPr id="6" name="Slide Number Placeholder 5"/>
          <p:cNvSpPr>
            <a:spLocks noGrp="1"/>
          </p:cNvSpPr>
          <p:nvPr>
            <p:ph type="sldNum" sz="quarter" idx="12"/>
          </p:nvPr>
        </p:nvSpPr>
        <p:spPr>
          <a:xfrm>
            <a:off x="10862452" y="381000"/>
            <a:ext cx="643748" cy="365125"/>
          </a:xfrm>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315648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6601E3-C1AB-415A-91C5-8627A2773001}" type="datetimeFigureOut">
              <a:rPr lang="en-AU" smtClean="0"/>
              <a:t>23/07/2021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1302466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6601E3-C1AB-415A-91C5-8627A2773001}" type="datetimeFigureOut">
              <a:rPr lang="en-AU" smtClean="0"/>
              <a:t>23/07/2021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3837248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6601E3-C1AB-415A-91C5-8627A2773001}" type="datetimeFigureOut">
              <a:rPr lang="en-AU" smtClean="0"/>
              <a:t>23/07/2021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167775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601E3-C1AB-415A-91C5-8627A2773001}" type="datetimeFigureOut">
              <a:rPr lang="en-AU" smtClean="0"/>
              <a:t>23/07/2021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2560112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6601E3-C1AB-415A-91C5-8627A2773001}" type="datetimeFigureOut">
              <a:rPr lang="en-AU" smtClean="0"/>
              <a:t>23/07/2021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35659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6601E3-C1AB-415A-91C5-8627A2773001}" type="datetimeFigureOut">
              <a:rPr lang="en-AU" smtClean="0"/>
              <a:t>23/07/2021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F8870FF-2E39-4283-A6FE-AFC8AEE11E12}" type="slidenum">
              <a:rPr lang="en-AU" smtClean="0"/>
              <a:t>‹#›</a:t>
            </a:fld>
            <a:endParaRPr lang="en-AU"/>
          </a:p>
        </p:txBody>
      </p:sp>
    </p:spTree>
    <p:extLst>
      <p:ext uri="{BB962C8B-B14F-4D97-AF65-F5344CB8AC3E}">
        <p14:creationId xmlns:p14="http://schemas.microsoft.com/office/powerpoint/2010/main" val="268118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56601E3-C1AB-415A-91C5-8627A2773001}" type="datetimeFigureOut">
              <a:rPr lang="en-AU" smtClean="0"/>
              <a:t>23/07/2021</a:t>
            </a:fld>
            <a:endParaRPr lang="en-A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F8870FF-2E39-4283-A6FE-AFC8AEE11E12}" type="slidenum">
              <a:rPr lang="en-AU" smtClean="0"/>
              <a:t>‹#›</a:t>
            </a:fld>
            <a:endParaRPr lang="en-AU"/>
          </a:p>
        </p:txBody>
      </p:sp>
    </p:spTree>
    <p:extLst>
      <p:ext uri="{BB962C8B-B14F-4D97-AF65-F5344CB8AC3E}">
        <p14:creationId xmlns:p14="http://schemas.microsoft.com/office/powerpoint/2010/main" val="3175401864"/>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2A7A8-B335-431B-9D93-B4989287350A}"/>
              </a:ext>
            </a:extLst>
          </p:cNvPr>
          <p:cNvSpPr>
            <a:spLocks noGrp="1"/>
          </p:cNvSpPr>
          <p:nvPr>
            <p:ph type="ctrTitle"/>
          </p:nvPr>
        </p:nvSpPr>
        <p:spPr/>
        <p:txBody>
          <a:bodyPr/>
          <a:lstStyle/>
          <a:p>
            <a:r>
              <a:rPr lang="en-AU" b="1" dirty="0">
                <a:solidFill>
                  <a:srgbClr val="FFFF00"/>
                </a:solidFill>
              </a:rPr>
              <a:t>The Parable of the unjust judge</a:t>
            </a:r>
          </a:p>
        </p:txBody>
      </p:sp>
    </p:spTree>
    <p:extLst>
      <p:ext uri="{BB962C8B-B14F-4D97-AF65-F5344CB8AC3E}">
        <p14:creationId xmlns:p14="http://schemas.microsoft.com/office/powerpoint/2010/main" val="2331972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617042"/>
            <a:ext cx="10820400" cy="5060484"/>
          </a:xfrm>
        </p:spPr>
        <p:txBody>
          <a:bodyPr>
            <a:normAutofit/>
          </a:bodyPr>
          <a:lstStyle/>
          <a:p>
            <a:pPr marL="0" indent="0">
              <a:buNone/>
            </a:pPr>
            <a:r>
              <a:rPr lang="en-AU" sz="3200" b="1" dirty="0">
                <a:solidFill>
                  <a:srgbClr val="00B0F0"/>
                </a:solidFill>
                <a:latin typeface="Arial" panose="020B0604020202020204" pitchFamily="34" charset="0"/>
                <a:cs typeface="Arial" panose="020B0604020202020204" pitchFamily="34" charset="0"/>
              </a:rPr>
              <a:t>Cambridge Dictionary</a:t>
            </a:r>
          </a:p>
          <a:p>
            <a:pPr marL="0" indent="0">
              <a:buNone/>
            </a:pPr>
            <a:r>
              <a:rPr lang="en-AU" sz="3200" dirty="0">
                <a:solidFill>
                  <a:srgbClr val="FFFF00"/>
                </a:solidFill>
                <a:latin typeface="Arial" panose="020B0604020202020204" pitchFamily="34" charset="0"/>
                <a:cs typeface="Arial" panose="020B0604020202020204" pitchFamily="34" charset="0"/>
              </a:rPr>
              <a:t>to do harm to or punish the person responsible for something bad done to you or your family or friends in order to achieve a fair situation:</a:t>
            </a:r>
          </a:p>
          <a:p>
            <a:pPr marL="444500"/>
            <a:r>
              <a:rPr lang="en-AU" sz="3200" dirty="0">
                <a:solidFill>
                  <a:srgbClr val="FFFF00"/>
                </a:solidFill>
                <a:latin typeface="Arial" panose="020B0604020202020204" pitchFamily="34" charset="0"/>
                <a:cs typeface="Arial" panose="020B0604020202020204" pitchFamily="34" charset="0"/>
              </a:rPr>
              <a:t>He swore he would avenge his brother's death.</a:t>
            </a:r>
          </a:p>
          <a:p>
            <a:pPr marL="444500"/>
            <a:r>
              <a:rPr lang="en-AU" sz="3200" dirty="0">
                <a:solidFill>
                  <a:srgbClr val="FFFF00"/>
                </a:solidFill>
                <a:latin typeface="Arial" panose="020B0604020202020204" pitchFamily="34" charset="0"/>
                <a:cs typeface="Arial" panose="020B0604020202020204" pitchFamily="34" charset="0"/>
              </a:rPr>
              <a:t>She determined to avenge herself on the killer.</a:t>
            </a:r>
          </a:p>
          <a:p>
            <a:pPr marL="444500"/>
            <a:r>
              <a:rPr lang="en-AU" sz="3200" dirty="0">
                <a:solidFill>
                  <a:srgbClr val="FFFF00"/>
                </a:solidFill>
                <a:latin typeface="Arial" panose="020B0604020202020204" pitchFamily="34" charset="0"/>
                <a:cs typeface="Arial" panose="020B0604020202020204" pitchFamily="34" charset="0"/>
              </a:rPr>
              <a:t>At the end of the film, the murderer is killed by his victim's avenging girlfriend.</a:t>
            </a:r>
          </a:p>
          <a:p>
            <a:pPr marL="0" indent="0">
              <a:buNone/>
            </a:pPr>
            <a:r>
              <a:rPr lang="en-AU" sz="2000" dirty="0">
                <a:solidFill>
                  <a:srgbClr val="00B0F0"/>
                </a:solidFill>
                <a:latin typeface="Arial" panose="020B0604020202020204" pitchFamily="34" charset="0"/>
                <a:cs typeface="Arial" panose="020B0604020202020204" pitchFamily="34" charset="0"/>
              </a:rPr>
              <a:t>https://dictionary.cambridge.org/dictionary/english/avenge</a:t>
            </a:r>
            <a:endParaRPr lang="en-AU" sz="2000" dirty="0">
              <a:solidFill>
                <a:srgbClr val="FFFF00"/>
              </a:solidFill>
              <a:latin typeface="Arial" panose="020B0604020202020204" pitchFamily="34" charset="0"/>
              <a:cs typeface="Arial" panose="020B0604020202020204" pitchFamily="34" charset="0"/>
            </a:endParaRPr>
          </a:p>
          <a:p>
            <a:pPr marL="0" indent="0">
              <a:buNone/>
            </a:pPr>
            <a:endParaRPr lang="en-AU"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700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2194560"/>
            <a:ext cx="10820400" cy="4494998"/>
          </a:xfrm>
        </p:spPr>
        <p:txBody>
          <a:bodyPr>
            <a:normAutofit/>
          </a:bodyPr>
          <a:lstStyle/>
          <a:p>
            <a:pPr marL="0" indent="0">
              <a:buNone/>
            </a:pPr>
            <a:r>
              <a:rPr lang="en-AU" sz="3200" b="1" dirty="0">
                <a:solidFill>
                  <a:srgbClr val="00B0F0"/>
                </a:solidFill>
                <a:latin typeface="Arial" panose="020B0604020202020204" pitchFamily="34" charset="0"/>
                <a:cs typeface="Arial" panose="020B0604020202020204" pitchFamily="34" charset="0"/>
              </a:rPr>
              <a:t>Merriam-Webster</a:t>
            </a:r>
          </a:p>
          <a:p>
            <a:pPr marL="0" indent="0">
              <a:buNone/>
            </a:pPr>
            <a:r>
              <a:rPr lang="en-AU" sz="3200" dirty="0">
                <a:solidFill>
                  <a:srgbClr val="FFFF00"/>
                </a:solidFill>
                <a:latin typeface="Arial" panose="020B0604020202020204" pitchFamily="34" charset="0"/>
                <a:cs typeface="Arial" panose="020B0604020202020204" pitchFamily="34" charset="0"/>
              </a:rPr>
              <a:t>Definition of avenge</a:t>
            </a:r>
          </a:p>
          <a:p>
            <a:pPr marL="0" indent="0">
              <a:buNone/>
            </a:pPr>
            <a:r>
              <a:rPr lang="en-AU" sz="3200" dirty="0">
                <a:solidFill>
                  <a:srgbClr val="FFFF00"/>
                </a:solidFill>
                <a:latin typeface="Arial" panose="020B0604020202020204" pitchFamily="34" charset="0"/>
                <a:cs typeface="Arial" panose="020B0604020202020204" pitchFamily="34" charset="0"/>
              </a:rPr>
              <a:t>1: to take vengeance for or on behalf of</a:t>
            </a:r>
          </a:p>
          <a:p>
            <a:pPr marL="457200" lvl="1" indent="0">
              <a:buNone/>
            </a:pPr>
            <a:r>
              <a:rPr lang="en-AU" sz="3000" dirty="0">
                <a:solidFill>
                  <a:srgbClr val="FFFF00"/>
                </a:solidFill>
                <a:latin typeface="Arial" panose="020B0604020202020204" pitchFamily="34" charset="0"/>
                <a:cs typeface="Arial" panose="020B0604020202020204" pitchFamily="34" charset="0"/>
              </a:rPr>
              <a:t>….vowed to </a:t>
            </a:r>
            <a:r>
              <a:rPr lang="en-AU" sz="3000" i="1" dirty="0">
                <a:solidFill>
                  <a:srgbClr val="FFFF00"/>
                </a:solidFill>
                <a:latin typeface="Arial" panose="020B0604020202020204" pitchFamily="34" charset="0"/>
                <a:cs typeface="Arial" panose="020B0604020202020204" pitchFamily="34" charset="0"/>
              </a:rPr>
              <a:t>avenge</a:t>
            </a:r>
            <a:r>
              <a:rPr lang="en-AU" sz="3000" dirty="0">
                <a:solidFill>
                  <a:srgbClr val="FFFF00"/>
                </a:solidFill>
                <a:latin typeface="Arial" panose="020B0604020202020204" pitchFamily="34" charset="0"/>
                <a:cs typeface="Arial" panose="020B0604020202020204" pitchFamily="34" charset="0"/>
              </a:rPr>
              <a:t> their murdered father</a:t>
            </a:r>
          </a:p>
          <a:p>
            <a:pPr marL="444500" indent="-444500">
              <a:buNone/>
            </a:pPr>
            <a:r>
              <a:rPr lang="en-AU" sz="3200" dirty="0">
                <a:solidFill>
                  <a:srgbClr val="FFFF00"/>
                </a:solidFill>
                <a:latin typeface="Arial" panose="020B0604020202020204" pitchFamily="34" charset="0"/>
                <a:cs typeface="Arial" panose="020B0604020202020204" pitchFamily="34" charset="0"/>
              </a:rPr>
              <a:t>2: to exact satisfaction for (a wrong) by punishing the wrongdoer</a:t>
            </a:r>
          </a:p>
          <a:p>
            <a:pPr marL="457200" lvl="1" indent="0">
              <a:buNone/>
            </a:pPr>
            <a:r>
              <a:rPr lang="en-AU" sz="3000" dirty="0">
                <a:solidFill>
                  <a:srgbClr val="FFFF00"/>
                </a:solidFill>
                <a:latin typeface="Arial" panose="020B0604020202020204" pitchFamily="34" charset="0"/>
                <a:cs typeface="Arial" panose="020B0604020202020204" pitchFamily="34" charset="0"/>
              </a:rPr>
              <a:t>….was determined to </a:t>
            </a:r>
            <a:r>
              <a:rPr lang="en-AU" sz="3000" i="1" dirty="0">
                <a:solidFill>
                  <a:srgbClr val="FFFF00"/>
                </a:solidFill>
                <a:latin typeface="Arial" panose="020B0604020202020204" pitchFamily="34" charset="0"/>
                <a:cs typeface="Arial" panose="020B0604020202020204" pitchFamily="34" charset="0"/>
              </a:rPr>
              <a:t>avenge</a:t>
            </a:r>
            <a:r>
              <a:rPr lang="en-AU" sz="3000" dirty="0">
                <a:solidFill>
                  <a:srgbClr val="FFFF00"/>
                </a:solidFill>
                <a:latin typeface="Arial" panose="020B0604020202020204" pitchFamily="34" charset="0"/>
                <a:cs typeface="Arial" panose="020B0604020202020204" pitchFamily="34" charset="0"/>
              </a:rPr>
              <a:t> the assault</a:t>
            </a:r>
          </a:p>
          <a:p>
            <a:pPr marL="0" indent="0">
              <a:buNone/>
            </a:pPr>
            <a:r>
              <a:rPr lang="en-AU" sz="2000" dirty="0">
                <a:solidFill>
                  <a:srgbClr val="00B0F0"/>
                </a:solidFill>
                <a:latin typeface="Arial" panose="020B0604020202020204" pitchFamily="34" charset="0"/>
                <a:cs typeface="Arial" panose="020B0604020202020204" pitchFamily="34" charset="0"/>
              </a:rPr>
              <a:t>https://www.merriam-webster.com/dictionary/avenge</a:t>
            </a:r>
          </a:p>
        </p:txBody>
      </p:sp>
    </p:spTree>
    <p:extLst>
      <p:ext uri="{BB962C8B-B14F-4D97-AF65-F5344CB8AC3E}">
        <p14:creationId xmlns:p14="http://schemas.microsoft.com/office/powerpoint/2010/main" val="4036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701264"/>
            <a:ext cx="10820400" cy="4024125"/>
          </a:xfrm>
        </p:spPr>
        <p:txBody>
          <a:bodyPr>
            <a:normAutofit fontScale="92500" lnSpcReduction="20000"/>
          </a:bodyPr>
          <a:lstStyle/>
          <a:p>
            <a:pPr marL="0" indent="0">
              <a:buNone/>
            </a:pPr>
            <a:r>
              <a:rPr lang="en-AU" sz="3200" b="1" dirty="0">
                <a:solidFill>
                  <a:srgbClr val="00B0F0"/>
                </a:solidFill>
                <a:latin typeface="Arial" panose="020B0604020202020204" pitchFamily="34" charset="0"/>
                <a:cs typeface="Arial" panose="020B0604020202020204" pitchFamily="34" charset="0"/>
              </a:rPr>
              <a:t>Online Etymology Dictionary</a:t>
            </a:r>
            <a:endParaRPr lang="en-AU" sz="3200" dirty="0">
              <a:solidFill>
                <a:srgbClr val="FFFF00"/>
              </a:solidFill>
              <a:latin typeface="Arial" panose="020B0604020202020204" pitchFamily="34" charset="0"/>
              <a:cs typeface="Arial" panose="020B0604020202020204" pitchFamily="34" charset="0"/>
            </a:endParaRPr>
          </a:p>
          <a:p>
            <a:pPr marL="0" indent="0">
              <a:buNone/>
            </a:pPr>
            <a:r>
              <a:rPr lang="en-AU" sz="3200" b="1" dirty="0">
                <a:solidFill>
                  <a:srgbClr val="FFFF00"/>
                </a:solidFill>
                <a:latin typeface="Arial" panose="020B0604020202020204" pitchFamily="34" charset="0"/>
                <a:cs typeface="Arial" panose="020B0604020202020204" pitchFamily="34" charset="0"/>
              </a:rPr>
              <a:t>avenge</a:t>
            </a:r>
            <a:r>
              <a:rPr lang="en-AU" sz="3200" dirty="0">
                <a:solidFill>
                  <a:srgbClr val="FFFF00"/>
                </a:solidFill>
                <a:latin typeface="Arial" panose="020B0604020202020204" pitchFamily="34" charset="0"/>
                <a:cs typeface="Arial" panose="020B0604020202020204" pitchFamily="34" charset="0"/>
              </a:rPr>
              <a:t> (v.)</a:t>
            </a:r>
          </a:p>
          <a:p>
            <a:pPr marL="0" indent="0">
              <a:lnSpc>
                <a:spcPct val="124000"/>
              </a:lnSpc>
              <a:buNone/>
            </a:pPr>
            <a:r>
              <a:rPr lang="en-AU" sz="3200" dirty="0">
                <a:solidFill>
                  <a:srgbClr val="FFFF00"/>
                </a:solidFill>
                <a:latin typeface="Arial" panose="020B0604020202020204" pitchFamily="34" charset="0"/>
                <a:cs typeface="Arial" panose="020B0604020202020204" pitchFamily="34" charset="0"/>
              </a:rPr>
              <a:t>"</a:t>
            </a:r>
            <a:r>
              <a:rPr lang="en-AU" sz="3200" dirty="0">
                <a:solidFill>
                  <a:schemeClr val="accent2"/>
                </a:solidFill>
                <a:latin typeface="Arial" panose="020B0604020202020204" pitchFamily="34" charset="0"/>
                <a:cs typeface="Arial" panose="020B0604020202020204" pitchFamily="34" charset="0"/>
              </a:rPr>
              <a:t>vindicate by inflicting pain or evil on the wrongdoer</a:t>
            </a:r>
            <a:r>
              <a:rPr lang="en-AU" sz="3200" dirty="0">
                <a:solidFill>
                  <a:srgbClr val="FFFF00"/>
                </a:solidFill>
                <a:latin typeface="Arial" panose="020B0604020202020204" pitchFamily="34" charset="0"/>
                <a:cs typeface="Arial" panose="020B0604020202020204" pitchFamily="34" charset="0"/>
              </a:rPr>
              <a:t>," late 14c., from Anglo-French avenger, Old French </a:t>
            </a:r>
            <a:r>
              <a:rPr lang="en-AU" sz="3200" dirty="0" err="1">
                <a:solidFill>
                  <a:srgbClr val="FFFF00"/>
                </a:solidFill>
                <a:latin typeface="Arial" panose="020B0604020202020204" pitchFamily="34" charset="0"/>
                <a:cs typeface="Arial" panose="020B0604020202020204" pitchFamily="34" charset="0"/>
              </a:rPr>
              <a:t>avengier</a:t>
            </a:r>
            <a:r>
              <a:rPr lang="en-AU" sz="3200" dirty="0">
                <a:solidFill>
                  <a:srgbClr val="FFFF00"/>
                </a:solidFill>
                <a:latin typeface="Arial" panose="020B0604020202020204" pitchFamily="34" charset="0"/>
                <a:cs typeface="Arial" panose="020B0604020202020204" pitchFamily="34" charset="0"/>
              </a:rPr>
              <a:t>, from a- "to" (see ad-) + </a:t>
            </a:r>
            <a:r>
              <a:rPr lang="en-AU" sz="3200" dirty="0" err="1">
                <a:solidFill>
                  <a:srgbClr val="FFFF00"/>
                </a:solidFill>
                <a:latin typeface="Arial" panose="020B0604020202020204" pitchFamily="34" charset="0"/>
                <a:cs typeface="Arial" panose="020B0604020202020204" pitchFamily="34" charset="0"/>
              </a:rPr>
              <a:t>vengier</a:t>
            </a:r>
            <a:r>
              <a:rPr lang="en-AU" sz="3200" dirty="0">
                <a:solidFill>
                  <a:srgbClr val="FFFF00"/>
                </a:solidFill>
                <a:latin typeface="Arial" panose="020B0604020202020204" pitchFamily="34" charset="0"/>
                <a:cs typeface="Arial" panose="020B0604020202020204" pitchFamily="34" charset="0"/>
              </a:rPr>
              <a:t> "take revenge" (Modern French </a:t>
            </a:r>
            <a:r>
              <a:rPr lang="en-AU" sz="3200" dirty="0" err="1">
                <a:solidFill>
                  <a:srgbClr val="FFFF00"/>
                </a:solidFill>
                <a:latin typeface="Arial" panose="020B0604020202020204" pitchFamily="34" charset="0"/>
                <a:cs typeface="Arial" panose="020B0604020202020204" pitchFamily="34" charset="0"/>
              </a:rPr>
              <a:t>venger</a:t>
            </a:r>
            <a:r>
              <a:rPr lang="en-AU" sz="3200" dirty="0">
                <a:solidFill>
                  <a:srgbClr val="FFFF00"/>
                </a:solidFill>
                <a:latin typeface="Arial" panose="020B0604020202020204" pitchFamily="34" charset="0"/>
                <a:cs typeface="Arial" panose="020B0604020202020204" pitchFamily="34" charset="0"/>
              </a:rPr>
              <a:t>), from Latin </a:t>
            </a:r>
            <a:r>
              <a:rPr lang="en-AU" sz="3200" dirty="0" err="1">
                <a:solidFill>
                  <a:srgbClr val="FFFF00"/>
                </a:solidFill>
                <a:latin typeface="Arial" panose="020B0604020202020204" pitchFamily="34" charset="0"/>
                <a:cs typeface="Arial" panose="020B0604020202020204" pitchFamily="34" charset="0"/>
              </a:rPr>
              <a:t>vindicare</a:t>
            </a:r>
            <a:r>
              <a:rPr lang="en-AU" sz="3200" dirty="0">
                <a:solidFill>
                  <a:srgbClr val="FFFF00"/>
                </a:solidFill>
                <a:latin typeface="Arial" panose="020B0604020202020204" pitchFamily="34" charset="0"/>
                <a:cs typeface="Arial" panose="020B0604020202020204" pitchFamily="34" charset="0"/>
              </a:rPr>
              <a:t> "to claim, avenge, punish" (see vindication). </a:t>
            </a:r>
          </a:p>
          <a:p>
            <a:pPr marL="0" indent="0">
              <a:lnSpc>
                <a:spcPct val="124000"/>
              </a:lnSpc>
              <a:buNone/>
            </a:pPr>
            <a:r>
              <a:rPr lang="en-AU" sz="2000" dirty="0">
                <a:solidFill>
                  <a:srgbClr val="00B0F0"/>
                </a:solidFill>
                <a:latin typeface="Arial" panose="020B0604020202020204" pitchFamily="34" charset="0"/>
                <a:cs typeface="Arial" panose="020B0604020202020204" pitchFamily="34" charset="0"/>
              </a:rPr>
              <a:t>https://www.etymonline.com/word/avenge</a:t>
            </a:r>
          </a:p>
        </p:txBody>
      </p:sp>
    </p:spTree>
    <p:extLst>
      <p:ext uri="{BB962C8B-B14F-4D97-AF65-F5344CB8AC3E}">
        <p14:creationId xmlns:p14="http://schemas.microsoft.com/office/powerpoint/2010/main" val="1631606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287379"/>
            <a:ext cx="10820400" cy="5570621"/>
          </a:xfrm>
        </p:spPr>
        <p:txBody>
          <a:bodyPr>
            <a:normAutofit lnSpcReduction="10000"/>
          </a:bodyPr>
          <a:lstStyle/>
          <a:p>
            <a:pPr marL="0" indent="0">
              <a:buNone/>
            </a:pPr>
            <a:r>
              <a:rPr lang="en-AU" sz="3200" b="1" dirty="0">
                <a:solidFill>
                  <a:srgbClr val="FFFF00"/>
                </a:solidFill>
                <a:latin typeface="Arial" panose="020B0604020202020204" pitchFamily="34" charset="0"/>
                <a:cs typeface="Arial" panose="020B0604020202020204" pitchFamily="34" charset="0"/>
              </a:rPr>
              <a:t>vindication</a:t>
            </a:r>
            <a:r>
              <a:rPr lang="en-AU" sz="3200" dirty="0">
                <a:solidFill>
                  <a:srgbClr val="FFFF00"/>
                </a:solidFill>
                <a:latin typeface="Arial" panose="020B0604020202020204" pitchFamily="34" charset="0"/>
                <a:cs typeface="Arial" panose="020B0604020202020204" pitchFamily="34" charset="0"/>
              </a:rPr>
              <a:t> (n.)</a:t>
            </a:r>
          </a:p>
          <a:p>
            <a:pPr marL="0" indent="0">
              <a:buNone/>
            </a:pPr>
            <a:r>
              <a:rPr lang="en-AU" sz="3200" dirty="0">
                <a:solidFill>
                  <a:srgbClr val="FFFF00"/>
                </a:solidFill>
                <a:latin typeface="Arial" panose="020B0604020202020204" pitchFamily="34" charset="0"/>
                <a:cs typeface="Arial" panose="020B0604020202020204" pitchFamily="34" charset="0"/>
              </a:rPr>
              <a:t>late 15c., "act of avenging, revenge," from Old French </a:t>
            </a:r>
            <a:r>
              <a:rPr lang="en-AU" sz="3200" dirty="0" err="1">
                <a:solidFill>
                  <a:srgbClr val="FFFF00"/>
                </a:solidFill>
                <a:latin typeface="Arial" panose="020B0604020202020204" pitchFamily="34" charset="0"/>
                <a:cs typeface="Arial" panose="020B0604020202020204" pitchFamily="34" charset="0"/>
              </a:rPr>
              <a:t>vindicacion</a:t>
            </a:r>
            <a:r>
              <a:rPr lang="en-AU" sz="3200" dirty="0">
                <a:solidFill>
                  <a:srgbClr val="FFFF00"/>
                </a:solidFill>
                <a:latin typeface="Arial" panose="020B0604020202020204" pitchFamily="34" charset="0"/>
                <a:cs typeface="Arial" panose="020B0604020202020204" pitchFamily="34" charset="0"/>
              </a:rPr>
              <a:t> "vengeance, revenge" and directly from Latin </a:t>
            </a:r>
            <a:r>
              <a:rPr lang="en-AU" sz="3200" dirty="0" err="1">
                <a:solidFill>
                  <a:srgbClr val="FFFF00"/>
                </a:solidFill>
                <a:latin typeface="Arial" panose="020B0604020202020204" pitchFamily="34" charset="0"/>
                <a:cs typeface="Arial" panose="020B0604020202020204" pitchFamily="34" charset="0"/>
              </a:rPr>
              <a:t>vindicationem</a:t>
            </a:r>
            <a:r>
              <a:rPr lang="en-AU" sz="3200" dirty="0">
                <a:solidFill>
                  <a:srgbClr val="FFFF00"/>
                </a:solidFill>
                <a:latin typeface="Arial" panose="020B0604020202020204" pitchFamily="34" charset="0"/>
                <a:cs typeface="Arial" panose="020B0604020202020204" pitchFamily="34" charset="0"/>
              </a:rPr>
              <a:t> (nominative </a:t>
            </a:r>
            <a:r>
              <a:rPr lang="en-AU" sz="3200" dirty="0" err="1">
                <a:solidFill>
                  <a:srgbClr val="FFFF00"/>
                </a:solidFill>
                <a:latin typeface="Arial" panose="020B0604020202020204" pitchFamily="34" charset="0"/>
                <a:cs typeface="Arial" panose="020B0604020202020204" pitchFamily="34" charset="0"/>
              </a:rPr>
              <a:t>vindicatio</a:t>
            </a:r>
            <a:r>
              <a:rPr lang="en-AU" sz="3200" dirty="0">
                <a:solidFill>
                  <a:srgbClr val="FFFF00"/>
                </a:solidFill>
                <a:latin typeface="Arial" panose="020B0604020202020204" pitchFamily="34" charset="0"/>
                <a:cs typeface="Arial" panose="020B0604020202020204" pitchFamily="34" charset="0"/>
              </a:rPr>
              <a:t>) "act of claiming or avenging," noun of action from past participle stem of </a:t>
            </a:r>
            <a:r>
              <a:rPr lang="en-AU" sz="3200" dirty="0" err="1">
                <a:solidFill>
                  <a:srgbClr val="FFFF00"/>
                </a:solidFill>
                <a:latin typeface="Arial" panose="020B0604020202020204" pitchFamily="34" charset="0"/>
                <a:cs typeface="Arial" panose="020B0604020202020204" pitchFamily="34" charset="0"/>
              </a:rPr>
              <a:t>vindicare</a:t>
            </a:r>
            <a:r>
              <a:rPr lang="en-AU" sz="3200" dirty="0">
                <a:solidFill>
                  <a:srgbClr val="FFFF00"/>
                </a:solidFill>
                <a:latin typeface="Arial" panose="020B0604020202020204" pitchFamily="34" charset="0"/>
                <a:cs typeface="Arial" panose="020B0604020202020204" pitchFamily="34" charset="0"/>
              </a:rPr>
              <a:t> "lay claim to, assert; claim for freedom, set free; protect, defend; avenge" (related to </a:t>
            </a:r>
            <a:r>
              <a:rPr lang="en-AU" sz="3200" dirty="0" err="1">
                <a:solidFill>
                  <a:srgbClr val="FFFF00"/>
                </a:solidFill>
                <a:latin typeface="Arial" panose="020B0604020202020204" pitchFamily="34" charset="0"/>
                <a:cs typeface="Arial" panose="020B0604020202020204" pitchFamily="34" charset="0"/>
              </a:rPr>
              <a:t>vindicta</a:t>
            </a:r>
            <a:r>
              <a:rPr lang="en-AU" sz="3200" dirty="0">
                <a:solidFill>
                  <a:srgbClr val="FFFF00"/>
                </a:solidFill>
                <a:latin typeface="Arial" panose="020B0604020202020204" pitchFamily="34" charset="0"/>
                <a:cs typeface="Arial" panose="020B0604020202020204" pitchFamily="34" charset="0"/>
              </a:rPr>
              <a:t> "revenge"), probably from vim </a:t>
            </a:r>
            <a:r>
              <a:rPr lang="en-AU" sz="3200" dirty="0" err="1">
                <a:solidFill>
                  <a:srgbClr val="FFFF00"/>
                </a:solidFill>
                <a:latin typeface="Arial" panose="020B0604020202020204" pitchFamily="34" charset="0"/>
                <a:cs typeface="Arial" panose="020B0604020202020204" pitchFamily="34" charset="0"/>
              </a:rPr>
              <a:t>dicare</a:t>
            </a:r>
            <a:r>
              <a:rPr lang="en-AU" sz="3200" dirty="0">
                <a:solidFill>
                  <a:srgbClr val="FFFF00"/>
                </a:solidFill>
                <a:latin typeface="Arial" panose="020B0604020202020204" pitchFamily="34" charset="0"/>
                <a:cs typeface="Arial" panose="020B0604020202020204" pitchFamily="34" charset="0"/>
              </a:rPr>
              <a:t> "to show authority," from vim, accusative of vis "force" (see vim) + </a:t>
            </a:r>
            <a:r>
              <a:rPr lang="en-AU" sz="3200" dirty="0" err="1">
                <a:solidFill>
                  <a:srgbClr val="FFFF00"/>
                </a:solidFill>
                <a:latin typeface="Arial" panose="020B0604020202020204" pitchFamily="34" charset="0"/>
                <a:cs typeface="Arial" panose="020B0604020202020204" pitchFamily="34" charset="0"/>
              </a:rPr>
              <a:t>dicare</a:t>
            </a:r>
            <a:r>
              <a:rPr lang="en-AU" sz="3200" dirty="0">
                <a:solidFill>
                  <a:srgbClr val="FFFF00"/>
                </a:solidFill>
                <a:latin typeface="Arial" panose="020B0604020202020204" pitchFamily="34" charset="0"/>
                <a:cs typeface="Arial" panose="020B0604020202020204" pitchFamily="34" charset="0"/>
              </a:rPr>
              <a:t> "to proclaim" (from PIE root *</a:t>
            </a:r>
            <a:r>
              <a:rPr lang="en-AU" sz="3200" dirty="0" err="1">
                <a:solidFill>
                  <a:srgbClr val="FFFF00"/>
                </a:solidFill>
                <a:latin typeface="Arial" panose="020B0604020202020204" pitchFamily="34" charset="0"/>
                <a:cs typeface="Arial" panose="020B0604020202020204" pitchFamily="34" charset="0"/>
              </a:rPr>
              <a:t>deik</a:t>
            </a:r>
            <a:r>
              <a:rPr lang="en-AU" sz="3200" dirty="0">
                <a:solidFill>
                  <a:srgbClr val="FFFF00"/>
                </a:solidFill>
                <a:latin typeface="Arial" panose="020B0604020202020204" pitchFamily="34" charset="0"/>
                <a:cs typeface="Arial" panose="020B0604020202020204" pitchFamily="34" charset="0"/>
              </a:rPr>
              <a:t>- "to show," also "pronounce solemnly," and see diction). </a:t>
            </a:r>
            <a:r>
              <a:rPr lang="en-AU" sz="3200" dirty="0">
                <a:solidFill>
                  <a:schemeClr val="accent2"/>
                </a:solidFill>
                <a:latin typeface="Arial" panose="020B0604020202020204" pitchFamily="34" charset="0"/>
                <a:cs typeface="Arial" panose="020B0604020202020204" pitchFamily="34" charset="0"/>
              </a:rPr>
              <a:t>Meaning "justification by proof, </a:t>
            </a:r>
            <a:r>
              <a:rPr lang="en-AU" sz="3200" dirty="0" err="1">
                <a:solidFill>
                  <a:schemeClr val="accent2"/>
                </a:solidFill>
                <a:latin typeface="Arial" panose="020B0604020202020204" pitchFamily="34" charset="0"/>
                <a:cs typeface="Arial" panose="020B0604020202020204" pitchFamily="34" charset="0"/>
              </a:rPr>
              <a:t>defense</a:t>
            </a:r>
            <a:r>
              <a:rPr lang="en-AU" sz="3200" dirty="0">
                <a:solidFill>
                  <a:schemeClr val="accent2"/>
                </a:solidFill>
                <a:latin typeface="Arial" panose="020B0604020202020204" pitchFamily="34" charset="0"/>
                <a:cs typeface="Arial" panose="020B0604020202020204" pitchFamily="34" charset="0"/>
              </a:rPr>
              <a:t> against censure" is attested from 1640s</a:t>
            </a:r>
            <a:r>
              <a:rPr lang="en-AU" sz="3200" dirty="0">
                <a:solidFill>
                  <a:srgbClr val="FFFF00"/>
                </a:solidFill>
                <a:latin typeface="Arial" panose="020B0604020202020204" pitchFamily="34" charset="0"/>
                <a:cs typeface="Arial" panose="020B0604020202020204" pitchFamily="34" charset="0"/>
              </a:rPr>
              <a:t>.</a:t>
            </a:r>
          </a:p>
          <a:p>
            <a:pPr marL="0" indent="0">
              <a:buNone/>
            </a:pPr>
            <a:r>
              <a:rPr lang="en-AU" dirty="0">
                <a:solidFill>
                  <a:srgbClr val="00B0F0"/>
                </a:solidFill>
                <a:latin typeface="Arial" panose="020B0604020202020204" pitchFamily="34" charset="0"/>
                <a:cs typeface="Arial" panose="020B0604020202020204" pitchFamily="34" charset="0"/>
              </a:rPr>
              <a:t>https://www.etymonline.com/word/vindication?ref=etymonline_crossreference</a:t>
            </a:r>
            <a:endParaRPr lang="en-AU"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520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568916"/>
            <a:ext cx="10820400" cy="4988295"/>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G1556</a:t>
            </a:r>
          </a:p>
          <a:p>
            <a:pPr marL="0" indent="0">
              <a:buNone/>
            </a:pPr>
            <a:r>
              <a:rPr lang="en-AU" sz="3200" dirty="0" err="1">
                <a:solidFill>
                  <a:srgbClr val="FFFF00"/>
                </a:solidFill>
                <a:latin typeface="Arial" panose="020B0604020202020204" pitchFamily="34" charset="0"/>
                <a:cs typeface="Arial" panose="020B0604020202020204" pitchFamily="34" charset="0"/>
              </a:rPr>
              <a:t>ἐκδικέω</a:t>
            </a:r>
            <a:endParaRPr lang="en-AU" sz="3200" dirty="0">
              <a:solidFill>
                <a:srgbClr val="FFFF00"/>
              </a:solidFill>
              <a:latin typeface="Arial" panose="020B0604020202020204" pitchFamily="34" charset="0"/>
              <a:cs typeface="Arial" panose="020B0604020202020204" pitchFamily="34" charset="0"/>
            </a:endParaRPr>
          </a:p>
          <a:p>
            <a:pPr marL="0" indent="0">
              <a:buNone/>
            </a:pPr>
            <a:r>
              <a:rPr lang="en-AU" sz="3200" dirty="0" err="1">
                <a:solidFill>
                  <a:srgbClr val="FFFF00"/>
                </a:solidFill>
                <a:latin typeface="Arial" panose="020B0604020202020204" pitchFamily="34" charset="0"/>
                <a:cs typeface="Arial" panose="020B0604020202020204" pitchFamily="34" charset="0"/>
              </a:rPr>
              <a:t>ek</a:t>
            </a:r>
            <a:r>
              <a:rPr lang="en-AU" sz="3200" dirty="0">
                <a:solidFill>
                  <a:srgbClr val="FFFF00"/>
                </a:solidFill>
                <a:latin typeface="Arial" panose="020B0604020202020204" pitchFamily="34" charset="0"/>
                <a:cs typeface="Arial" panose="020B0604020202020204" pitchFamily="34" charset="0"/>
              </a:rPr>
              <a:t>-</a:t>
            </a:r>
            <a:r>
              <a:rPr lang="en-AU" sz="3200" dirty="0" err="1">
                <a:solidFill>
                  <a:srgbClr val="FFFF00"/>
                </a:solidFill>
                <a:latin typeface="Arial" panose="020B0604020202020204" pitchFamily="34" charset="0"/>
                <a:cs typeface="Arial" panose="020B0604020202020204" pitchFamily="34" charset="0"/>
              </a:rPr>
              <a:t>dik</a:t>
            </a:r>
            <a:r>
              <a:rPr lang="en-AU" sz="3200" dirty="0">
                <a:solidFill>
                  <a:srgbClr val="FFFF00"/>
                </a:solidFill>
                <a:latin typeface="Arial" panose="020B0604020202020204" pitchFamily="34" charset="0"/>
                <a:cs typeface="Arial" panose="020B0604020202020204" pitchFamily="34" charset="0"/>
              </a:rPr>
              <a:t>-eh'-ō</a:t>
            </a:r>
          </a:p>
          <a:p>
            <a:pPr marL="0" indent="0">
              <a:buNone/>
            </a:pPr>
            <a:r>
              <a:rPr lang="en-AU" sz="3200" dirty="0">
                <a:solidFill>
                  <a:srgbClr val="FFFF00"/>
                </a:solidFill>
                <a:latin typeface="Arial" panose="020B0604020202020204" pitchFamily="34" charset="0"/>
                <a:cs typeface="Arial" panose="020B0604020202020204" pitchFamily="34" charset="0"/>
              </a:rPr>
              <a:t>Thayer Definition:</a:t>
            </a:r>
          </a:p>
          <a:p>
            <a:pPr marL="0" indent="0">
              <a:buNone/>
            </a:pPr>
            <a:r>
              <a:rPr lang="en-AU" sz="3200" dirty="0">
                <a:solidFill>
                  <a:srgbClr val="FFFF00"/>
                </a:solidFill>
                <a:latin typeface="Arial" panose="020B0604020202020204" pitchFamily="34" charset="0"/>
                <a:cs typeface="Arial" panose="020B0604020202020204" pitchFamily="34" charset="0"/>
              </a:rPr>
              <a:t>1) to vindicate one’s right, do one justice</a:t>
            </a:r>
          </a:p>
          <a:p>
            <a:pPr marL="444500" indent="0">
              <a:buNone/>
            </a:pPr>
            <a:r>
              <a:rPr lang="en-AU" sz="3200" dirty="0">
                <a:solidFill>
                  <a:srgbClr val="FFFF00"/>
                </a:solidFill>
                <a:latin typeface="Arial" panose="020B0604020202020204" pitchFamily="34" charset="0"/>
                <a:cs typeface="Arial" panose="020B0604020202020204" pitchFamily="34" charset="0"/>
              </a:rPr>
              <a:t>1a) to protect, defend, one person from another</a:t>
            </a:r>
          </a:p>
          <a:p>
            <a:pPr marL="0" indent="0">
              <a:buNone/>
            </a:pPr>
            <a:r>
              <a:rPr lang="en-AU" sz="3200" dirty="0">
                <a:solidFill>
                  <a:srgbClr val="FFFF00"/>
                </a:solidFill>
                <a:latin typeface="Arial" panose="020B0604020202020204" pitchFamily="34" charset="0"/>
                <a:cs typeface="Arial" panose="020B0604020202020204" pitchFamily="34" charset="0"/>
              </a:rPr>
              <a:t>2) to avenge a thing</a:t>
            </a:r>
          </a:p>
          <a:p>
            <a:pPr marL="541338" indent="0">
              <a:buNone/>
            </a:pPr>
            <a:r>
              <a:rPr lang="en-AU" sz="3200" dirty="0">
                <a:solidFill>
                  <a:srgbClr val="FFFF00"/>
                </a:solidFill>
                <a:latin typeface="Arial" panose="020B0604020202020204" pitchFamily="34" charset="0"/>
                <a:cs typeface="Arial" panose="020B0604020202020204" pitchFamily="34" charset="0"/>
              </a:rPr>
              <a:t>2a) to punish a person for a thing</a:t>
            </a:r>
          </a:p>
        </p:txBody>
      </p:sp>
    </p:spTree>
    <p:extLst>
      <p:ext uri="{BB962C8B-B14F-4D97-AF65-F5344CB8AC3E}">
        <p14:creationId xmlns:p14="http://schemas.microsoft.com/office/powerpoint/2010/main" val="371962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491916"/>
            <a:ext cx="10820400" cy="5041231"/>
          </a:xfrm>
        </p:spPr>
        <p:txBody>
          <a:bodyPr>
            <a:normAutofit/>
          </a:bodyPr>
          <a:lstStyle/>
          <a:p>
            <a:pPr marL="0" indent="0">
              <a:buNone/>
            </a:pPr>
            <a:r>
              <a:rPr lang="en-AU" sz="3200" b="1" dirty="0">
                <a:solidFill>
                  <a:srgbClr val="00B0F0"/>
                </a:solidFill>
                <a:latin typeface="Arial" panose="020B0604020202020204" pitchFamily="34" charset="0"/>
                <a:cs typeface="Arial" panose="020B0604020202020204" pitchFamily="34" charset="0"/>
              </a:rPr>
              <a:t>YLT</a:t>
            </a:r>
          </a:p>
          <a:p>
            <a:pPr marL="0" indent="0">
              <a:buNone/>
            </a:pPr>
            <a:r>
              <a:rPr lang="en-AU" sz="3200" dirty="0">
                <a:solidFill>
                  <a:srgbClr val="FFFF00"/>
                </a:solidFill>
                <a:latin typeface="Arial" panose="020B0604020202020204" pitchFamily="34" charset="0"/>
                <a:cs typeface="Arial" panose="020B0604020202020204" pitchFamily="34" charset="0"/>
              </a:rPr>
              <a:t>Luke 18:3  and a widow was in that city, and she was coming unto him, saying, Do me </a:t>
            </a:r>
            <a:r>
              <a:rPr lang="en-AU" sz="3200" b="1" dirty="0">
                <a:solidFill>
                  <a:srgbClr val="00B0F0"/>
                </a:solidFill>
                <a:latin typeface="Arial" panose="020B0604020202020204" pitchFamily="34" charset="0"/>
                <a:cs typeface="Arial" panose="020B0604020202020204" pitchFamily="34" charset="0"/>
              </a:rPr>
              <a:t>justice</a:t>
            </a:r>
            <a:r>
              <a:rPr lang="en-AU" sz="3200" dirty="0">
                <a:solidFill>
                  <a:srgbClr val="00B0F0"/>
                </a:solidFill>
                <a:latin typeface="Arial" panose="020B0604020202020204" pitchFamily="34" charset="0"/>
                <a:cs typeface="Arial" panose="020B0604020202020204" pitchFamily="34" charset="0"/>
              </a:rPr>
              <a:t> </a:t>
            </a:r>
            <a:r>
              <a:rPr lang="en-AU" sz="3200" dirty="0">
                <a:solidFill>
                  <a:srgbClr val="FFFF00"/>
                </a:solidFill>
                <a:latin typeface="Arial" panose="020B0604020202020204" pitchFamily="34" charset="0"/>
                <a:cs typeface="Arial" panose="020B0604020202020204" pitchFamily="34" charset="0"/>
              </a:rPr>
              <a:t>on my opponent,</a:t>
            </a:r>
          </a:p>
          <a:p>
            <a:pPr marL="0" indent="0">
              <a:buNone/>
            </a:pPr>
            <a:endParaRPr lang="en-AU" sz="3200" dirty="0">
              <a:solidFill>
                <a:srgbClr val="FFFF00"/>
              </a:solidFill>
              <a:latin typeface="Arial" panose="020B0604020202020204" pitchFamily="34" charset="0"/>
              <a:cs typeface="Arial" panose="020B0604020202020204" pitchFamily="34" charset="0"/>
            </a:endParaRPr>
          </a:p>
          <a:p>
            <a:pPr marL="0" indent="0">
              <a:buNone/>
            </a:pPr>
            <a:r>
              <a:rPr lang="en-AU" sz="3200" dirty="0">
                <a:solidFill>
                  <a:srgbClr val="FFFF00"/>
                </a:solidFill>
                <a:latin typeface="Arial" panose="020B0604020202020204" pitchFamily="34" charset="0"/>
                <a:cs typeface="Arial" panose="020B0604020202020204" pitchFamily="34" charset="0"/>
              </a:rPr>
              <a:t>Luke 18:5  yet because this widow doth give me trouble, I will do her </a:t>
            </a:r>
            <a:r>
              <a:rPr lang="en-AU" sz="3200" b="1" dirty="0">
                <a:solidFill>
                  <a:srgbClr val="00B0F0"/>
                </a:solidFill>
                <a:latin typeface="Arial" panose="020B0604020202020204" pitchFamily="34" charset="0"/>
                <a:cs typeface="Arial" panose="020B0604020202020204" pitchFamily="34" charset="0"/>
              </a:rPr>
              <a:t>justice</a:t>
            </a:r>
            <a:r>
              <a:rPr lang="en-AU" sz="3200" dirty="0">
                <a:solidFill>
                  <a:srgbClr val="FFFF00"/>
                </a:solidFill>
                <a:latin typeface="Arial" panose="020B0604020202020204" pitchFamily="34" charset="0"/>
                <a:cs typeface="Arial" panose="020B0604020202020204" pitchFamily="34" charset="0"/>
              </a:rPr>
              <a:t>, lest, perpetually coming, she may plague me.'</a:t>
            </a:r>
          </a:p>
          <a:p>
            <a:pPr marL="0" indent="0">
              <a:buNone/>
            </a:pPr>
            <a:endParaRPr lang="en-AU" sz="3200" dirty="0">
              <a:solidFill>
                <a:srgbClr val="FFFF00"/>
              </a:solidFill>
              <a:latin typeface="Arial" panose="020B0604020202020204" pitchFamily="34" charset="0"/>
              <a:cs typeface="Arial" panose="020B0604020202020204" pitchFamily="34" charset="0"/>
            </a:endParaRPr>
          </a:p>
          <a:p>
            <a:pPr marL="0" indent="0">
              <a:buNone/>
            </a:pPr>
            <a:endParaRPr lang="en-AU"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400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941888"/>
            <a:ext cx="10820400" cy="4024125"/>
          </a:xfrm>
        </p:spPr>
        <p:txBody>
          <a:bodyPr>
            <a:normAutofit/>
          </a:bodyPr>
          <a:lstStyle/>
          <a:p>
            <a:pPr marL="0" indent="0">
              <a:buNone/>
            </a:pPr>
            <a:r>
              <a:rPr lang="en-AU" sz="3200" b="1" dirty="0">
                <a:solidFill>
                  <a:srgbClr val="00B0F0"/>
                </a:solidFill>
                <a:latin typeface="Arial" panose="020B0604020202020204" pitchFamily="34" charset="0"/>
                <a:cs typeface="Arial" panose="020B0604020202020204" pitchFamily="34" charset="0"/>
              </a:rPr>
              <a:t>Geneva Bible</a:t>
            </a:r>
          </a:p>
          <a:p>
            <a:pPr marL="0" indent="0">
              <a:buNone/>
            </a:pPr>
            <a:r>
              <a:rPr lang="en-AU" sz="3200" dirty="0">
                <a:solidFill>
                  <a:srgbClr val="FFFF00"/>
                </a:solidFill>
                <a:latin typeface="Arial" panose="020B0604020202020204" pitchFamily="34" charset="0"/>
                <a:cs typeface="Arial" panose="020B0604020202020204" pitchFamily="34" charset="0"/>
              </a:rPr>
              <a:t>Luke 18:3  And there was a </a:t>
            </a:r>
            <a:r>
              <a:rPr lang="en-AU" sz="3200" dirty="0" err="1">
                <a:solidFill>
                  <a:srgbClr val="FFFF00"/>
                </a:solidFill>
                <a:latin typeface="Arial" panose="020B0604020202020204" pitchFamily="34" charset="0"/>
                <a:cs typeface="Arial" panose="020B0604020202020204" pitchFamily="34" charset="0"/>
              </a:rPr>
              <a:t>widowe</a:t>
            </a:r>
            <a:r>
              <a:rPr lang="en-AU" sz="3200" dirty="0">
                <a:solidFill>
                  <a:srgbClr val="FFFF00"/>
                </a:solidFill>
                <a:latin typeface="Arial" panose="020B0604020202020204" pitchFamily="34" charset="0"/>
                <a:cs typeface="Arial" panose="020B0604020202020204" pitchFamily="34" charset="0"/>
              </a:rPr>
              <a:t> in that </a:t>
            </a:r>
            <a:r>
              <a:rPr lang="en-AU" sz="3200" dirty="0" err="1">
                <a:solidFill>
                  <a:srgbClr val="FFFF00"/>
                </a:solidFill>
                <a:latin typeface="Arial" panose="020B0604020202020204" pitchFamily="34" charset="0"/>
                <a:cs typeface="Arial" panose="020B0604020202020204" pitchFamily="34" charset="0"/>
              </a:rPr>
              <a:t>citie</a:t>
            </a:r>
            <a:r>
              <a:rPr lang="en-AU" sz="3200" dirty="0">
                <a:solidFill>
                  <a:srgbClr val="FFFF00"/>
                </a:solidFill>
                <a:latin typeface="Arial" panose="020B0604020202020204" pitchFamily="34" charset="0"/>
                <a:cs typeface="Arial" panose="020B0604020202020204" pitchFamily="34" charset="0"/>
              </a:rPr>
              <a:t>, which came </a:t>
            </a:r>
            <a:r>
              <a:rPr lang="en-AU" sz="3200" dirty="0" err="1">
                <a:solidFill>
                  <a:srgbClr val="FFFF00"/>
                </a:solidFill>
                <a:latin typeface="Arial" panose="020B0604020202020204" pitchFamily="34" charset="0"/>
                <a:cs typeface="Arial" panose="020B0604020202020204" pitchFamily="34" charset="0"/>
              </a:rPr>
              <a:t>vnto</a:t>
            </a:r>
            <a:r>
              <a:rPr lang="en-AU" sz="3200" dirty="0">
                <a:solidFill>
                  <a:srgbClr val="FFFF00"/>
                </a:solidFill>
                <a:latin typeface="Arial" panose="020B0604020202020204" pitchFamily="34" charset="0"/>
                <a:cs typeface="Arial" panose="020B0604020202020204" pitchFamily="34" charset="0"/>
              </a:rPr>
              <a:t> him, saying, Doe mee </a:t>
            </a:r>
            <a:r>
              <a:rPr lang="en-AU" sz="3200" b="1" dirty="0" err="1">
                <a:solidFill>
                  <a:srgbClr val="00B0F0"/>
                </a:solidFill>
                <a:latin typeface="Arial" panose="020B0604020202020204" pitchFamily="34" charset="0"/>
                <a:cs typeface="Arial" panose="020B0604020202020204" pitchFamily="34" charset="0"/>
              </a:rPr>
              <a:t>iustice</a:t>
            </a:r>
            <a:r>
              <a:rPr lang="en-AU" sz="3200" dirty="0">
                <a:solidFill>
                  <a:srgbClr val="FFFF00"/>
                </a:solidFill>
                <a:latin typeface="Arial" panose="020B0604020202020204" pitchFamily="34" charset="0"/>
                <a:cs typeface="Arial" panose="020B0604020202020204" pitchFamily="34" charset="0"/>
              </a:rPr>
              <a:t> against mine </a:t>
            </a:r>
            <a:r>
              <a:rPr lang="en-AU" sz="3200" dirty="0" err="1">
                <a:solidFill>
                  <a:srgbClr val="FFFF00"/>
                </a:solidFill>
                <a:latin typeface="Arial" panose="020B0604020202020204" pitchFamily="34" charset="0"/>
                <a:cs typeface="Arial" panose="020B0604020202020204" pitchFamily="34" charset="0"/>
              </a:rPr>
              <a:t>aduersarie</a:t>
            </a:r>
            <a:r>
              <a:rPr lang="en-AU" sz="3200" dirty="0">
                <a:solidFill>
                  <a:srgbClr val="FFFF00"/>
                </a:solidFill>
                <a:latin typeface="Arial" panose="020B0604020202020204" pitchFamily="34" charset="0"/>
                <a:cs typeface="Arial" panose="020B0604020202020204" pitchFamily="34" charset="0"/>
              </a:rPr>
              <a:t>.</a:t>
            </a:r>
          </a:p>
          <a:p>
            <a:pPr marL="0" indent="0">
              <a:buNone/>
            </a:pPr>
            <a:endParaRPr lang="en-AU" sz="3200" dirty="0">
              <a:solidFill>
                <a:srgbClr val="FFFF00"/>
              </a:solidFill>
              <a:latin typeface="Arial" panose="020B0604020202020204" pitchFamily="34" charset="0"/>
              <a:cs typeface="Arial" panose="020B0604020202020204" pitchFamily="34" charset="0"/>
            </a:endParaRPr>
          </a:p>
          <a:p>
            <a:pPr marL="0" indent="0">
              <a:buNone/>
            </a:pPr>
            <a:r>
              <a:rPr lang="en-AU" sz="3200" dirty="0">
                <a:solidFill>
                  <a:srgbClr val="FFFF00"/>
                </a:solidFill>
                <a:latin typeface="Arial" panose="020B0604020202020204" pitchFamily="34" charset="0"/>
                <a:cs typeface="Arial" panose="020B0604020202020204" pitchFamily="34" charset="0"/>
              </a:rPr>
              <a:t>Luke 18:5  Yet because this </a:t>
            </a:r>
            <a:r>
              <a:rPr lang="en-AU" sz="3200" dirty="0" err="1">
                <a:solidFill>
                  <a:srgbClr val="FFFF00"/>
                </a:solidFill>
                <a:latin typeface="Arial" panose="020B0604020202020204" pitchFamily="34" charset="0"/>
                <a:cs typeface="Arial" panose="020B0604020202020204" pitchFamily="34" charset="0"/>
              </a:rPr>
              <a:t>widowe</a:t>
            </a:r>
            <a:r>
              <a:rPr lang="en-AU" sz="3200" dirty="0">
                <a:solidFill>
                  <a:srgbClr val="FFFF00"/>
                </a:solidFill>
                <a:latin typeface="Arial" panose="020B0604020202020204" pitchFamily="34" charset="0"/>
                <a:cs typeface="Arial" panose="020B0604020202020204" pitchFamily="34" charset="0"/>
              </a:rPr>
              <a:t> </a:t>
            </a:r>
            <a:r>
              <a:rPr lang="en-AU" sz="3200" dirty="0" err="1">
                <a:solidFill>
                  <a:srgbClr val="FFFF00"/>
                </a:solidFill>
                <a:latin typeface="Arial" panose="020B0604020202020204" pitchFamily="34" charset="0"/>
                <a:cs typeface="Arial" panose="020B0604020202020204" pitchFamily="34" charset="0"/>
              </a:rPr>
              <a:t>troubleth</a:t>
            </a:r>
            <a:r>
              <a:rPr lang="en-AU" sz="3200" dirty="0">
                <a:solidFill>
                  <a:srgbClr val="FFFF00"/>
                </a:solidFill>
                <a:latin typeface="Arial" panose="020B0604020202020204" pitchFamily="34" charset="0"/>
                <a:cs typeface="Arial" panose="020B0604020202020204" pitchFamily="34" charset="0"/>
              </a:rPr>
              <a:t> mee, I will doe her </a:t>
            </a:r>
            <a:r>
              <a:rPr lang="en-AU" sz="3200" b="1" dirty="0">
                <a:solidFill>
                  <a:srgbClr val="00B0F0"/>
                </a:solidFill>
                <a:latin typeface="Arial" panose="020B0604020202020204" pitchFamily="34" charset="0"/>
                <a:cs typeface="Arial" panose="020B0604020202020204" pitchFamily="34" charset="0"/>
              </a:rPr>
              <a:t>right</a:t>
            </a:r>
            <a:r>
              <a:rPr lang="en-AU" sz="3200" dirty="0">
                <a:solidFill>
                  <a:srgbClr val="FFFF00"/>
                </a:solidFill>
                <a:latin typeface="Arial" panose="020B0604020202020204" pitchFamily="34" charset="0"/>
                <a:cs typeface="Arial" panose="020B0604020202020204" pitchFamily="34" charset="0"/>
              </a:rPr>
              <a:t>, lest at the last </a:t>
            </a:r>
            <a:r>
              <a:rPr lang="en-AU" sz="3200" dirty="0" err="1">
                <a:solidFill>
                  <a:srgbClr val="FFFF00"/>
                </a:solidFill>
                <a:latin typeface="Arial" panose="020B0604020202020204" pitchFamily="34" charset="0"/>
                <a:cs typeface="Arial" panose="020B0604020202020204" pitchFamily="34" charset="0"/>
              </a:rPr>
              <a:t>shee</a:t>
            </a:r>
            <a:r>
              <a:rPr lang="en-AU" sz="3200" dirty="0">
                <a:solidFill>
                  <a:srgbClr val="FFFF00"/>
                </a:solidFill>
                <a:latin typeface="Arial" panose="020B0604020202020204" pitchFamily="34" charset="0"/>
                <a:cs typeface="Arial" panose="020B0604020202020204" pitchFamily="34" charset="0"/>
              </a:rPr>
              <a:t> come and make me </a:t>
            </a:r>
            <a:r>
              <a:rPr lang="en-AU" sz="3200" dirty="0" err="1">
                <a:solidFill>
                  <a:srgbClr val="FFFF00"/>
                </a:solidFill>
                <a:latin typeface="Arial" panose="020B0604020202020204" pitchFamily="34" charset="0"/>
                <a:cs typeface="Arial" panose="020B0604020202020204" pitchFamily="34" charset="0"/>
              </a:rPr>
              <a:t>wearie</a:t>
            </a:r>
            <a:r>
              <a:rPr lang="en-AU" sz="3200" dirty="0">
                <a:solidFill>
                  <a:srgbClr val="FFFF00"/>
                </a:solidFill>
                <a:latin typeface="Arial" panose="020B0604020202020204" pitchFamily="34" charset="0"/>
                <a:cs typeface="Arial" panose="020B0604020202020204" pitchFamily="34" charset="0"/>
              </a:rPr>
              <a:t>.</a:t>
            </a:r>
          </a:p>
          <a:p>
            <a:pPr marL="0" indent="0">
              <a:buNone/>
            </a:pPr>
            <a:endParaRPr lang="en-AU"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76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636296"/>
            <a:ext cx="10820400" cy="4582390"/>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The widow's prayer, "Avenge me"--"do me justice" (R.V.)--"of mine adversary," represents the prayer of God's children. </a:t>
            </a:r>
            <a:r>
              <a:rPr lang="en-AU" sz="3200" b="1" dirty="0">
                <a:solidFill>
                  <a:srgbClr val="00B0F0"/>
                </a:solidFill>
                <a:latin typeface="Arial" panose="020B0604020202020204" pitchFamily="34" charset="0"/>
                <a:cs typeface="Arial" panose="020B0604020202020204" pitchFamily="34" charset="0"/>
              </a:rPr>
              <a:t>Satan is their great adversary</a:t>
            </a:r>
            <a:r>
              <a:rPr lang="en-AU" sz="3200" dirty="0">
                <a:solidFill>
                  <a:srgbClr val="FFFF00"/>
                </a:solidFill>
                <a:latin typeface="Arial" panose="020B0604020202020204" pitchFamily="34" charset="0"/>
                <a:cs typeface="Arial" panose="020B0604020202020204" pitchFamily="34" charset="0"/>
              </a:rPr>
              <a:t>. He is the "accuser of our brethren," who accuses them before God day and night. (Revelation 12:10.) He is continually working to </a:t>
            </a:r>
            <a:r>
              <a:rPr lang="en-AU" sz="3200" b="1" dirty="0">
                <a:solidFill>
                  <a:srgbClr val="00B0F0"/>
                </a:solidFill>
                <a:latin typeface="Arial" panose="020B0604020202020204" pitchFamily="34" charset="0"/>
                <a:cs typeface="Arial" panose="020B0604020202020204" pitchFamily="34" charset="0"/>
              </a:rPr>
              <a:t>misrepresent and accuse, to deceive and destroy the people of God</a:t>
            </a:r>
            <a:r>
              <a:rPr lang="en-AU" sz="3200" dirty="0">
                <a:solidFill>
                  <a:srgbClr val="FFFF00"/>
                </a:solidFill>
                <a:latin typeface="Arial" panose="020B0604020202020204" pitchFamily="34" charset="0"/>
                <a:cs typeface="Arial" panose="020B0604020202020204" pitchFamily="34" charset="0"/>
              </a:rPr>
              <a:t>. </a:t>
            </a:r>
            <a:r>
              <a:rPr lang="en-AU" sz="3200" b="1" dirty="0">
                <a:solidFill>
                  <a:schemeClr val="accent1"/>
                </a:solidFill>
                <a:latin typeface="Arial" panose="020B0604020202020204" pitchFamily="34" charset="0"/>
                <a:cs typeface="Arial" panose="020B0604020202020204" pitchFamily="34" charset="0"/>
              </a:rPr>
              <a:t>And it is for deliverance from the power of Satan and his agents that in this parable Christ teaches His disciples to pray</a:t>
            </a:r>
            <a:r>
              <a:rPr lang="en-AU" sz="3200" dirty="0">
                <a:solidFill>
                  <a:srgbClr val="FFFF00"/>
                </a:solidFill>
                <a:latin typeface="Arial" panose="020B0604020202020204" pitchFamily="34" charset="0"/>
                <a:cs typeface="Arial" panose="020B0604020202020204" pitchFamily="34" charset="0"/>
              </a:rPr>
              <a:t>.  </a:t>
            </a:r>
            <a:r>
              <a:rPr lang="en-AU" sz="2000" dirty="0">
                <a:solidFill>
                  <a:srgbClr val="00B0F0"/>
                </a:solidFill>
                <a:latin typeface="Arial" panose="020B0604020202020204" pitchFamily="34" charset="0"/>
                <a:cs typeface="Arial" panose="020B0604020202020204" pitchFamily="34" charset="0"/>
              </a:rPr>
              <a:t>{COL 166.2}</a:t>
            </a:r>
          </a:p>
        </p:txBody>
      </p:sp>
    </p:spTree>
    <p:extLst>
      <p:ext uri="{BB962C8B-B14F-4D97-AF65-F5344CB8AC3E}">
        <p14:creationId xmlns:p14="http://schemas.microsoft.com/office/powerpoint/2010/main" val="134444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612232"/>
            <a:ext cx="10820400" cy="4606453"/>
          </a:xfrm>
        </p:spPr>
        <p:txBody>
          <a:bodyPr>
            <a:normAutofit/>
          </a:bodyPr>
          <a:lstStyle/>
          <a:p>
            <a:pPr marL="0" indent="0">
              <a:buNone/>
            </a:pPr>
            <a:r>
              <a:rPr lang="en-AU" sz="3200" b="1" dirty="0">
                <a:solidFill>
                  <a:srgbClr val="00B0F0"/>
                </a:solidFill>
                <a:latin typeface="Arial" panose="020B0604020202020204" pitchFamily="34" charset="0"/>
                <a:cs typeface="Arial" panose="020B0604020202020204" pitchFamily="34" charset="0"/>
              </a:rPr>
              <a:t>In the prophecy of Zechariah is brought to view Satan's accusing work, and the work of Christ in resisting the adversary of His people</a:t>
            </a:r>
            <a:r>
              <a:rPr lang="en-AU" sz="3200" dirty="0">
                <a:solidFill>
                  <a:srgbClr val="FFFF00"/>
                </a:solidFill>
                <a:latin typeface="Arial" panose="020B0604020202020204" pitchFamily="34" charset="0"/>
                <a:cs typeface="Arial" panose="020B0604020202020204" pitchFamily="34" charset="0"/>
              </a:rPr>
              <a:t>. The prophet says, "He showed me Joshua the high priest standing before the angel of the Lord, and Satan standing at his right hand to resist him. And the Lord said unto Satan, The Lord rebuke thee, O Satan; even the Lord that hath chosen Jerusalem rebuke thee: is not this a brand plucked out of the fire? Now Joshua was clothed with filthy garments, and stood before the angel." Zechariah 3:1-3.  </a:t>
            </a:r>
            <a:r>
              <a:rPr lang="en-AU" sz="2000" dirty="0">
                <a:solidFill>
                  <a:srgbClr val="00B0F0"/>
                </a:solidFill>
                <a:latin typeface="Arial" panose="020B0604020202020204" pitchFamily="34" charset="0"/>
                <a:cs typeface="Arial" panose="020B0604020202020204" pitchFamily="34" charset="0"/>
              </a:rPr>
              <a:t>{COL 166.3}</a:t>
            </a:r>
          </a:p>
        </p:txBody>
      </p:sp>
    </p:spTree>
    <p:extLst>
      <p:ext uri="{BB962C8B-B14F-4D97-AF65-F5344CB8AC3E}">
        <p14:creationId xmlns:p14="http://schemas.microsoft.com/office/powerpoint/2010/main" val="1675220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576143"/>
            <a:ext cx="10820400" cy="4704348"/>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The Lord's people cannot of themselves answer the charges of Satan. </a:t>
            </a:r>
            <a:r>
              <a:rPr lang="en-AU" sz="3200" dirty="0">
                <a:solidFill>
                  <a:srgbClr val="00B0F0"/>
                </a:solidFill>
                <a:latin typeface="Arial" panose="020B0604020202020204" pitchFamily="34" charset="0"/>
                <a:cs typeface="Arial" panose="020B0604020202020204" pitchFamily="34" charset="0"/>
              </a:rPr>
              <a:t>As they look to themselves they are ready to despair</a:t>
            </a:r>
            <a:r>
              <a:rPr lang="en-AU" sz="3200" dirty="0">
                <a:solidFill>
                  <a:srgbClr val="FFFF00"/>
                </a:solidFill>
                <a:latin typeface="Arial" panose="020B0604020202020204" pitchFamily="34" charset="0"/>
                <a:cs typeface="Arial" panose="020B0604020202020204" pitchFamily="34" charset="0"/>
              </a:rPr>
              <a:t>. But they appeal to the divine Advocate. They plead the merits of the Redeemer. God can be "just, and the justifier of him which believeth in Jesus." Romans 3:26. </a:t>
            </a:r>
            <a:r>
              <a:rPr lang="en-AU" sz="3200" dirty="0">
                <a:solidFill>
                  <a:srgbClr val="00B0F0"/>
                </a:solidFill>
                <a:latin typeface="Arial" panose="020B0604020202020204" pitchFamily="34" charset="0"/>
                <a:cs typeface="Arial" panose="020B0604020202020204" pitchFamily="34" charset="0"/>
              </a:rPr>
              <a:t>With </a:t>
            </a:r>
            <a:r>
              <a:rPr lang="en-AU" sz="3200" b="1" dirty="0">
                <a:solidFill>
                  <a:schemeClr val="accent2"/>
                </a:solidFill>
                <a:latin typeface="Arial" panose="020B0604020202020204" pitchFamily="34" charset="0"/>
                <a:cs typeface="Arial" panose="020B0604020202020204" pitchFamily="34" charset="0"/>
              </a:rPr>
              <a:t>confidence</a:t>
            </a:r>
            <a:r>
              <a:rPr lang="en-AU" sz="3200" dirty="0">
                <a:solidFill>
                  <a:srgbClr val="00B0F0"/>
                </a:solidFill>
                <a:latin typeface="Arial" panose="020B0604020202020204" pitchFamily="34" charset="0"/>
                <a:cs typeface="Arial" panose="020B0604020202020204" pitchFamily="34" charset="0"/>
              </a:rPr>
              <a:t> the Lord's children cry unto Him to silence the accusations of Satan, and bring to naught his devices</a:t>
            </a:r>
            <a:r>
              <a:rPr lang="en-AU" sz="3200" dirty="0">
                <a:solidFill>
                  <a:srgbClr val="FFFF00"/>
                </a:solidFill>
                <a:latin typeface="Arial" panose="020B0604020202020204" pitchFamily="34" charset="0"/>
                <a:cs typeface="Arial" panose="020B0604020202020204" pitchFamily="34" charset="0"/>
              </a:rPr>
              <a:t>. "Do me justice of mine adversary," they pray; </a:t>
            </a:r>
            <a:r>
              <a:rPr lang="en-AU" sz="3200" b="1" dirty="0">
                <a:solidFill>
                  <a:schemeClr val="accent2"/>
                </a:solidFill>
                <a:latin typeface="Arial" panose="020B0604020202020204" pitchFamily="34" charset="0"/>
                <a:cs typeface="Arial" panose="020B0604020202020204" pitchFamily="34" charset="0"/>
              </a:rPr>
              <a:t>and with the mighty argument of the cross, Christ silences the bold accuser</a:t>
            </a:r>
            <a:r>
              <a:rPr lang="en-AU" sz="3200" dirty="0">
                <a:solidFill>
                  <a:srgbClr val="FFFF00"/>
                </a:solidFill>
                <a:latin typeface="Arial" panose="020B0604020202020204" pitchFamily="34" charset="0"/>
                <a:cs typeface="Arial" panose="020B0604020202020204" pitchFamily="34" charset="0"/>
              </a:rPr>
              <a:t>.  </a:t>
            </a:r>
            <a:r>
              <a:rPr lang="en-AU" sz="2000" dirty="0">
                <a:solidFill>
                  <a:srgbClr val="00B0F0"/>
                </a:solidFill>
                <a:latin typeface="Arial" panose="020B0604020202020204" pitchFamily="34" charset="0"/>
                <a:cs typeface="Arial" panose="020B0604020202020204" pitchFamily="34" charset="0"/>
              </a:rPr>
              <a:t>{COL 168.2}</a:t>
            </a:r>
          </a:p>
        </p:txBody>
      </p:sp>
    </p:spTree>
    <p:extLst>
      <p:ext uri="{BB962C8B-B14F-4D97-AF65-F5344CB8AC3E}">
        <p14:creationId xmlns:p14="http://schemas.microsoft.com/office/powerpoint/2010/main" val="3941418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532824"/>
            <a:ext cx="10820400" cy="4867976"/>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Luke 18:1  And he </a:t>
            </a:r>
            <a:r>
              <a:rPr lang="en-AU" sz="3200" dirty="0" err="1">
                <a:solidFill>
                  <a:srgbClr val="FFFF00"/>
                </a:solidFill>
                <a:latin typeface="Arial" panose="020B0604020202020204" pitchFamily="34" charset="0"/>
                <a:cs typeface="Arial" panose="020B0604020202020204" pitchFamily="34" charset="0"/>
              </a:rPr>
              <a:t>spake</a:t>
            </a:r>
            <a:r>
              <a:rPr lang="en-AU" sz="3200" dirty="0">
                <a:solidFill>
                  <a:srgbClr val="FFFF00"/>
                </a:solidFill>
                <a:latin typeface="Arial" panose="020B0604020202020204" pitchFamily="34" charset="0"/>
                <a:cs typeface="Arial" panose="020B0604020202020204" pitchFamily="34" charset="0"/>
              </a:rPr>
              <a:t> a parable unto them </a:t>
            </a:r>
            <a:r>
              <a:rPr lang="en-AU" sz="3200" i="1" dirty="0">
                <a:solidFill>
                  <a:srgbClr val="FFFF00"/>
                </a:solidFill>
                <a:latin typeface="Arial" panose="020B0604020202020204" pitchFamily="34" charset="0"/>
                <a:cs typeface="Arial" panose="020B0604020202020204" pitchFamily="34" charset="0"/>
              </a:rPr>
              <a:t>to this end</a:t>
            </a:r>
            <a:r>
              <a:rPr lang="en-AU" sz="3200" dirty="0">
                <a:solidFill>
                  <a:srgbClr val="FFFF00"/>
                </a:solidFill>
                <a:latin typeface="Arial" panose="020B0604020202020204" pitchFamily="34" charset="0"/>
                <a:cs typeface="Arial" panose="020B0604020202020204" pitchFamily="34" charset="0"/>
              </a:rPr>
              <a:t>, that men ought always to pray, and not to faint; </a:t>
            </a:r>
          </a:p>
          <a:p>
            <a:pPr marL="0" indent="0">
              <a:buNone/>
            </a:pPr>
            <a:r>
              <a:rPr lang="en-AU" sz="3200" dirty="0">
                <a:solidFill>
                  <a:srgbClr val="FFFF00"/>
                </a:solidFill>
                <a:latin typeface="Arial" panose="020B0604020202020204" pitchFamily="34" charset="0"/>
                <a:cs typeface="Arial" panose="020B0604020202020204" pitchFamily="34" charset="0"/>
              </a:rPr>
              <a:t>Luke 18:2  Saying, There was in a city a judge, which feared not God, neither regarded man: </a:t>
            </a:r>
          </a:p>
          <a:p>
            <a:pPr marL="0" indent="0">
              <a:buNone/>
            </a:pPr>
            <a:r>
              <a:rPr lang="en-AU" sz="3200" dirty="0">
                <a:solidFill>
                  <a:srgbClr val="FFFF00"/>
                </a:solidFill>
                <a:latin typeface="Arial" panose="020B0604020202020204" pitchFamily="34" charset="0"/>
                <a:cs typeface="Arial" panose="020B0604020202020204" pitchFamily="34" charset="0"/>
              </a:rPr>
              <a:t>Luke 18:3  And there was a widow in that city; and she came unto him, saying, Avenge me of mine adversary. </a:t>
            </a:r>
          </a:p>
          <a:p>
            <a:pPr marL="0" indent="0">
              <a:buNone/>
            </a:pPr>
            <a:r>
              <a:rPr lang="en-AU" sz="3200" dirty="0">
                <a:solidFill>
                  <a:srgbClr val="FFFF00"/>
                </a:solidFill>
                <a:latin typeface="Arial" panose="020B0604020202020204" pitchFamily="34" charset="0"/>
                <a:cs typeface="Arial" panose="020B0604020202020204" pitchFamily="34" charset="0"/>
              </a:rPr>
              <a:t>Luke 18:4  And he would not for a while: but afterward he said within himself, Though I fear not God, nor regard man; </a:t>
            </a:r>
          </a:p>
          <a:p>
            <a:pPr marL="0" indent="0">
              <a:buNone/>
            </a:pPr>
            <a:endParaRPr lang="en-AU"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329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515979"/>
            <a:ext cx="10820400" cy="5185609"/>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"The Lord said unto Satan, The Lord rebuke thee, O Satan, even the Lord that hath chosen Jerusalem rebuke thee: is not this a brand plucked out of the fire?" </a:t>
            </a:r>
            <a:r>
              <a:rPr lang="en-AU" sz="3200" dirty="0">
                <a:solidFill>
                  <a:srgbClr val="00B0F0"/>
                </a:solidFill>
                <a:latin typeface="Arial" panose="020B0604020202020204" pitchFamily="34" charset="0"/>
                <a:cs typeface="Arial" panose="020B0604020202020204" pitchFamily="34" charset="0"/>
              </a:rPr>
              <a:t>When Satan seeks to cover the people of God with blackness, and ruin them, Christ interposes</a:t>
            </a:r>
            <a:r>
              <a:rPr lang="en-AU" sz="3200" dirty="0">
                <a:solidFill>
                  <a:srgbClr val="FFFF00"/>
                </a:solidFill>
                <a:latin typeface="Arial" panose="020B0604020202020204" pitchFamily="34" charset="0"/>
                <a:cs typeface="Arial" panose="020B0604020202020204" pitchFamily="34" charset="0"/>
              </a:rPr>
              <a:t>. </a:t>
            </a:r>
            <a:r>
              <a:rPr lang="en-AU" sz="3200" dirty="0">
                <a:solidFill>
                  <a:schemeClr val="accent5">
                    <a:lumMod val="60000"/>
                    <a:lumOff val="40000"/>
                  </a:schemeClr>
                </a:solidFill>
                <a:latin typeface="Arial" panose="020B0604020202020204" pitchFamily="34" charset="0"/>
                <a:cs typeface="Arial" panose="020B0604020202020204" pitchFamily="34" charset="0"/>
              </a:rPr>
              <a:t>Although they have sinned, Christ has taken the guilt of their sins upon His own soul</a:t>
            </a:r>
            <a:r>
              <a:rPr lang="en-AU" sz="3200" dirty="0">
                <a:solidFill>
                  <a:srgbClr val="FFFF00"/>
                </a:solidFill>
                <a:latin typeface="Arial" panose="020B0604020202020204" pitchFamily="34" charset="0"/>
                <a:cs typeface="Arial" panose="020B0604020202020204" pitchFamily="34" charset="0"/>
              </a:rPr>
              <a:t>. He has snatched the race as a brand from the fire. </a:t>
            </a:r>
            <a:r>
              <a:rPr lang="en-AU" sz="3200" dirty="0">
                <a:solidFill>
                  <a:schemeClr val="accent2"/>
                </a:solidFill>
                <a:latin typeface="Arial" panose="020B0604020202020204" pitchFamily="34" charset="0"/>
                <a:cs typeface="Arial" panose="020B0604020202020204" pitchFamily="34" charset="0"/>
              </a:rPr>
              <a:t>By His human nature He is linked with man, while through His divine nature He is one with the infinite God</a:t>
            </a:r>
            <a:r>
              <a:rPr lang="en-AU" sz="3200" dirty="0">
                <a:solidFill>
                  <a:srgbClr val="FFFF00"/>
                </a:solidFill>
                <a:latin typeface="Arial" panose="020B0604020202020204" pitchFamily="34" charset="0"/>
                <a:cs typeface="Arial" panose="020B0604020202020204" pitchFamily="34" charset="0"/>
              </a:rPr>
              <a:t>. Help is brought within the reach of perishing souls. The adversary is rebuked.  </a:t>
            </a:r>
            <a:r>
              <a:rPr lang="en-AU" dirty="0">
                <a:solidFill>
                  <a:srgbClr val="00B0F0"/>
                </a:solidFill>
                <a:latin typeface="Arial" panose="020B0604020202020204" pitchFamily="34" charset="0"/>
                <a:cs typeface="Arial" panose="020B0604020202020204" pitchFamily="34" charset="0"/>
              </a:rPr>
              <a:t>{COL 169.1}</a:t>
            </a:r>
          </a:p>
        </p:txBody>
      </p:sp>
    </p:spTree>
    <p:extLst>
      <p:ext uri="{BB962C8B-B14F-4D97-AF65-F5344CB8AC3E}">
        <p14:creationId xmlns:p14="http://schemas.microsoft.com/office/powerpoint/2010/main" val="3932449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624264"/>
            <a:ext cx="10820400" cy="4594422"/>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Notwithstanding the defects of the people of God, </a:t>
            </a:r>
            <a:r>
              <a:rPr lang="en-AU" sz="3200" dirty="0">
                <a:solidFill>
                  <a:srgbClr val="00B0F0"/>
                </a:solidFill>
                <a:latin typeface="Arial" panose="020B0604020202020204" pitchFamily="34" charset="0"/>
                <a:cs typeface="Arial" panose="020B0604020202020204" pitchFamily="34" charset="0"/>
              </a:rPr>
              <a:t>Christ does not turn away from the objects of His care</a:t>
            </a:r>
            <a:r>
              <a:rPr lang="en-AU" sz="3200" dirty="0">
                <a:solidFill>
                  <a:srgbClr val="FFFF00"/>
                </a:solidFill>
                <a:latin typeface="Arial" panose="020B0604020202020204" pitchFamily="34" charset="0"/>
                <a:cs typeface="Arial" panose="020B0604020202020204" pitchFamily="34" charset="0"/>
              </a:rPr>
              <a:t>. </a:t>
            </a:r>
            <a:r>
              <a:rPr lang="en-AU" sz="3200" dirty="0">
                <a:solidFill>
                  <a:schemeClr val="accent2"/>
                </a:solidFill>
                <a:latin typeface="Arial" panose="020B0604020202020204" pitchFamily="34" charset="0"/>
                <a:cs typeface="Arial" panose="020B0604020202020204" pitchFamily="34" charset="0"/>
              </a:rPr>
              <a:t>He has the power to change their raiment</a:t>
            </a:r>
            <a:r>
              <a:rPr lang="en-AU" sz="3200" dirty="0">
                <a:solidFill>
                  <a:srgbClr val="FFFF00"/>
                </a:solidFill>
                <a:latin typeface="Arial" panose="020B0604020202020204" pitchFamily="34" charset="0"/>
                <a:cs typeface="Arial" panose="020B0604020202020204" pitchFamily="34" charset="0"/>
              </a:rPr>
              <a:t>. </a:t>
            </a:r>
            <a:r>
              <a:rPr lang="en-AU" sz="3200" dirty="0">
                <a:solidFill>
                  <a:srgbClr val="FFC000"/>
                </a:solidFill>
                <a:latin typeface="Arial" panose="020B0604020202020204" pitchFamily="34" charset="0"/>
                <a:cs typeface="Arial" panose="020B0604020202020204" pitchFamily="34" charset="0"/>
              </a:rPr>
              <a:t>He removes the filthy garments, He places upon the repenting, believing ones His own robe of righteousness, and writes pardon against their names on the records of heaven</a:t>
            </a:r>
            <a:r>
              <a:rPr lang="en-AU" sz="3200" dirty="0">
                <a:solidFill>
                  <a:srgbClr val="FFFF00"/>
                </a:solidFill>
                <a:latin typeface="Arial" panose="020B0604020202020204" pitchFamily="34" charset="0"/>
                <a:cs typeface="Arial" panose="020B0604020202020204" pitchFamily="34" charset="0"/>
              </a:rPr>
              <a:t>. He confesses them as His before the heavenly universe. Satan their adversary is shown to be an accuser and deceiver. God will do </a:t>
            </a:r>
            <a:r>
              <a:rPr lang="en-AU" sz="3200" b="1" dirty="0">
                <a:solidFill>
                  <a:srgbClr val="00B0F0"/>
                </a:solidFill>
                <a:latin typeface="Arial" panose="020B0604020202020204" pitchFamily="34" charset="0"/>
                <a:cs typeface="Arial" panose="020B0604020202020204" pitchFamily="34" charset="0"/>
              </a:rPr>
              <a:t>justice</a:t>
            </a:r>
            <a:r>
              <a:rPr lang="en-AU" sz="3200" dirty="0">
                <a:solidFill>
                  <a:srgbClr val="FFFF00"/>
                </a:solidFill>
                <a:latin typeface="Arial" panose="020B0604020202020204" pitchFamily="34" charset="0"/>
                <a:cs typeface="Arial" panose="020B0604020202020204" pitchFamily="34" charset="0"/>
              </a:rPr>
              <a:t> for His own elect.  </a:t>
            </a:r>
            <a:r>
              <a:rPr lang="en-AU" sz="2000" dirty="0">
                <a:solidFill>
                  <a:srgbClr val="00B0F0"/>
                </a:solidFill>
                <a:latin typeface="Arial" panose="020B0604020202020204" pitchFamily="34" charset="0"/>
                <a:cs typeface="Arial" panose="020B0604020202020204" pitchFamily="34" charset="0"/>
              </a:rPr>
              <a:t>{COL 169.3}</a:t>
            </a:r>
          </a:p>
        </p:txBody>
      </p:sp>
    </p:spTree>
    <p:extLst>
      <p:ext uri="{BB962C8B-B14F-4D97-AF65-F5344CB8AC3E}">
        <p14:creationId xmlns:p14="http://schemas.microsoft.com/office/powerpoint/2010/main" val="1240796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600200"/>
            <a:ext cx="10820400" cy="4618485"/>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The prayer, "Do me justice of mine adversary," applies not only to Satan, but to the agencies whom he instigates to misrepresent, to tempt, and to destroy the people of God. </a:t>
            </a:r>
            <a:r>
              <a:rPr lang="en-AU" sz="3200" dirty="0">
                <a:solidFill>
                  <a:schemeClr val="accent2"/>
                </a:solidFill>
                <a:latin typeface="Arial" panose="020B0604020202020204" pitchFamily="34" charset="0"/>
                <a:cs typeface="Arial" panose="020B0604020202020204" pitchFamily="34" charset="0"/>
              </a:rPr>
              <a:t>Those who have decided to obey the commandments of God will understand by experience that they have adversaries who are controlled by a power from beneath</a:t>
            </a:r>
            <a:r>
              <a:rPr lang="en-AU" sz="3200" dirty="0">
                <a:solidFill>
                  <a:srgbClr val="FFFF00"/>
                </a:solidFill>
                <a:latin typeface="Arial" panose="020B0604020202020204" pitchFamily="34" charset="0"/>
                <a:cs typeface="Arial" panose="020B0604020202020204" pitchFamily="34" charset="0"/>
              </a:rPr>
              <a:t>. Such adversaries beset Christ at every step, how constantly and determinedly no human being can ever know. Christ's disciples, like their Master, are followed by continual temptation.  </a:t>
            </a:r>
            <a:r>
              <a:rPr lang="en-AU" sz="2000" dirty="0">
                <a:solidFill>
                  <a:srgbClr val="00B0F0"/>
                </a:solidFill>
                <a:latin typeface="Arial" panose="020B0604020202020204" pitchFamily="34" charset="0"/>
                <a:cs typeface="Arial" panose="020B0604020202020204" pitchFamily="34" charset="0"/>
              </a:rPr>
              <a:t>{COL 170.1}</a:t>
            </a:r>
          </a:p>
        </p:txBody>
      </p:sp>
    </p:spTree>
    <p:extLst>
      <p:ext uri="{BB962C8B-B14F-4D97-AF65-F5344CB8AC3E}">
        <p14:creationId xmlns:p14="http://schemas.microsoft.com/office/powerpoint/2010/main" val="874622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dirty="0">
                <a:solidFill>
                  <a:srgbClr val="00B0F0"/>
                </a:solidFill>
                <a:latin typeface="Arial" panose="020B0604020202020204" pitchFamily="34" charset="0"/>
                <a:cs typeface="Arial" panose="020B0604020202020204" pitchFamily="34" charset="0"/>
              </a:rPr>
              <a:t>In the parable of the unjust judge, Christ has shown what we should do</a:t>
            </a:r>
            <a:r>
              <a:rPr lang="en-AU" sz="3200" dirty="0">
                <a:solidFill>
                  <a:srgbClr val="FFFF00"/>
                </a:solidFill>
                <a:latin typeface="Arial" panose="020B0604020202020204" pitchFamily="34" charset="0"/>
                <a:cs typeface="Arial" panose="020B0604020202020204" pitchFamily="34" charset="0"/>
              </a:rPr>
              <a:t>. "Shall not God avenge His own elect, which cry day and night unto Him?" </a:t>
            </a:r>
            <a:r>
              <a:rPr lang="en-AU" sz="3200" dirty="0">
                <a:solidFill>
                  <a:schemeClr val="accent2"/>
                </a:solidFill>
                <a:latin typeface="Arial" panose="020B0604020202020204" pitchFamily="34" charset="0"/>
                <a:cs typeface="Arial" panose="020B0604020202020204" pitchFamily="34" charset="0"/>
              </a:rPr>
              <a:t>Christ, our example, did nothing to vindicate or deliver Himself</a:t>
            </a:r>
            <a:r>
              <a:rPr lang="en-AU" sz="3200" dirty="0">
                <a:solidFill>
                  <a:srgbClr val="FFFF00"/>
                </a:solidFill>
                <a:latin typeface="Arial" panose="020B0604020202020204" pitchFamily="34" charset="0"/>
                <a:cs typeface="Arial" panose="020B0604020202020204" pitchFamily="34" charset="0"/>
              </a:rPr>
              <a:t>. He committed His case to God. </a:t>
            </a:r>
            <a:r>
              <a:rPr lang="en-AU" sz="3200" b="1" dirty="0">
                <a:solidFill>
                  <a:srgbClr val="FFC000"/>
                </a:solidFill>
                <a:latin typeface="Arial" panose="020B0604020202020204" pitchFamily="34" charset="0"/>
                <a:cs typeface="Arial" panose="020B0604020202020204" pitchFamily="34" charset="0"/>
              </a:rPr>
              <a:t>So His followers are not to accuse or condemn, or to resort to force in order to deliver themselves</a:t>
            </a:r>
            <a:r>
              <a:rPr lang="en-AU" sz="3200" dirty="0">
                <a:solidFill>
                  <a:srgbClr val="FFFF00"/>
                </a:solidFill>
                <a:latin typeface="Arial" panose="020B0604020202020204" pitchFamily="34" charset="0"/>
                <a:cs typeface="Arial" panose="020B0604020202020204" pitchFamily="34" charset="0"/>
              </a:rPr>
              <a:t>.  </a:t>
            </a:r>
            <a:r>
              <a:rPr lang="en-AU" sz="2000" dirty="0">
                <a:solidFill>
                  <a:srgbClr val="00B0F0"/>
                </a:solidFill>
                <a:latin typeface="Arial" panose="020B0604020202020204" pitchFamily="34" charset="0"/>
                <a:cs typeface="Arial" panose="020B0604020202020204" pitchFamily="34" charset="0"/>
              </a:rPr>
              <a:t>{COL 171.2}</a:t>
            </a:r>
          </a:p>
        </p:txBody>
      </p:sp>
    </p:spTree>
    <p:extLst>
      <p:ext uri="{BB962C8B-B14F-4D97-AF65-F5344CB8AC3E}">
        <p14:creationId xmlns:p14="http://schemas.microsoft.com/office/powerpoint/2010/main" val="3869519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683658"/>
            <a:ext cx="10820400" cy="4535028"/>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When trials arise that seem unexplainable, we should not allow our peace to be spoiled. </a:t>
            </a:r>
            <a:r>
              <a:rPr lang="en-AU" sz="3200" dirty="0">
                <a:solidFill>
                  <a:srgbClr val="00B0F0"/>
                </a:solidFill>
                <a:latin typeface="Arial" panose="020B0604020202020204" pitchFamily="34" charset="0"/>
                <a:cs typeface="Arial" panose="020B0604020202020204" pitchFamily="34" charset="0"/>
              </a:rPr>
              <a:t>However unjustly we may be treated, </a:t>
            </a:r>
            <a:r>
              <a:rPr lang="en-AU" sz="3200" b="1" dirty="0">
                <a:solidFill>
                  <a:srgbClr val="00B0F0"/>
                </a:solidFill>
                <a:latin typeface="Arial" panose="020B0604020202020204" pitchFamily="34" charset="0"/>
                <a:cs typeface="Arial" panose="020B0604020202020204" pitchFamily="34" charset="0"/>
              </a:rPr>
              <a:t>let not passion arise</a:t>
            </a:r>
            <a:r>
              <a:rPr lang="en-AU" sz="3200" dirty="0">
                <a:solidFill>
                  <a:srgbClr val="FFFF00"/>
                </a:solidFill>
                <a:latin typeface="Arial" panose="020B0604020202020204" pitchFamily="34" charset="0"/>
                <a:cs typeface="Arial" panose="020B0604020202020204" pitchFamily="34" charset="0"/>
              </a:rPr>
              <a:t>. </a:t>
            </a:r>
            <a:r>
              <a:rPr lang="en-AU" sz="3200" b="1" u="sng" dirty="0">
                <a:solidFill>
                  <a:schemeClr val="accent2"/>
                </a:solidFill>
                <a:latin typeface="Arial" panose="020B0604020202020204" pitchFamily="34" charset="0"/>
                <a:cs typeface="Arial" panose="020B0604020202020204" pitchFamily="34" charset="0"/>
              </a:rPr>
              <a:t>By indulging a spirit of retaliation we injure ourselves</a:t>
            </a:r>
            <a:r>
              <a:rPr lang="en-AU" sz="3200" dirty="0">
                <a:solidFill>
                  <a:srgbClr val="FFFF00"/>
                </a:solidFill>
                <a:latin typeface="Arial" panose="020B0604020202020204" pitchFamily="34" charset="0"/>
                <a:cs typeface="Arial" panose="020B0604020202020204" pitchFamily="34" charset="0"/>
              </a:rPr>
              <a:t>. </a:t>
            </a:r>
            <a:r>
              <a:rPr lang="en-AU" sz="3200" b="1" dirty="0">
                <a:solidFill>
                  <a:schemeClr val="accent2">
                    <a:lumMod val="60000"/>
                    <a:lumOff val="40000"/>
                  </a:schemeClr>
                </a:solidFill>
                <a:latin typeface="Arial" panose="020B0604020202020204" pitchFamily="34" charset="0"/>
                <a:cs typeface="Arial" panose="020B0604020202020204" pitchFamily="34" charset="0"/>
              </a:rPr>
              <a:t>We destroy our own confidence in God, and grieve the Holy Spirit</a:t>
            </a:r>
            <a:r>
              <a:rPr lang="en-AU" sz="3200" dirty="0">
                <a:solidFill>
                  <a:srgbClr val="FFFF00"/>
                </a:solidFill>
                <a:latin typeface="Arial" panose="020B0604020202020204" pitchFamily="34" charset="0"/>
                <a:cs typeface="Arial" panose="020B0604020202020204" pitchFamily="34" charset="0"/>
              </a:rPr>
              <a:t>. There is by our side a witness, a heavenly messenger, </a:t>
            </a:r>
            <a:r>
              <a:rPr lang="en-AU" sz="3200" dirty="0">
                <a:solidFill>
                  <a:schemeClr val="accent1"/>
                </a:solidFill>
                <a:latin typeface="Arial" panose="020B0604020202020204" pitchFamily="34" charset="0"/>
                <a:cs typeface="Arial" panose="020B0604020202020204" pitchFamily="34" charset="0"/>
              </a:rPr>
              <a:t>who </a:t>
            </a:r>
            <a:r>
              <a:rPr lang="en-AU" sz="3200" b="1" dirty="0">
                <a:solidFill>
                  <a:schemeClr val="accent1"/>
                </a:solidFill>
                <a:latin typeface="Arial" panose="020B0604020202020204" pitchFamily="34" charset="0"/>
                <a:cs typeface="Arial" panose="020B0604020202020204" pitchFamily="34" charset="0"/>
              </a:rPr>
              <a:t>will</a:t>
            </a:r>
            <a:r>
              <a:rPr lang="en-AU" sz="3200" dirty="0">
                <a:solidFill>
                  <a:schemeClr val="accent1"/>
                </a:solidFill>
                <a:latin typeface="Arial" panose="020B0604020202020204" pitchFamily="34" charset="0"/>
                <a:cs typeface="Arial" panose="020B0604020202020204" pitchFamily="34" charset="0"/>
              </a:rPr>
              <a:t> lift up for us </a:t>
            </a:r>
            <a:r>
              <a:rPr lang="en-AU" sz="3200" b="1" dirty="0">
                <a:solidFill>
                  <a:schemeClr val="accent1"/>
                </a:solidFill>
                <a:latin typeface="Arial" panose="020B0604020202020204" pitchFamily="34" charset="0"/>
                <a:cs typeface="Arial" panose="020B0604020202020204" pitchFamily="34" charset="0"/>
              </a:rPr>
              <a:t>a standard against the enemy</a:t>
            </a:r>
            <a:r>
              <a:rPr lang="en-AU" sz="3200" dirty="0">
                <a:solidFill>
                  <a:srgbClr val="FFFF00"/>
                </a:solidFill>
                <a:latin typeface="Arial" panose="020B0604020202020204" pitchFamily="34" charset="0"/>
                <a:cs typeface="Arial" panose="020B0604020202020204" pitchFamily="34" charset="0"/>
              </a:rPr>
              <a:t>. </a:t>
            </a:r>
            <a:r>
              <a:rPr lang="en-AU" sz="2400" dirty="0">
                <a:solidFill>
                  <a:srgbClr val="00B0F0"/>
                </a:solidFill>
                <a:latin typeface="Arial" panose="020B0604020202020204" pitchFamily="34" charset="0"/>
                <a:cs typeface="Arial" panose="020B0604020202020204" pitchFamily="34" charset="0"/>
              </a:rPr>
              <a:t>[Isa 59:19]</a:t>
            </a:r>
            <a:r>
              <a:rPr lang="en-AU" sz="3200" dirty="0">
                <a:solidFill>
                  <a:srgbClr val="FFFF00"/>
                </a:solidFill>
                <a:latin typeface="Arial" panose="020B0604020202020204" pitchFamily="34" charset="0"/>
                <a:cs typeface="Arial" panose="020B0604020202020204" pitchFamily="34" charset="0"/>
              </a:rPr>
              <a:t> </a:t>
            </a:r>
            <a:r>
              <a:rPr lang="en-AU" sz="3200" b="1" dirty="0">
                <a:solidFill>
                  <a:srgbClr val="FFFF00"/>
                </a:solidFill>
                <a:latin typeface="Arial" panose="020B0604020202020204" pitchFamily="34" charset="0"/>
                <a:cs typeface="Arial" panose="020B0604020202020204" pitchFamily="34" charset="0"/>
              </a:rPr>
              <a:t>He will shut us in with the bright beams of the Sun of Righteousness</a:t>
            </a:r>
            <a:r>
              <a:rPr lang="en-AU" sz="3200" dirty="0">
                <a:solidFill>
                  <a:srgbClr val="FFFF00"/>
                </a:solidFill>
                <a:latin typeface="Arial" panose="020B0604020202020204" pitchFamily="34" charset="0"/>
                <a:cs typeface="Arial" panose="020B0604020202020204" pitchFamily="34" charset="0"/>
              </a:rPr>
              <a:t>. Beyond this Satan cannot penetrate. </a:t>
            </a:r>
            <a:r>
              <a:rPr lang="en-AU" sz="3200" b="1" dirty="0">
                <a:solidFill>
                  <a:srgbClr val="FFC000"/>
                </a:solidFill>
                <a:latin typeface="Arial" panose="020B0604020202020204" pitchFamily="34" charset="0"/>
                <a:cs typeface="Arial" panose="020B0604020202020204" pitchFamily="34" charset="0"/>
              </a:rPr>
              <a:t>He </a:t>
            </a:r>
            <a:r>
              <a:rPr lang="en-AU" sz="3200" b="1" u="sng" dirty="0">
                <a:solidFill>
                  <a:schemeClr val="accent1"/>
                </a:solidFill>
                <a:latin typeface="Arial" panose="020B0604020202020204" pitchFamily="34" charset="0"/>
                <a:cs typeface="Arial" panose="020B0604020202020204" pitchFamily="34" charset="0"/>
              </a:rPr>
              <a:t>cannot</a:t>
            </a:r>
            <a:r>
              <a:rPr lang="en-AU" sz="3200" b="1" dirty="0">
                <a:solidFill>
                  <a:srgbClr val="FFC000"/>
                </a:solidFill>
                <a:latin typeface="Arial" panose="020B0604020202020204" pitchFamily="34" charset="0"/>
                <a:cs typeface="Arial" panose="020B0604020202020204" pitchFamily="34" charset="0"/>
              </a:rPr>
              <a:t> pass this shield of holy light</a:t>
            </a:r>
            <a:r>
              <a:rPr lang="en-AU" sz="3200" dirty="0">
                <a:solidFill>
                  <a:srgbClr val="FFFF00"/>
                </a:solidFill>
                <a:latin typeface="Arial" panose="020B0604020202020204" pitchFamily="34" charset="0"/>
                <a:cs typeface="Arial" panose="020B0604020202020204" pitchFamily="34" charset="0"/>
              </a:rPr>
              <a:t>.  </a:t>
            </a:r>
            <a:r>
              <a:rPr lang="en-AU" sz="2000" dirty="0">
                <a:solidFill>
                  <a:srgbClr val="00B0F0"/>
                </a:solidFill>
                <a:latin typeface="Arial" panose="020B0604020202020204" pitchFamily="34" charset="0"/>
                <a:cs typeface="Arial" panose="020B0604020202020204" pitchFamily="34" charset="0"/>
              </a:rPr>
              <a:t>{COL 171.3}</a:t>
            </a:r>
          </a:p>
        </p:txBody>
      </p:sp>
    </p:spTree>
    <p:extLst>
      <p:ext uri="{BB962C8B-B14F-4D97-AF65-F5344CB8AC3E}">
        <p14:creationId xmlns:p14="http://schemas.microsoft.com/office/powerpoint/2010/main" val="1400852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b="1" dirty="0">
                <a:solidFill>
                  <a:srgbClr val="00B0F0"/>
                </a:solidFill>
                <a:latin typeface="Arial" panose="020B0604020202020204" pitchFamily="34" charset="0"/>
                <a:cs typeface="Arial" panose="020B0604020202020204" pitchFamily="34" charset="0"/>
              </a:rPr>
              <a:t>Isaiah 59:19  </a:t>
            </a:r>
          </a:p>
          <a:p>
            <a:pPr marL="0" indent="0">
              <a:buNone/>
            </a:pPr>
            <a:r>
              <a:rPr lang="en-AU" sz="3200" dirty="0">
                <a:solidFill>
                  <a:srgbClr val="FFFF00"/>
                </a:solidFill>
                <a:latin typeface="Arial" panose="020B0604020202020204" pitchFamily="34" charset="0"/>
                <a:cs typeface="Arial" panose="020B0604020202020204" pitchFamily="34" charset="0"/>
              </a:rPr>
              <a:t>So shall they fear the name of the LORD from the west, and his glory from the rising of the sun. When the enemy shall come in like a flood, the </a:t>
            </a:r>
            <a:r>
              <a:rPr lang="en-AU" sz="3200" b="1" dirty="0">
                <a:solidFill>
                  <a:schemeClr val="accent2"/>
                </a:solidFill>
                <a:latin typeface="Arial" panose="020B0604020202020204" pitchFamily="34" charset="0"/>
                <a:cs typeface="Arial" panose="020B0604020202020204" pitchFamily="34" charset="0"/>
              </a:rPr>
              <a:t>Spirit of the LORD</a:t>
            </a:r>
            <a:r>
              <a:rPr lang="en-AU" sz="3200" dirty="0">
                <a:solidFill>
                  <a:srgbClr val="FFFF00"/>
                </a:solidFill>
                <a:latin typeface="Arial" panose="020B0604020202020204" pitchFamily="34" charset="0"/>
                <a:cs typeface="Arial" panose="020B0604020202020204" pitchFamily="34" charset="0"/>
              </a:rPr>
              <a:t> </a:t>
            </a:r>
            <a:r>
              <a:rPr lang="en-AU" sz="3200" b="1" dirty="0">
                <a:solidFill>
                  <a:srgbClr val="FFC000"/>
                </a:solidFill>
                <a:latin typeface="Arial" panose="020B0604020202020204" pitchFamily="34" charset="0"/>
                <a:cs typeface="Arial" panose="020B0604020202020204" pitchFamily="34" charset="0"/>
              </a:rPr>
              <a:t>shall lift up a standard against him</a:t>
            </a:r>
            <a:r>
              <a:rPr lang="en-AU" sz="3200" dirty="0">
                <a:solidFill>
                  <a:srgbClr val="FFFF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78306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And he </a:t>
            </a:r>
            <a:r>
              <a:rPr lang="en-AU" sz="3200" dirty="0" err="1">
                <a:solidFill>
                  <a:srgbClr val="FFFF00"/>
                </a:solidFill>
                <a:latin typeface="Arial" panose="020B0604020202020204" pitchFamily="34" charset="0"/>
                <a:cs typeface="Arial" panose="020B0604020202020204" pitchFamily="34" charset="0"/>
              </a:rPr>
              <a:t>spake</a:t>
            </a:r>
            <a:r>
              <a:rPr lang="en-AU" sz="3200" dirty="0">
                <a:solidFill>
                  <a:srgbClr val="FFFF00"/>
                </a:solidFill>
                <a:latin typeface="Arial" panose="020B0604020202020204" pitchFamily="34" charset="0"/>
                <a:cs typeface="Arial" panose="020B0604020202020204" pitchFamily="34" charset="0"/>
              </a:rPr>
              <a:t> a parable unto them to this end, </a:t>
            </a:r>
            <a:r>
              <a:rPr lang="en-AU" sz="3200" b="1" dirty="0">
                <a:solidFill>
                  <a:srgbClr val="00B0F0"/>
                </a:solidFill>
                <a:latin typeface="Arial" panose="020B0604020202020204" pitchFamily="34" charset="0"/>
                <a:cs typeface="Arial" panose="020B0604020202020204" pitchFamily="34" charset="0"/>
              </a:rPr>
              <a:t>that men ought always to pray, and not to faint.</a:t>
            </a:r>
          </a:p>
        </p:txBody>
      </p:sp>
    </p:spTree>
    <p:extLst>
      <p:ext uri="{BB962C8B-B14F-4D97-AF65-F5344CB8AC3E}">
        <p14:creationId xmlns:p14="http://schemas.microsoft.com/office/powerpoint/2010/main" val="2522738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2731589"/>
            <a:ext cx="10820400" cy="1811383"/>
          </a:xfrm>
        </p:spPr>
        <p:txBody>
          <a:bodyPr>
            <a:normAutofit/>
          </a:bodyPr>
          <a:lstStyle/>
          <a:p>
            <a:pPr marL="0" indent="0" algn="ctr">
              <a:buNone/>
            </a:pPr>
            <a:r>
              <a:rPr lang="en-US" sz="9600" b="1" dirty="0">
                <a:solidFill>
                  <a:srgbClr val="FFFF00"/>
                </a:solidFill>
                <a:latin typeface="Arial" panose="020B0604020202020204" pitchFamily="34" charset="0"/>
                <a:cs typeface="Arial" panose="020B0604020202020204" pitchFamily="34" charset="0"/>
              </a:rPr>
              <a:t>END</a:t>
            </a:r>
            <a:endParaRPr lang="en-AU" sz="96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660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a:xfrm>
            <a:off x="685800" y="1532827"/>
            <a:ext cx="10820400" cy="4880005"/>
          </a:xfrm>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Luke 18:5  Yet because this widow </a:t>
            </a:r>
            <a:r>
              <a:rPr lang="en-AU" sz="3200" dirty="0" err="1">
                <a:solidFill>
                  <a:srgbClr val="FFFF00"/>
                </a:solidFill>
                <a:latin typeface="Arial" panose="020B0604020202020204" pitchFamily="34" charset="0"/>
                <a:cs typeface="Arial" panose="020B0604020202020204" pitchFamily="34" charset="0"/>
              </a:rPr>
              <a:t>troubleth</a:t>
            </a:r>
            <a:r>
              <a:rPr lang="en-AU" sz="3200" dirty="0">
                <a:solidFill>
                  <a:srgbClr val="FFFF00"/>
                </a:solidFill>
                <a:latin typeface="Arial" panose="020B0604020202020204" pitchFamily="34" charset="0"/>
                <a:cs typeface="Arial" panose="020B0604020202020204" pitchFamily="34" charset="0"/>
              </a:rPr>
              <a:t> me, I will avenge her, lest by her continual coming she weary me. </a:t>
            </a:r>
          </a:p>
          <a:p>
            <a:pPr marL="0" indent="0">
              <a:buNone/>
            </a:pPr>
            <a:r>
              <a:rPr lang="en-AU" sz="3200" dirty="0">
                <a:solidFill>
                  <a:srgbClr val="FFFF00"/>
                </a:solidFill>
                <a:latin typeface="Arial" panose="020B0604020202020204" pitchFamily="34" charset="0"/>
                <a:cs typeface="Arial" panose="020B0604020202020204" pitchFamily="34" charset="0"/>
              </a:rPr>
              <a:t>Luke 18:6  And the Lord said, Hear what the unjust judge saith. </a:t>
            </a:r>
          </a:p>
          <a:p>
            <a:pPr marL="0" indent="0">
              <a:buNone/>
            </a:pPr>
            <a:r>
              <a:rPr lang="en-AU" sz="3200" dirty="0">
                <a:solidFill>
                  <a:srgbClr val="FFFF00"/>
                </a:solidFill>
                <a:latin typeface="Arial" panose="020B0604020202020204" pitchFamily="34" charset="0"/>
                <a:cs typeface="Arial" panose="020B0604020202020204" pitchFamily="34" charset="0"/>
              </a:rPr>
              <a:t>Luke 18:7  And shall not God avenge his own elect, which cry day and night unto him, though he bear long with them? </a:t>
            </a:r>
          </a:p>
          <a:p>
            <a:pPr marL="0" indent="0">
              <a:buNone/>
            </a:pPr>
            <a:r>
              <a:rPr lang="en-AU" sz="3200" dirty="0">
                <a:solidFill>
                  <a:srgbClr val="FFFF00"/>
                </a:solidFill>
                <a:latin typeface="Arial" panose="020B0604020202020204" pitchFamily="34" charset="0"/>
                <a:cs typeface="Arial" panose="020B0604020202020204" pitchFamily="34" charset="0"/>
              </a:rPr>
              <a:t>Luke 18:8  I tell you that he will avenge them speedily. Nevertheless when the Son of man cometh, shall he find faith on the earth?</a:t>
            </a:r>
          </a:p>
          <a:p>
            <a:pPr marL="0" indent="0">
              <a:buNone/>
            </a:pPr>
            <a:endParaRPr lang="en-AU"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463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Luke 18:1  And he </a:t>
            </a:r>
            <a:r>
              <a:rPr lang="en-AU" sz="3200" dirty="0" err="1">
                <a:solidFill>
                  <a:srgbClr val="FFFF00"/>
                </a:solidFill>
                <a:latin typeface="Arial" panose="020B0604020202020204" pitchFamily="34" charset="0"/>
                <a:cs typeface="Arial" panose="020B0604020202020204" pitchFamily="34" charset="0"/>
              </a:rPr>
              <a:t>spake</a:t>
            </a:r>
            <a:r>
              <a:rPr lang="en-AU" sz="3200" dirty="0">
                <a:solidFill>
                  <a:srgbClr val="FFFF00"/>
                </a:solidFill>
                <a:latin typeface="Arial" panose="020B0604020202020204" pitchFamily="34" charset="0"/>
                <a:cs typeface="Arial" panose="020B0604020202020204" pitchFamily="34" charset="0"/>
              </a:rPr>
              <a:t> a parable unto them </a:t>
            </a:r>
            <a:r>
              <a:rPr lang="en-AU" sz="3200" i="1" dirty="0">
                <a:solidFill>
                  <a:srgbClr val="FFFF00"/>
                </a:solidFill>
                <a:latin typeface="Arial" panose="020B0604020202020204" pitchFamily="34" charset="0"/>
                <a:cs typeface="Arial" panose="020B0604020202020204" pitchFamily="34" charset="0"/>
              </a:rPr>
              <a:t>to this end</a:t>
            </a:r>
            <a:r>
              <a:rPr lang="en-AU" sz="3200" dirty="0">
                <a:solidFill>
                  <a:srgbClr val="FFFF00"/>
                </a:solidFill>
                <a:latin typeface="Arial" panose="020B0604020202020204" pitchFamily="34" charset="0"/>
                <a:cs typeface="Arial" panose="020B0604020202020204" pitchFamily="34" charset="0"/>
              </a:rPr>
              <a:t>, </a:t>
            </a:r>
            <a:r>
              <a:rPr lang="en-AU" sz="3200" b="1" dirty="0">
                <a:solidFill>
                  <a:srgbClr val="00B0F0"/>
                </a:solidFill>
                <a:latin typeface="Arial" panose="020B0604020202020204" pitchFamily="34" charset="0"/>
                <a:cs typeface="Arial" panose="020B0604020202020204" pitchFamily="34" charset="0"/>
              </a:rPr>
              <a:t>that men ought always to pray, and not to faint</a:t>
            </a:r>
            <a:r>
              <a:rPr lang="en-AU" sz="3200" dirty="0">
                <a:solidFill>
                  <a:srgbClr val="FFFF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5534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Luke 18:2  Saying, There was in a city a judge, which </a:t>
            </a:r>
            <a:r>
              <a:rPr lang="en-AU" sz="3200" b="1" dirty="0">
                <a:solidFill>
                  <a:srgbClr val="00B0F0"/>
                </a:solidFill>
                <a:latin typeface="Arial" panose="020B0604020202020204" pitchFamily="34" charset="0"/>
                <a:cs typeface="Arial" panose="020B0604020202020204" pitchFamily="34" charset="0"/>
              </a:rPr>
              <a:t>feared not God, neither regarded man</a:t>
            </a:r>
            <a:r>
              <a:rPr lang="en-AU" sz="3200" dirty="0">
                <a:solidFill>
                  <a:srgbClr val="FFFF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35162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Luke 18:4  And he would not for a while: but afterward he said within himself, Though I fear not God, nor regard man; </a:t>
            </a:r>
          </a:p>
          <a:p>
            <a:pPr marL="0" indent="0">
              <a:buNone/>
            </a:pPr>
            <a:r>
              <a:rPr lang="en-AU" sz="3200" dirty="0">
                <a:solidFill>
                  <a:srgbClr val="FFFF00"/>
                </a:solidFill>
                <a:latin typeface="Arial" panose="020B0604020202020204" pitchFamily="34" charset="0"/>
                <a:cs typeface="Arial" panose="020B0604020202020204" pitchFamily="34" charset="0"/>
              </a:rPr>
              <a:t>Luke 18:5  Yet because this widow </a:t>
            </a:r>
            <a:r>
              <a:rPr lang="en-AU" sz="3200" dirty="0" err="1">
                <a:solidFill>
                  <a:srgbClr val="FFFF00"/>
                </a:solidFill>
                <a:latin typeface="Arial" panose="020B0604020202020204" pitchFamily="34" charset="0"/>
                <a:cs typeface="Arial" panose="020B0604020202020204" pitchFamily="34" charset="0"/>
              </a:rPr>
              <a:t>troubleth</a:t>
            </a:r>
            <a:r>
              <a:rPr lang="en-AU" sz="3200" dirty="0">
                <a:solidFill>
                  <a:srgbClr val="FFFF00"/>
                </a:solidFill>
                <a:latin typeface="Arial" panose="020B0604020202020204" pitchFamily="34" charset="0"/>
                <a:cs typeface="Arial" panose="020B0604020202020204" pitchFamily="34" charset="0"/>
              </a:rPr>
              <a:t> me, I will avenge her, lest by her continual coming she weary me.</a:t>
            </a:r>
          </a:p>
          <a:p>
            <a:pPr marL="0" indent="0">
              <a:buNone/>
            </a:pPr>
            <a:endParaRPr lang="en-AU"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22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Luke 18:6  And the Lord said, Hear what the unjust judge saith.</a:t>
            </a:r>
          </a:p>
          <a:p>
            <a:pPr marL="0" indent="0">
              <a:buNone/>
            </a:pPr>
            <a:r>
              <a:rPr lang="en-AU" sz="3200" dirty="0">
                <a:solidFill>
                  <a:srgbClr val="FFFF00"/>
                </a:solidFill>
                <a:latin typeface="Arial" panose="020B0604020202020204" pitchFamily="34" charset="0"/>
                <a:cs typeface="Arial" panose="020B0604020202020204" pitchFamily="34" charset="0"/>
              </a:rPr>
              <a:t>Luke 18:7  And shall not God avenge his own elect, which cry day and night unto him, though he bear long with them? </a:t>
            </a:r>
          </a:p>
          <a:p>
            <a:pPr marL="0" indent="0">
              <a:buNone/>
            </a:pPr>
            <a:r>
              <a:rPr lang="en-AU" sz="3200" dirty="0">
                <a:solidFill>
                  <a:srgbClr val="FFFF00"/>
                </a:solidFill>
                <a:latin typeface="Arial" panose="020B0604020202020204" pitchFamily="34" charset="0"/>
                <a:cs typeface="Arial" panose="020B0604020202020204" pitchFamily="34" charset="0"/>
              </a:rPr>
              <a:t>Luke 18:8  I tell you that he will avenge them speedily. Nevertheless when the Son of man cometh, shall he find faith on the earth?</a:t>
            </a:r>
          </a:p>
          <a:p>
            <a:pPr marL="0" indent="0">
              <a:buNone/>
            </a:pPr>
            <a:endParaRPr lang="en-AU"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28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Christ here draws a </a:t>
            </a:r>
            <a:r>
              <a:rPr lang="en-AU" sz="3200" b="1" dirty="0">
                <a:solidFill>
                  <a:srgbClr val="00B0F0"/>
                </a:solidFill>
                <a:latin typeface="Arial" panose="020B0604020202020204" pitchFamily="34" charset="0"/>
                <a:cs typeface="Arial" panose="020B0604020202020204" pitchFamily="34" charset="0"/>
              </a:rPr>
              <a:t>sharp contrast</a:t>
            </a:r>
            <a:r>
              <a:rPr lang="en-AU" sz="3200" dirty="0">
                <a:solidFill>
                  <a:srgbClr val="FFFF00"/>
                </a:solidFill>
                <a:latin typeface="Arial" panose="020B0604020202020204" pitchFamily="34" charset="0"/>
                <a:cs typeface="Arial" panose="020B0604020202020204" pitchFamily="34" charset="0"/>
              </a:rPr>
              <a:t> between the unjust judge and God. The judge yielded to the widow's request merely through </a:t>
            </a:r>
            <a:r>
              <a:rPr lang="en-AU" sz="3200" b="1" dirty="0">
                <a:solidFill>
                  <a:srgbClr val="00B0F0"/>
                </a:solidFill>
                <a:latin typeface="Arial" panose="020B0604020202020204" pitchFamily="34" charset="0"/>
                <a:cs typeface="Arial" panose="020B0604020202020204" pitchFamily="34" charset="0"/>
              </a:rPr>
              <a:t>selfishness</a:t>
            </a:r>
            <a:r>
              <a:rPr lang="en-AU" sz="3200" dirty="0">
                <a:solidFill>
                  <a:srgbClr val="FFFF00"/>
                </a:solidFill>
                <a:latin typeface="Arial" panose="020B0604020202020204" pitchFamily="34" charset="0"/>
                <a:cs typeface="Arial" panose="020B0604020202020204" pitchFamily="34" charset="0"/>
              </a:rPr>
              <a:t>, that he might be relieved of her importunity. He felt for her </a:t>
            </a:r>
            <a:r>
              <a:rPr lang="en-AU" sz="3200" b="1" dirty="0">
                <a:solidFill>
                  <a:srgbClr val="00B0F0"/>
                </a:solidFill>
                <a:latin typeface="Arial" panose="020B0604020202020204" pitchFamily="34" charset="0"/>
                <a:cs typeface="Arial" panose="020B0604020202020204" pitchFamily="34" charset="0"/>
              </a:rPr>
              <a:t>no pity or compassion</a:t>
            </a:r>
            <a:r>
              <a:rPr lang="en-AU" sz="3200" dirty="0">
                <a:solidFill>
                  <a:srgbClr val="FFFF00"/>
                </a:solidFill>
                <a:latin typeface="Arial" panose="020B0604020202020204" pitchFamily="34" charset="0"/>
                <a:cs typeface="Arial" panose="020B0604020202020204" pitchFamily="34" charset="0"/>
              </a:rPr>
              <a:t>; her misery was </a:t>
            </a:r>
            <a:r>
              <a:rPr lang="en-AU" sz="3200" b="1" dirty="0">
                <a:solidFill>
                  <a:srgbClr val="00B0F0"/>
                </a:solidFill>
                <a:latin typeface="Arial" panose="020B0604020202020204" pitchFamily="34" charset="0"/>
                <a:cs typeface="Arial" panose="020B0604020202020204" pitchFamily="34" charset="0"/>
              </a:rPr>
              <a:t>nothing to him</a:t>
            </a:r>
            <a:r>
              <a:rPr lang="en-AU" sz="3200" dirty="0">
                <a:solidFill>
                  <a:srgbClr val="FFFF00"/>
                </a:solidFill>
                <a:latin typeface="Arial" panose="020B0604020202020204" pitchFamily="34" charset="0"/>
                <a:cs typeface="Arial" panose="020B0604020202020204" pitchFamily="34" charset="0"/>
              </a:rPr>
              <a:t>. How </a:t>
            </a:r>
            <a:r>
              <a:rPr lang="en-AU" sz="3200" b="1" dirty="0">
                <a:solidFill>
                  <a:srgbClr val="00B0F0"/>
                </a:solidFill>
                <a:latin typeface="Arial" panose="020B0604020202020204" pitchFamily="34" charset="0"/>
                <a:cs typeface="Arial" panose="020B0604020202020204" pitchFamily="34" charset="0"/>
              </a:rPr>
              <a:t>different</a:t>
            </a:r>
            <a:r>
              <a:rPr lang="en-AU" sz="3200" dirty="0">
                <a:solidFill>
                  <a:srgbClr val="FFFF00"/>
                </a:solidFill>
                <a:latin typeface="Arial" panose="020B0604020202020204" pitchFamily="34" charset="0"/>
                <a:cs typeface="Arial" panose="020B0604020202020204" pitchFamily="34" charset="0"/>
              </a:rPr>
              <a:t> is the attitude of God toward those who seek Him. The appeals of the needy and distressed are considered by Him with </a:t>
            </a:r>
            <a:r>
              <a:rPr lang="en-AU" sz="3200" b="1" dirty="0">
                <a:solidFill>
                  <a:srgbClr val="00B0F0"/>
                </a:solidFill>
                <a:latin typeface="Arial" panose="020B0604020202020204" pitchFamily="34" charset="0"/>
                <a:cs typeface="Arial" panose="020B0604020202020204" pitchFamily="34" charset="0"/>
              </a:rPr>
              <a:t>infinite compassion</a:t>
            </a:r>
            <a:r>
              <a:rPr lang="en-AU" sz="3200" dirty="0">
                <a:solidFill>
                  <a:srgbClr val="FFFF00"/>
                </a:solidFill>
                <a:latin typeface="Arial" panose="020B0604020202020204" pitchFamily="34" charset="0"/>
                <a:cs typeface="Arial" panose="020B0604020202020204" pitchFamily="34" charset="0"/>
              </a:rPr>
              <a:t>.  </a:t>
            </a:r>
            <a:r>
              <a:rPr lang="en-AU" sz="2000" dirty="0">
                <a:solidFill>
                  <a:srgbClr val="FFFF00"/>
                </a:solidFill>
                <a:latin typeface="Arial" panose="020B0604020202020204" pitchFamily="34" charset="0"/>
                <a:cs typeface="Arial" panose="020B0604020202020204" pitchFamily="34" charset="0"/>
              </a:rPr>
              <a:t>{COL 165.1}</a:t>
            </a:r>
          </a:p>
        </p:txBody>
      </p:sp>
    </p:spTree>
    <p:extLst>
      <p:ext uri="{BB962C8B-B14F-4D97-AF65-F5344CB8AC3E}">
        <p14:creationId xmlns:p14="http://schemas.microsoft.com/office/powerpoint/2010/main" val="356550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A7099-A8C6-40CF-B82D-89E8B09FD1AE}"/>
              </a:ext>
            </a:extLst>
          </p:cNvPr>
          <p:cNvSpPr>
            <a:spLocks noGrp="1"/>
          </p:cNvSpPr>
          <p:nvPr>
            <p:ph idx="1"/>
          </p:nvPr>
        </p:nvSpPr>
        <p:spPr/>
        <p:txBody>
          <a:bodyPr>
            <a:normAutofit/>
          </a:bodyPr>
          <a:lstStyle/>
          <a:p>
            <a:pPr marL="0" indent="0">
              <a:buNone/>
            </a:pPr>
            <a:r>
              <a:rPr lang="en-AU" sz="3200" dirty="0">
                <a:solidFill>
                  <a:srgbClr val="FFFF00"/>
                </a:solidFill>
                <a:latin typeface="Arial" panose="020B0604020202020204" pitchFamily="34" charset="0"/>
                <a:cs typeface="Arial" panose="020B0604020202020204" pitchFamily="34" charset="0"/>
              </a:rPr>
              <a:t>Isaiah 55:8  For my thoughts </a:t>
            </a:r>
            <a:r>
              <a:rPr lang="en-AU" sz="3200" i="1" dirty="0">
                <a:solidFill>
                  <a:srgbClr val="FFFF00"/>
                </a:solidFill>
                <a:latin typeface="Arial" panose="020B0604020202020204" pitchFamily="34" charset="0"/>
                <a:cs typeface="Arial" panose="020B0604020202020204" pitchFamily="34" charset="0"/>
              </a:rPr>
              <a:t>are</a:t>
            </a:r>
            <a:r>
              <a:rPr lang="en-AU" sz="3200" dirty="0">
                <a:solidFill>
                  <a:srgbClr val="FFFF00"/>
                </a:solidFill>
                <a:latin typeface="Arial" panose="020B0604020202020204" pitchFamily="34" charset="0"/>
                <a:cs typeface="Arial" panose="020B0604020202020204" pitchFamily="34" charset="0"/>
              </a:rPr>
              <a:t> not your thoughts, neither </a:t>
            </a:r>
            <a:r>
              <a:rPr lang="en-AU" sz="3200" i="1" dirty="0">
                <a:solidFill>
                  <a:srgbClr val="FFFF00"/>
                </a:solidFill>
                <a:latin typeface="Arial" panose="020B0604020202020204" pitchFamily="34" charset="0"/>
                <a:cs typeface="Arial" panose="020B0604020202020204" pitchFamily="34" charset="0"/>
              </a:rPr>
              <a:t>are</a:t>
            </a:r>
            <a:r>
              <a:rPr lang="en-AU" sz="3200" dirty="0">
                <a:solidFill>
                  <a:srgbClr val="FFFF00"/>
                </a:solidFill>
                <a:latin typeface="Arial" panose="020B0604020202020204" pitchFamily="34" charset="0"/>
                <a:cs typeface="Arial" panose="020B0604020202020204" pitchFamily="34" charset="0"/>
              </a:rPr>
              <a:t> your ways my ways, saith the LORD. </a:t>
            </a:r>
          </a:p>
          <a:p>
            <a:pPr marL="0" indent="0">
              <a:buNone/>
            </a:pPr>
            <a:r>
              <a:rPr lang="en-AU" sz="3200" dirty="0">
                <a:solidFill>
                  <a:srgbClr val="FFFF00"/>
                </a:solidFill>
                <a:latin typeface="Arial" panose="020B0604020202020204" pitchFamily="34" charset="0"/>
                <a:cs typeface="Arial" panose="020B0604020202020204" pitchFamily="34" charset="0"/>
              </a:rPr>
              <a:t>Isaiah 55:9  For </a:t>
            </a:r>
            <a:r>
              <a:rPr lang="en-AU" sz="3200" i="1" dirty="0">
                <a:solidFill>
                  <a:srgbClr val="FFFF00"/>
                </a:solidFill>
                <a:latin typeface="Arial" panose="020B0604020202020204" pitchFamily="34" charset="0"/>
                <a:cs typeface="Arial" panose="020B0604020202020204" pitchFamily="34" charset="0"/>
              </a:rPr>
              <a:t>as</a:t>
            </a:r>
            <a:r>
              <a:rPr lang="en-AU" sz="3200" dirty="0">
                <a:solidFill>
                  <a:srgbClr val="FFFF00"/>
                </a:solidFill>
                <a:latin typeface="Arial" panose="020B0604020202020204" pitchFamily="34" charset="0"/>
                <a:cs typeface="Arial" panose="020B0604020202020204" pitchFamily="34" charset="0"/>
              </a:rPr>
              <a:t> the heavens are higher than the earth, so are my ways higher than your ways, and my thoughts than your thoughts.</a:t>
            </a:r>
          </a:p>
        </p:txBody>
      </p:sp>
    </p:spTree>
    <p:extLst>
      <p:ext uri="{BB962C8B-B14F-4D97-AF65-F5344CB8AC3E}">
        <p14:creationId xmlns:p14="http://schemas.microsoft.com/office/powerpoint/2010/main" val="9642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715</TotalTime>
  <Words>1919</Words>
  <Application>Microsoft Office PowerPoint</Application>
  <PresentationFormat>Widescreen</PresentationFormat>
  <Paragraphs>67</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Century Gothic</vt:lpstr>
      <vt:lpstr>Vapor Trail</vt:lpstr>
      <vt:lpstr>The Parable of the unjust judge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unjust judge</dc:title>
  <dc:creator>ColNic</dc:creator>
  <cp:lastModifiedBy>ColNic</cp:lastModifiedBy>
  <cp:revision>9</cp:revision>
  <dcterms:created xsi:type="dcterms:W3CDTF">2021-07-22T12:14:22Z</dcterms:created>
  <dcterms:modified xsi:type="dcterms:W3CDTF">2021-07-23T12:08:50Z</dcterms:modified>
</cp:coreProperties>
</file>