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79" r:id="rId2"/>
    <p:sldId id="274" r:id="rId3"/>
    <p:sldId id="351" r:id="rId4"/>
    <p:sldId id="352" r:id="rId5"/>
    <p:sldId id="257" r:id="rId6"/>
    <p:sldId id="353" r:id="rId7"/>
    <p:sldId id="311" r:id="rId8"/>
    <p:sldId id="312" r:id="rId9"/>
    <p:sldId id="354" r:id="rId10"/>
    <p:sldId id="355" r:id="rId11"/>
    <p:sldId id="358" r:id="rId12"/>
    <p:sldId id="356" r:id="rId13"/>
    <p:sldId id="357" r:id="rId14"/>
    <p:sldId id="359" r:id="rId15"/>
    <p:sldId id="360" r:id="rId16"/>
    <p:sldId id="361" r:id="rId17"/>
    <p:sldId id="363" r:id="rId18"/>
    <p:sldId id="362" r:id="rId19"/>
    <p:sldId id="364" r:id="rId20"/>
    <p:sldId id="365" r:id="rId21"/>
    <p:sldId id="366" r:id="rId22"/>
    <p:sldId id="367" r:id="rId23"/>
    <p:sldId id="368" r:id="rId24"/>
    <p:sldId id="369" r:id="rId25"/>
    <p:sldId id="370" r:id="rId26"/>
    <p:sldId id="349" r:id="rId27"/>
    <p:sldId id="371" r:id="rId28"/>
    <p:sldId id="372" r:id="rId29"/>
    <p:sldId id="374" r:id="rId30"/>
    <p:sldId id="373"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1" autoAdjust="0"/>
    <p:restoredTop sz="94660"/>
  </p:normalViewPr>
  <p:slideViewPr>
    <p:cSldViewPr snapToGrid="0">
      <p:cViewPr varScale="1">
        <p:scale>
          <a:sx n="130" d="100"/>
          <a:sy n="130" d="100"/>
        </p:scale>
        <p:origin x="144"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0F090D-BFA8-45E2-8ACD-2248A79581D3}" type="datetimeFigureOut">
              <a:rPr lang="en-AU" smtClean="0"/>
              <a:t>16/05/2021</a:t>
            </a:fld>
            <a:endParaRPr lang="en-AU"/>
          </a:p>
        </p:txBody>
      </p:sp>
      <p:sp>
        <p:nvSpPr>
          <p:cNvPr id="5" name="Footer Placeholder 4"/>
          <p:cNvSpPr>
            <a:spLocks noGrp="1"/>
          </p:cNvSpPr>
          <p:nvPr>
            <p:ph type="ftr" sz="quarter" idx="11"/>
          </p:nvPr>
        </p:nvSpPr>
        <p:spPr>
          <a:xfrm>
            <a:off x="1451579" y="329307"/>
            <a:ext cx="5626774" cy="309201"/>
          </a:xfrm>
        </p:spPr>
        <p:txBody>
          <a:bodyPr/>
          <a:lstStyle/>
          <a:p>
            <a:endParaRPr lang="en-AU"/>
          </a:p>
        </p:txBody>
      </p:sp>
      <p:sp>
        <p:nvSpPr>
          <p:cNvPr id="6" name="Slide Number Placeholder 5"/>
          <p:cNvSpPr>
            <a:spLocks noGrp="1"/>
          </p:cNvSpPr>
          <p:nvPr>
            <p:ph type="sldNum" sz="quarter" idx="12"/>
          </p:nvPr>
        </p:nvSpPr>
        <p:spPr>
          <a:xfrm>
            <a:off x="476834" y="798973"/>
            <a:ext cx="811019" cy="503578"/>
          </a:xfrm>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438795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0F090D-BFA8-45E2-8ACD-2248A79581D3}" type="datetimeFigureOut">
              <a:rPr lang="en-AU" smtClean="0"/>
              <a:t>16/05/2021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309309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0F090D-BFA8-45E2-8ACD-2248A79581D3}" type="datetimeFigureOut">
              <a:rPr lang="en-AU" smtClean="0"/>
              <a:t>16/05/2021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795242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0F090D-BFA8-45E2-8ACD-2248A79581D3}" type="datetimeFigureOut">
              <a:rPr lang="en-AU" smtClean="0"/>
              <a:t>16/05/2021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337410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0F090D-BFA8-45E2-8ACD-2248A79581D3}" type="datetimeFigureOut">
              <a:rPr lang="en-AU" smtClean="0"/>
              <a:t>16/05/2021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396195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0F090D-BFA8-45E2-8ACD-2248A79581D3}" type="datetimeFigureOut">
              <a:rPr lang="en-AU" smtClean="0"/>
              <a:t>16/05/2021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179987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0F090D-BFA8-45E2-8ACD-2248A79581D3}" type="datetimeFigureOut">
              <a:rPr lang="en-AU" smtClean="0"/>
              <a:t>16/05/2021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3009821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0F090D-BFA8-45E2-8ACD-2248A79581D3}" type="datetimeFigureOut">
              <a:rPr lang="en-AU" smtClean="0"/>
              <a:t>16/05/2021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2606293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F090D-BFA8-45E2-8ACD-2248A79581D3}" type="datetimeFigureOut">
              <a:rPr lang="en-AU" smtClean="0"/>
              <a:t>16/05/2021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869160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0F090D-BFA8-45E2-8ACD-2248A79581D3}" type="datetimeFigureOut">
              <a:rPr lang="en-AU" smtClean="0"/>
              <a:t>16/05/2021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2850622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E0F090D-BFA8-45E2-8ACD-2248A79581D3}" type="datetimeFigureOut">
              <a:rPr lang="en-AU" smtClean="0"/>
              <a:t>16/05/2021</a:t>
            </a:fld>
            <a:endParaRPr lang="en-AU"/>
          </a:p>
        </p:txBody>
      </p:sp>
      <p:sp>
        <p:nvSpPr>
          <p:cNvPr id="6" name="Footer Placeholder 5"/>
          <p:cNvSpPr>
            <a:spLocks noGrp="1"/>
          </p:cNvSpPr>
          <p:nvPr>
            <p:ph type="ftr" sz="quarter" idx="11"/>
          </p:nvPr>
        </p:nvSpPr>
        <p:spPr>
          <a:xfrm>
            <a:off x="1447382" y="318640"/>
            <a:ext cx="5541004" cy="320931"/>
          </a:xfrm>
        </p:spPr>
        <p:txBody>
          <a:bodyPr/>
          <a:lstStyle/>
          <a:p>
            <a:endParaRPr lang="en-AU"/>
          </a:p>
        </p:txBody>
      </p:sp>
      <p:sp>
        <p:nvSpPr>
          <p:cNvPr id="7" name="Slide Number Placeholder 6"/>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92161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E0F090D-BFA8-45E2-8ACD-2248A79581D3}" type="datetimeFigureOut">
              <a:rPr lang="en-AU" smtClean="0"/>
              <a:t>16/05/2021</a:t>
            </a:fld>
            <a:endParaRPr lang="en-AU"/>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C670C4A-D412-45E3-8E8D-7B22C4A7267C}" type="slidenum">
              <a:rPr lang="en-AU" smtClean="0"/>
              <a:t>‹#›</a:t>
            </a:fld>
            <a:endParaRPr lang="en-AU"/>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0318619"/>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2390785" y="1368941"/>
            <a:ext cx="7851906" cy="2060059"/>
          </a:xfrm>
        </p:spPr>
        <p:txBody>
          <a:bodyPr>
            <a:noAutofit/>
          </a:bodyPr>
          <a:lstStyle/>
          <a:p>
            <a:r>
              <a:rPr lang="en-AU" sz="5400" dirty="0">
                <a:effectLst>
                  <a:outerShdw blurRad="38100" dist="38100" dir="2700000" algn="tl">
                    <a:srgbClr val="000000">
                      <a:alpha val="43137"/>
                    </a:srgbClr>
                  </a:outerShdw>
                </a:effectLst>
              </a:rPr>
              <a:t>Christ Mission</a:t>
            </a:r>
            <a:br>
              <a:rPr lang="en-AU" sz="5400" dirty="0">
                <a:effectLst>
                  <a:outerShdw blurRad="38100" dist="38100" dir="2700000" algn="tl">
                    <a:srgbClr val="000000">
                      <a:alpha val="43137"/>
                    </a:srgbClr>
                  </a:outerShdw>
                </a:effectLst>
              </a:rPr>
            </a:br>
            <a:r>
              <a:rPr lang="en-AU" sz="5400" dirty="0">
                <a:effectLst>
                  <a:outerShdw blurRad="38100" dist="38100" dir="2700000" algn="tl">
                    <a:srgbClr val="000000">
                      <a:alpha val="43137"/>
                    </a:srgbClr>
                  </a:outerShdw>
                </a:effectLst>
              </a:rPr>
              <a:t>To the World</a:t>
            </a:r>
          </a:p>
        </p:txBody>
      </p:sp>
    </p:spTree>
    <p:extLst>
      <p:ext uri="{BB962C8B-B14F-4D97-AF65-F5344CB8AC3E}">
        <p14:creationId xmlns:p14="http://schemas.microsoft.com/office/powerpoint/2010/main" val="1275453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531674"/>
            <a:ext cx="9291215" cy="1049235"/>
          </a:xfrm>
        </p:spPr>
        <p:txBody>
          <a:bodyPr>
            <a:normAutofit/>
          </a:bodyPr>
          <a:lstStyle/>
          <a:p>
            <a:r>
              <a:rPr lang="en-AU" sz="4000" dirty="0"/>
              <a:t>Christ’s Mission</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687823" y="1775012"/>
            <a:ext cx="10608657" cy="3915783"/>
          </a:xfrm>
        </p:spPr>
        <p:txBody>
          <a:bodyPr>
            <a:normAutofit fontScale="92500" lnSpcReduction="20000"/>
          </a:bodyPr>
          <a:lstStyle/>
          <a:p>
            <a:pPr marL="0" indent="0" algn="just">
              <a:buNone/>
            </a:pPr>
            <a:r>
              <a:rPr lang="en-AU" sz="2800" dirty="0">
                <a:latin typeface="Calibri" panose="020F0502020204030204" pitchFamily="34" charset="0"/>
                <a:cs typeface="Calibri" panose="020F0502020204030204" pitchFamily="34" charset="0"/>
              </a:rPr>
              <a:t>God requires perfection of His children. His law is a transcript of His own character, and it is the standard of all character. This infinite standard is presented to all that there may be no mistake in regard to the kind of people whom God will have to compose His kingdom. </a:t>
            </a:r>
            <a:r>
              <a:rPr lang="en-AU" sz="2800" dirty="0">
                <a:solidFill>
                  <a:schemeClr val="accent1"/>
                </a:solidFill>
                <a:latin typeface="Calibri" panose="020F0502020204030204" pitchFamily="34" charset="0"/>
                <a:cs typeface="Calibri" panose="020F0502020204030204" pitchFamily="34" charset="0"/>
              </a:rPr>
              <a:t>The life of Christ on earth was a perfect expression of God’s law</a:t>
            </a:r>
            <a:r>
              <a:rPr lang="en-AU" sz="2800" dirty="0">
                <a:latin typeface="Calibri" panose="020F0502020204030204" pitchFamily="34" charset="0"/>
                <a:cs typeface="Calibri" panose="020F0502020204030204" pitchFamily="34" charset="0"/>
              </a:rPr>
              <a:t>, and when those who claim to be children of God become Christlike in character, they will be obedient to God’s commandments. {COL 315.1}</a:t>
            </a:r>
          </a:p>
          <a:p>
            <a:pPr marL="0" indent="0" algn="just">
              <a:buNone/>
            </a:pPr>
            <a:r>
              <a:rPr lang="en-AU" sz="2800" dirty="0">
                <a:solidFill>
                  <a:schemeClr val="accent1"/>
                </a:solidFill>
                <a:latin typeface="Calibri" panose="020F0502020204030204" pitchFamily="34" charset="0"/>
                <a:cs typeface="Calibri" panose="020F0502020204030204" pitchFamily="34" charset="0"/>
              </a:rPr>
              <a:t>The law of God is as sacred as God Himself. It is a revelation of His will, a transcript of His character</a:t>
            </a:r>
            <a:r>
              <a:rPr lang="en-AU" sz="2800" dirty="0">
                <a:latin typeface="Calibri" panose="020F0502020204030204" pitchFamily="34" charset="0"/>
                <a:cs typeface="Calibri" panose="020F0502020204030204" pitchFamily="34" charset="0"/>
              </a:rPr>
              <a:t>, the expression of divine love and wisdom. {PP 52}</a:t>
            </a:r>
          </a:p>
        </p:txBody>
      </p:sp>
    </p:spTree>
    <p:extLst>
      <p:ext uri="{BB962C8B-B14F-4D97-AF65-F5344CB8AC3E}">
        <p14:creationId xmlns:p14="http://schemas.microsoft.com/office/powerpoint/2010/main" val="2267683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531674"/>
            <a:ext cx="9291215" cy="1049235"/>
          </a:xfrm>
        </p:spPr>
        <p:txBody>
          <a:bodyPr>
            <a:normAutofit/>
          </a:bodyPr>
          <a:lstStyle/>
          <a:p>
            <a:r>
              <a:rPr lang="en-AU" sz="4000" dirty="0"/>
              <a:t>Christ’s Mission</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687823" y="1775012"/>
            <a:ext cx="10608657" cy="3915783"/>
          </a:xfrm>
        </p:spPr>
        <p:txBody>
          <a:bodyPr>
            <a:normAutofit/>
          </a:bodyPr>
          <a:lstStyle/>
          <a:p>
            <a:pPr marL="0" indent="0" algn="just">
              <a:buNone/>
            </a:pPr>
            <a:r>
              <a:rPr lang="en-AU" sz="2800" dirty="0">
                <a:latin typeface="Calibri" panose="020F0502020204030204" pitchFamily="34" charset="0"/>
                <a:cs typeface="Calibri" panose="020F0502020204030204" pitchFamily="34" charset="0"/>
              </a:rPr>
              <a:t>Satan had so misrepresented the character of God to the world, that man stood remote from God; </a:t>
            </a:r>
            <a:r>
              <a:rPr lang="en-AU" sz="2800" b="1" dirty="0">
                <a:solidFill>
                  <a:schemeClr val="accent1"/>
                </a:solidFill>
                <a:latin typeface="Calibri" panose="020F0502020204030204" pitchFamily="34" charset="0"/>
                <a:cs typeface="Calibri" panose="020F0502020204030204" pitchFamily="34" charset="0"/>
              </a:rPr>
              <a:t>but Christ came to display to the world the Father’s attributes, to represent the express image of his person</a:t>
            </a:r>
            <a:r>
              <a:rPr lang="en-AU" sz="2800" dirty="0">
                <a:latin typeface="Calibri" panose="020F0502020204030204" pitchFamily="34" charset="0"/>
                <a:cs typeface="Calibri" panose="020F0502020204030204" pitchFamily="34" charset="0"/>
              </a:rPr>
              <a:t>. “As the Father gave me commandment, even so I do.” “This commandment have I received of my Father.” </a:t>
            </a:r>
            <a:r>
              <a:rPr lang="en-AU" sz="2800" b="1" dirty="0">
                <a:solidFill>
                  <a:schemeClr val="accent1"/>
                </a:solidFill>
                <a:latin typeface="Calibri" panose="020F0502020204030204" pitchFamily="34" charset="0"/>
                <a:cs typeface="Calibri" panose="020F0502020204030204" pitchFamily="34" charset="0"/>
              </a:rPr>
              <a:t>The object of Christ’s mission to the world was to reveal the Father.</a:t>
            </a:r>
            <a:r>
              <a:rPr lang="en-AU" sz="2800" dirty="0">
                <a:latin typeface="Calibri" panose="020F0502020204030204" pitchFamily="34" charset="0"/>
                <a:cs typeface="Calibri" panose="020F0502020204030204" pitchFamily="34" charset="0"/>
              </a:rPr>
              <a:t> {ST, April 11, 1895 par. 2}</a:t>
            </a:r>
          </a:p>
        </p:txBody>
      </p:sp>
    </p:spTree>
    <p:extLst>
      <p:ext uri="{BB962C8B-B14F-4D97-AF65-F5344CB8AC3E}">
        <p14:creationId xmlns:p14="http://schemas.microsoft.com/office/powerpoint/2010/main" val="885001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531674"/>
            <a:ext cx="9291215" cy="1049235"/>
          </a:xfrm>
        </p:spPr>
        <p:txBody>
          <a:bodyPr>
            <a:normAutofit/>
          </a:bodyPr>
          <a:lstStyle/>
          <a:p>
            <a:r>
              <a:rPr lang="en-AU" sz="4000" dirty="0"/>
              <a:t>Christ’s Mission</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687823" y="1775012"/>
            <a:ext cx="10608657" cy="3915783"/>
          </a:xfrm>
        </p:spPr>
        <p:txBody>
          <a:bodyPr>
            <a:normAutofit/>
          </a:bodyPr>
          <a:lstStyle/>
          <a:p>
            <a:pPr marL="0" indent="0" algn="ctr">
              <a:buNone/>
            </a:pPr>
            <a:r>
              <a:rPr lang="en-AU" sz="4800" dirty="0">
                <a:latin typeface="Calibri" panose="020F0502020204030204" pitchFamily="34" charset="0"/>
                <a:cs typeface="Calibri" panose="020F0502020204030204" pitchFamily="34" charset="0"/>
              </a:rPr>
              <a:t>Christ never killed anyone. {</a:t>
            </a:r>
            <a:r>
              <a:rPr lang="en-AU" sz="4800" dirty="0" err="1">
                <a:latin typeface="Calibri" panose="020F0502020204030204" pitchFamily="34" charset="0"/>
                <a:cs typeface="Calibri" panose="020F0502020204030204" pitchFamily="34" charset="0"/>
              </a:rPr>
              <a:t>CTr</a:t>
            </a:r>
            <a:r>
              <a:rPr lang="en-AU" sz="4800" dirty="0">
                <a:latin typeface="Calibri" panose="020F0502020204030204" pitchFamily="34" charset="0"/>
                <a:cs typeface="Calibri" panose="020F0502020204030204" pitchFamily="34" charset="0"/>
              </a:rPr>
              <a:t> 248.4}</a:t>
            </a:r>
          </a:p>
          <a:p>
            <a:pPr marL="0" indent="0" algn="ctr">
              <a:buNone/>
            </a:pPr>
            <a:r>
              <a:rPr lang="en-AU" sz="4000" dirty="0">
                <a:solidFill>
                  <a:schemeClr val="accent1"/>
                </a:solidFill>
                <a:latin typeface="Calibri" panose="020F0502020204030204" pitchFamily="34" charset="0"/>
                <a:cs typeface="Calibri" panose="020F0502020204030204" pitchFamily="34" charset="0"/>
              </a:rPr>
              <a:t>God was manifest in the flesh because of the entire identity of his character with Christ's character.</a:t>
            </a:r>
            <a:r>
              <a:rPr lang="en-AU" sz="4000" dirty="0">
                <a:latin typeface="Calibri" panose="020F0502020204030204" pitchFamily="34" charset="0"/>
                <a:cs typeface="Calibri" panose="020F0502020204030204" pitchFamily="34" charset="0"/>
              </a:rPr>
              <a:t> {ST, April 15, 1897 par. 10}</a:t>
            </a:r>
          </a:p>
        </p:txBody>
      </p:sp>
    </p:spTree>
    <p:extLst>
      <p:ext uri="{BB962C8B-B14F-4D97-AF65-F5344CB8AC3E}">
        <p14:creationId xmlns:p14="http://schemas.microsoft.com/office/powerpoint/2010/main" val="2494641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531674"/>
            <a:ext cx="9291215" cy="1049235"/>
          </a:xfrm>
        </p:spPr>
        <p:txBody>
          <a:bodyPr>
            <a:normAutofit/>
          </a:bodyPr>
          <a:lstStyle/>
          <a:p>
            <a:r>
              <a:rPr lang="en-AU" sz="4000" dirty="0"/>
              <a:t>Simple logic</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687823" y="1775012"/>
            <a:ext cx="10608657" cy="3915783"/>
          </a:xfrm>
        </p:spPr>
        <p:txBody>
          <a:bodyPr>
            <a:normAutofit/>
          </a:bodyPr>
          <a:lstStyle/>
          <a:p>
            <a:pPr marL="342900" lvl="0" indent="-342900" algn="just">
              <a:lnSpc>
                <a:spcPct val="115000"/>
              </a:lnSpc>
              <a:buFont typeface="+mj-lt"/>
              <a:buAutoNum type="arabicPeriod"/>
            </a:pPr>
            <a:r>
              <a:rPr lang="en-AU" sz="2800" dirty="0">
                <a:effectLst/>
                <a:latin typeface="Calibri" panose="020F0502020204030204" pitchFamily="34" charset="0"/>
                <a:ea typeface="Calibri" panose="020F0502020204030204" pitchFamily="34" charset="0"/>
                <a:cs typeface="Calibri" panose="020F0502020204030204" pitchFamily="34" charset="0"/>
              </a:rPr>
              <a:t>The life of Christ on earth was the perfect expression of God’s law.</a:t>
            </a:r>
          </a:p>
          <a:p>
            <a:pPr marL="342900" lvl="0" indent="-342900" algn="just">
              <a:lnSpc>
                <a:spcPct val="115000"/>
              </a:lnSpc>
              <a:buFont typeface="+mj-lt"/>
              <a:buAutoNum type="arabicPeriod"/>
            </a:pPr>
            <a:r>
              <a:rPr lang="en-AU" sz="2800" dirty="0">
                <a:effectLst/>
                <a:latin typeface="Calibri" panose="020F0502020204030204" pitchFamily="34" charset="0"/>
                <a:ea typeface="Calibri" panose="020F0502020204030204" pitchFamily="34" charset="0"/>
                <a:cs typeface="Calibri" panose="020F0502020204030204" pitchFamily="34" charset="0"/>
              </a:rPr>
              <a:t>Christ never killed anyone.</a:t>
            </a:r>
          </a:p>
          <a:p>
            <a:pPr marL="342900" lvl="0" indent="-342900" algn="just">
              <a:lnSpc>
                <a:spcPct val="115000"/>
              </a:lnSpc>
              <a:buFont typeface="+mj-lt"/>
              <a:buAutoNum type="arabicPeriod"/>
            </a:pPr>
            <a:r>
              <a:rPr lang="en-AU" sz="2800" dirty="0">
                <a:effectLst/>
                <a:latin typeface="Calibri" panose="020F0502020204030204" pitchFamily="34" charset="0"/>
                <a:ea typeface="Calibri" panose="020F0502020204030204" pitchFamily="34" charset="0"/>
                <a:cs typeface="Calibri" panose="020F0502020204030204" pitchFamily="34" charset="0"/>
              </a:rPr>
              <a:t>The law says you shall not kill.</a:t>
            </a:r>
          </a:p>
          <a:p>
            <a:pPr marL="342900" lvl="0" indent="-342900" algn="just">
              <a:lnSpc>
                <a:spcPct val="115000"/>
              </a:lnSpc>
              <a:spcAft>
                <a:spcPts val="1000"/>
              </a:spcAft>
              <a:buFont typeface="+mj-lt"/>
              <a:buAutoNum type="arabicPeriod"/>
            </a:pPr>
            <a:r>
              <a:rPr lang="en-AU" sz="2800" dirty="0">
                <a:effectLst/>
                <a:latin typeface="Calibri" panose="020F0502020204030204" pitchFamily="34" charset="0"/>
                <a:ea typeface="Calibri" panose="020F0502020204030204" pitchFamily="34" charset="0"/>
                <a:cs typeface="Calibri" panose="020F0502020204030204" pitchFamily="34" charset="0"/>
              </a:rPr>
              <a:t>Therefore, God does not kill – anyone.</a:t>
            </a:r>
          </a:p>
        </p:txBody>
      </p:sp>
    </p:spTree>
    <p:extLst>
      <p:ext uri="{BB962C8B-B14F-4D97-AF65-F5344CB8AC3E}">
        <p14:creationId xmlns:p14="http://schemas.microsoft.com/office/powerpoint/2010/main" val="4140183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531674"/>
            <a:ext cx="9291215" cy="1049235"/>
          </a:xfrm>
        </p:spPr>
        <p:txBody>
          <a:bodyPr>
            <a:normAutofit/>
          </a:bodyPr>
          <a:lstStyle/>
          <a:p>
            <a:r>
              <a:rPr lang="en-AU" sz="4000" dirty="0"/>
              <a:t>More evidence</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791670" y="1580909"/>
            <a:ext cx="10608657" cy="3915783"/>
          </a:xfrm>
        </p:spPr>
        <p:txBody>
          <a:bodyPr>
            <a:normAutofit/>
          </a:bodyPr>
          <a:lstStyle/>
          <a:p>
            <a:pPr marL="0" indent="0" algn="just">
              <a:buNone/>
            </a:pPr>
            <a:r>
              <a:rPr lang="en-AU" sz="2800" dirty="0">
                <a:latin typeface="Calibri" panose="020F0502020204030204" pitchFamily="34" charset="0"/>
                <a:cs typeface="Calibri" panose="020F0502020204030204" pitchFamily="34" charset="0"/>
              </a:rPr>
              <a:t>Matt 10:16  Behold, I send you forth as sheep in the midst of wolves: be ye therefore wise as serpents, </a:t>
            </a:r>
            <a:r>
              <a:rPr lang="en-AU" sz="2800" dirty="0">
                <a:solidFill>
                  <a:schemeClr val="accent1"/>
                </a:solidFill>
                <a:latin typeface="Calibri" panose="020F0502020204030204" pitchFamily="34" charset="0"/>
                <a:cs typeface="Calibri" panose="020F0502020204030204" pitchFamily="34" charset="0"/>
              </a:rPr>
              <a:t>and harmless as doves.</a:t>
            </a:r>
            <a:r>
              <a:rPr lang="en-AU" sz="2800" dirty="0">
                <a:latin typeface="Calibri" panose="020F0502020204030204" pitchFamily="34" charset="0"/>
                <a:cs typeface="Calibri" panose="020F0502020204030204" pitchFamily="34" charset="0"/>
              </a:rPr>
              <a:t> </a:t>
            </a:r>
          </a:p>
          <a:p>
            <a:pPr marL="0" indent="0" algn="just">
              <a:buNone/>
            </a:pPr>
            <a:r>
              <a:rPr lang="en-AU" sz="2800" dirty="0">
                <a:latin typeface="Calibri" panose="020F0502020204030204" pitchFamily="34" charset="0"/>
                <a:cs typeface="Calibri" panose="020F0502020204030204" pitchFamily="34" charset="0"/>
              </a:rPr>
              <a:t>Heb 7:26  For such an high priest became us, </a:t>
            </a:r>
            <a:r>
              <a:rPr lang="en-AU" sz="2800" dirty="0">
                <a:solidFill>
                  <a:schemeClr val="accent1"/>
                </a:solidFill>
                <a:latin typeface="Calibri" panose="020F0502020204030204" pitchFamily="34" charset="0"/>
                <a:cs typeface="Calibri" panose="020F0502020204030204" pitchFamily="34" charset="0"/>
              </a:rPr>
              <a:t>who is holy, harmless, undefiled, separate from sinners, and made higher than the heavens; </a:t>
            </a:r>
          </a:p>
          <a:p>
            <a:pPr marL="0" indent="0" algn="just">
              <a:buNone/>
            </a:pPr>
            <a:r>
              <a:rPr lang="en-AU" sz="2800" dirty="0">
                <a:latin typeface="Calibri" panose="020F0502020204030204" pitchFamily="34" charset="0"/>
                <a:cs typeface="Calibri" panose="020F0502020204030204" pitchFamily="34" charset="0"/>
              </a:rPr>
              <a:t>Php 2:15  That ye may </a:t>
            </a:r>
            <a:r>
              <a:rPr lang="en-AU" sz="2800" dirty="0">
                <a:solidFill>
                  <a:schemeClr val="accent1"/>
                </a:solidFill>
                <a:latin typeface="Calibri" panose="020F0502020204030204" pitchFamily="34" charset="0"/>
                <a:cs typeface="Calibri" panose="020F0502020204030204" pitchFamily="34" charset="0"/>
              </a:rPr>
              <a:t>be blameless and harmless, the sons of God</a:t>
            </a:r>
            <a:r>
              <a:rPr lang="en-AU" sz="2800" dirty="0">
                <a:latin typeface="Calibri" panose="020F0502020204030204" pitchFamily="34" charset="0"/>
                <a:cs typeface="Calibri" panose="020F0502020204030204" pitchFamily="34" charset="0"/>
              </a:rPr>
              <a:t>, without rebuke, in the midst of a crooked and perverse nation, among whom ye shine as lights in the world;</a:t>
            </a:r>
          </a:p>
        </p:txBody>
      </p:sp>
    </p:spTree>
    <p:extLst>
      <p:ext uri="{BB962C8B-B14F-4D97-AF65-F5344CB8AC3E}">
        <p14:creationId xmlns:p14="http://schemas.microsoft.com/office/powerpoint/2010/main" val="3136119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531674"/>
            <a:ext cx="9291215" cy="1049235"/>
          </a:xfrm>
        </p:spPr>
        <p:txBody>
          <a:bodyPr>
            <a:normAutofit/>
          </a:bodyPr>
          <a:lstStyle/>
          <a:p>
            <a:r>
              <a:rPr lang="en-AU" sz="4000" dirty="0"/>
              <a:t>More evidence</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791670" y="1580909"/>
            <a:ext cx="10608657" cy="3915783"/>
          </a:xfrm>
        </p:spPr>
        <p:txBody>
          <a:bodyPr>
            <a:normAutofit/>
          </a:bodyPr>
          <a:lstStyle/>
          <a:p>
            <a:pPr marL="0" indent="0" algn="just">
              <a:buNone/>
            </a:pPr>
            <a:r>
              <a:rPr lang="en-AU" dirty="0">
                <a:latin typeface="Calibri" panose="020F0502020204030204" pitchFamily="34" charset="0"/>
                <a:cs typeface="Calibri" panose="020F0502020204030204" pitchFamily="34" charset="0"/>
              </a:rPr>
              <a:t>And when His disciples James and John saw this, they said, "Lord, do You want us to command fire to come down from heaven and consume them, just as Elijah did?" But He turned and rebuked them, and said, </a:t>
            </a:r>
            <a:r>
              <a:rPr lang="en-AU" dirty="0">
                <a:solidFill>
                  <a:schemeClr val="accent1"/>
                </a:solidFill>
                <a:latin typeface="Calibri" panose="020F0502020204030204" pitchFamily="34" charset="0"/>
                <a:cs typeface="Calibri" panose="020F0502020204030204" pitchFamily="34" charset="0"/>
              </a:rPr>
              <a:t>“You do not know what manner of spirit [mind] you are of. For the Son of Man did not come to destroy men's lives but to save them.” </a:t>
            </a:r>
            <a:r>
              <a:rPr lang="en-AU" dirty="0">
                <a:latin typeface="Calibri" panose="020F0502020204030204" pitchFamily="34" charset="0"/>
                <a:cs typeface="Calibri" panose="020F0502020204030204" pitchFamily="34" charset="0"/>
              </a:rPr>
              <a:t>And they went to another village. (Luke 9:54-56)</a:t>
            </a:r>
          </a:p>
          <a:p>
            <a:pPr marL="0" indent="0" algn="just">
              <a:buNone/>
            </a:pPr>
            <a:r>
              <a:rPr lang="en-AU" dirty="0">
                <a:latin typeface="Calibri" panose="020F0502020204030204" pitchFamily="34" charset="0"/>
                <a:cs typeface="Calibri" panose="020F0502020204030204" pitchFamily="34" charset="0"/>
              </a:rPr>
              <a:t>John 3:17  </a:t>
            </a:r>
            <a:r>
              <a:rPr lang="en-AU" dirty="0">
                <a:solidFill>
                  <a:schemeClr val="accent1"/>
                </a:solidFill>
                <a:latin typeface="Calibri" panose="020F0502020204030204" pitchFamily="34" charset="0"/>
                <a:cs typeface="Calibri" panose="020F0502020204030204" pitchFamily="34" charset="0"/>
              </a:rPr>
              <a:t>For God sent not his Son into the world to condemn the world</a:t>
            </a:r>
            <a:r>
              <a:rPr lang="en-AU" dirty="0">
                <a:latin typeface="Calibri" panose="020F0502020204030204" pitchFamily="34" charset="0"/>
                <a:cs typeface="Calibri" panose="020F0502020204030204" pitchFamily="34" charset="0"/>
              </a:rPr>
              <a:t>; but that the world through him might be saved. </a:t>
            </a:r>
          </a:p>
          <a:p>
            <a:pPr marL="0" indent="0" algn="just">
              <a:buNone/>
            </a:pPr>
            <a:endParaRPr lang="en-A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97932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531674"/>
            <a:ext cx="9291215" cy="1049235"/>
          </a:xfrm>
        </p:spPr>
        <p:txBody>
          <a:bodyPr>
            <a:normAutofit/>
          </a:bodyPr>
          <a:lstStyle/>
          <a:p>
            <a:r>
              <a:rPr lang="en-AU" sz="4000" dirty="0"/>
              <a:t>Love your enemies</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791670" y="1580909"/>
            <a:ext cx="10608657" cy="3915783"/>
          </a:xfrm>
        </p:spPr>
        <p:txBody>
          <a:bodyPr>
            <a:normAutofit/>
          </a:bodyPr>
          <a:lstStyle/>
          <a:p>
            <a:pPr marL="0" indent="0" algn="just">
              <a:buNone/>
            </a:pPr>
            <a:r>
              <a:rPr lang="en-AU" sz="2800" dirty="0">
                <a:latin typeface="Calibri" panose="020F0502020204030204" pitchFamily="34" charset="0"/>
                <a:cs typeface="Calibri" panose="020F0502020204030204" pitchFamily="34" charset="0"/>
              </a:rPr>
              <a:t>But I say unto you, </a:t>
            </a:r>
            <a:r>
              <a:rPr lang="en-AU" sz="2800" dirty="0">
                <a:solidFill>
                  <a:schemeClr val="accent1"/>
                </a:solidFill>
                <a:latin typeface="Calibri" panose="020F0502020204030204" pitchFamily="34" charset="0"/>
                <a:cs typeface="Calibri" panose="020F0502020204030204" pitchFamily="34" charset="0"/>
              </a:rPr>
              <a:t>Love your enemies</a:t>
            </a:r>
            <a:r>
              <a:rPr lang="en-AU" sz="2800" dirty="0">
                <a:latin typeface="Calibri" panose="020F0502020204030204" pitchFamily="34" charset="0"/>
                <a:cs typeface="Calibri" panose="020F0502020204030204" pitchFamily="34" charset="0"/>
              </a:rPr>
              <a:t>, bless them that curse you, do good to them that hate you, and pray for them which despitefully use you, and persecute you; </a:t>
            </a:r>
            <a:r>
              <a:rPr lang="en-AU" sz="2800" dirty="0">
                <a:solidFill>
                  <a:schemeClr val="accent1"/>
                </a:solidFill>
                <a:latin typeface="Calibri" panose="020F0502020204030204" pitchFamily="34" charset="0"/>
                <a:cs typeface="Calibri" panose="020F0502020204030204" pitchFamily="34" charset="0"/>
              </a:rPr>
              <a:t>That ye may be the children of your Father which is in heaven</a:t>
            </a:r>
            <a:r>
              <a:rPr lang="en-AU" sz="2800" dirty="0">
                <a:latin typeface="Calibri" panose="020F0502020204030204" pitchFamily="34" charset="0"/>
                <a:cs typeface="Calibri" panose="020F0502020204030204" pitchFamily="34" charset="0"/>
              </a:rPr>
              <a:t>: for he </a:t>
            </a:r>
            <a:r>
              <a:rPr lang="en-AU" sz="2800" dirty="0" err="1">
                <a:latin typeface="Calibri" panose="020F0502020204030204" pitchFamily="34" charset="0"/>
                <a:cs typeface="Calibri" panose="020F0502020204030204" pitchFamily="34" charset="0"/>
              </a:rPr>
              <a:t>maketh</a:t>
            </a:r>
            <a:r>
              <a:rPr lang="en-AU" sz="2800" dirty="0">
                <a:latin typeface="Calibri" panose="020F0502020204030204" pitchFamily="34" charset="0"/>
                <a:cs typeface="Calibri" panose="020F0502020204030204" pitchFamily="34" charset="0"/>
              </a:rPr>
              <a:t> his sun to rise on the evil and on the good, and </a:t>
            </a:r>
            <a:r>
              <a:rPr lang="en-AU" sz="2800" dirty="0" err="1">
                <a:latin typeface="Calibri" panose="020F0502020204030204" pitchFamily="34" charset="0"/>
                <a:cs typeface="Calibri" panose="020F0502020204030204" pitchFamily="34" charset="0"/>
              </a:rPr>
              <a:t>sendeth</a:t>
            </a:r>
            <a:r>
              <a:rPr lang="en-AU" sz="2800" dirty="0">
                <a:latin typeface="Calibri" panose="020F0502020204030204" pitchFamily="34" charset="0"/>
                <a:cs typeface="Calibri" panose="020F0502020204030204" pitchFamily="34" charset="0"/>
              </a:rPr>
              <a:t> rain on the just and on the unjust.(Matt 5:44-45)</a:t>
            </a:r>
          </a:p>
        </p:txBody>
      </p:sp>
    </p:spTree>
    <p:extLst>
      <p:ext uri="{BB962C8B-B14F-4D97-AF65-F5344CB8AC3E}">
        <p14:creationId xmlns:p14="http://schemas.microsoft.com/office/powerpoint/2010/main" val="2665418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531674"/>
            <a:ext cx="9291215" cy="1049235"/>
          </a:xfrm>
        </p:spPr>
        <p:txBody>
          <a:bodyPr>
            <a:normAutofit/>
          </a:bodyPr>
          <a:lstStyle/>
          <a:p>
            <a:r>
              <a:rPr lang="en-AU" sz="4000" dirty="0"/>
              <a:t>Coercion definition</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791670" y="1580909"/>
            <a:ext cx="10608657" cy="3915783"/>
          </a:xfrm>
        </p:spPr>
        <p:txBody>
          <a:bodyPr>
            <a:normAutofit/>
          </a:bodyPr>
          <a:lstStyle/>
          <a:p>
            <a:r>
              <a:rPr lang="en-AU" sz="2400" dirty="0"/>
              <a:t>the act of coercing; </a:t>
            </a:r>
            <a:r>
              <a:rPr lang="en-AU" sz="2400" dirty="0">
                <a:solidFill>
                  <a:schemeClr val="accent1"/>
                </a:solidFill>
              </a:rPr>
              <a:t>use of force or intimidation to obtain compliance</a:t>
            </a:r>
            <a:r>
              <a:rPr lang="en-AU" sz="2400" dirty="0"/>
              <a:t>.</a:t>
            </a:r>
          </a:p>
          <a:p>
            <a:r>
              <a:rPr lang="en-AU" sz="2400" dirty="0"/>
              <a:t>force or the power to </a:t>
            </a:r>
            <a:r>
              <a:rPr lang="en-AU" sz="2400" dirty="0">
                <a:solidFill>
                  <a:schemeClr val="accent1"/>
                </a:solidFill>
              </a:rPr>
              <a:t>use force in gaining compliance</a:t>
            </a:r>
            <a:r>
              <a:rPr lang="en-AU" sz="2400" dirty="0"/>
              <a:t>, as by a government or police force.</a:t>
            </a:r>
          </a:p>
        </p:txBody>
      </p:sp>
    </p:spTree>
    <p:extLst>
      <p:ext uri="{BB962C8B-B14F-4D97-AF65-F5344CB8AC3E}">
        <p14:creationId xmlns:p14="http://schemas.microsoft.com/office/powerpoint/2010/main" val="1764254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531674"/>
            <a:ext cx="9291215" cy="1049235"/>
          </a:xfrm>
        </p:spPr>
        <p:txBody>
          <a:bodyPr>
            <a:normAutofit/>
          </a:bodyPr>
          <a:lstStyle/>
          <a:p>
            <a:r>
              <a:rPr lang="en-AU" sz="4000" dirty="0"/>
              <a:t>Does God USE Coercion?</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791670" y="1580909"/>
            <a:ext cx="10608657" cy="3915783"/>
          </a:xfrm>
        </p:spPr>
        <p:txBody>
          <a:bodyPr>
            <a:normAutofit/>
          </a:bodyPr>
          <a:lstStyle/>
          <a:p>
            <a:pPr marL="0" indent="0" algn="just">
              <a:buNone/>
            </a:pPr>
            <a:r>
              <a:rPr lang="en-AU" sz="2800" dirty="0">
                <a:latin typeface="Calibri" panose="020F0502020204030204" pitchFamily="34" charset="0"/>
                <a:cs typeface="Calibri" panose="020F0502020204030204" pitchFamily="34" charset="0"/>
              </a:rPr>
              <a:t>If you accept my Son and believe on Him then you are save</a:t>
            </a:r>
          </a:p>
          <a:p>
            <a:pPr marL="0" indent="0" algn="just">
              <a:buNone/>
            </a:pPr>
            <a:r>
              <a:rPr lang="en-AU" sz="2800" dirty="0">
                <a:latin typeface="Calibri" panose="020F0502020204030204" pitchFamily="34" charset="0"/>
                <a:cs typeface="Calibri" panose="020F0502020204030204" pitchFamily="34" charset="0"/>
              </a:rPr>
              <a:t>If you do not accept my Son then I will kill you in the most horrible death imaginable. – burn you alive.</a:t>
            </a:r>
          </a:p>
        </p:txBody>
      </p:sp>
    </p:spTree>
    <p:extLst>
      <p:ext uri="{BB962C8B-B14F-4D97-AF65-F5344CB8AC3E}">
        <p14:creationId xmlns:p14="http://schemas.microsoft.com/office/powerpoint/2010/main" val="612132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531674"/>
            <a:ext cx="9291215" cy="1049235"/>
          </a:xfrm>
        </p:spPr>
        <p:txBody>
          <a:bodyPr>
            <a:normAutofit/>
          </a:bodyPr>
          <a:lstStyle/>
          <a:p>
            <a:r>
              <a:rPr lang="en-AU" sz="4000" dirty="0"/>
              <a:t>Free indeed</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791670" y="1580909"/>
            <a:ext cx="10608657" cy="3915783"/>
          </a:xfrm>
        </p:spPr>
        <p:txBody>
          <a:bodyPr>
            <a:normAutofit/>
          </a:bodyPr>
          <a:lstStyle/>
          <a:p>
            <a:pPr marL="0" indent="0" algn="just">
              <a:buNone/>
            </a:pPr>
            <a:r>
              <a:rPr lang="en-AU" sz="2800" dirty="0">
                <a:latin typeface="Calibri" panose="020F0502020204030204" pitchFamily="34" charset="0"/>
                <a:cs typeface="Calibri" panose="020F0502020204030204" pitchFamily="34" charset="0"/>
              </a:rPr>
              <a:t>John 8:36  If the Son therefore shall make you free, ye shall be free [Unrestrained]  indeed. </a:t>
            </a:r>
          </a:p>
          <a:p>
            <a:pPr marL="0" indent="0" algn="just">
              <a:buNone/>
            </a:pPr>
            <a:r>
              <a:rPr lang="en-AU" sz="2800" dirty="0">
                <a:latin typeface="Calibri" panose="020F0502020204030204" pitchFamily="34" charset="0"/>
                <a:cs typeface="Calibri" panose="020F0502020204030204" pitchFamily="34" charset="0"/>
              </a:rPr>
              <a:t>1 John 4:18  There is no fear in love; but perfect love </a:t>
            </a:r>
            <a:r>
              <a:rPr lang="en-AU" sz="2800" dirty="0" err="1">
                <a:latin typeface="Calibri" panose="020F0502020204030204" pitchFamily="34" charset="0"/>
                <a:cs typeface="Calibri" panose="020F0502020204030204" pitchFamily="34" charset="0"/>
              </a:rPr>
              <a:t>casteth</a:t>
            </a:r>
            <a:r>
              <a:rPr lang="en-AU" sz="2800" dirty="0">
                <a:latin typeface="Calibri" panose="020F0502020204030204" pitchFamily="34" charset="0"/>
                <a:cs typeface="Calibri" panose="020F0502020204030204" pitchFamily="34" charset="0"/>
              </a:rPr>
              <a:t> out fear: because fear hath torment. [penal infliction] He that </a:t>
            </a:r>
            <a:r>
              <a:rPr lang="en-AU" sz="2800" dirty="0" err="1">
                <a:latin typeface="Calibri" panose="020F0502020204030204" pitchFamily="34" charset="0"/>
                <a:cs typeface="Calibri" panose="020F0502020204030204" pitchFamily="34" charset="0"/>
              </a:rPr>
              <a:t>feareth</a:t>
            </a:r>
            <a:r>
              <a:rPr lang="en-AU" sz="2800" dirty="0">
                <a:latin typeface="Calibri" panose="020F0502020204030204" pitchFamily="34" charset="0"/>
                <a:cs typeface="Calibri" panose="020F0502020204030204" pitchFamily="34" charset="0"/>
              </a:rPr>
              <a:t> is not made perfect in love. </a:t>
            </a:r>
          </a:p>
          <a:p>
            <a:pPr marL="0" indent="0" algn="just">
              <a:buNone/>
            </a:pPr>
            <a:endParaRPr lang="en-AU"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42010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752420" y="401921"/>
            <a:ext cx="10564010" cy="1049235"/>
          </a:xfrm>
        </p:spPr>
        <p:txBody>
          <a:bodyPr>
            <a:normAutofit/>
          </a:bodyPr>
          <a:lstStyle/>
          <a:p>
            <a:r>
              <a:rPr lang="en-AU" sz="4000" dirty="0"/>
              <a:t>The Anointing</a:t>
            </a:r>
          </a:p>
        </p:txBody>
      </p:sp>
      <p:sp>
        <p:nvSpPr>
          <p:cNvPr id="6" name="Content Placeholder 2">
            <a:extLst>
              <a:ext uri="{FF2B5EF4-FFF2-40B4-BE49-F238E27FC236}">
                <a16:creationId xmlns:a16="http://schemas.microsoft.com/office/drawing/2014/main" id="{97D3F060-6622-4FB7-AEDF-DBAFD64458CB}"/>
              </a:ext>
            </a:extLst>
          </p:cNvPr>
          <p:cNvSpPr txBox="1">
            <a:spLocks/>
          </p:cNvSpPr>
          <p:nvPr/>
        </p:nvSpPr>
        <p:spPr>
          <a:xfrm>
            <a:off x="1002890" y="1451156"/>
            <a:ext cx="10487257" cy="4220649"/>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gn="just">
              <a:lnSpc>
                <a:spcPct val="115000"/>
              </a:lnSpc>
              <a:buNone/>
            </a:pPr>
            <a:r>
              <a:rPr lang="en-AU" sz="2400" b="1" dirty="0">
                <a:effectLst/>
                <a:latin typeface="Calibri" panose="020F0502020204030204" pitchFamily="34" charset="0"/>
                <a:ea typeface="Calibri" panose="020F0502020204030204" pitchFamily="34" charset="0"/>
                <a:cs typeface="Arial" panose="020B0604020202020204" pitchFamily="34" charset="0"/>
              </a:rPr>
              <a:t>The Spirit of the Lord is upon me, because he hath anointed me to: </a:t>
            </a:r>
          </a:p>
          <a:p>
            <a:pPr marL="457200" indent="-457200" algn="just">
              <a:lnSpc>
                <a:spcPct val="115000"/>
              </a:lnSpc>
              <a:buAutoNum type="arabicPeriod"/>
            </a:pPr>
            <a:r>
              <a:rPr lang="en-AU" sz="2400" b="1" dirty="0">
                <a:effectLst/>
                <a:latin typeface="Calibri" panose="020F0502020204030204" pitchFamily="34" charset="0"/>
                <a:ea typeface="Calibri" panose="020F0502020204030204" pitchFamily="34" charset="0"/>
                <a:cs typeface="Arial" panose="020B0604020202020204" pitchFamily="34" charset="0"/>
              </a:rPr>
              <a:t>preach the gospel to the poor; </a:t>
            </a:r>
          </a:p>
          <a:p>
            <a:pPr marL="457200" indent="-457200" algn="just">
              <a:lnSpc>
                <a:spcPct val="115000"/>
              </a:lnSpc>
              <a:buAutoNum type="arabicPeriod"/>
            </a:pPr>
            <a:r>
              <a:rPr lang="en-AU" sz="2400" b="1" dirty="0">
                <a:effectLst/>
                <a:latin typeface="Calibri" panose="020F0502020204030204" pitchFamily="34" charset="0"/>
                <a:ea typeface="Calibri" panose="020F0502020204030204" pitchFamily="34" charset="0"/>
                <a:cs typeface="Arial" panose="020B0604020202020204" pitchFamily="34" charset="0"/>
              </a:rPr>
              <a:t>he hath sent me to heal the </a:t>
            </a:r>
            <a:r>
              <a:rPr lang="en-AU" sz="2400" b="1" dirty="0" err="1">
                <a:effectLst/>
                <a:latin typeface="Calibri" panose="020F0502020204030204" pitchFamily="34" charset="0"/>
                <a:ea typeface="Calibri" panose="020F0502020204030204" pitchFamily="34" charset="0"/>
                <a:cs typeface="Arial" panose="020B0604020202020204" pitchFamily="34" charset="0"/>
              </a:rPr>
              <a:t>brokenhearted</a:t>
            </a:r>
            <a:r>
              <a:rPr lang="en-AU" sz="2400" b="1" dirty="0">
                <a:effectLst/>
                <a:latin typeface="Calibri" panose="020F0502020204030204" pitchFamily="34" charset="0"/>
                <a:ea typeface="Calibri" panose="020F0502020204030204" pitchFamily="34" charset="0"/>
                <a:cs typeface="Arial" panose="020B0604020202020204" pitchFamily="34" charset="0"/>
              </a:rPr>
              <a:t>, </a:t>
            </a:r>
          </a:p>
          <a:p>
            <a:pPr marL="457200" indent="-457200" algn="just">
              <a:lnSpc>
                <a:spcPct val="115000"/>
              </a:lnSpc>
              <a:buAutoNum type="arabicPeriod"/>
            </a:pPr>
            <a:r>
              <a:rPr lang="en-AU" sz="2400" b="1" dirty="0">
                <a:effectLst/>
                <a:latin typeface="Calibri" panose="020F0502020204030204" pitchFamily="34" charset="0"/>
                <a:ea typeface="Calibri" panose="020F0502020204030204" pitchFamily="34" charset="0"/>
                <a:cs typeface="Arial" panose="020B0604020202020204" pitchFamily="34" charset="0"/>
              </a:rPr>
              <a:t>to preach deliverance to the captives, and </a:t>
            </a:r>
          </a:p>
          <a:p>
            <a:pPr marL="457200" indent="-457200" algn="just">
              <a:lnSpc>
                <a:spcPct val="115000"/>
              </a:lnSpc>
              <a:buAutoNum type="arabicPeriod"/>
            </a:pPr>
            <a:r>
              <a:rPr lang="en-AU" sz="2400" b="1" dirty="0">
                <a:effectLst/>
                <a:latin typeface="Calibri" panose="020F0502020204030204" pitchFamily="34" charset="0"/>
                <a:ea typeface="Calibri" panose="020F0502020204030204" pitchFamily="34" charset="0"/>
                <a:cs typeface="Arial" panose="020B0604020202020204" pitchFamily="34" charset="0"/>
              </a:rPr>
              <a:t>recovering of sight to the blind, </a:t>
            </a:r>
          </a:p>
          <a:p>
            <a:pPr marL="457200" indent="-457200" algn="just">
              <a:lnSpc>
                <a:spcPct val="115000"/>
              </a:lnSpc>
              <a:buAutoNum type="arabicPeriod"/>
            </a:pPr>
            <a:r>
              <a:rPr lang="en-AU" sz="2400" b="1" dirty="0">
                <a:effectLst/>
                <a:latin typeface="Calibri" panose="020F0502020204030204" pitchFamily="34" charset="0"/>
                <a:ea typeface="Calibri" panose="020F0502020204030204" pitchFamily="34" charset="0"/>
                <a:cs typeface="Arial" panose="020B0604020202020204" pitchFamily="34" charset="0"/>
              </a:rPr>
              <a:t>to set at liberty them that are bruised, </a:t>
            </a:r>
          </a:p>
          <a:p>
            <a:pPr marL="457200" indent="-457200" algn="just">
              <a:lnSpc>
                <a:spcPct val="115000"/>
              </a:lnSpc>
              <a:buAutoNum type="arabicPeriod"/>
            </a:pPr>
            <a:r>
              <a:rPr lang="en-AU" sz="2400" b="1" dirty="0">
                <a:effectLst/>
                <a:latin typeface="Calibri" panose="020F0502020204030204" pitchFamily="34" charset="0"/>
                <a:ea typeface="Calibri" panose="020F0502020204030204" pitchFamily="34" charset="0"/>
                <a:cs typeface="Arial" panose="020B0604020202020204" pitchFamily="34" charset="0"/>
              </a:rPr>
              <a:t>To preach the acceptable year of the Lord. (Luke 4:18-19)</a:t>
            </a:r>
            <a:endParaRPr lang="en-AU"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9330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531674"/>
            <a:ext cx="9291215" cy="1049235"/>
          </a:xfrm>
        </p:spPr>
        <p:txBody>
          <a:bodyPr>
            <a:normAutofit/>
          </a:bodyPr>
          <a:lstStyle/>
          <a:p>
            <a:r>
              <a:rPr lang="en-AU" sz="4000" dirty="0"/>
              <a:t>Simple logic</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791670" y="1580909"/>
            <a:ext cx="10608657" cy="3915783"/>
          </a:xfrm>
        </p:spPr>
        <p:txBody>
          <a:bodyPr>
            <a:normAutofit/>
          </a:bodyPr>
          <a:lstStyle/>
          <a:p>
            <a:pPr marL="0" indent="0" algn="ctr">
              <a:buNone/>
            </a:pPr>
            <a:r>
              <a:rPr lang="en-AU" sz="3600" dirty="0">
                <a:latin typeface="Calibri" panose="020F0502020204030204" pitchFamily="34" charset="0"/>
                <a:cs typeface="Calibri" panose="020F0502020204030204" pitchFamily="34" charset="0"/>
              </a:rPr>
              <a:t>If fear has torment which involves penal infliction</a:t>
            </a:r>
          </a:p>
          <a:p>
            <a:pPr marL="0" indent="0" algn="ctr">
              <a:buNone/>
            </a:pPr>
            <a:r>
              <a:rPr lang="en-AU" sz="3600" dirty="0">
                <a:latin typeface="Calibri" panose="020F0502020204030204" pitchFamily="34" charset="0"/>
                <a:cs typeface="Calibri" panose="020F0502020204030204" pitchFamily="34" charset="0"/>
              </a:rPr>
              <a:t>Then love does not involve penal infliction </a:t>
            </a:r>
          </a:p>
          <a:p>
            <a:pPr marL="0" indent="0" algn="ctr">
              <a:buNone/>
            </a:pPr>
            <a:r>
              <a:rPr lang="en-AU" sz="3600" dirty="0">
                <a:latin typeface="Calibri" panose="020F0502020204030204" pitchFamily="34" charset="0"/>
                <a:cs typeface="Calibri" panose="020F0502020204030204" pitchFamily="34" charset="0"/>
              </a:rPr>
              <a:t>Which removes torment and fear. </a:t>
            </a:r>
          </a:p>
          <a:p>
            <a:pPr marL="0" indent="0" algn="just">
              <a:buNone/>
            </a:pPr>
            <a:endParaRPr lang="en-AU"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86321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531674"/>
            <a:ext cx="9291215" cy="1049235"/>
          </a:xfrm>
        </p:spPr>
        <p:txBody>
          <a:bodyPr>
            <a:normAutofit/>
          </a:bodyPr>
          <a:lstStyle/>
          <a:p>
            <a:r>
              <a:rPr lang="en-AU" sz="4000" dirty="0"/>
              <a:t>God does not use force</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791670" y="1580909"/>
            <a:ext cx="10608657" cy="3915783"/>
          </a:xfrm>
        </p:spPr>
        <p:txBody>
          <a:bodyPr>
            <a:normAutofit fontScale="92500"/>
          </a:bodyPr>
          <a:lstStyle/>
          <a:p>
            <a:pPr marL="0" indent="0" algn="ctr">
              <a:buNone/>
            </a:pPr>
            <a:r>
              <a:rPr lang="en-AU" sz="3600" dirty="0">
                <a:latin typeface="Calibri" panose="020F0502020204030204" pitchFamily="34" charset="0"/>
                <a:cs typeface="Calibri" panose="020F0502020204030204" pitchFamily="34" charset="0"/>
              </a:rPr>
              <a:t>The </a:t>
            </a:r>
            <a:r>
              <a:rPr lang="en-AU" sz="3600" dirty="0">
                <a:solidFill>
                  <a:schemeClr val="accent1"/>
                </a:solidFill>
                <a:latin typeface="Calibri" panose="020F0502020204030204" pitchFamily="34" charset="0"/>
                <a:cs typeface="Calibri" panose="020F0502020204030204" pitchFamily="34" charset="0"/>
              </a:rPr>
              <a:t>exercise of force </a:t>
            </a:r>
            <a:r>
              <a:rPr lang="en-AU" sz="3600" dirty="0">
                <a:latin typeface="Calibri" panose="020F0502020204030204" pitchFamily="34" charset="0"/>
                <a:cs typeface="Calibri" panose="020F0502020204030204" pitchFamily="34" charset="0"/>
              </a:rPr>
              <a:t>is contrary to the principles of God’s government; He desires only the service of love; and </a:t>
            </a:r>
            <a:r>
              <a:rPr lang="en-AU" sz="3600" dirty="0">
                <a:solidFill>
                  <a:schemeClr val="accent1"/>
                </a:solidFill>
                <a:latin typeface="Calibri" panose="020F0502020204030204" pitchFamily="34" charset="0"/>
                <a:cs typeface="Calibri" panose="020F0502020204030204" pitchFamily="34" charset="0"/>
              </a:rPr>
              <a:t>love cannot be commanded; it cannot be won by force or authority.</a:t>
            </a:r>
            <a:r>
              <a:rPr lang="en-AU" sz="3600" dirty="0">
                <a:latin typeface="Calibri" panose="020F0502020204030204" pitchFamily="34" charset="0"/>
                <a:cs typeface="Calibri" panose="020F0502020204030204" pitchFamily="34" charset="0"/>
              </a:rPr>
              <a:t> Only by love is love awakened. </a:t>
            </a:r>
            <a:r>
              <a:rPr lang="en-AU" sz="3600" dirty="0">
                <a:solidFill>
                  <a:schemeClr val="accent1"/>
                </a:solidFill>
                <a:latin typeface="Calibri" panose="020F0502020204030204" pitchFamily="34" charset="0"/>
                <a:cs typeface="Calibri" panose="020F0502020204030204" pitchFamily="34" charset="0"/>
              </a:rPr>
              <a:t>To know God is to love Him; His character must be manifested in contrast to the character of Satan</a:t>
            </a:r>
            <a:r>
              <a:rPr lang="en-AU" sz="3600" dirty="0">
                <a:latin typeface="Calibri" panose="020F0502020204030204" pitchFamily="34" charset="0"/>
                <a:cs typeface="Calibri" panose="020F0502020204030204" pitchFamily="34" charset="0"/>
              </a:rPr>
              <a:t>. {DA 22}</a:t>
            </a:r>
            <a:endParaRPr lang="en-AU"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74994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531674"/>
            <a:ext cx="9291215" cy="1049235"/>
          </a:xfrm>
        </p:spPr>
        <p:txBody>
          <a:bodyPr>
            <a:normAutofit/>
          </a:bodyPr>
          <a:lstStyle/>
          <a:p>
            <a:r>
              <a:rPr lang="en-AU" sz="4000" dirty="0"/>
              <a:t>Simple logic</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791670" y="1580909"/>
            <a:ext cx="10608657" cy="3915783"/>
          </a:xfrm>
        </p:spPr>
        <p:txBody>
          <a:bodyPr>
            <a:normAutofit/>
          </a:bodyPr>
          <a:lstStyle/>
          <a:p>
            <a:pPr marL="0" indent="0" algn="ctr">
              <a:buNone/>
            </a:pPr>
            <a:r>
              <a:rPr lang="en-AU" sz="3600" dirty="0">
                <a:latin typeface="Calibri" panose="020F0502020204030204" pitchFamily="34" charset="0"/>
                <a:cs typeface="Calibri" panose="020F0502020204030204" pitchFamily="34" charset="0"/>
              </a:rPr>
              <a:t>God does not use force </a:t>
            </a:r>
          </a:p>
          <a:p>
            <a:pPr marL="0" indent="0" algn="ctr">
              <a:buNone/>
            </a:pPr>
            <a:r>
              <a:rPr lang="en-AU" sz="3600" dirty="0">
                <a:latin typeface="Calibri" panose="020F0502020204030204" pitchFamily="34" charset="0"/>
                <a:cs typeface="Calibri" panose="020F0502020204030204" pitchFamily="34" charset="0"/>
              </a:rPr>
              <a:t>commanding people to do things through force is not God’s character.</a:t>
            </a:r>
          </a:p>
          <a:p>
            <a:pPr marL="0" indent="0" algn="ctr">
              <a:buNone/>
            </a:pPr>
            <a:r>
              <a:rPr lang="en-AU" sz="3600" dirty="0">
                <a:latin typeface="Calibri" panose="020F0502020204030204" pitchFamily="34" charset="0"/>
                <a:cs typeface="Calibri" panose="020F0502020204030204" pitchFamily="34" charset="0"/>
              </a:rPr>
              <a:t>The use of force is the defining feature differentiating between God and Satan</a:t>
            </a:r>
          </a:p>
        </p:txBody>
      </p:sp>
    </p:spTree>
    <p:extLst>
      <p:ext uri="{BB962C8B-B14F-4D97-AF65-F5344CB8AC3E}">
        <p14:creationId xmlns:p14="http://schemas.microsoft.com/office/powerpoint/2010/main" val="3959932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531674"/>
            <a:ext cx="9291215" cy="1049235"/>
          </a:xfrm>
        </p:spPr>
        <p:txBody>
          <a:bodyPr>
            <a:normAutofit/>
          </a:bodyPr>
          <a:lstStyle/>
          <a:p>
            <a:r>
              <a:rPr lang="en-AU" sz="4000" dirty="0"/>
              <a:t>God does not use force</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791670" y="1580909"/>
            <a:ext cx="10608657" cy="3915783"/>
          </a:xfrm>
        </p:spPr>
        <p:txBody>
          <a:bodyPr>
            <a:normAutofit fontScale="92500" lnSpcReduction="20000"/>
          </a:bodyPr>
          <a:lstStyle/>
          <a:p>
            <a:pPr marL="0" indent="0" algn="ctr">
              <a:buNone/>
            </a:pPr>
            <a:r>
              <a:rPr lang="en-AU" sz="3600" dirty="0">
                <a:latin typeface="Calibri" panose="020F0502020204030204" pitchFamily="34" charset="0"/>
                <a:cs typeface="Calibri" panose="020F0502020204030204" pitchFamily="34" charset="0"/>
              </a:rPr>
              <a:t>Rebellion was not to be overcome by force. </a:t>
            </a:r>
            <a:r>
              <a:rPr lang="en-AU" sz="3600" dirty="0">
                <a:solidFill>
                  <a:schemeClr val="accent1"/>
                </a:solidFill>
                <a:latin typeface="Calibri" panose="020F0502020204030204" pitchFamily="34" charset="0"/>
                <a:cs typeface="Calibri" panose="020F0502020204030204" pitchFamily="34" charset="0"/>
              </a:rPr>
              <a:t>Compelling power is found only under Satan’s government</a:t>
            </a:r>
            <a:r>
              <a:rPr lang="en-AU" sz="3600" dirty="0">
                <a:latin typeface="Calibri" panose="020F0502020204030204" pitchFamily="34" charset="0"/>
                <a:cs typeface="Calibri" panose="020F0502020204030204" pitchFamily="34" charset="0"/>
              </a:rPr>
              <a:t>. The Lord’s principles are not of this order. </a:t>
            </a:r>
            <a:r>
              <a:rPr lang="en-AU" sz="3600" dirty="0">
                <a:solidFill>
                  <a:schemeClr val="accent1"/>
                </a:solidFill>
                <a:latin typeface="Calibri" panose="020F0502020204030204" pitchFamily="34" charset="0"/>
                <a:cs typeface="Calibri" panose="020F0502020204030204" pitchFamily="34" charset="0"/>
              </a:rPr>
              <a:t>His authority rests upon goodness, mercy, and love</a:t>
            </a:r>
            <a:r>
              <a:rPr lang="en-AU" sz="3600" dirty="0">
                <a:latin typeface="Calibri" panose="020F0502020204030204" pitchFamily="34" charset="0"/>
                <a:cs typeface="Calibri" panose="020F0502020204030204" pitchFamily="34" charset="0"/>
              </a:rPr>
              <a:t>; and the presentation of these principles is the means to be used. God’s government is moral, and truth and love are to be the prevailing power. {DA 759.1}</a:t>
            </a:r>
            <a:endParaRPr lang="en-AU"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2246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531674"/>
            <a:ext cx="9291215" cy="1049235"/>
          </a:xfrm>
        </p:spPr>
        <p:txBody>
          <a:bodyPr>
            <a:normAutofit/>
          </a:bodyPr>
          <a:lstStyle/>
          <a:p>
            <a:r>
              <a:rPr lang="en-AU" sz="4000" dirty="0"/>
              <a:t>God does not use force</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791670" y="1580909"/>
            <a:ext cx="10608657" cy="3915783"/>
          </a:xfrm>
        </p:spPr>
        <p:txBody>
          <a:bodyPr>
            <a:normAutofit fontScale="92500" lnSpcReduction="20000"/>
          </a:bodyPr>
          <a:lstStyle/>
          <a:p>
            <a:pPr marL="0" indent="0" algn="ctr">
              <a:buNone/>
            </a:pPr>
            <a:r>
              <a:rPr lang="en-AU" sz="3600" dirty="0">
                <a:latin typeface="Calibri" panose="020F0502020204030204" pitchFamily="34" charset="0"/>
                <a:cs typeface="Calibri" panose="020F0502020204030204" pitchFamily="34" charset="0"/>
              </a:rPr>
              <a:t>Rebellion was not to be overcome by force. </a:t>
            </a:r>
            <a:r>
              <a:rPr lang="en-AU" sz="3600" dirty="0">
                <a:solidFill>
                  <a:schemeClr val="accent1"/>
                </a:solidFill>
                <a:latin typeface="Calibri" panose="020F0502020204030204" pitchFamily="34" charset="0"/>
                <a:cs typeface="Calibri" panose="020F0502020204030204" pitchFamily="34" charset="0"/>
              </a:rPr>
              <a:t>Compelling power is found only under Satan’s government</a:t>
            </a:r>
            <a:r>
              <a:rPr lang="en-AU" sz="3600" dirty="0">
                <a:latin typeface="Calibri" panose="020F0502020204030204" pitchFamily="34" charset="0"/>
                <a:cs typeface="Calibri" panose="020F0502020204030204" pitchFamily="34" charset="0"/>
              </a:rPr>
              <a:t>. The Lord’s principles are not of this order. </a:t>
            </a:r>
            <a:r>
              <a:rPr lang="en-AU" sz="3600" dirty="0">
                <a:solidFill>
                  <a:schemeClr val="accent1"/>
                </a:solidFill>
                <a:latin typeface="Calibri" panose="020F0502020204030204" pitchFamily="34" charset="0"/>
                <a:cs typeface="Calibri" panose="020F0502020204030204" pitchFamily="34" charset="0"/>
              </a:rPr>
              <a:t>His authority rests upon goodness, mercy, and love</a:t>
            </a:r>
            <a:r>
              <a:rPr lang="en-AU" sz="3600" dirty="0">
                <a:latin typeface="Calibri" panose="020F0502020204030204" pitchFamily="34" charset="0"/>
                <a:cs typeface="Calibri" panose="020F0502020204030204" pitchFamily="34" charset="0"/>
              </a:rPr>
              <a:t>; and the presentation of these principles is the means to be used. God’s government is moral, and truth and love are to be the prevailing power. {DA 759.1}</a:t>
            </a:r>
            <a:endParaRPr lang="en-AU"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6312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531674"/>
            <a:ext cx="9291215" cy="1049235"/>
          </a:xfrm>
        </p:spPr>
        <p:txBody>
          <a:bodyPr>
            <a:normAutofit/>
          </a:bodyPr>
          <a:lstStyle/>
          <a:p>
            <a:r>
              <a:rPr lang="en-AU" sz="4000" dirty="0"/>
              <a:t>Definition of false religion</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791670" y="1580909"/>
            <a:ext cx="10608657" cy="3915783"/>
          </a:xfrm>
        </p:spPr>
        <p:txBody>
          <a:bodyPr>
            <a:normAutofit/>
          </a:bodyPr>
          <a:lstStyle/>
          <a:p>
            <a:pPr marL="0" indent="0" algn="ctr">
              <a:buNone/>
            </a:pPr>
            <a:r>
              <a:rPr lang="en-AU" sz="3600" dirty="0">
                <a:latin typeface="Calibri" panose="020F0502020204030204" pitchFamily="34" charset="0"/>
                <a:cs typeface="Calibri" panose="020F0502020204030204" pitchFamily="34" charset="0"/>
              </a:rPr>
              <a:t>Force is the last resort of every false religion. </a:t>
            </a:r>
            <a:br>
              <a:rPr lang="en-AU" sz="3600" dirty="0">
                <a:latin typeface="Calibri" panose="020F0502020204030204" pitchFamily="34" charset="0"/>
                <a:cs typeface="Calibri" panose="020F0502020204030204" pitchFamily="34" charset="0"/>
              </a:rPr>
            </a:br>
            <a:r>
              <a:rPr lang="en-AU" sz="3600" dirty="0">
                <a:latin typeface="Calibri" panose="020F0502020204030204" pitchFamily="34" charset="0"/>
                <a:cs typeface="Calibri" panose="020F0502020204030204" pitchFamily="34" charset="0"/>
              </a:rPr>
              <a:t>{ST May 6, 1897}</a:t>
            </a:r>
          </a:p>
          <a:p>
            <a:pPr marL="0" indent="0" algn="ctr">
              <a:buNone/>
            </a:pPr>
            <a:r>
              <a:rPr lang="en-AU" sz="3600" dirty="0">
                <a:latin typeface="Calibri" panose="020F0502020204030204" pitchFamily="34" charset="0"/>
                <a:cs typeface="Calibri" panose="020F0502020204030204" pitchFamily="34" charset="0"/>
              </a:rPr>
              <a:t>All religions that teach that God will kill people by burning them alive for non compliance are false religions.</a:t>
            </a:r>
            <a:endParaRPr lang="en-AU"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18646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1579" y="306679"/>
            <a:ext cx="9291215" cy="1049235"/>
          </a:xfrm>
        </p:spPr>
        <p:txBody>
          <a:bodyPr>
            <a:normAutofit/>
          </a:bodyPr>
          <a:lstStyle/>
          <a:p>
            <a:r>
              <a:rPr lang="en-AU" sz="4000" dirty="0"/>
              <a:t>Force wholly Satan’s creation</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11624" y="1355914"/>
            <a:ext cx="9821731" cy="3988246"/>
          </a:xfrm>
        </p:spPr>
        <p:txBody>
          <a:bodyPr>
            <a:normAutofit fontScale="92500" lnSpcReduction="10000"/>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Satan's representations against the government of God, and his </a:t>
            </a:r>
            <a:r>
              <a:rPr lang="en-AU" sz="2400" dirty="0" err="1">
                <a:effectLst/>
                <a:latin typeface="Calibri" panose="020F0502020204030204" pitchFamily="34" charset="0"/>
                <a:ea typeface="Calibri" panose="020F0502020204030204" pitchFamily="34" charset="0"/>
                <a:cs typeface="Arial" panose="020B0604020202020204" pitchFamily="34" charset="0"/>
              </a:rPr>
              <a:t>defense</a:t>
            </a:r>
            <a:r>
              <a:rPr lang="en-AU" sz="2400" dirty="0">
                <a:effectLst/>
                <a:latin typeface="Calibri" panose="020F0502020204030204" pitchFamily="34" charset="0"/>
                <a:ea typeface="Calibri" panose="020F0502020204030204" pitchFamily="34" charset="0"/>
                <a:cs typeface="Arial" panose="020B0604020202020204" pitchFamily="34" charset="0"/>
              </a:rPr>
              <a:t> of those who sided with him, were a constant accusation against God. His murmurings and complaints were groundless; and yet God allowed him to work out his theory.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God could have destroyed Satan</a:t>
            </a:r>
            <a:r>
              <a:rPr lang="en-AU" sz="2400" dirty="0">
                <a:effectLst/>
                <a:latin typeface="Calibri" panose="020F0502020204030204" pitchFamily="34" charset="0"/>
                <a:ea typeface="Calibri" panose="020F0502020204030204" pitchFamily="34" charset="0"/>
                <a:cs typeface="Arial" panose="020B0604020202020204" pitchFamily="34" charset="0"/>
              </a:rPr>
              <a:t> and all his sympathizers as easily as one can pick up a pebble and cast it to the earth. But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by so doing he would have given a precedent for the exercise of force</a:t>
            </a:r>
            <a:r>
              <a:rPr lang="en-AU" sz="2400" dirty="0">
                <a:effectLst/>
                <a:latin typeface="Calibri" panose="020F0502020204030204" pitchFamily="34" charset="0"/>
                <a:ea typeface="Calibri" panose="020F0502020204030204" pitchFamily="34" charset="0"/>
                <a:cs typeface="Arial" panose="020B0604020202020204" pitchFamily="34" charset="0"/>
              </a:rPr>
              <a:t>.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All the compelling power is found only under Satan's government.</a:t>
            </a:r>
            <a:r>
              <a:rPr lang="en-AU" sz="2400" dirty="0">
                <a:effectLst/>
                <a:latin typeface="Calibri" panose="020F0502020204030204" pitchFamily="34" charset="0"/>
                <a:ea typeface="Calibri" panose="020F0502020204030204" pitchFamily="34" charset="0"/>
                <a:cs typeface="Arial" panose="020B0604020202020204" pitchFamily="34" charset="0"/>
              </a:rPr>
              <a:t>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The Lord's principles are not of this order. </a:t>
            </a:r>
            <a:r>
              <a:rPr lang="en-AU" sz="2400" dirty="0">
                <a:effectLst/>
                <a:latin typeface="Calibri" panose="020F0502020204030204" pitchFamily="34" charset="0"/>
                <a:ea typeface="Calibri" panose="020F0502020204030204" pitchFamily="34" charset="0"/>
                <a:cs typeface="Arial" panose="020B0604020202020204" pitchFamily="34" charset="0"/>
              </a:rPr>
              <a:t>He would not work on this line. He would not give the slightest encouragement for any human being to set himself up as God over another human being,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feeling at liberty to cause him physical or mental suffering. This principle is wholly of Satan's creation</a:t>
            </a:r>
            <a:r>
              <a:rPr lang="en-AU" sz="2400" dirty="0">
                <a:effectLst/>
                <a:latin typeface="Calibri" panose="020F0502020204030204" pitchFamily="34" charset="0"/>
                <a:ea typeface="Calibri" panose="020F0502020204030204" pitchFamily="34" charset="0"/>
                <a:cs typeface="Arial" panose="020B0604020202020204" pitchFamily="34" charset="0"/>
              </a:rPr>
              <a:t>.  {RH, September 7, 1897 par. 7} </a:t>
            </a:r>
          </a:p>
        </p:txBody>
      </p:sp>
    </p:spTree>
    <p:extLst>
      <p:ext uri="{BB962C8B-B14F-4D97-AF65-F5344CB8AC3E}">
        <p14:creationId xmlns:p14="http://schemas.microsoft.com/office/powerpoint/2010/main" val="89819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1579" y="306679"/>
            <a:ext cx="9291215" cy="1049235"/>
          </a:xfrm>
        </p:spPr>
        <p:txBody>
          <a:bodyPr>
            <a:normAutofit/>
          </a:bodyPr>
          <a:lstStyle/>
          <a:p>
            <a:r>
              <a:rPr lang="en-AU" sz="4000" dirty="0"/>
              <a:t>Force must never come in</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11624" y="1355914"/>
            <a:ext cx="9821731" cy="3988246"/>
          </a:xfrm>
        </p:spPr>
        <p:txBody>
          <a:bodyPr>
            <a:normAutofit lnSpcReduction="10000"/>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The principles of the character of God were the foundation of the education constantly kept before the heavenly angels.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These principles were goodness, mercy, and love. </a:t>
            </a:r>
            <a:r>
              <a:rPr lang="en-AU" sz="2400" dirty="0">
                <a:effectLst/>
                <a:latin typeface="Calibri" panose="020F0502020204030204" pitchFamily="34" charset="0"/>
                <a:ea typeface="Calibri" panose="020F0502020204030204" pitchFamily="34" charset="0"/>
                <a:cs typeface="Arial" panose="020B0604020202020204" pitchFamily="34" charset="0"/>
              </a:rPr>
              <a:t>Self-evidencing light was to be recognized and freely accepted by all who occupied positions of trust and power. They must accept God's principles, and, through the presentation of truth and righteousness, convince all who were in his service. This was the only power to be used.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Force must never come in. </a:t>
            </a:r>
            <a:r>
              <a:rPr lang="en-AU" sz="2400" dirty="0">
                <a:effectLst/>
                <a:latin typeface="Calibri" panose="020F0502020204030204" pitchFamily="34" charset="0"/>
                <a:ea typeface="Calibri" panose="020F0502020204030204" pitchFamily="34" charset="0"/>
                <a:cs typeface="Arial" panose="020B0604020202020204" pitchFamily="34" charset="0"/>
              </a:rPr>
              <a:t>All who thought that their position gave them power to command their fellow beings, and control conscience, must be deprived of their position; for this is not God's plan.  {RH, September 7, 1897 par. 8} </a:t>
            </a:r>
          </a:p>
        </p:txBody>
      </p:sp>
    </p:spTree>
    <p:extLst>
      <p:ext uri="{BB962C8B-B14F-4D97-AF65-F5344CB8AC3E}">
        <p14:creationId xmlns:p14="http://schemas.microsoft.com/office/powerpoint/2010/main" val="503741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1579" y="306679"/>
            <a:ext cx="9291215" cy="1049235"/>
          </a:xfrm>
        </p:spPr>
        <p:txBody>
          <a:bodyPr>
            <a:normAutofit/>
          </a:bodyPr>
          <a:lstStyle/>
          <a:p>
            <a:r>
              <a:rPr lang="en-AU" sz="4000" dirty="0"/>
              <a:t>Who is the God you worship</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11624" y="1355914"/>
            <a:ext cx="9821731" cy="3988246"/>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Rev 14:1  And I looked, and, lo, a Lamb stood on the mount Sion, and with him an hundred forty and four thousand, having his Father's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name</a:t>
            </a:r>
            <a:r>
              <a:rPr lang="en-AU" sz="2400" dirty="0">
                <a:effectLst/>
                <a:latin typeface="Calibri" panose="020F0502020204030204" pitchFamily="34" charset="0"/>
                <a:ea typeface="Calibri" panose="020F0502020204030204" pitchFamily="34" charset="0"/>
                <a:cs typeface="Arial" panose="020B0604020202020204" pitchFamily="34" charset="0"/>
              </a:rPr>
              <a:t> [G3686] written in their foreheads.</a:t>
            </a:r>
          </a:p>
          <a:p>
            <a:pPr marL="0" indent="0" algn="just">
              <a:lnSpc>
                <a:spcPct val="115000"/>
              </a:lnSpc>
              <a:spcAft>
                <a:spcPts val="1000"/>
              </a:spcAft>
              <a:buNone/>
            </a:pPr>
            <a:r>
              <a:rPr lang="en-AU" sz="2400" dirty="0">
                <a:latin typeface="Calibri" panose="020F0502020204030204" pitchFamily="34" charset="0"/>
                <a:ea typeface="Calibri" panose="020F0502020204030204" pitchFamily="34" charset="0"/>
                <a:cs typeface="Arial" panose="020B0604020202020204" pitchFamily="34" charset="0"/>
              </a:rPr>
              <a:t>Knowing the Father Character = the seal of God.</a:t>
            </a:r>
          </a:p>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If you believe in a God that uses force or pain of death to bring compliance then you can’t receive the seal of God. It’s not the Father’s name.  </a:t>
            </a:r>
          </a:p>
        </p:txBody>
      </p:sp>
    </p:spTree>
    <p:extLst>
      <p:ext uri="{BB962C8B-B14F-4D97-AF65-F5344CB8AC3E}">
        <p14:creationId xmlns:p14="http://schemas.microsoft.com/office/powerpoint/2010/main" val="4168534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1579" y="306679"/>
            <a:ext cx="9291215" cy="1049235"/>
          </a:xfrm>
        </p:spPr>
        <p:txBody>
          <a:bodyPr>
            <a:normAutofit/>
          </a:bodyPr>
          <a:lstStyle/>
          <a:p>
            <a:r>
              <a:rPr lang="en-AU" sz="4000" dirty="0"/>
              <a:t>Who is the God you worship</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11624" y="1355914"/>
            <a:ext cx="9821731" cy="3988246"/>
          </a:xfrm>
        </p:spPr>
        <p:txBody>
          <a:bodyPr>
            <a:normAutofit fontScale="92500" lnSpcReduction="20000"/>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Rev 14:1  And I looked, and, lo, a Lamb stood on the mount Sion, and with him an hundred forty and four thousand, having his Father's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name</a:t>
            </a:r>
            <a:r>
              <a:rPr lang="en-AU" sz="2400" dirty="0">
                <a:effectLst/>
                <a:latin typeface="Calibri" panose="020F0502020204030204" pitchFamily="34" charset="0"/>
                <a:ea typeface="Calibri" panose="020F0502020204030204" pitchFamily="34" charset="0"/>
                <a:cs typeface="Arial" panose="020B0604020202020204" pitchFamily="34" charset="0"/>
              </a:rPr>
              <a:t> [G3686] written in their foreheads.</a:t>
            </a:r>
          </a:p>
          <a:p>
            <a:pPr marL="0" indent="0" algn="just">
              <a:lnSpc>
                <a:spcPct val="115000"/>
              </a:lnSpc>
              <a:spcAft>
                <a:spcPts val="1000"/>
              </a:spcAft>
              <a:buNone/>
            </a:pPr>
            <a:r>
              <a:rPr lang="en-AU" sz="2400" dirty="0">
                <a:latin typeface="Calibri" panose="020F0502020204030204" pitchFamily="34" charset="0"/>
                <a:ea typeface="Calibri" panose="020F0502020204030204" pitchFamily="34" charset="0"/>
                <a:cs typeface="Arial" panose="020B0604020202020204" pitchFamily="34" charset="0"/>
              </a:rPr>
              <a:t>Knowing the Father Character = the seal of God.</a:t>
            </a:r>
          </a:p>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If you believe in a God that uses force or pain of death to bring compliance then you can’t receive the seal of God. It’s not the Father’s name.</a:t>
            </a:r>
          </a:p>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“And how can we come into harmony with God, how shall we receive His likeness, unless we obtain a knowledge of Him?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It is this knowledge that Christ came into the world to reveal unto us.</a:t>
            </a:r>
            <a:r>
              <a:rPr lang="en-AU" sz="2400" dirty="0">
                <a:effectLst/>
                <a:latin typeface="Calibri" panose="020F0502020204030204" pitchFamily="34" charset="0"/>
                <a:ea typeface="Calibri" panose="020F0502020204030204" pitchFamily="34" charset="0"/>
                <a:cs typeface="Arial" panose="020B0604020202020204" pitchFamily="34" charset="0"/>
              </a:rPr>
              <a:t>”  {5T 743.1}   </a:t>
            </a:r>
          </a:p>
        </p:txBody>
      </p:sp>
    </p:spTree>
    <p:extLst>
      <p:ext uri="{BB962C8B-B14F-4D97-AF65-F5344CB8AC3E}">
        <p14:creationId xmlns:p14="http://schemas.microsoft.com/office/powerpoint/2010/main" val="2006737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752420" y="401921"/>
            <a:ext cx="10564010" cy="1049235"/>
          </a:xfrm>
        </p:spPr>
        <p:txBody>
          <a:bodyPr>
            <a:normAutofit/>
          </a:bodyPr>
          <a:lstStyle/>
          <a:p>
            <a:r>
              <a:rPr lang="en-AU" sz="4000" dirty="0"/>
              <a:t>God GAVE His Son</a:t>
            </a:r>
          </a:p>
        </p:txBody>
      </p:sp>
      <p:sp>
        <p:nvSpPr>
          <p:cNvPr id="6" name="Content Placeholder 2">
            <a:extLst>
              <a:ext uri="{FF2B5EF4-FFF2-40B4-BE49-F238E27FC236}">
                <a16:creationId xmlns:a16="http://schemas.microsoft.com/office/drawing/2014/main" id="{97D3F060-6622-4FB7-AEDF-DBAFD64458CB}"/>
              </a:ext>
            </a:extLst>
          </p:cNvPr>
          <p:cNvSpPr txBox="1">
            <a:spLocks/>
          </p:cNvSpPr>
          <p:nvPr/>
        </p:nvSpPr>
        <p:spPr>
          <a:xfrm>
            <a:off x="952323" y="1377414"/>
            <a:ext cx="10487257" cy="4220649"/>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gn="just">
              <a:lnSpc>
                <a:spcPct val="115000"/>
              </a:lnSpc>
              <a:buNone/>
            </a:pPr>
            <a:r>
              <a:rPr lang="en-AU" sz="2400" b="1" dirty="0">
                <a:effectLst/>
                <a:latin typeface="Calibri" panose="020F0502020204030204" pitchFamily="34" charset="0"/>
                <a:ea typeface="Calibri" panose="020F0502020204030204" pitchFamily="34" charset="0"/>
                <a:cs typeface="Arial" panose="020B0604020202020204" pitchFamily="34" charset="0"/>
              </a:rPr>
              <a:t>For God so loved the world, that </a:t>
            </a:r>
          </a:p>
          <a:p>
            <a:pPr marL="457200" indent="-457200" algn="just">
              <a:lnSpc>
                <a:spcPct val="115000"/>
              </a:lnSpc>
              <a:buAutoNum type="arabicPeriod"/>
            </a:pPr>
            <a:r>
              <a:rPr lang="en-AU" sz="2400" b="1" dirty="0">
                <a:effectLst/>
                <a:latin typeface="Calibri" panose="020F0502020204030204" pitchFamily="34" charset="0"/>
                <a:ea typeface="Calibri" panose="020F0502020204030204" pitchFamily="34" charset="0"/>
                <a:cs typeface="Arial" panose="020B0604020202020204" pitchFamily="34" charset="0"/>
              </a:rPr>
              <a:t>he gave his only begotten Son, </a:t>
            </a:r>
          </a:p>
          <a:p>
            <a:pPr marL="457200" indent="-457200" algn="just">
              <a:lnSpc>
                <a:spcPct val="115000"/>
              </a:lnSpc>
              <a:buAutoNum type="arabicPeriod"/>
            </a:pPr>
            <a:r>
              <a:rPr lang="en-AU" sz="2400" b="1" dirty="0">
                <a:effectLst/>
                <a:latin typeface="Calibri" panose="020F0502020204030204" pitchFamily="34" charset="0"/>
                <a:ea typeface="Calibri" panose="020F0502020204030204" pitchFamily="34" charset="0"/>
                <a:cs typeface="Arial" panose="020B0604020202020204" pitchFamily="34" charset="0"/>
              </a:rPr>
              <a:t>that whosoever believeth in him should not perish, but have everlasting life.</a:t>
            </a:r>
          </a:p>
          <a:p>
            <a:pPr marL="457200" indent="-457200" algn="just">
              <a:lnSpc>
                <a:spcPct val="115000"/>
              </a:lnSpc>
              <a:buAutoNum type="arabicPeriod"/>
            </a:pPr>
            <a:r>
              <a:rPr lang="en-AU" sz="2400" b="1" dirty="0">
                <a:effectLst/>
                <a:latin typeface="Calibri" panose="020F0502020204030204" pitchFamily="34" charset="0"/>
                <a:ea typeface="Calibri" panose="020F0502020204030204" pitchFamily="34" charset="0"/>
                <a:cs typeface="Arial" panose="020B0604020202020204" pitchFamily="34" charset="0"/>
              </a:rPr>
              <a:t>For God sent not his Son into the world to condemn the world; </a:t>
            </a:r>
          </a:p>
          <a:p>
            <a:pPr marL="457200" indent="-457200" algn="just">
              <a:lnSpc>
                <a:spcPct val="115000"/>
              </a:lnSpc>
              <a:buAutoNum type="arabicPeriod"/>
            </a:pPr>
            <a:r>
              <a:rPr lang="en-AU" sz="2400" b="1" dirty="0">
                <a:effectLst/>
                <a:latin typeface="Calibri" panose="020F0502020204030204" pitchFamily="34" charset="0"/>
                <a:ea typeface="Calibri" panose="020F0502020204030204" pitchFamily="34" charset="0"/>
                <a:cs typeface="Arial" panose="020B0604020202020204" pitchFamily="34" charset="0"/>
              </a:rPr>
              <a:t>but that the world through him might be saved. </a:t>
            </a:r>
          </a:p>
          <a:p>
            <a:pPr marL="457200" indent="-457200" algn="just">
              <a:lnSpc>
                <a:spcPct val="115000"/>
              </a:lnSpc>
              <a:buAutoNum type="arabicPeriod"/>
            </a:pPr>
            <a:r>
              <a:rPr lang="en-AU" sz="2400" b="1" dirty="0">
                <a:effectLst/>
                <a:latin typeface="Calibri" panose="020F0502020204030204" pitchFamily="34" charset="0"/>
                <a:ea typeface="Calibri" panose="020F0502020204030204" pitchFamily="34" charset="0"/>
                <a:cs typeface="Arial" panose="020B0604020202020204" pitchFamily="34" charset="0"/>
              </a:rPr>
              <a:t>He that believeth on him is not condemned: </a:t>
            </a:r>
          </a:p>
          <a:p>
            <a:pPr marL="457200" indent="-457200" algn="just">
              <a:lnSpc>
                <a:spcPct val="115000"/>
              </a:lnSpc>
              <a:buAutoNum type="arabicPeriod"/>
            </a:pPr>
            <a:r>
              <a:rPr lang="en-AU" sz="2400" b="1" dirty="0">
                <a:effectLst/>
                <a:latin typeface="Calibri" panose="020F0502020204030204" pitchFamily="34" charset="0"/>
                <a:ea typeface="Calibri" panose="020F0502020204030204" pitchFamily="34" charset="0"/>
                <a:cs typeface="Arial" panose="020B0604020202020204" pitchFamily="34" charset="0"/>
              </a:rPr>
              <a:t>but he that believeth not is condemned already, because he hath not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believed in the name of the only begotten Son of God</a:t>
            </a:r>
            <a:r>
              <a:rPr lang="en-AU" sz="2400" b="1" dirty="0">
                <a:effectLst/>
                <a:latin typeface="Calibri" panose="020F0502020204030204" pitchFamily="34" charset="0"/>
                <a:ea typeface="Calibri" panose="020F0502020204030204" pitchFamily="34" charset="0"/>
                <a:cs typeface="Arial" panose="020B0604020202020204" pitchFamily="34" charset="0"/>
              </a:rPr>
              <a:t>. (Joh 3:16-18)</a:t>
            </a:r>
            <a:endParaRPr lang="en-AU"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942739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1579" y="306679"/>
            <a:ext cx="9291215" cy="1049235"/>
          </a:xfrm>
        </p:spPr>
        <p:txBody>
          <a:bodyPr>
            <a:normAutofit/>
          </a:bodyPr>
          <a:lstStyle/>
          <a:p>
            <a:r>
              <a:rPr lang="en-AU" sz="4000" dirty="0"/>
              <a:t>Come unto me</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11624" y="1355914"/>
            <a:ext cx="9821731" cy="3988246"/>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At that time Jesus answered and said, I thank thee, O Father, Lord of heaven and earth, because thou hast hid these things from the wise and prudent, and hast revealed them unto babes. Even so, Father: for so it seemed good in thy sight. All things are delivered unto me of my Father: and no man </a:t>
            </a:r>
            <a:r>
              <a:rPr lang="en-AU" sz="2400" dirty="0" err="1">
                <a:effectLst/>
                <a:latin typeface="Calibri" panose="020F0502020204030204" pitchFamily="34" charset="0"/>
                <a:ea typeface="Calibri" panose="020F0502020204030204" pitchFamily="34" charset="0"/>
                <a:cs typeface="Arial" panose="020B0604020202020204" pitchFamily="34" charset="0"/>
              </a:rPr>
              <a:t>knoweth</a:t>
            </a:r>
            <a:r>
              <a:rPr lang="en-AU" sz="2400" dirty="0">
                <a:effectLst/>
                <a:latin typeface="Calibri" panose="020F0502020204030204" pitchFamily="34" charset="0"/>
                <a:ea typeface="Calibri" panose="020F0502020204030204" pitchFamily="34" charset="0"/>
                <a:cs typeface="Arial" panose="020B0604020202020204" pitchFamily="34" charset="0"/>
              </a:rPr>
              <a:t> the Son, but the Father; neither </a:t>
            </a:r>
            <a:r>
              <a:rPr lang="en-AU" sz="2400" dirty="0" err="1">
                <a:effectLst/>
                <a:latin typeface="Calibri" panose="020F0502020204030204" pitchFamily="34" charset="0"/>
                <a:ea typeface="Calibri" panose="020F0502020204030204" pitchFamily="34" charset="0"/>
                <a:cs typeface="Arial" panose="020B0604020202020204" pitchFamily="34" charset="0"/>
              </a:rPr>
              <a:t>knoweth</a:t>
            </a:r>
            <a:r>
              <a:rPr lang="en-AU" sz="2400" dirty="0">
                <a:effectLst/>
                <a:latin typeface="Calibri" panose="020F0502020204030204" pitchFamily="34" charset="0"/>
                <a:ea typeface="Calibri" panose="020F0502020204030204" pitchFamily="34" charset="0"/>
                <a:cs typeface="Arial" panose="020B0604020202020204" pitchFamily="34" charset="0"/>
              </a:rPr>
              <a:t> any man the Father, save the Son, and he to whomsoever the Son will reveal him. Come unto me, all ye that labour and are heavy laden, and I will give you rest. Take my yoke upon you, and learn of me; for I am meek and lowly in heart: and ye shall find rest unto your souls. For my yoke is easy, and my burden is light. (Matt 11:25-30)</a:t>
            </a:r>
          </a:p>
        </p:txBody>
      </p:sp>
    </p:spTree>
    <p:extLst>
      <p:ext uri="{BB962C8B-B14F-4D97-AF65-F5344CB8AC3E}">
        <p14:creationId xmlns:p14="http://schemas.microsoft.com/office/powerpoint/2010/main" val="3349216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1579" y="343903"/>
            <a:ext cx="9291215" cy="1049235"/>
          </a:xfrm>
        </p:spPr>
        <p:txBody>
          <a:bodyPr>
            <a:normAutofit/>
          </a:bodyPr>
          <a:lstStyle/>
          <a:p>
            <a:r>
              <a:rPr lang="en-AU" sz="4000" dirty="0"/>
              <a:t>The Name</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01464" y="1338700"/>
            <a:ext cx="9821731" cy="3815928"/>
          </a:xfrm>
        </p:spPr>
        <p:txBody>
          <a:bodyPr>
            <a:normAutofit/>
          </a:bodyPr>
          <a:lstStyle/>
          <a:p>
            <a:pPr marL="0" marR="0" indent="0" algn="l" rtl="0">
              <a:buNone/>
            </a:pPr>
            <a:r>
              <a:rPr lang="en-AU" sz="1800" dirty="0">
                <a:latin typeface="Verdana" panose="020B0604030504040204" pitchFamily="34" charset="0"/>
              </a:rPr>
              <a:t>Strong’s Definition for Name [G3686]</a:t>
            </a:r>
            <a:endParaRPr lang="en-AU" sz="1800" b="0" i="0" u="none" strike="noStrike" baseline="0" dirty="0">
              <a:latin typeface="Verdana" panose="020B0604030504040204" pitchFamily="34" charset="0"/>
            </a:endParaRPr>
          </a:p>
          <a:p>
            <a:pPr marL="0" marR="0" indent="0" algn="l" rtl="0">
              <a:buNone/>
            </a:pPr>
            <a:r>
              <a:rPr lang="en-AU" sz="1800" b="0" i="0" u="none" strike="noStrike" baseline="0" dirty="0">
                <a:latin typeface="Verdana" panose="020B0604030504040204" pitchFamily="34" charset="0"/>
              </a:rPr>
              <a:t>From a presumed derivative of the base of G1097 (compare G3685); a “name” (literally or figuratively), (</a:t>
            </a:r>
            <a:r>
              <a:rPr lang="en-AU" sz="1800" b="0" i="1" u="none" strike="noStrike" baseline="0" dirty="0">
                <a:solidFill>
                  <a:schemeClr val="accent1"/>
                </a:solidFill>
                <a:latin typeface="Verdana" panose="020B0604030504040204" pitchFamily="34" charset="0"/>
              </a:rPr>
              <a:t>authority</a:t>
            </a:r>
            <a:r>
              <a:rPr lang="en-AU" sz="1800" b="0" i="0" u="none" strike="noStrike" baseline="0" dirty="0">
                <a:solidFill>
                  <a:schemeClr val="accent1"/>
                </a:solidFill>
                <a:latin typeface="Verdana" panose="020B0604030504040204" pitchFamily="34" charset="0"/>
              </a:rPr>
              <a:t>, </a:t>
            </a:r>
            <a:r>
              <a:rPr lang="en-AU" sz="1800" b="0" i="1" u="none" strike="noStrike" baseline="0" dirty="0">
                <a:solidFill>
                  <a:schemeClr val="accent1"/>
                </a:solidFill>
                <a:latin typeface="Verdana" panose="020B0604030504040204" pitchFamily="34" charset="0"/>
              </a:rPr>
              <a:t>character</a:t>
            </a:r>
            <a:r>
              <a:rPr lang="en-AU" sz="1800" b="0" i="0" u="none" strike="noStrike" baseline="0" dirty="0">
                <a:latin typeface="Verdana" panose="020B0604030504040204" pitchFamily="34" charset="0"/>
              </a:rPr>
              <a:t>): - called, (+ sur-) name (-d).</a:t>
            </a:r>
          </a:p>
          <a:p>
            <a:pPr marL="0" marR="0" indent="0" algn="l" rtl="0">
              <a:buNone/>
            </a:pPr>
            <a:r>
              <a:rPr lang="en-AU" sz="1800" b="0" i="0" u="none" strike="noStrike" baseline="0" dirty="0">
                <a:latin typeface="Verdana" panose="020B0604030504040204" pitchFamily="34" charset="0"/>
              </a:rPr>
              <a:t>John 5:43  I am come in my Father's </a:t>
            </a:r>
            <a:r>
              <a:rPr lang="en-AU" sz="1800" b="0" i="0" u="none" strike="noStrike" baseline="0" dirty="0">
                <a:solidFill>
                  <a:schemeClr val="accent1"/>
                </a:solidFill>
                <a:latin typeface="Verdana" panose="020B0604030504040204" pitchFamily="34" charset="0"/>
              </a:rPr>
              <a:t>name</a:t>
            </a:r>
            <a:r>
              <a:rPr lang="en-AU" sz="1800" b="0" i="0" u="none" strike="noStrike" baseline="0" dirty="0">
                <a:latin typeface="Verdana" panose="020B0604030504040204" pitchFamily="34" charset="0"/>
              </a:rPr>
              <a:t>, [G3686] and ye receive me not: if another shall come in his own </a:t>
            </a:r>
            <a:r>
              <a:rPr lang="en-AU" sz="1800" b="0" i="0" u="none" strike="noStrike" baseline="0" dirty="0">
                <a:solidFill>
                  <a:schemeClr val="accent1"/>
                </a:solidFill>
                <a:latin typeface="Verdana" panose="020B0604030504040204" pitchFamily="34" charset="0"/>
              </a:rPr>
              <a:t>name</a:t>
            </a:r>
            <a:r>
              <a:rPr lang="en-AU" sz="1800" b="0" i="0" u="none" strike="noStrike" baseline="0" dirty="0">
                <a:latin typeface="Verdana" panose="020B0604030504040204" pitchFamily="34" charset="0"/>
              </a:rPr>
              <a:t>, [G3686] him ye will receive. </a:t>
            </a:r>
          </a:p>
          <a:p>
            <a:pPr marL="0" marR="0" indent="0" algn="l" rtl="0">
              <a:buNone/>
            </a:pPr>
            <a:r>
              <a:rPr lang="en-AU" sz="1800" b="0" i="0" u="none" strike="noStrike" baseline="0" dirty="0">
                <a:latin typeface="Verdana" panose="020B0604030504040204" pitchFamily="34" charset="0"/>
              </a:rPr>
              <a:t>Joh 10:25  Jesus answered them, I told you, and ye believed not: the works that I do in my Father's </a:t>
            </a:r>
            <a:r>
              <a:rPr lang="en-AU" sz="1800" b="0" i="0" u="none" strike="noStrike" baseline="0" dirty="0">
                <a:solidFill>
                  <a:schemeClr val="accent1"/>
                </a:solidFill>
                <a:latin typeface="Verdana" panose="020B0604030504040204" pitchFamily="34" charset="0"/>
              </a:rPr>
              <a:t>name</a:t>
            </a:r>
            <a:r>
              <a:rPr lang="en-AU" sz="1800" b="0" i="0" u="none" strike="noStrike" baseline="0" dirty="0">
                <a:latin typeface="Verdana" panose="020B0604030504040204" pitchFamily="34" charset="0"/>
              </a:rPr>
              <a:t>, they bear witness of me. </a:t>
            </a:r>
          </a:p>
          <a:p>
            <a:pPr marL="0" indent="0">
              <a:lnSpc>
                <a:spcPct val="115000"/>
              </a:lnSpc>
              <a:spcAft>
                <a:spcPts val="1000"/>
              </a:spcAft>
              <a:buNone/>
            </a:pPr>
            <a:endParaRPr lang="en-AU"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82435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1579" y="343903"/>
            <a:ext cx="9291215" cy="1049235"/>
          </a:xfrm>
        </p:spPr>
        <p:txBody>
          <a:bodyPr>
            <a:normAutofit/>
          </a:bodyPr>
          <a:lstStyle/>
          <a:p>
            <a:r>
              <a:rPr lang="en-AU" sz="4000" dirty="0"/>
              <a:t>What Did Jesus Do?</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501445" y="1570702"/>
            <a:ext cx="11216149" cy="4188543"/>
          </a:xfrm>
        </p:spPr>
        <p:txBody>
          <a:bodyPr>
            <a:normAutofit lnSpcReduction="10000"/>
          </a:bodyPr>
          <a:lstStyle/>
          <a:p>
            <a:pPr marL="0" marR="0" indent="0" algn="l" rtl="0">
              <a:buNone/>
            </a:pPr>
            <a:r>
              <a:rPr lang="en-AU" b="0" i="0" u="none" strike="noStrike" baseline="0" dirty="0">
                <a:latin typeface="Verdana" panose="020B0604030504040204" pitchFamily="34" charset="0"/>
              </a:rPr>
              <a:t>John 17:3 And this is life eternal, = that they might know thee the only true God, and Jesus Christ, whom thou hast sent. </a:t>
            </a:r>
          </a:p>
          <a:p>
            <a:pPr marL="0" marR="0" indent="0" algn="l" rtl="0">
              <a:buNone/>
            </a:pPr>
            <a:r>
              <a:rPr lang="en-AU" b="0" i="0" u="none" strike="noStrike" baseline="0" dirty="0">
                <a:latin typeface="Verdana" panose="020B0604030504040204" pitchFamily="34" charset="0"/>
              </a:rPr>
              <a:t>So How Do We Know the Only True God?</a:t>
            </a:r>
          </a:p>
          <a:p>
            <a:pPr marL="0" marR="0" indent="0" algn="l" rtl="0">
              <a:buNone/>
            </a:pPr>
            <a:r>
              <a:rPr lang="en-AU" b="0" i="0" u="none" strike="noStrike" baseline="0" dirty="0">
                <a:latin typeface="Verdana" panose="020B0604030504040204" pitchFamily="34" charset="0"/>
              </a:rPr>
              <a:t>John 17:4 I have </a:t>
            </a:r>
            <a:r>
              <a:rPr lang="en-AU" b="0" i="0" u="none" strike="noStrike" baseline="0" dirty="0">
                <a:solidFill>
                  <a:schemeClr val="accent1"/>
                </a:solidFill>
                <a:latin typeface="Verdana" panose="020B0604030504040204" pitchFamily="34" charset="0"/>
              </a:rPr>
              <a:t>glorified</a:t>
            </a:r>
            <a:r>
              <a:rPr lang="en-AU" b="0" i="0" u="none" strike="noStrike" baseline="0" dirty="0">
                <a:latin typeface="Verdana" panose="020B0604030504040204" pitchFamily="34" charset="0"/>
              </a:rPr>
              <a:t> thee on the earth: I have </a:t>
            </a:r>
            <a:r>
              <a:rPr lang="en-AU" b="0" i="0" u="none" strike="noStrike" baseline="0" dirty="0">
                <a:solidFill>
                  <a:schemeClr val="accent1"/>
                </a:solidFill>
                <a:latin typeface="Verdana" panose="020B0604030504040204" pitchFamily="34" charset="0"/>
              </a:rPr>
              <a:t>finished</a:t>
            </a:r>
            <a:r>
              <a:rPr lang="en-AU" b="0" i="0" u="none" strike="noStrike" baseline="0" dirty="0">
                <a:latin typeface="Verdana" panose="020B0604030504040204" pitchFamily="34" charset="0"/>
              </a:rPr>
              <a:t> the work which thou </a:t>
            </a:r>
            <a:r>
              <a:rPr lang="en-AU" b="0" i="0" u="none" strike="noStrike" baseline="0" dirty="0" err="1">
                <a:latin typeface="Verdana" panose="020B0604030504040204" pitchFamily="34" charset="0"/>
              </a:rPr>
              <a:t>gavest</a:t>
            </a:r>
            <a:r>
              <a:rPr lang="en-AU" b="0" i="0" u="none" strike="noStrike" baseline="0" dirty="0">
                <a:latin typeface="Verdana" panose="020B0604030504040204" pitchFamily="34" charset="0"/>
              </a:rPr>
              <a:t> me to do. </a:t>
            </a:r>
          </a:p>
          <a:p>
            <a:pPr marL="0" marR="0" indent="0" algn="l" rtl="0">
              <a:buNone/>
            </a:pPr>
            <a:r>
              <a:rPr lang="en-AU" dirty="0">
                <a:latin typeface="Verdana" panose="020B0604030504040204" pitchFamily="34" charset="0"/>
              </a:rPr>
              <a:t>Glory = Character Ex 33:18 – Show Me Your Glory; Ex 34:5 Proclaimed the NAME of the Lord.</a:t>
            </a:r>
          </a:p>
          <a:p>
            <a:pPr marL="0" marR="0" indent="0" algn="l" rtl="0">
              <a:buNone/>
            </a:pPr>
            <a:r>
              <a:rPr lang="en-AU" b="0" i="0" u="none" strike="noStrike" baseline="0" dirty="0">
                <a:latin typeface="Verdana" panose="020B0604030504040204" pitchFamily="34" charset="0"/>
              </a:rPr>
              <a:t>John 17:5 And now, O Father, glorify thou me with thine own self with the glory which I had with thee before the world was.</a:t>
            </a:r>
          </a:p>
          <a:p>
            <a:pPr marL="0" marR="0" indent="0" algn="l" rtl="0">
              <a:buNone/>
            </a:pPr>
            <a:r>
              <a:rPr lang="en-AU" dirty="0">
                <a:latin typeface="Verdana" panose="020B0604030504040204" pitchFamily="34" charset="0"/>
              </a:rPr>
              <a:t>Reveal Your Character in Me </a:t>
            </a:r>
          </a:p>
          <a:p>
            <a:pPr marL="0" marR="0" indent="0" algn="l" rtl="0">
              <a:buNone/>
            </a:pPr>
            <a:endParaRPr lang="en-AU" sz="1800" b="0" i="0" u="none" strike="noStrike" baseline="0" dirty="0">
              <a:latin typeface="Verdana" panose="020B0604030504040204" pitchFamily="34" charset="0"/>
            </a:endParaRPr>
          </a:p>
        </p:txBody>
      </p:sp>
    </p:spTree>
    <p:extLst>
      <p:ext uri="{BB962C8B-B14F-4D97-AF65-F5344CB8AC3E}">
        <p14:creationId xmlns:p14="http://schemas.microsoft.com/office/powerpoint/2010/main" val="1071365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1579" y="343903"/>
            <a:ext cx="9291215" cy="1049235"/>
          </a:xfrm>
        </p:spPr>
        <p:txBody>
          <a:bodyPr>
            <a:normAutofit/>
          </a:bodyPr>
          <a:lstStyle/>
          <a:p>
            <a:r>
              <a:rPr lang="en-AU" sz="4000" dirty="0"/>
              <a:t>What Did Jesus Do?</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501445" y="1570702"/>
            <a:ext cx="11216149" cy="4188543"/>
          </a:xfrm>
        </p:spPr>
        <p:txBody>
          <a:bodyPr>
            <a:normAutofit lnSpcReduction="10000"/>
          </a:bodyPr>
          <a:lstStyle/>
          <a:p>
            <a:pPr marL="0" marR="0" indent="0" algn="l" rtl="0">
              <a:buNone/>
            </a:pPr>
            <a:r>
              <a:rPr lang="en-AU" sz="2400" b="0" i="0" u="none" strike="noStrike" baseline="0" dirty="0">
                <a:latin typeface="Verdana" panose="020B0604030504040204" pitchFamily="34" charset="0"/>
              </a:rPr>
              <a:t>John 17:6 I have manifested thy </a:t>
            </a:r>
            <a:r>
              <a:rPr lang="en-AU" sz="2400" b="0" i="0" u="none" strike="noStrike" baseline="0" dirty="0">
                <a:solidFill>
                  <a:schemeClr val="accent1"/>
                </a:solidFill>
                <a:latin typeface="Verdana" panose="020B0604030504040204" pitchFamily="34" charset="0"/>
              </a:rPr>
              <a:t>name</a:t>
            </a:r>
            <a:r>
              <a:rPr lang="en-AU" sz="2400" b="0" i="0" u="none" strike="noStrike" baseline="0" dirty="0">
                <a:latin typeface="Verdana" panose="020B0604030504040204" pitchFamily="34" charset="0"/>
              </a:rPr>
              <a:t> [character] unto the men which thou </a:t>
            </a:r>
            <a:r>
              <a:rPr lang="en-AU" sz="2400" b="0" i="0" u="none" strike="noStrike" baseline="0" dirty="0" err="1">
                <a:latin typeface="Verdana" panose="020B0604030504040204" pitchFamily="34" charset="0"/>
              </a:rPr>
              <a:t>gavest</a:t>
            </a:r>
            <a:r>
              <a:rPr lang="en-AU" sz="2400" b="0" i="0" u="none" strike="noStrike" baseline="0" dirty="0">
                <a:latin typeface="Verdana" panose="020B0604030504040204" pitchFamily="34" charset="0"/>
              </a:rPr>
              <a:t> me out of the world: thine they were, and thou </a:t>
            </a:r>
            <a:r>
              <a:rPr lang="en-AU" sz="2400" b="0" i="0" u="none" strike="noStrike" baseline="0" dirty="0" err="1">
                <a:latin typeface="Verdana" panose="020B0604030504040204" pitchFamily="34" charset="0"/>
              </a:rPr>
              <a:t>gavest</a:t>
            </a:r>
            <a:r>
              <a:rPr lang="en-AU" sz="2400" b="0" i="0" u="none" strike="noStrike" baseline="0" dirty="0">
                <a:latin typeface="Verdana" panose="020B0604030504040204" pitchFamily="34" charset="0"/>
              </a:rPr>
              <a:t> them me; and they have kept thy word. </a:t>
            </a:r>
          </a:p>
          <a:p>
            <a:pPr marL="0" marR="0" indent="0" algn="l" rtl="0">
              <a:buNone/>
            </a:pPr>
            <a:r>
              <a:rPr lang="en-AU" sz="2400" dirty="0">
                <a:latin typeface="Verdana" panose="020B0604030504040204" pitchFamily="34" charset="0"/>
              </a:rPr>
              <a:t>John 17:7 </a:t>
            </a:r>
            <a:r>
              <a:rPr lang="en-AU" sz="2400" b="0" i="0" u="none" strike="noStrike" baseline="0" dirty="0">
                <a:latin typeface="Verdana" panose="020B0604030504040204" pitchFamily="34" charset="0"/>
              </a:rPr>
              <a:t>Now they have known </a:t>
            </a:r>
            <a:r>
              <a:rPr lang="en-AU" sz="2400" b="0" i="0" u="none" strike="noStrike" baseline="0" dirty="0">
                <a:solidFill>
                  <a:schemeClr val="accent1"/>
                </a:solidFill>
                <a:latin typeface="Verdana" panose="020B0604030504040204" pitchFamily="34" charset="0"/>
              </a:rPr>
              <a:t>that all things whatsoever thou hast given me are of thee</a:t>
            </a:r>
            <a:r>
              <a:rPr lang="en-AU" sz="2400" b="0" i="0" u="none" strike="noStrike" baseline="0" dirty="0">
                <a:latin typeface="Verdana" panose="020B0604030504040204" pitchFamily="34" charset="0"/>
              </a:rPr>
              <a:t>.</a:t>
            </a:r>
          </a:p>
          <a:p>
            <a:pPr marL="0" marR="0" indent="0" algn="l" rtl="0">
              <a:buNone/>
            </a:pPr>
            <a:r>
              <a:rPr lang="en-AU" sz="2400" dirty="0">
                <a:latin typeface="Verdana" panose="020B0604030504040204" pitchFamily="34" charset="0"/>
              </a:rPr>
              <a:t>John 17:8</a:t>
            </a:r>
            <a:r>
              <a:rPr lang="en-AU" sz="2400" b="0" i="0" u="none" strike="noStrike" baseline="0" dirty="0">
                <a:latin typeface="Verdana" panose="020B0604030504040204" pitchFamily="34" charset="0"/>
              </a:rPr>
              <a:t> For I have given unto them the words which thou </a:t>
            </a:r>
            <a:r>
              <a:rPr lang="en-AU" sz="2400" b="0" i="0" u="none" strike="noStrike" baseline="0" dirty="0" err="1">
                <a:latin typeface="Verdana" panose="020B0604030504040204" pitchFamily="34" charset="0"/>
              </a:rPr>
              <a:t>gavest</a:t>
            </a:r>
            <a:r>
              <a:rPr lang="en-AU" sz="2400" b="0" i="0" u="none" strike="noStrike" baseline="0" dirty="0">
                <a:latin typeface="Verdana" panose="020B0604030504040204" pitchFamily="34" charset="0"/>
              </a:rPr>
              <a:t> me; and they have received them, and have known </a:t>
            </a:r>
            <a:r>
              <a:rPr lang="en-AU" sz="2400" b="0" i="0" u="none" strike="noStrike" baseline="0" dirty="0">
                <a:solidFill>
                  <a:schemeClr val="accent1"/>
                </a:solidFill>
                <a:latin typeface="Verdana" panose="020B0604030504040204" pitchFamily="34" charset="0"/>
              </a:rPr>
              <a:t>surely that I came out from thee</a:t>
            </a:r>
            <a:r>
              <a:rPr lang="en-AU" sz="2400" b="0" i="0" u="none" strike="noStrike" baseline="0" dirty="0">
                <a:latin typeface="Verdana" panose="020B0604030504040204" pitchFamily="34" charset="0"/>
              </a:rPr>
              <a:t>, and they have believed that thou didst send me.(Joh 17:3-8)</a:t>
            </a:r>
            <a:endParaRPr lang="en-AU"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12356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p:txBody>
          <a:bodyPr>
            <a:normAutofit/>
          </a:bodyPr>
          <a:lstStyle/>
          <a:p>
            <a:r>
              <a:rPr lang="en-AU" sz="4000" dirty="0"/>
              <a:t>How Great Thou Art</a:t>
            </a:r>
          </a:p>
        </p:txBody>
      </p:sp>
      <p:sp>
        <p:nvSpPr>
          <p:cNvPr id="5" name="Rectangle 2">
            <a:extLst>
              <a:ext uri="{FF2B5EF4-FFF2-40B4-BE49-F238E27FC236}">
                <a16:creationId xmlns:a16="http://schemas.microsoft.com/office/drawing/2014/main" id="{7EDC686F-E204-4CA4-81C8-FEA4A4A8D204}"/>
              </a:ext>
            </a:extLst>
          </p:cNvPr>
          <p:cNvSpPr>
            <a:spLocks noGrp="1" noChangeArrowheads="1"/>
          </p:cNvSpPr>
          <p:nvPr>
            <p:ph idx="1"/>
          </p:nvPr>
        </p:nvSpPr>
        <p:spPr bwMode="auto">
          <a:xfrm>
            <a:off x="995516" y="1843950"/>
            <a:ext cx="10014155"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Verse 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And when I think, that God, His Son not sparing; </a:t>
            </a:r>
            <a:r>
              <a:rPr kumimoji="0" lang="en-US" altLang="en-US" sz="4000" b="0" i="0" u="none" strike="noStrike" cap="none" normalizeH="0" baseline="0" dirty="0">
                <a:ln>
                  <a:noFill/>
                </a:ln>
                <a:solidFill>
                  <a:schemeClr val="accent1"/>
                </a:solidFill>
                <a:effectLst/>
                <a:latin typeface="Calibri" panose="020F0502020204030204" pitchFamily="34" charset="0"/>
                <a:cs typeface="Calibri" panose="020F0502020204030204" pitchFamily="34" charset="0"/>
              </a:rPr>
              <a:t>Sent Him to die</a:t>
            </a:r>
            <a:r>
              <a:rPr kumimoji="0" lang="en-US" altLang="en-US" sz="4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I </a:t>
            </a:r>
            <a:r>
              <a:rPr kumimoji="0" lang="en-US" altLang="en-US" sz="4000" b="0" i="0" u="none" strike="noStrike" cap="none" normalizeH="0" baseline="0" dirty="0">
                <a:ln>
                  <a:noFill/>
                </a:ln>
                <a:effectLst/>
                <a:latin typeface="Calibri" panose="020F0502020204030204" pitchFamily="34" charset="0"/>
                <a:cs typeface="Calibri" panose="020F0502020204030204" pitchFamily="34" charset="0"/>
              </a:rPr>
              <a:t>scarce </a:t>
            </a:r>
            <a:r>
              <a:rPr kumimoji="0" lang="en-US" altLang="en-US" sz="4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can take it in; That on the Cross, my </a:t>
            </a:r>
            <a:r>
              <a:rPr kumimoji="0" lang="en-US" altLang="en-US" sz="4000" b="0" i="0" u="none" strike="noStrike" cap="none" normalizeH="0" baseline="0" dirty="0">
                <a:ln>
                  <a:noFill/>
                </a:ln>
                <a:effectLst/>
                <a:latin typeface="Calibri" panose="020F0502020204030204" pitchFamily="34" charset="0"/>
                <a:cs typeface="Calibri" panose="020F0502020204030204" pitchFamily="34" charset="0"/>
              </a:rPr>
              <a:t>burden</a:t>
            </a:r>
            <a:r>
              <a:rPr kumimoji="0" lang="en-US" altLang="en-US" sz="4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gladly bearing, He bled and died to take away my sin.</a:t>
            </a:r>
            <a: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7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0645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531674"/>
            <a:ext cx="9291215" cy="1049235"/>
          </a:xfrm>
        </p:spPr>
        <p:txBody>
          <a:bodyPr>
            <a:normAutofit/>
          </a:bodyPr>
          <a:lstStyle/>
          <a:p>
            <a:r>
              <a:rPr lang="en-AU" sz="4000" dirty="0"/>
              <a:t>Christ’s Mission</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687823" y="1775012"/>
            <a:ext cx="10608657" cy="3915783"/>
          </a:xfrm>
        </p:spPr>
        <p:txBody>
          <a:bodyPr>
            <a:normAutofit fontScale="77500" lnSpcReduction="20000"/>
          </a:bodyPr>
          <a:lstStyle/>
          <a:p>
            <a:pPr marL="0" indent="0" algn="just">
              <a:buNone/>
            </a:pPr>
            <a:r>
              <a:rPr lang="en-AU" sz="2800" dirty="0">
                <a:latin typeface="Calibri" panose="020F0502020204030204" pitchFamily="34" charset="0"/>
                <a:cs typeface="Calibri" panose="020F0502020204030204" pitchFamily="34" charset="0"/>
              </a:rPr>
              <a:t>The love and </a:t>
            </a:r>
            <a:r>
              <a:rPr lang="en-AU" sz="2800" dirty="0" err="1">
                <a:latin typeface="Calibri" panose="020F0502020204030204" pitchFamily="34" charset="0"/>
                <a:cs typeface="Calibri" panose="020F0502020204030204" pitchFamily="34" charset="0"/>
              </a:rPr>
              <a:t>honor</a:t>
            </a:r>
            <a:r>
              <a:rPr lang="en-AU" sz="2800" dirty="0">
                <a:latin typeface="Calibri" panose="020F0502020204030204" pitchFamily="34" charset="0"/>
                <a:cs typeface="Calibri" panose="020F0502020204030204" pitchFamily="34" charset="0"/>
              </a:rPr>
              <a:t> and perfection </a:t>
            </a:r>
            <a:r>
              <a:rPr lang="en-AU" sz="2800" b="1" dirty="0">
                <a:solidFill>
                  <a:schemeClr val="accent1"/>
                </a:solidFill>
                <a:latin typeface="Calibri" panose="020F0502020204030204" pitchFamily="34" charset="0"/>
                <a:cs typeface="Calibri" panose="020F0502020204030204" pitchFamily="34" charset="0"/>
              </a:rPr>
              <a:t>revealed in the Gospel </a:t>
            </a:r>
            <a:r>
              <a:rPr lang="en-AU" sz="2800" dirty="0">
                <a:solidFill>
                  <a:srgbClr val="FFFF00"/>
                </a:solidFill>
                <a:latin typeface="Calibri" panose="020F0502020204030204" pitchFamily="34" charset="0"/>
                <a:cs typeface="Calibri" panose="020F0502020204030204" pitchFamily="34" charset="0"/>
              </a:rPr>
              <a:t>are a revelation to man of the character of God</a:t>
            </a:r>
            <a:r>
              <a:rPr lang="en-AU" sz="2800" dirty="0">
                <a:latin typeface="Calibri" panose="020F0502020204030204" pitchFamily="34" charset="0"/>
                <a:cs typeface="Calibri" panose="020F0502020204030204" pitchFamily="34" charset="0"/>
              </a:rPr>
              <a:t>. The </a:t>
            </a:r>
            <a:r>
              <a:rPr lang="en-AU" sz="2800" dirty="0">
                <a:solidFill>
                  <a:schemeClr val="accent1"/>
                </a:solidFill>
                <a:latin typeface="Calibri" panose="020F0502020204030204" pitchFamily="34" charset="0"/>
                <a:cs typeface="Calibri" panose="020F0502020204030204" pitchFamily="34" charset="0"/>
              </a:rPr>
              <a:t>justice</a:t>
            </a:r>
            <a:r>
              <a:rPr lang="en-AU" sz="2800" dirty="0">
                <a:latin typeface="Calibri" panose="020F0502020204030204" pitchFamily="34" charset="0"/>
                <a:cs typeface="Calibri" panose="020F0502020204030204" pitchFamily="34" charset="0"/>
              </a:rPr>
              <a:t> and </a:t>
            </a:r>
            <a:r>
              <a:rPr lang="en-AU" sz="2800" dirty="0">
                <a:solidFill>
                  <a:schemeClr val="accent1"/>
                </a:solidFill>
                <a:latin typeface="Calibri" panose="020F0502020204030204" pitchFamily="34" charset="0"/>
                <a:cs typeface="Calibri" panose="020F0502020204030204" pitchFamily="34" charset="0"/>
              </a:rPr>
              <a:t>goodness</a:t>
            </a:r>
            <a:r>
              <a:rPr lang="en-AU" sz="2800" dirty="0">
                <a:latin typeface="Calibri" panose="020F0502020204030204" pitchFamily="34" charset="0"/>
                <a:cs typeface="Calibri" panose="020F0502020204030204" pitchFamily="34" charset="0"/>
              </a:rPr>
              <a:t> and </a:t>
            </a:r>
            <a:r>
              <a:rPr lang="en-AU" sz="2800" dirty="0">
                <a:solidFill>
                  <a:schemeClr val="accent1"/>
                </a:solidFill>
                <a:latin typeface="Calibri" panose="020F0502020204030204" pitchFamily="34" charset="0"/>
                <a:cs typeface="Calibri" panose="020F0502020204030204" pitchFamily="34" charset="0"/>
              </a:rPr>
              <a:t>benevolence</a:t>
            </a:r>
            <a:r>
              <a:rPr lang="en-AU" sz="2800" dirty="0">
                <a:latin typeface="Calibri" panose="020F0502020204030204" pitchFamily="34" charset="0"/>
                <a:cs typeface="Calibri" panose="020F0502020204030204" pitchFamily="34" charset="0"/>
              </a:rPr>
              <a:t> that were seen in the character of Christ are to be repeated in the lives of those who accept the privileges of the Gospel. By a study of the word, we are to see Him as He is, and, charmed with the view of His divine perfection, we are to grow into the same image. </a:t>
            </a:r>
            <a:r>
              <a:rPr lang="en-AU" sz="2800" dirty="0">
                <a:solidFill>
                  <a:srgbClr val="FFFF00"/>
                </a:solidFill>
                <a:latin typeface="Calibri" panose="020F0502020204030204" pitchFamily="34" charset="0"/>
                <a:cs typeface="Calibri" panose="020F0502020204030204" pitchFamily="34" charset="0"/>
              </a:rPr>
              <a:t>We need to understand that the Gospel fully reveals the glory of the Lord. It is the mirror that reveals the character of God to the converted soul</a:t>
            </a:r>
            <a:r>
              <a:rPr lang="en-AU" sz="2800" dirty="0">
                <a:latin typeface="Calibri" panose="020F0502020204030204" pitchFamily="34" charset="0"/>
                <a:cs typeface="Calibri" panose="020F0502020204030204" pitchFamily="34" charset="0"/>
              </a:rPr>
              <a:t>. </a:t>
            </a:r>
            <a:r>
              <a:rPr lang="en-AU" sz="2800" dirty="0">
                <a:solidFill>
                  <a:srgbClr val="FFFF00"/>
                </a:solidFill>
                <a:latin typeface="Calibri" panose="020F0502020204030204" pitchFamily="34" charset="0"/>
                <a:cs typeface="Calibri" panose="020F0502020204030204" pitchFamily="34" charset="0"/>
              </a:rPr>
              <a:t>The likeness of God is revealed in the perfect character of His Son</a:t>
            </a:r>
            <a:r>
              <a:rPr lang="en-AU" sz="2800" dirty="0">
                <a:latin typeface="Calibri" panose="020F0502020204030204" pitchFamily="34" charset="0"/>
                <a:cs typeface="Calibri" panose="020F0502020204030204" pitchFamily="34" charset="0"/>
              </a:rPr>
              <a:t>, </a:t>
            </a:r>
            <a:r>
              <a:rPr lang="en-AU" sz="2800" dirty="0">
                <a:solidFill>
                  <a:srgbClr val="FFFF00"/>
                </a:solidFill>
                <a:latin typeface="Calibri" panose="020F0502020204030204" pitchFamily="34" charset="0"/>
                <a:cs typeface="Calibri" panose="020F0502020204030204" pitchFamily="34" charset="0"/>
              </a:rPr>
              <a:t>that we may understand what it means to be made in the likeness of the image of God</a:t>
            </a:r>
            <a:r>
              <a:rPr lang="en-AU" sz="2800" dirty="0">
                <a:latin typeface="Calibri" panose="020F0502020204030204" pitchFamily="34" charset="0"/>
                <a:cs typeface="Calibri" panose="020F0502020204030204" pitchFamily="34" charset="0"/>
              </a:rPr>
              <a:t>, and what we may become if by constantly beholding we allow ourselves to be changed from “glory to glory.” {ST February 24, 1909, par. 3}</a:t>
            </a:r>
          </a:p>
        </p:txBody>
      </p:sp>
    </p:spTree>
    <p:extLst>
      <p:ext uri="{BB962C8B-B14F-4D97-AF65-F5344CB8AC3E}">
        <p14:creationId xmlns:p14="http://schemas.microsoft.com/office/powerpoint/2010/main" val="952141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531674"/>
            <a:ext cx="9291215" cy="1049235"/>
          </a:xfrm>
        </p:spPr>
        <p:txBody>
          <a:bodyPr>
            <a:normAutofit/>
          </a:bodyPr>
          <a:lstStyle/>
          <a:p>
            <a:r>
              <a:rPr lang="en-AU" sz="4000" dirty="0"/>
              <a:t>Christ’s Mission</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687823" y="1775012"/>
            <a:ext cx="10608657" cy="3915783"/>
          </a:xfrm>
        </p:spPr>
        <p:txBody>
          <a:bodyPr>
            <a:normAutofit/>
          </a:bodyPr>
          <a:lstStyle/>
          <a:p>
            <a:pPr marL="0" indent="0" algn="just">
              <a:buNone/>
            </a:pPr>
            <a:r>
              <a:rPr lang="en-AU" sz="2800" dirty="0">
                <a:latin typeface="Calibri" panose="020F0502020204030204" pitchFamily="34" charset="0"/>
                <a:cs typeface="Calibri" panose="020F0502020204030204" pitchFamily="34" charset="0"/>
              </a:rPr>
              <a:t>In Christ God beheld the reflection of his own image. </a:t>
            </a:r>
            <a:r>
              <a:rPr lang="en-AU" sz="2800" dirty="0">
                <a:solidFill>
                  <a:schemeClr val="accent1"/>
                </a:solidFill>
                <a:latin typeface="Calibri" panose="020F0502020204030204" pitchFamily="34" charset="0"/>
                <a:cs typeface="Calibri" panose="020F0502020204030204" pitchFamily="34" charset="0"/>
              </a:rPr>
              <a:t>God was manifest in the flesh because of the entire identity of his character with Christ's character. That God should be thus manifest in the flesh was a wonder to the heavenly host,</a:t>
            </a:r>
            <a:r>
              <a:rPr lang="en-AU" sz="2800" dirty="0">
                <a:latin typeface="Calibri" panose="020F0502020204030204" pitchFamily="34" charset="0"/>
                <a:cs typeface="Calibri" panose="020F0502020204030204" pitchFamily="34" charset="0"/>
              </a:rPr>
              <a:t> “even the mystery which hath been hid from ages and from generations.” {ST, April 15, 1897 par. 10}</a:t>
            </a:r>
          </a:p>
        </p:txBody>
      </p:sp>
    </p:spTree>
    <p:extLst>
      <p:ext uri="{BB962C8B-B14F-4D97-AF65-F5344CB8AC3E}">
        <p14:creationId xmlns:p14="http://schemas.microsoft.com/office/powerpoint/2010/main" val="152720287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9631</TotalTime>
  <Words>2566</Words>
  <Application>Microsoft Office PowerPoint</Application>
  <PresentationFormat>Widescreen</PresentationFormat>
  <Paragraphs>103</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Rockwell</vt:lpstr>
      <vt:lpstr>Verdana</vt:lpstr>
      <vt:lpstr>Gallery</vt:lpstr>
      <vt:lpstr>Christ Mission To the World</vt:lpstr>
      <vt:lpstr>The Anointing</vt:lpstr>
      <vt:lpstr>God GAVE His Son</vt:lpstr>
      <vt:lpstr>The Name</vt:lpstr>
      <vt:lpstr>What Did Jesus Do?</vt:lpstr>
      <vt:lpstr>What Did Jesus Do?</vt:lpstr>
      <vt:lpstr>How Great Thou Art</vt:lpstr>
      <vt:lpstr>Christ’s Mission</vt:lpstr>
      <vt:lpstr>Christ’s Mission</vt:lpstr>
      <vt:lpstr>Christ’s Mission</vt:lpstr>
      <vt:lpstr>Christ’s Mission</vt:lpstr>
      <vt:lpstr>Christ’s Mission</vt:lpstr>
      <vt:lpstr>Simple logic</vt:lpstr>
      <vt:lpstr>More evidence</vt:lpstr>
      <vt:lpstr>More evidence</vt:lpstr>
      <vt:lpstr>Love your enemies</vt:lpstr>
      <vt:lpstr>Coercion definition</vt:lpstr>
      <vt:lpstr>Does God USE Coercion?</vt:lpstr>
      <vt:lpstr>Free indeed</vt:lpstr>
      <vt:lpstr>Simple logic</vt:lpstr>
      <vt:lpstr>God does not use force</vt:lpstr>
      <vt:lpstr>Simple logic</vt:lpstr>
      <vt:lpstr>God does not use force</vt:lpstr>
      <vt:lpstr>God does not use force</vt:lpstr>
      <vt:lpstr>Definition of false religion</vt:lpstr>
      <vt:lpstr>Force wholly Satan’s creation</vt:lpstr>
      <vt:lpstr>Force must never come in</vt:lpstr>
      <vt:lpstr>Who is the God you worship</vt:lpstr>
      <vt:lpstr>Who is the God you worship</vt:lpstr>
      <vt:lpstr>Come unto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 Ebens</dc:creator>
  <cp:lastModifiedBy>Adrian Ebens</cp:lastModifiedBy>
  <cp:revision>201</cp:revision>
  <dcterms:created xsi:type="dcterms:W3CDTF">2020-11-26T04:46:46Z</dcterms:created>
  <dcterms:modified xsi:type="dcterms:W3CDTF">2021-05-18T05:43:12Z</dcterms:modified>
</cp:coreProperties>
</file>