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63" r:id="rId14"/>
    <p:sldId id="264"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4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5C760A7-AAF5-4D51-B1D0-2C9D4B7E3B0B}" type="datetimeFigureOut">
              <a:rPr lang="en-AU" smtClean="0"/>
              <a:t>10/12/2021</a:t>
            </a:fld>
            <a:endParaRPr lang="en-AU"/>
          </a:p>
        </p:txBody>
      </p:sp>
      <p:sp>
        <p:nvSpPr>
          <p:cNvPr id="5" name="Footer Placeholder 4"/>
          <p:cNvSpPr>
            <a:spLocks noGrp="1"/>
          </p:cNvSpPr>
          <p:nvPr>
            <p:ph type="ftr" sz="quarter" idx="11"/>
          </p:nvPr>
        </p:nvSpPr>
        <p:spPr>
          <a:xfrm>
            <a:off x="1371600" y="4323845"/>
            <a:ext cx="6400800" cy="365125"/>
          </a:xfrm>
        </p:spPr>
        <p:txBody>
          <a:bodyPr/>
          <a:lstStyle/>
          <a:p>
            <a:endParaRPr lang="en-AU"/>
          </a:p>
        </p:txBody>
      </p:sp>
      <p:sp>
        <p:nvSpPr>
          <p:cNvPr id="6" name="Slide Number Placeholder 5"/>
          <p:cNvSpPr>
            <a:spLocks noGrp="1"/>
          </p:cNvSpPr>
          <p:nvPr>
            <p:ph type="sldNum" sz="quarter" idx="12"/>
          </p:nvPr>
        </p:nvSpPr>
        <p:spPr>
          <a:xfrm>
            <a:off x="8077200" y="1430866"/>
            <a:ext cx="2743200" cy="365125"/>
          </a:xfrm>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206759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C760A7-AAF5-4D51-B1D0-2C9D4B7E3B0B}" type="datetimeFigureOut">
              <a:rPr lang="en-AU" smtClean="0"/>
              <a:t>10/12/2021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208781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5C760A7-AAF5-4D51-B1D0-2C9D4B7E3B0B}" type="datetimeFigureOut">
              <a:rPr lang="en-AU" smtClean="0"/>
              <a:t>10/12/2021</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2935567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5C760A7-AAF5-4D51-B1D0-2C9D4B7E3B0B}" type="datetimeFigureOut">
              <a:rPr lang="en-AU" smtClean="0"/>
              <a:t>10/12/2021</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7A0C9182-B575-4A35-9CD1-8016C9D8A16C}" type="slidenum">
              <a:rPr lang="en-AU" smtClean="0"/>
              <a:t>‹#›</a:t>
            </a:fld>
            <a:endParaRPr lang="en-A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31222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5C760A7-AAF5-4D51-B1D0-2C9D4B7E3B0B}" type="datetimeFigureOut">
              <a:rPr lang="en-AU" smtClean="0"/>
              <a:t>10/12/2021</a:t>
            </a:fld>
            <a:endParaRPr lang="en-AU"/>
          </a:p>
        </p:txBody>
      </p:sp>
      <p:sp>
        <p:nvSpPr>
          <p:cNvPr id="6" name="Footer Placeholder 5"/>
          <p:cNvSpPr>
            <a:spLocks noGrp="1"/>
          </p:cNvSpPr>
          <p:nvPr>
            <p:ph type="ftr" sz="quarter" idx="11"/>
          </p:nvPr>
        </p:nvSpPr>
        <p:spPr>
          <a:xfrm>
            <a:off x="685800" y="378883"/>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2620072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5C760A7-AAF5-4D51-B1D0-2C9D4B7E3B0B}" type="datetimeFigureOut">
              <a:rPr lang="en-AU" smtClean="0"/>
              <a:t>10/12/2021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212985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5C760A7-AAF5-4D51-B1D0-2C9D4B7E3B0B}" type="datetimeFigureOut">
              <a:rPr lang="en-AU" smtClean="0"/>
              <a:t>10/12/2021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3142442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760A7-AAF5-4D51-B1D0-2C9D4B7E3B0B}" type="datetimeFigureOut">
              <a:rPr lang="en-AU" smtClean="0"/>
              <a:t>10/12/2021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1510605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5C760A7-AAF5-4D51-B1D0-2C9D4B7E3B0B}" type="datetimeFigureOut">
              <a:rPr lang="en-AU" smtClean="0"/>
              <a:t>10/12/2021</a:t>
            </a:fld>
            <a:endParaRPr lang="en-AU"/>
          </a:p>
        </p:txBody>
      </p:sp>
      <p:sp>
        <p:nvSpPr>
          <p:cNvPr id="5" name="Footer Placeholder 4"/>
          <p:cNvSpPr>
            <a:spLocks noGrp="1"/>
          </p:cNvSpPr>
          <p:nvPr>
            <p:ph type="ftr" sz="quarter" idx="11"/>
          </p:nvPr>
        </p:nvSpPr>
        <p:spPr>
          <a:xfrm>
            <a:off x="685800" y="381000"/>
            <a:ext cx="6991492" cy="36512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82892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760A7-AAF5-4D51-B1D0-2C9D4B7E3B0B}" type="datetimeFigureOut">
              <a:rPr lang="en-AU" smtClean="0"/>
              <a:t>10/12/2021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60114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E5C760A7-AAF5-4D51-B1D0-2C9D4B7E3B0B}" type="datetimeFigureOut">
              <a:rPr lang="en-AU" smtClean="0"/>
              <a:t>10/12/2021</a:t>
            </a:fld>
            <a:endParaRPr lang="en-AU"/>
          </a:p>
        </p:txBody>
      </p:sp>
      <p:sp>
        <p:nvSpPr>
          <p:cNvPr id="5" name="Footer Placeholder 4"/>
          <p:cNvSpPr>
            <a:spLocks noGrp="1"/>
          </p:cNvSpPr>
          <p:nvPr>
            <p:ph type="ftr" sz="quarter" idx="11"/>
          </p:nvPr>
        </p:nvSpPr>
        <p:spPr>
          <a:xfrm>
            <a:off x="685800" y="381001"/>
            <a:ext cx="6991492" cy="36406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354694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C760A7-AAF5-4D51-B1D0-2C9D4B7E3B0B}" type="datetimeFigureOut">
              <a:rPr lang="en-AU" smtClean="0"/>
              <a:t>10/12/2021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54110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C760A7-AAF5-4D51-B1D0-2C9D4B7E3B0B}" type="datetimeFigureOut">
              <a:rPr lang="en-AU" smtClean="0"/>
              <a:t>10/12/2021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232222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C760A7-AAF5-4D51-B1D0-2C9D4B7E3B0B}" type="datetimeFigureOut">
              <a:rPr lang="en-AU" smtClean="0"/>
              <a:t>10/12/2021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261133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760A7-AAF5-4D51-B1D0-2C9D4B7E3B0B}" type="datetimeFigureOut">
              <a:rPr lang="en-AU" smtClean="0"/>
              <a:t>10/12/2021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328434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C760A7-AAF5-4D51-B1D0-2C9D4B7E3B0B}" type="datetimeFigureOut">
              <a:rPr lang="en-AU" smtClean="0"/>
              <a:t>10/12/2021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1577318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C760A7-AAF5-4D51-B1D0-2C9D4B7E3B0B}" type="datetimeFigureOut">
              <a:rPr lang="en-AU" smtClean="0"/>
              <a:t>10/12/2021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A0C9182-B575-4A35-9CD1-8016C9D8A16C}" type="slidenum">
              <a:rPr lang="en-AU" smtClean="0"/>
              <a:t>‹#›</a:t>
            </a:fld>
            <a:endParaRPr lang="en-AU"/>
          </a:p>
        </p:txBody>
      </p:sp>
    </p:spTree>
    <p:extLst>
      <p:ext uri="{BB962C8B-B14F-4D97-AF65-F5344CB8AC3E}">
        <p14:creationId xmlns:p14="http://schemas.microsoft.com/office/powerpoint/2010/main" val="1565201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5C760A7-AAF5-4D51-B1D0-2C9D4B7E3B0B}" type="datetimeFigureOut">
              <a:rPr lang="en-AU" smtClean="0"/>
              <a:t>10/12/2021</a:t>
            </a:fld>
            <a:endParaRPr lang="en-A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A0C9182-B575-4A35-9CD1-8016C9D8A16C}" type="slidenum">
              <a:rPr lang="en-AU" smtClean="0"/>
              <a:t>‹#›</a:t>
            </a:fld>
            <a:endParaRPr lang="en-AU"/>
          </a:p>
        </p:txBody>
      </p:sp>
    </p:spTree>
    <p:extLst>
      <p:ext uri="{BB962C8B-B14F-4D97-AF65-F5344CB8AC3E}">
        <p14:creationId xmlns:p14="http://schemas.microsoft.com/office/powerpoint/2010/main" val="4944863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757D-F729-4A51-9CF5-69B807AD7DF8}"/>
              </a:ext>
            </a:extLst>
          </p:cNvPr>
          <p:cNvSpPr>
            <a:spLocks noGrp="1"/>
          </p:cNvSpPr>
          <p:nvPr>
            <p:ph type="ctrTitle"/>
          </p:nvPr>
        </p:nvSpPr>
        <p:spPr/>
        <p:txBody>
          <a:bodyPr/>
          <a:lstStyle/>
          <a:p>
            <a:r>
              <a:rPr lang="en-AU" b="1" dirty="0">
                <a:solidFill>
                  <a:srgbClr val="00B0F0"/>
                </a:solidFill>
              </a:rPr>
              <a:t>Lessons from Christ’s Wilderness Experience</a:t>
            </a:r>
          </a:p>
        </p:txBody>
      </p:sp>
    </p:spTree>
    <p:extLst>
      <p:ext uri="{BB962C8B-B14F-4D97-AF65-F5344CB8AC3E}">
        <p14:creationId xmlns:p14="http://schemas.microsoft.com/office/powerpoint/2010/main" val="990972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Let us remember this, after Christ had taken the necessary steps in repentance, conversion, and faith </a:t>
            </a:r>
            <a:r>
              <a:rPr lang="en-AU" sz="2800" b="1" dirty="0">
                <a:solidFill>
                  <a:srgbClr val="00B0F0"/>
                </a:solidFill>
                <a:latin typeface="Arial" panose="020B0604020202020204" pitchFamily="34" charset="0"/>
                <a:cs typeface="Arial" panose="020B0604020202020204" pitchFamily="34" charset="0"/>
              </a:rPr>
              <a:t>in behalf of</a:t>
            </a:r>
            <a:r>
              <a:rPr lang="en-AU" sz="2800" dirty="0">
                <a:solidFill>
                  <a:srgbClr val="FFC000"/>
                </a:solidFill>
                <a:latin typeface="Arial" panose="020B0604020202020204" pitchFamily="34" charset="0"/>
                <a:cs typeface="Arial" panose="020B0604020202020204" pitchFamily="34" charset="0"/>
              </a:rPr>
              <a:t> the human race, he went to John to be baptized of him in Jordan.  </a:t>
            </a:r>
          </a:p>
          <a:p>
            <a:pPr marL="0" indent="0">
              <a:buNone/>
            </a:pPr>
            <a:r>
              <a:rPr lang="en-AU" sz="2000" dirty="0">
                <a:solidFill>
                  <a:srgbClr val="FFC000"/>
                </a:solidFill>
                <a:latin typeface="Arial" panose="020B0604020202020204" pitchFamily="34" charset="0"/>
                <a:cs typeface="Arial" panose="020B0604020202020204" pitchFamily="34" charset="0"/>
              </a:rPr>
              <a:t>{GCB April 4, 1901, Art. A, par. 15}</a:t>
            </a:r>
          </a:p>
        </p:txBody>
      </p:sp>
    </p:spTree>
    <p:extLst>
      <p:ext uri="{BB962C8B-B14F-4D97-AF65-F5344CB8AC3E}">
        <p14:creationId xmlns:p14="http://schemas.microsoft.com/office/powerpoint/2010/main" val="3509811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Hebrews 5:7  </a:t>
            </a:r>
          </a:p>
          <a:p>
            <a:pPr marL="0" indent="0">
              <a:buNone/>
            </a:pPr>
            <a:r>
              <a:rPr lang="en-AU" sz="2800" dirty="0">
                <a:solidFill>
                  <a:srgbClr val="FFC000"/>
                </a:solidFill>
                <a:latin typeface="Arial" panose="020B0604020202020204" pitchFamily="34" charset="0"/>
                <a:cs typeface="Arial" panose="020B0604020202020204" pitchFamily="34" charset="0"/>
              </a:rPr>
              <a:t>Who in the days of his flesh, when he had offered up prayers and supplications </a:t>
            </a:r>
            <a:r>
              <a:rPr lang="en-AU" sz="2800" b="1" dirty="0">
                <a:solidFill>
                  <a:srgbClr val="00B0F0"/>
                </a:solidFill>
                <a:latin typeface="Arial" panose="020B0604020202020204" pitchFamily="34" charset="0"/>
                <a:cs typeface="Arial" panose="020B0604020202020204" pitchFamily="34" charset="0"/>
              </a:rPr>
              <a:t>with strong crying and tears</a:t>
            </a:r>
            <a:r>
              <a:rPr lang="en-AU" sz="2800" dirty="0">
                <a:solidFill>
                  <a:srgbClr val="FFC000"/>
                </a:solidFill>
                <a:latin typeface="Arial" panose="020B0604020202020204" pitchFamily="34" charset="0"/>
                <a:cs typeface="Arial" panose="020B0604020202020204" pitchFamily="34" charset="0"/>
              </a:rPr>
              <a:t> unto him that was able to save him from death, and was heard in that he feared;</a:t>
            </a:r>
          </a:p>
        </p:txBody>
      </p:sp>
    </p:spTree>
    <p:extLst>
      <p:ext uri="{BB962C8B-B14F-4D97-AF65-F5344CB8AC3E}">
        <p14:creationId xmlns:p14="http://schemas.microsoft.com/office/powerpoint/2010/main" val="221079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Luke 4:1  </a:t>
            </a:r>
          </a:p>
          <a:p>
            <a:pPr marL="0" indent="0">
              <a:buNone/>
            </a:pPr>
            <a:r>
              <a:rPr lang="en-AU" sz="2800" dirty="0">
                <a:solidFill>
                  <a:srgbClr val="FFC000"/>
                </a:solidFill>
                <a:latin typeface="Arial" panose="020B0604020202020204" pitchFamily="34" charset="0"/>
                <a:cs typeface="Arial" panose="020B0604020202020204" pitchFamily="34" charset="0"/>
              </a:rPr>
              <a:t>And Jesus being </a:t>
            </a:r>
            <a:r>
              <a:rPr lang="en-AU" sz="2800" b="1" dirty="0">
                <a:solidFill>
                  <a:srgbClr val="00B0F0"/>
                </a:solidFill>
                <a:latin typeface="Arial" panose="020B0604020202020204" pitchFamily="34" charset="0"/>
                <a:cs typeface="Arial" panose="020B0604020202020204" pitchFamily="34" charset="0"/>
              </a:rPr>
              <a:t>full</a:t>
            </a:r>
            <a:r>
              <a:rPr lang="en-AU" sz="2800" dirty="0">
                <a:solidFill>
                  <a:srgbClr val="FFC000"/>
                </a:solidFill>
                <a:latin typeface="Arial" panose="020B0604020202020204" pitchFamily="34" charset="0"/>
                <a:cs typeface="Arial" panose="020B0604020202020204" pitchFamily="34" charset="0"/>
              </a:rPr>
              <a:t> of the Holy Ghost returned from Jordan, and was led by the Spirit into the wilderness,</a:t>
            </a:r>
          </a:p>
        </p:txBody>
      </p:sp>
    </p:spTree>
    <p:extLst>
      <p:ext uri="{BB962C8B-B14F-4D97-AF65-F5344CB8AC3E}">
        <p14:creationId xmlns:p14="http://schemas.microsoft.com/office/powerpoint/2010/main" val="822628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394692"/>
            <a:ext cx="10820400" cy="5357090"/>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After the baptism of Jesus, he was led by the Spirit into the wilderness to be tempted of the devil. When he came up out of Jordan, he bowed and plead with the great Eternal for strength to endure the conflict with the fallen foe. The opening heavens and the descent of the excellent glory attested his divine character; and the Father's voice declared the close relationship of Christ to his Infinite Majesty: "This is my beloved Son, in whom I am well pleased." </a:t>
            </a:r>
            <a:r>
              <a:rPr lang="en-AU" sz="2800" b="1" dirty="0">
                <a:solidFill>
                  <a:srgbClr val="00B0F0"/>
                </a:solidFill>
                <a:latin typeface="Arial" panose="020B0604020202020204" pitchFamily="34" charset="0"/>
                <a:cs typeface="Arial" panose="020B0604020202020204" pitchFamily="34" charset="0"/>
              </a:rPr>
              <a:t>The mission of Christ was now about to begin; but he must first withdraw from the busy scenes of life to a desolate wilderness for the express purpose of bearing a three-fold temptation </a:t>
            </a:r>
            <a:r>
              <a:rPr lang="en-AU" sz="2800" b="1" dirty="0">
                <a:solidFill>
                  <a:srgbClr val="00B050"/>
                </a:solidFill>
                <a:latin typeface="Arial" panose="020B0604020202020204" pitchFamily="34" charset="0"/>
                <a:cs typeface="Arial" panose="020B0604020202020204" pitchFamily="34" charset="0"/>
              </a:rPr>
              <a:t>in behalf</a:t>
            </a:r>
            <a:r>
              <a:rPr lang="en-AU" sz="2800" b="1" dirty="0">
                <a:solidFill>
                  <a:srgbClr val="00B0F0"/>
                </a:solidFill>
                <a:latin typeface="Arial" panose="020B0604020202020204" pitchFamily="34" charset="0"/>
                <a:cs typeface="Arial" panose="020B0604020202020204" pitchFamily="34" charset="0"/>
              </a:rPr>
              <a:t> of those whom he had come to redeem</a:t>
            </a:r>
            <a:r>
              <a:rPr lang="en-AU" sz="2800" dirty="0">
                <a:solidFill>
                  <a:srgbClr val="FFC000"/>
                </a:solidFill>
                <a:latin typeface="Arial" panose="020B0604020202020204" pitchFamily="34" charset="0"/>
                <a:cs typeface="Arial" panose="020B0604020202020204" pitchFamily="34" charset="0"/>
              </a:rPr>
              <a:t>.  </a:t>
            </a:r>
          </a:p>
          <a:p>
            <a:pPr marL="0" indent="0">
              <a:buNone/>
            </a:pPr>
            <a:r>
              <a:rPr lang="en-AU" sz="2000" dirty="0">
                <a:solidFill>
                  <a:srgbClr val="FFC000"/>
                </a:solidFill>
                <a:latin typeface="Arial" panose="020B0604020202020204" pitchFamily="34" charset="0"/>
                <a:cs typeface="Arial" panose="020B0604020202020204" pitchFamily="34" charset="0"/>
              </a:rPr>
              <a:t>{2SP 85.2}</a:t>
            </a:r>
          </a:p>
        </p:txBody>
      </p:sp>
    </p:spTree>
    <p:extLst>
      <p:ext uri="{BB962C8B-B14F-4D97-AF65-F5344CB8AC3E}">
        <p14:creationId xmlns:p14="http://schemas.microsoft.com/office/powerpoint/2010/main" val="857870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When Jesus was led into the wilderness to be tempted, He was led by the Spirit of God. </a:t>
            </a:r>
            <a:r>
              <a:rPr lang="en-AU" sz="2800" b="1" dirty="0">
                <a:solidFill>
                  <a:srgbClr val="00B0F0"/>
                </a:solidFill>
                <a:latin typeface="Arial" panose="020B0604020202020204" pitchFamily="34" charset="0"/>
                <a:cs typeface="Arial" panose="020B0604020202020204" pitchFamily="34" charset="0"/>
              </a:rPr>
              <a:t>He did not invite temptation. He went to the wilderness to be alone, to contemplate His mission and work. By fasting and prayer He was to brace Himself for the bloodstained path He must travel</a:t>
            </a:r>
            <a:r>
              <a:rPr lang="en-AU" sz="2800" dirty="0">
                <a:solidFill>
                  <a:srgbClr val="FFC000"/>
                </a:solidFill>
                <a:latin typeface="Arial" panose="020B0604020202020204" pitchFamily="34" charset="0"/>
                <a:cs typeface="Arial" panose="020B0604020202020204" pitchFamily="34" charset="0"/>
              </a:rPr>
              <a:t>. </a:t>
            </a:r>
            <a:r>
              <a:rPr lang="en-AU" sz="2800" dirty="0">
                <a:solidFill>
                  <a:srgbClr val="00B050"/>
                </a:solidFill>
                <a:latin typeface="Arial" panose="020B0604020202020204" pitchFamily="34" charset="0"/>
                <a:cs typeface="Arial" panose="020B0604020202020204" pitchFamily="34" charset="0"/>
              </a:rPr>
              <a:t>But Satan knew that the Saviour had gone into the wilderness, and </a:t>
            </a:r>
            <a:r>
              <a:rPr lang="en-AU" sz="2800" b="1" dirty="0">
                <a:solidFill>
                  <a:srgbClr val="FFFF00"/>
                </a:solidFill>
                <a:latin typeface="Arial" panose="020B0604020202020204" pitchFamily="34" charset="0"/>
                <a:cs typeface="Arial" panose="020B0604020202020204" pitchFamily="34" charset="0"/>
              </a:rPr>
              <a:t>he</a:t>
            </a:r>
            <a:r>
              <a:rPr lang="en-AU" sz="2800" dirty="0">
                <a:solidFill>
                  <a:srgbClr val="00B050"/>
                </a:solidFill>
                <a:latin typeface="Arial" panose="020B0604020202020204" pitchFamily="34" charset="0"/>
                <a:cs typeface="Arial" panose="020B0604020202020204" pitchFamily="34" charset="0"/>
              </a:rPr>
              <a:t> </a:t>
            </a:r>
            <a:r>
              <a:rPr lang="en-AU" sz="2800" dirty="0">
                <a:solidFill>
                  <a:srgbClr val="FFFF00"/>
                </a:solidFill>
                <a:latin typeface="Arial" panose="020B0604020202020204" pitchFamily="34" charset="0"/>
                <a:cs typeface="Arial" panose="020B0604020202020204" pitchFamily="34" charset="0"/>
              </a:rPr>
              <a:t>[i.e. Satan]</a:t>
            </a:r>
            <a:r>
              <a:rPr lang="en-AU" sz="2800" dirty="0">
                <a:solidFill>
                  <a:srgbClr val="00B050"/>
                </a:solidFill>
                <a:latin typeface="Arial" panose="020B0604020202020204" pitchFamily="34" charset="0"/>
                <a:cs typeface="Arial" panose="020B0604020202020204" pitchFamily="34" charset="0"/>
              </a:rPr>
              <a:t> thought this the best time to approach Him.</a:t>
            </a:r>
            <a:r>
              <a:rPr lang="en-AU" sz="2800" dirty="0">
                <a:solidFill>
                  <a:srgbClr val="FFC000"/>
                </a:solidFill>
                <a:latin typeface="Arial" panose="020B0604020202020204" pitchFamily="34" charset="0"/>
                <a:cs typeface="Arial" panose="020B0604020202020204" pitchFamily="34" charset="0"/>
              </a:rPr>
              <a:t>  </a:t>
            </a:r>
            <a:r>
              <a:rPr lang="en-AU" sz="2000" dirty="0">
                <a:solidFill>
                  <a:srgbClr val="FFC000"/>
                </a:solidFill>
                <a:latin typeface="Arial" panose="020B0604020202020204" pitchFamily="34" charset="0"/>
                <a:cs typeface="Arial" panose="020B0604020202020204" pitchFamily="34" charset="0"/>
              </a:rPr>
              <a:t>{DA 114.2}</a:t>
            </a:r>
          </a:p>
        </p:txBody>
      </p:sp>
    </p:spTree>
    <p:extLst>
      <p:ext uri="{BB962C8B-B14F-4D97-AF65-F5344CB8AC3E}">
        <p14:creationId xmlns:p14="http://schemas.microsoft.com/office/powerpoint/2010/main" val="58215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Matthew 4:2, 3</a:t>
            </a:r>
          </a:p>
          <a:p>
            <a:pPr marL="360363" indent="-360363">
              <a:buNone/>
            </a:pPr>
            <a:r>
              <a:rPr lang="en-AU" sz="2800" dirty="0">
                <a:solidFill>
                  <a:srgbClr val="FFC000"/>
                </a:solidFill>
                <a:latin typeface="Arial" panose="020B0604020202020204" pitchFamily="34" charset="0"/>
                <a:cs typeface="Arial" panose="020B0604020202020204" pitchFamily="34" charset="0"/>
              </a:rPr>
              <a:t>2  And when he had fasted forty days and forty nights, he was afterward an </a:t>
            </a:r>
            <a:r>
              <a:rPr lang="en-AU" sz="2800" dirty="0" err="1">
                <a:solidFill>
                  <a:srgbClr val="FFC000"/>
                </a:solidFill>
                <a:latin typeface="Arial" panose="020B0604020202020204" pitchFamily="34" charset="0"/>
                <a:cs typeface="Arial" panose="020B0604020202020204" pitchFamily="34" charset="0"/>
              </a:rPr>
              <a:t>hungred</a:t>
            </a:r>
            <a:r>
              <a:rPr lang="en-AU" sz="2800" dirty="0">
                <a:solidFill>
                  <a:srgbClr val="FFC000"/>
                </a:solidFill>
                <a:latin typeface="Arial" panose="020B0604020202020204" pitchFamily="34" charset="0"/>
                <a:cs typeface="Arial" panose="020B0604020202020204" pitchFamily="34" charset="0"/>
              </a:rPr>
              <a:t>. </a:t>
            </a:r>
          </a:p>
          <a:p>
            <a:pPr marL="360363" indent="-360363">
              <a:buNone/>
            </a:pPr>
            <a:r>
              <a:rPr lang="en-AU" sz="2800" dirty="0">
                <a:solidFill>
                  <a:srgbClr val="FFC000"/>
                </a:solidFill>
                <a:latin typeface="Arial" panose="020B0604020202020204" pitchFamily="34" charset="0"/>
                <a:cs typeface="Arial" panose="020B0604020202020204" pitchFamily="34" charset="0"/>
              </a:rPr>
              <a:t>3  And when the tempter came to him, he said, If thou be the Son of God, command that these stones be made bread.</a:t>
            </a:r>
          </a:p>
          <a:p>
            <a:pPr marL="0" indent="0">
              <a:buNone/>
            </a:pPr>
            <a:endParaRPr lang="en-AU"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526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Mark 1:13  </a:t>
            </a:r>
          </a:p>
          <a:p>
            <a:pPr marL="0" indent="0">
              <a:buNone/>
            </a:pPr>
            <a:r>
              <a:rPr lang="en-AU" sz="2800" dirty="0">
                <a:solidFill>
                  <a:srgbClr val="FFC000"/>
                </a:solidFill>
                <a:latin typeface="Arial" panose="020B0604020202020204" pitchFamily="34" charset="0"/>
                <a:cs typeface="Arial" panose="020B0604020202020204" pitchFamily="34" charset="0"/>
              </a:rPr>
              <a:t>And he was there in the wilderness forty days, </a:t>
            </a:r>
            <a:r>
              <a:rPr lang="en-AU" sz="2800" b="1" dirty="0">
                <a:solidFill>
                  <a:srgbClr val="00B0F0"/>
                </a:solidFill>
                <a:latin typeface="Arial" panose="020B0604020202020204" pitchFamily="34" charset="0"/>
                <a:cs typeface="Arial" panose="020B0604020202020204" pitchFamily="34" charset="0"/>
              </a:rPr>
              <a:t>tempted of Satan</a:t>
            </a:r>
            <a:r>
              <a:rPr lang="en-AU" sz="2800" dirty="0">
                <a:solidFill>
                  <a:srgbClr val="FFC000"/>
                </a:solidFill>
                <a:latin typeface="Arial" panose="020B0604020202020204" pitchFamily="34" charset="0"/>
                <a:cs typeface="Arial" panose="020B0604020202020204" pitchFamily="34" charset="0"/>
              </a:rPr>
              <a:t>; and was with the wild beasts; and the angels ministered unto him.</a:t>
            </a:r>
          </a:p>
        </p:txBody>
      </p:sp>
    </p:spTree>
    <p:extLst>
      <p:ext uri="{BB962C8B-B14F-4D97-AF65-F5344CB8AC3E}">
        <p14:creationId xmlns:p14="http://schemas.microsoft.com/office/powerpoint/2010/main" val="2096165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Luke 4:2, 3</a:t>
            </a:r>
          </a:p>
          <a:p>
            <a:pPr marL="360363" indent="-360363">
              <a:buNone/>
            </a:pPr>
            <a:r>
              <a:rPr lang="en-AU" sz="2800" dirty="0">
                <a:solidFill>
                  <a:srgbClr val="FFC000"/>
                </a:solidFill>
                <a:latin typeface="Arial" panose="020B0604020202020204" pitchFamily="34" charset="0"/>
                <a:cs typeface="Arial" panose="020B0604020202020204" pitchFamily="34" charset="0"/>
              </a:rPr>
              <a:t>2  Being forty days tempted of the devil. And in those days he did eat nothing: and when they were ended, he afterward hungered. </a:t>
            </a:r>
          </a:p>
          <a:p>
            <a:pPr marL="360363" indent="-360363">
              <a:buNone/>
            </a:pPr>
            <a:r>
              <a:rPr lang="en-AU" sz="2800" dirty="0">
                <a:solidFill>
                  <a:srgbClr val="FFC000"/>
                </a:solidFill>
                <a:latin typeface="Arial" panose="020B0604020202020204" pitchFamily="34" charset="0"/>
                <a:cs typeface="Arial" panose="020B0604020202020204" pitchFamily="34" charset="0"/>
              </a:rPr>
              <a:t>3  And the devil said unto him, If thou be the Son of God, command this stone that it be made bread.</a:t>
            </a:r>
          </a:p>
          <a:p>
            <a:pPr marL="0" indent="0">
              <a:buNone/>
            </a:pPr>
            <a:endParaRPr lang="en-AU"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0752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2SP 89</a:t>
            </a:r>
          </a:p>
          <a:p>
            <a:pPr marL="0" indent="0">
              <a:buNone/>
            </a:pPr>
            <a:r>
              <a:rPr lang="en-AU" sz="2800" dirty="0">
                <a:solidFill>
                  <a:srgbClr val="FFC000"/>
                </a:solidFill>
                <a:latin typeface="Arial" panose="020B0604020202020204" pitchFamily="34" charset="0"/>
                <a:cs typeface="Arial" panose="020B0604020202020204" pitchFamily="34" charset="0"/>
              </a:rPr>
              <a:t>When Christ entered the wilderness his countenance was changed, its glory had departed, the weight of the sins of the world was pressing upon his soul, and his features expressed unutterable sorrow, a depth of anguish that fallen man had never realized. </a:t>
            </a:r>
          </a:p>
        </p:txBody>
      </p:sp>
    </p:spTree>
    <p:extLst>
      <p:ext uri="{BB962C8B-B14F-4D97-AF65-F5344CB8AC3E}">
        <p14:creationId xmlns:p14="http://schemas.microsoft.com/office/powerpoint/2010/main" val="193151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Genesis 6:5, 6</a:t>
            </a:r>
          </a:p>
          <a:p>
            <a:pPr marL="360363" indent="-360363">
              <a:buNone/>
            </a:pPr>
            <a:r>
              <a:rPr lang="en-AU" sz="2800" dirty="0">
                <a:solidFill>
                  <a:srgbClr val="FFC000"/>
                </a:solidFill>
                <a:latin typeface="Arial" panose="020B0604020202020204" pitchFamily="34" charset="0"/>
                <a:cs typeface="Arial" panose="020B0604020202020204" pitchFamily="34" charset="0"/>
              </a:rPr>
              <a:t>5  And GOD saw that the wickedness of man was great in the earth, and that every imagination of the thoughts of his heart was only evil continually. </a:t>
            </a:r>
          </a:p>
          <a:p>
            <a:pPr marL="360363" indent="-360363">
              <a:buNone/>
            </a:pPr>
            <a:r>
              <a:rPr lang="en-AU" sz="2800" dirty="0">
                <a:solidFill>
                  <a:srgbClr val="FFC000"/>
                </a:solidFill>
                <a:latin typeface="Arial" panose="020B0604020202020204" pitchFamily="34" charset="0"/>
                <a:cs typeface="Arial" panose="020B0604020202020204" pitchFamily="34" charset="0"/>
              </a:rPr>
              <a:t>6  And it repented </a:t>
            </a:r>
            <a:r>
              <a:rPr lang="en-AU" sz="2800" dirty="0">
                <a:solidFill>
                  <a:srgbClr val="00B0F0"/>
                </a:solidFill>
                <a:latin typeface="Arial" panose="020B0604020202020204" pitchFamily="34" charset="0"/>
                <a:cs typeface="Arial" panose="020B0604020202020204" pitchFamily="34" charset="0"/>
              </a:rPr>
              <a:t>[to be sorry, be moved to pity, have compassion]</a:t>
            </a:r>
            <a:r>
              <a:rPr lang="en-AU" sz="2800" dirty="0">
                <a:solidFill>
                  <a:srgbClr val="FFC000"/>
                </a:solidFill>
                <a:latin typeface="Arial" panose="020B0604020202020204" pitchFamily="34" charset="0"/>
                <a:cs typeface="Arial" panose="020B0604020202020204" pitchFamily="34" charset="0"/>
              </a:rPr>
              <a:t> the LORD that he had made man on the earth, and it grieved </a:t>
            </a:r>
            <a:r>
              <a:rPr lang="en-AU" sz="2800" dirty="0">
                <a:solidFill>
                  <a:srgbClr val="00B0F0"/>
                </a:solidFill>
                <a:latin typeface="Arial" panose="020B0604020202020204" pitchFamily="34" charset="0"/>
                <a:cs typeface="Arial" panose="020B0604020202020204" pitchFamily="34" charset="0"/>
              </a:rPr>
              <a:t>[to hurt, pain, grieve]</a:t>
            </a:r>
            <a:r>
              <a:rPr lang="en-AU" sz="2800" dirty="0">
                <a:solidFill>
                  <a:srgbClr val="FFC000"/>
                </a:solidFill>
                <a:latin typeface="Arial" panose="020B0604020202020204" pitchFamily="34" charset="0"/>
                <a:cs typeface="Arial" panose="020B0604020202020204" pitchFamily="34" charset="0"/>
              </a:rPr>
              <a:t> him at his heart.</a:t>
            </a:r>
          </a:p>
          <a:p>
            <a:pPr marL="0" indent="0">
              <a:buNone/>
            </a:pPr>
            <a:endParaRPr lang="en-AU"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203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403928"/>
            <a:ext cx="10820400" cy="5218546"/>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Matthew 4:1  </a:t>
            </a:r>
          </a:p>
          <a:p>
            <a:pPr marL="0" indent="0">
              <a:buNone/>
            </a:pPr>
            <a:r>
              <a:rPr lang="en-AU" sz="2800" dirty="0">
                <a:solidFill>
                  <a:srgbClr val="FFC000"/>
                </a:solidFill>
                <a:latin typeface="Arial" panose="020B0604020202020204" pitchFamily="34" charset="0"/>
                <a:cs typeface="Arial" panose="020B0604020202020204" pitchFamily="34" charset="0"/>
              </a:rPr>
              <a:t>Then was Jesus </a:t>
            </a:r>
            <a:r>
              <a:rPr lang="en-AU" sz="2800" b="1" dirty="0">
                <a:solidFill>
                  <a:srgbClr val="00B0F0"/>
                </a:solidFill>
                <a:latin typeface="Arial" panose="020B0604020202020204" pitchFamily="34" charset="0"/>
                <a:cs typeface="Arial" panose="020B0604020202020204" pitchFamily="34" charset="0"/>
              </a:rPr>
              <a:t>led up</a:t>
            </a:r>
            <a:r>
              <a:rPr lang="en-AU" sz="2800" dirty="0">
                <a:solidFill>
                  <a:srgbClr val="FFC000"/>
                </a:solidFill>
                <a:latin typeface="Arial" panose="020B0604020202020204" pitchFamily="34" charset="0"/>
                <a:cs typeface="Arial" panose="020B0604020202020204" pitchFamily="34" charset="0"/>
              </a:rPr>
              <a:t> of the Spirit into the wilderness to be </a:t>
            </a:r>
            <a:r>
              <a:rPr lang="en-AU" sz="2800" dirty="0">
                <a:solidFill>
                  <a:srgbClr val="00B0F0"/>
                </a:solidFill>
                <a:latin typeface="Arial" panose="020B0604020202020204" pitchFamily="34" charset="0"/>
                <a:cs typeface="Arial" panose="020B0604020202020204" pitchFamily="34" charset="0"/>
              </a:rPr>
              <a:t>tempted of the devil</a:t>
            </a:r>
            <a:r>
              <a:rPr lang="en-AU" sz="2800" dirty="0">
                <a:solidFill>
                  <a:srgbClr val="FFC000"/>
                </a:solidFill>
                <a:latin typeface="Arial" panose="020B0604020202020204" pitchFamily="34" charset="0"/>
                <a:cs typeface="Arial" panose="020B0604020202020204" pitchFamily="34" charset="0"/>
              </a:rPr>
              <a:t>.</a:t>
            </a:r>
          </a:p>
          <a:p>
            <a:pPr marL="0" indent="0">
              <a:buNone/>
            </a:pPr>
            <a:endParaRPr lang="en-AU" sz="2800" dirty="0">
              <a:solidFill>
                <a:srgbClr val="FFC000"/>
              </a:solidFill>
              <a:latin typeface="Arial" panose="020B0604020202020204" pitchFamily="34" charset="0"/>
              <a:cs typeface="Arial" panose="020B0604020202020204" pitchFamily="34" charset="0"/>
            </a:endParaRPr>
          </a:p>
          <a:p>
            <a:pPr marL="0" indent="0">
              <a:buNone/>
            </a:pPr>
            <a:r>
              <a:rPr lang="en-AU" sz="2800" dirty="0">
                <a:solidFill>
                  <a:srgbClr val="FFC000"/>
                </a:solidFill>
                <a:latin typeface="Arial" panose="020B0604020202020204" pitchFamily="34" charset="0"/>
                <a:cs typeface="Arial" panose="020B0604020202020204" pitchFamily="34" charset="0"/>
              </a:rPr>
              <a:t>Mark 1:12  </a:t>
            </a:r>
          </a:p>
          <a:p>
            <a:pPr marL="0" indent="0">
              <a:buNone/>
            </a:pPr>
            <a:r>
              <a:rPr lang="en-AU" sz="2800" dirty="0">
                <a:solidFill>
                  <a:srgbClr val="FFC000"/>
                </a:solidFill>
                <a:latin typeface="Arial" panose="020B0604020202020204" pitchFamily="34" charset="0"/>
                <a:cs typeface="Arial" panose="020B0604020202020204" pitchFamily="34" charset="0"/>
              </a:rPr>
              <a:t>And immediately the Spirit </a:t>
            </a:r>
            <a:r>
              <a:rPr lang="en-AU" sz="2800" b="1" dirty="0" err="1">
                <a:solidFill>
                  <a:srgbClr val="00B0F0"/>
                </a:solidFill>
                <a:latin typeface="Arial" panose="020B0604020202020204" pitchFamily="34" charset="0"/>
                <a:cs typeface="Arial" panose="020B0604020202020204" pitchFamily="34" charset="0"/>
              </a:rPr>
              <a:t>driveth</a:t>
            </a:r>
            <a:r>
              <a:rPr lang="en-AU" sz="2800" dirty="0">
                <a:solidFill>
                  <a:srgbClr val="FFC000"/>
                </a:solidFill>
                <a:latin typeface="Arial" panose="020B0604020202020204" pitchFamily="34" charset="0"/>
                <a:cs typeface="Arial" panose="020B0604020202020204" pitchFamily="34" charset="0"/>
              </a:rPr>
              <a:t> him into the wilderness. </a:t>
            </a:r>
          </a:p>
          <a:p>
            <a:pPr marL="0" indent="0">
              <a:buNone/>
            </a:pPr>
            <a:endParaRPr lang="en-AU" sz="2800" dirty="0">
              <a:solidFill>
                <a:srgbClr val="FFC000"/>
              </a:solidFill>
              <a:latin typeface="Arial" panose="020B0604020202020204" pitchFamily="34" charset="0"/>
              <a:cs typeface="Arial" panose="020B0604020202020204" pitchFamily="34" charset="0"/>
            </a:endParaRPr>
          </a:p>
          <a:p>
            <a:pPr marL="0" indent="0">
              <a:buNone/>
            </a:pPr>
            <a:r>
              <a:rPr lang="en-AU" sz="2800" dirty="0">
                <a:solidFill>
                  <a:srgbClr val="FFC000"/>
                </a:solidFill>
                <a:latin typeface="Arial" panose="020B0604020202020204" pitchFamily="34" charset="0"/>
                <a:cs typeface="Arial" panose="020B0604020202020204" pitchFamily="34" charset="0"/>
              </a:rPr>
              <a:t>Luke 4:1  </a:t>
            </a:r>
          </a:p>
          <a:p>
            <a:pPr marL="0" indent="0">
              <a:buNone/>
            </a:pPr>
            <a:r>
              <a:rPr lang="en-AU" sz="2800" dirty="0">
                <a:solidFill>
                  <a:srgbClr val="FFC000"/>
                </a:solidFill>
                <a:latin typeface="Arial" panose="020B0604020202020204" pitchFamily="34" charset="0"/>
                <a:cs typeface="Arial" panose="020B0604020202020204" pitchFamily="34" charset="0"/>
              </a:rPr>
              <a:t>And Jesus being full of the Holy Ghost returned from Jordan, and was </a:t>
            </a:r>
            <a:r>
              <a:rPr lang="en-AU" sz="2800" b="1" dirty="0">
                <a:solidFill>
                  <a:srgbClr val="00B0F0"/>
                </a:solidFill>
                <a:latin typeface="Arial" panose="020B0604020202020204" pitchFamily="34" charset="0"/>
                <a:cs typeface="Arial" panose="020B0604020202020204" pitchFamily="34" charset="0"/>
              </a:rPr>
              <a:t>led</a:t>
            </a:r>
            <a:r>
              <a:rPr lang="en-AU" sz="2800" dirty="0">
                <a:solidFill>
                  <a:srgbClr val="FFC000"/>
                </a:solidFill>
                <a:latin typeface="Arial" panose="020B0604020202020204" pitchFamily="34" charset="0"/>
                <a:cs typeface="Arial" panose="020B0604020202020204" pitchFamily="34" charset="0"/>
              </a:rPr>
              <a:t> by the Spirit into the wilderness,</a:t>
            </a:r>
          </a:p>
        </p:txBody>
      </p:sp>
    </p:spTree>
    <p:extLst>
      <p:ext uri="{BB962C8B-B14F-4D97-AF65-F5344CB8AC3E}">
        <p14:creationId xmlns:p14="http://schemas.microsoft.com/office/powerpoint/2010/main" val="237371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366982"/>
            <a:ext cx="10820400" cy="5491018"/>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The indulgence of appetite had increased with every successive generation since Adam’s transgression, until the race was so feeble in moral power that they could not overcome in their own strength. Christ in behalf of the race was to conquer appetite, by enduring the most powerful test on that point. He was to tread the path of temptation alone, with none to help or comfort him. Alone he was to wrestle with the powers of darkness, and exercise a self-control stronger than hunger or death. </a:t>
            </a:r>
            <a:r>
              <a:rPr lang="en-AU" sz="2800" b="1" dirty="0">
                <a:solidFill>
                  <a:srgbClr val="00B0F0"/>
                </a:solidFill>
                <a:latin typeface="Arial" panose="020B0604020202020204" pitchFamily="34" charset="0"/>
                <a:cs typeface="Arial" panose="020B0604020202020204" pitchFamily="34" charset="0"/>
              </a:rPr>
              <a:t>The length of this fast is the strongest evidence of the great sinfulness of debased appetite, and its power over the human family. </a:t>
            </a:r>
          </a:p>
          <a:p>
            <a:pPr marL="0" indent="0">
              <a:buNone/>
            </a:pPr>
            <a:r>
              <a:rPr lang="en-AU" sz="2000" dirty="0">
                <a:solidFill>
                  <a:srgbClr val="FFC000"/>
                </a:solidFill>
                <a:latin typeface="Arial" panose="020B0604020202020204" pitchFamily="34" charset="0"/>
                <a:cs typeface="Arial" panose="020B0604020202020204" pitchFamily="34" charset="0"/>
              </a:rPr>
              <a:t>{2SP 89.1}</a:t>
            </a:r>
          </a:p>
        </p:txBody>
      </p:sp>
    </p:spTree>
    <p:extLst>
      <p:ext uri="{BB962C8B-B14F-4D97-AF65-F5344CB8AC3E}">
        <p14:creationId xmlns:p14="http://schemas.microsoft.com/office/powerpoint/2010/main" val="3963831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182256"/>
            <a:ext cx="10820400" cy="5675744"/>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The humiliation and agonizing sufferings of Christ in the wilderness of temptation were for the race. In Adam all was lost through transgression. Through Christ was man’s only hope of restoration to the </a:t>
            </a:r>
            <a:r>
              <a:rPr lang="en-AU" sz="2800" dirty="0" err="1">
                <a:solidFill>
                  <a:srgbClr val="FFC000"/>
                </a:solidFill>
                <a:latin typeface="Arial" panose="020B0604020202020204" pitchFamily="34" charset="0"/>
                <a:cs typeface="Arial" panose="020B0604020202020204" pitchFamily="34" charset="0"/>
              </a:rPr>
              <a:t>favor</a:t>
            </a:r>
            <a:r>
              <a:rPr lang="en-AU" sz="2800" dirty="0">
                <a:solidFill>
                  <a:srgbClr val="FFC000"/>
                </a:solidFill>
                <a:latin typeface="Arial" panose="020B0604020202020204" pitchFamily="34" charset="0"/>
                <a:cs typeface="Arial" panose="020B0604020202020204" pitchFamily="34" charset="0"/>
              </a:rPr>
              <a:t> of God. </a:t>
            </a:r>
            <a:r>
              <a:rPr lang="en-AU" sz="2800" b="1" dirty="0">
                <a:solidFill>
                  <a:srgbClr val="00B0F0"/>
                </a:solidFill>
                <a:latin typeface="Arial" panose="020B0604020202020204" pitchFamily="34" charset="0"/>
                <a:cs typeface="Arial" panose="020B0604020202020204" pitchFamily="34" charset="0"/>
              </a:rPr>
              <a:t>Man had separated himself at such a distance from God by transgression of his law, that he could not humiliate himself before God proportionate to his grievous sin</a:t>
            </a:r>
            <a:r>
              <a:rPr lang="en-AU" sz="2800" dirty="0">
                <a:solidFill>
                  <a:srgbClr val="FFC000"/>
                </a:solidFill>
                <a:latin typeface="Arial" panose="020B0604020202020204" pitchFamily="34" charset="0"/>
                <a:cs typeface="Arial" panose="020B0604020202020204" pitchFamily="34" charset="0"/>
              </a:rPr>
              <a:t>. The Son of God could fully understand the aggravating sins of the transgressor, and in his sinless character he alone could make an acceptable atonement for man in suffering the agonizing sense of his Father’s displeasure. The sorrow and anguish of the Son of God for the sins of the world were proportionate to his divine excellence and purity, as well as to the magnitude of the offense. </a:t>
            </a:r>
          </a:p>
          <a:p>
            <a:pPr marL="0" indent="0">
              <a:buNone/>
            </a:pPr>
            <a:r>
              <a:rPr lang="en-AU" sz="2000" dirty="0">
                <a:solidFill>
                  <a:srgbClr val="FFC000"/>
                </a:solidFill>
                <a:latin typeface="Arial" panose="020B0604020202020204" pitchFamily="34" charset="0"/>
                <a:cs typeface="Arial" panose="020B0604020202020204" pitchFamily="34" charset="0"/>
              </a:rPr>
              <a:t>{RH September 1, 1874, par. 1}</a:t>
            </a:r>
          </a:p>
        </p:txBody>
      </p:sp>
    </p:spTree>
    <p:extLst>
      <p:ext uri="{BB962C8B-B14F-4D97-AF65-F5344CB8AC3E}">
        <p14:creationId xmlns:p14="http://schemas.microsoft.com/office/powerpoint/2010/main" val="1828571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Christ was our example in all things. As we see his humiliation in the long trial and fast in the wilderness to overcome the temptations of appetite in our behalf, we are to take this lesson home to ourselves when we are tempted. </a:t>
            </a:r>
            <a:r>
              <a:rPr lang="en-AU" sz="2800" b="1" dirty="0">
                <a:solidFill>
                  <a:srgbClr val="00B0F0"/>
                </a:solidFill>
                <a:latin typeface="Arial" panose="020B0604020202020204" pitchFamily="34" charset="0"/>
                <a:cs typeface="Arial" panose="020B0604020202020204" pitchFamily="34" charset="0"/>
              </a:rPr>
              <a:t>If the power of appetite is so strong upon the human family, and its indulgence so fearful that the Son of God subjected himself to such a test, how important that we feel the necessity of having appetite under the control of reason</a:t>
            </a:r>
            <a:r>
              <a:rPr lang="en-AU" sz="2800" dirty="0">
                <a:solidFill>
                  <a:srgbClr val="FFC000"/>
                </a:solidFill>
                <a:latin typeface="Arial" panose="020B0604020202020204" pitchFamily="34" charset="0"/>
                <a:cs typeface="Arial" panose="020B0604020202020204" pitchFamily="34" charset="0"/>
              </a:rPr>
              <a:t>. </a:t>
            </a:r>
            <a:r>
              <a:rPr lang="en-AU" sz="2800" b="1" dirty="0">
                <a:solidFill>
                  <a:srgbClr val="00B050"/>
                </a:solidFill>
                <a:latin typeface="Arial" panose="020B0604020202020204" pitchFamily="34" charset="0"/>
                <a:cs typeface="Arial" panose="020B0604020202020204" pitchFamily="34" charset="0"/>
              </a:rPr>
              <a:t>Our Saviour fasted nearly six weeks, that he might gain for man the victory upon the point of appetite</a:t>
            </a:r>
            <a:r>
              <a:rPr lang="en-AU" sz="2800" dirty="0">
                <a:solidFill>
                  <a:srgbClr val="FFC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43967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2194560"/>
            <a:ext cx="10820400" cy="4437149"/>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How can professed Christians with an enlightened conscience, and Christ before them as their pattern, yield to the indulgence of those appetites which have an </a:t>
            </a:r>
            <a:r>
              <a:rPr lang="en-AU" sz="2800" b="1" dirty="0">
                <a:solidFill>
                  <a:srgbClr val="00B050"/>
                </a:solidFill>
                <a:latin typeface="Arial" panose="020B0604020202020204" pitchFamily="34" charset="0"/>
                <a:cs typeface="Arial" panose="020B0604020202020204" pitchFamily="34" charset="0"/>
              </a:rPr>
              <a:t>enervating</a:t>
            </a:r>
            <a:r>
              <a:rPr lang="en-AU" sz="2800" dirty="0">
                <a:solidFill>
                  <a:srgbClr val="FFC000"/>
                </a:solidFill>
                <a:latin typeface="Arial" panose="020B0604020202020204" pitchFamily="34" charset="0"/>
                <a:cs typeface="Arial" panose="020B0604020202020204" pitchFamily="34" charset="0"/>
              </a:rPr>
              <a:t> influence upon the mind and heart? It is a painful fact that habits of self-gratification at the expense of health, and the weakening of moral power, is holding in the bonds of slavery at the present time a large share of the Christian world. </a:t>
            </a:r>
          </a:p>
          <a:p>
            <a:pPr marL="0" indent="0">
              <a:buNone/>
            </a:pPr>
            <a:r>
              <a:rPr lang="en-AU" sz="2000" dirty="0">
                <a:solidFill>
                  <a:srgbClr val="FFC000"/>
                </a:solidFill>
                <a:latin typeface="Arial" panose="020B0604020202020204" pitchFamily="34" charset="0"/>
                <a:cs typeface="Arial" panose="020B0604020202020204" pitchFamily="34" charset="0"/>
              </a:rPr>
              <a:t>{RH September 1, 1874, par. 2}</a:t>
            </a:r>
          </a:p>
          <a:p>
            <a:pPr marL="0" indent="0">
              <a:buNone/>
            </a:pPr>
            <a:endParaRPr lang="en-AU" sz="2000" dirty="0">
              <a:solidFill>
                <a:srgbClr val="FFC000"/>
              </a:solidFill>
              <a:latin typeface="Arial" panose="020B0604020202020204" pitchFamily="34" charset="0"/>
              <a:cs typeface="Arial" panose="020B0604020202020204" pitchFamily="34" charset="0"/>
            </a:endParaRPr>
          </a:p>
          <a:p>
            <a:pPr marL="0" indent="0">
              <a:buNone/>
            </a:pPr>
            <a:r>
              <a:rPr lang="en-AU" sz="2400" dirty="0">
                <a:solidFill>
                  <a:srgbClr val="00B050"/>
                </a:solidFill>
                <a:latin typeface="Arial" panose="020B0604020202020204" pitchFamily="34" charset="0"/>
                <a:cs typeface="Arial" panose="020B0604020202020204" pitchFamily="34" charset="0"/>
              </a:rPr>
              <a:t>Enervating = causing one to feel drained of energy or vitality</a:t>
            </a:r>
          </a:p>
        </p:txBody>
      </p:sp>
    </p:spTree>
    <p:extLst>
      <p:ext uri="{BB962C8B-B14F-4D97-AF65-F5344CB8AC3E}">
        <p14:creationId xmlns:p14="http://schemas.microsoft.com/office/powerpoint/2010/main" val="1247694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Many who profess godliness do not inquire into the reason of Christ’s long period of fasting and suffering in the wilderness. His anguish was not so much from enduring the pangs of hunger as from his sense of the fearful result of </a:t>
            </a:r>
            <a:r>
              <a:rPr lang="en-AU" sz="2800" b="1" dirty="0">
                <a:solidFill>
                  <a:srgbClr val="00B050"/>
                </a:solidFill>
                <a:latin typeface="Arial" panose="020B0604020202020204" pitchFamily="34" charset="0"/>
                <a:cs typeface="Arial" panose="020B0604020202020204" pitchFamily="34" charset="0"/>
              </a:rPr>
              <a:t>the indulgence of appetite and passion</a:t>
            </a:r>
            <a:r>
              <a:rPr lang="en-AU" sz="2800" dirty="0">
                <a:solidFill>
                  <a:srgbClr val="FFC000"/>
                </a:solidFill>
                <a:latin typeface="Arial" panose="020B0604020202020204" pitchFamily="34" charset="0"/>
                <a:cs typeface="Arial" panose="020B0604020202020204" pitchFamily="34" charset="0"/>
              </a:rPr>
              <a:t> upon the race. </a:t>
            </a:r>
            <a:r>
              <a:rPr lang="en-AU" sz="2800" b="1" dirty="0">
                <a:solidFill>
                  <a:srgbClr val="00B0F0"/>
                </a:solidFill>
                <a:latin typeface="Arial" panose="020B0604020202020204" pitchFamily="34" charset="0"/>
                <a:cs typeface="Arial" panose="020B0604020202020204" pitchFamily="34" charset="0"/>
              </a:rPr>
              <a:t>He knew that appetite would be man’s idol, and would lead him to forget God, and would stand directly in the way of his salvation.</a:t>
            </a:r>
            <a:r>
              <a:rPr lang="en-AU" sz="2800" dirty="0">
                <a:solidFill>
                  <a:srgbClr val="FFC000"/>
                </a:solidFill>
                <a:latin typeface="Arial" panose="020B0604020202020204" pitchFamily="34" charset="0"/>
                <a:cs typeface="Arial" panose="020B0604020202020204" pitchFamily="34" charset="0"/>
              </a:rPr>
              <a:t> </a:t>
            </a:r>
          </a:p>
          <a:p>
            <a:pPr marL="0" indent="0">
              <a:buNone/>
            </a:pPr>
            <a:r>
              <a:rPr lang="en-AU" sz="2000" dirty="0">
                <a:solidFill>
                  <a:srgbClr val="FFC000"/>
                </a:solidFill>
                <a:latin typeface="Arial" panose="020B0604020202020204" pitchFamily="34" charset="0"/>
                <a:cs typeface="Arial" panose="020B0604020202020204" pitchFamily="34" charset="0"/>
              </a:rPr>
              <a:t>{RH September 1, 1874, par. 3}</a:t>
            </a:r>
          </a:p>
        </p:txBody>
      </p:sp>
    </p:spTree>
    <p:extLst>
      <p:ext uri="{BB962C8B-B14F-4D97-AF65-F5344CB8AC3E}">
        <p14:creationId xmlns:p14="http://schemas.microsoft.com/office/powerpoint/2010/main" val="4038607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2194560"/>
            <a:ext cx="10820400" cy="4381731"/>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PASSION, n. [L. </a:t>
            </a:r>
            <a:r>
              <a:rPr lang="en-AU" sz="2800" dirty="0" err="1">
                <a:solidFill>
                  <a:srgbClr val="FFC000"/>
                </a:solidFill>
                <a:latin typeface="Arial" panose="020B0604020202020204" pitchFamily="34" charset="0"/>
                <a:cs typeface="Arial" panose="020B0604020202020204" pitchFamily="34" charset="0"/>
              </a:rPr>
              <a:t>passio</a:t>
            </a:r>
            <a:r>
              <a:rPr lang="en-AU" sz="2800" dirty="0">
                <a:solidFill>
                  <a:srgbClr val="FFC000"/>
                </a:solidFill>
                <a:latin typeface="Arial" panose="020B0604020202020204" pitchFamily="34" charset="0"/>
                <a:cs typeface="Arial" panose="020B0604020202020204" pitchFamily="34" charset="0"/>
              </a:rPr>
              <a:t>, from </a:t>
            </a:r>
            <a:r>
              <a:rPr lang="en-AU" sz="2800" dirty="0" err="1">
                <a:solidFill>
                  <a:srgbClr val="FFC000"/>
                </a:solidFill>
                <a:latin typeface="Arial" panose="020B0604020202020204" pitchFamily="34" charset="0"/>
                <a:cs typeface="Arial" panose="020B0604020202020204" pitchFamily="34" charset="0"/>
              </a:rPr>
              <a:t>patior</a:t>
            </a:r>
            <a:r>
              <a:rPr lang="en-AU" sz="2800" dirty="0">
                <a:solidFill>
                  <a:srgbClr val="FFC000"/>
                </a:solidFill>
                <a:latin typeface="Arial" panose="020B0604020202020204" pitchFamily="34" charset="0"/>
                <a:cs typeface="Arial" panose="020B0604020202020204" pitchFamily="34" charset="0"/>
              </a:rPr>
              <a:t>, to suffer.]</a:t>
            </a:r>
          </a:p>
          <a:p>
            <a:pPr marL="360363" indent="-360363">
              <a:buNone/>
            </a:pPr>
            <a:r>
              <a:rPr lang="en-AU" sz="2800" dirty="0">
                <a:solidFill>
                  <a:srgbClr val="FFC000"/>
                </a:solidFill>
                <a:latin typeface="Arial" panose="020B0604020202020204" pitchFamily="34" charset="0"/>
                <a:cs typeface="Arial" panose="020B0604020202020204" pitchFamily="34" charset="0"/>
              </a:rPr>
              <a:t>4. The feeling of the mind, or the sensible effect of impression; excitement, perturbation or agitation of mind; as desire, fear, hope, joy, grief, love, hatred. </a:t>
            </a:r>
          </a:p>
          <a:p>
            <a:pPr marL="360363" indent="-360363">
              <a:buNone/>
            </a:pPr>
            <a:r>
              <a:rPr lang="en-AU" sz="2800" dirty="0">
                <a:solidFill>
                  <a:srgbClr val="FFC000"/>
                </a:solidFill>
                <a:latin typeface="Arial" panose="020B0604020202020204" pitchFamily="34" charset="0"/>
                <a:cs typeface="Arial" panose="020B0604020202020204" pitchFamily="34" charset="0"/>
              </a:rPr>
              <a:t>5. Violent agitation or excitement of mind, particularly such as is occasioned by an offense, injury or insult; hence, violent anger.</a:t>
            </a:r>
          </a:p>
          <a:p>
            <a:pPr marL="360363" indent="-360363">
              <a:buNone/>
            </a:pPr>
            <a:r>
              <a:rPr lang="en-AU" sz="2800" dirty="0">
                <a:solidFill>
                  <a:srgbClr val="FFC000"/>
                </a:solidFill>
                <a:latin typeface="Arial" panose="020B0604020202020204" pitchFamily="34" charset="0"/>
                <a:cs typeface="Arial" panose="020B0604020202020204" pitchFamily="34" charset="0"/>
              </a:rPr>
              <a:t>6. Zeal; </a:t>
            </a:r>
            <a:r>
              <a:rPr lang="en-AU" sz="2800" dirty="0" err="1">
                <a:solidFill>
                  <a:srgbClr val="FFC000"/>
                </a:solidFill>
                <a:latin typeface="Arial" panose="020B0604020202020204" pitchFamily="34" charset="0"/>
                <a:cs typeface="Arial" panose="020B0604020202020204" pitchFamily="34" charset="0"/>
              </a:rPr>
              <a:t>ardor</a:t>
            </a:r>
            <a:r>
              <a:rPr lang="en-AU" sz="2800" dirty="0">
                <a:solidFill>
                  <a:srgbClr val="FFC000"/>
                </a:solidFill>
                <a:latin typeface="Arial" panose="020B0604020202020204" pitchFamily="34" charset="0"/>
                <a:cs typeface="Arial" panose="020B0604020202020204" pitchFamily="34" charset="0"/>
              </a:rPr>
              <a:t>; vehement desire.</a:t>
            </a:r>
          </a:p>
          <a:p>
            <a:pPr marL="360363" indent="-360363">
              <a:buNone/>
            </a:pPr>
            <a:r>
              <a:rPr lang="en-AU" sz="2800" dirty="0">
                <a:solidFill>
                  <a:srgbClr val="FFC000"/>
                </a:solidFill>
                <a:latin typeface="Arial" panose="020B0604020202020204" pitchFamily="34" charset="0"/>
                <a:cs typeface="Arial" panose="020B0604020202020204" pitchFamily="34" charset="0"/>
              </a:rPr>
              <a:t>7. Love.</a:t>
            </a:r>
          </a:p>
          <a:p>
            <a:pPr marL="360363" indent="-360363">
              <a:buNone/>
            </a:pPr>
            <a:r>
              <a:rPr lang="en-AU" sz="2800" dirty="0">
                <a:solidFill>
                  <a:srgbClr val="FFC000"/>
                </a:solidFill>
                <a:latin typeface="Arial" panose="020B0604020202020204" pitchFamily="34" charset="0"/>
                <a:cs typeface="Arial" panose="020B0604020202020204" pitchFamily="34" charset="0"/>
              </a:rPr>
              <a:t>8. Eager desire; as a violent passion for fine clothes.</a:t>
            </a:r>
          </a:p>
          <a:p>
            <a:pPr marL="0" indent="0">
              <a:buNone/>
            </a:pPr>
            <a:endParaRPr lang="en-AU"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0415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He told Christ that one of the exalted angels had been exiled to the world, and that His appearance indicated that, instead of His being the King of heaven, He was the angel fallen, and this explained His emaciated and distressed appearance. </a:t>
            </a:r>
            <a:r>
              <a:rPr lang="en-AU" sz="2000" dirty="0">
                <a:solidFill>
                  <a:srgbClr val="FFC000"/>
                </a:solidFill>
                <a:latin typeface="Arial" panose="020B0604020202020204" pitchFamily="34" charset="0"/>
                <a:cs typeface="Arial" panose="020B0604020202020204" pitchFamily="34" charset="0"/>
              </a:rPr>
              <a:t>{1SM 274.2}</a:t>
            </a:r>
          </a:p>
        </p:txBody>
      </p:sp>
    </p:spTree>
    <p:extLst>
      <p:ext uri="{BB962C8B-B14F-4D97-AF65-F5344CB8AC3E}">
        <p14:creationId xmlns:p14="http://schemas.microsoft.com/office/powerpoint/2010/main" val="3275419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Satan told him that he was to set his feet in the blood-stained path, but not to travel it, that, like Abraham, he was tried to show his perfect obedience. He claimed to be the angel who stayed the hand of Abraham, as the knife was raised to slay Isaac, and that he had now come to save the life of the Son of God, deliver him from a painful death by starvation, and assist him in the plan of salvation. </a:t>
            </a:r>
          </a:p>
          <a:p>
            <a:pPr marL="0" indent="0">
              <a:buNone/>
            </a:pPr>
            <a:r>
              <a:rPr lang="en-AU" sz="2000" dirty="0">
                <a:solidFill>
                  <a:srgbClr val="FFC000"/>
                </a:solidFill>
                <a:latin typeface="Arial" panose="020B0604020202020204" pitchFamily="34" charset="0"/>
                <a:cs typeface="Arial" panose="020B0604020202020204" pitchFamily="34" charset="0"/>
              </a:rPr>
              <a:t>{2SP 90.1}</a:t>
            </a:r>
          </a:p>
        </p:txBody>
      </p:sp>
    </p:spTree>
    <p:extLst>
      <p:ext uri="{BB962C8B-B14F-4D97-AF65-F5344CB8AC3E}">
        <p14:creationId xmlns:p14="http://schemas.microsoft.com/office/powerpoint/2010/main" val="46067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Foiled at one point, Satan now tried another expedient. Believing that the angelic character he had assumed defied detection, he now feigned to doubt the divinity of Christ, because of his emaciated appearance and uncongenial surroundings. </a:t>
            </a:r>
          </a:p>
          <a:p>
            <a:pPr marL="0" indent="0">
              <a:buNone/>
            </a:pPr>
            <a:r>
              <a:rPr lang="en-AU" sz="2000" dirty="0">
                <a:solidFill>
                  <a:srgbClr val="FFC000"/>
                </a:solidFill>
                <a:latin typeface="Arial" panose="020B0604020202020204" pitchFamily="34" charset="0"/>
                <a:cs typeface="Arial" panose="020B0604020202020204" pitchFamily="34" charset="0"/>
              </a:rPr>
              <a:t>{2SP 90.3}</a:t>
            </a:r>
          </a:p>
        </p:txBody>
      </p:sp>
    </p:spTree>
    <p:extLst>
      <p:ext uri="{BB962C8B-B14F-4D97-AF65-F5344CB8AC3E}">
        <p14:creationId xmlns:p14="http://schemas.microsoft.com/office/powerpoint/2010/main" val="2956208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2194560"/>
            <a:ext cx="10820400" cy="4464858"/>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Satan urged that if he was indeed the Son of God he should give him some evidence of his exalted character. He suggested that God would not leave his Son in so deplorable a condition. He declared that one of the heavenly angels had been exiled to earth, and his appearance indicated that instead of being the King of Heaven he was that fallen angel. He called attention to his own beautiful appearance, clothed with light and strength, and insultingly contrasted the wretchedness of Christ with his own glory. </a:t>
            </a:r>
          </a:p>
          <a:p>
            <a:pPr marL="0" indent="0">
              <a:buNone/>
            </a:pPr>
            <a:r>
              <a:rPr lang="en-AU" sz="2000" dirty="0">
                <a:solidFill>
                  <a:srgbClr val="FFC000"/>
                </a:solidFill>
                <a:latin typeface="Arial" panose="020B0604020202020204" pitchFamily="34" charset="0"/>
                <a:cs typeface="Arial" panose="020B0604020202020204" pitchFamily="34" charset="0"/>
              </a:rPr>
              <a:t>{2SP 91.1}</a:t>
            </a:r>
          </a:p>
        </p:txBody>
      </p:sp>
    </p:spTree>
    <p:extLst>
      <p:ext uri="{BB962C8B-B14F-4D97-AF65-F5344CB8AC3E}">
        <p14:creationId xmlns:p14="http://schemas.microsoft.com/office/powerpoint/2010/main" val="3742510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311564"/>
            <a:ext cx="10820400" cy="5477163"/>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The baptism of Jesus was followed immediately by his temptation: “Then was Jesus led up of the Spirit into the wilderness to be tempted of the devil” (Mt. 4:11). Here was the immediate inevitable clash between the two natures in the Son of God. The phrases “led of the Spirit” and “tempted of the devil” use the same preposition, as though emphasizing these two natures in him.</a:t>
            </a:r>
          </a:p>
          <a:p>
            <a:pPr marL="0" indent="0">
              <a:buNone/>
            </a:pPr>
            <a:r>
              <a:rPr lang="en-AU" sz="2800" dirty="0">
                <a:solidFill>
                  <a:srgbClr val="FFC000"/>
                </a:solidFill>
                <a:latin typeface="Arial" panose="020B0604020202020204" pitchFamily="34" charset="0"/>
                <a:cs typeface="Arial" panose="020B0604020202020204" pitchFamily="34" charset="0"/>
              </a:rPr>
              <a:t>Difficult as the idea may seem, this was the first conscious guidance the Holy Spirit provided. Mark’s word is very strong: “Immediately the Spirit </a:t>
            </a:r>
            <a:r>
              <a:rPr lang="en-AU" sz="2800" dirty="0" err="1">
                <a:solidFill>
                  <a:srgbClr val="FFC000"/>
                </a:solidFill>
                <a:latin typeface="Arial" panose="020B0604020202020204" pitchFamily="34" charset="0"/>
                <a:cs typeface="Arial" panose="020B0604020202020204" pitchFamily="34" charset="0"/>
              </a:rPr>
              <a:t>driveth</a:t>
            </a:r>
            <a:r>
              <a:rPr lang="en-AU" sz="2800" dirty="0">
                <a:solidFill>
                  <a:srgbClr val="FFC000"/>
                </a:solidFill>
                <a:latin typeface="Arial" panose="020B0604020202020204" pitchFamily="34" charset="0"/>
                <a:cs typeface="Arial" panose="020B0604020202020204" pitchFamily="34" charset="0"/>
              </a:rPr>
              <a:t> him into the wilderness.” It may perhaps imply some reluctance on the part of Jesus (as in Gethsemane), because he knew already how strenuous the test would prove to be.  </a:t>
            </a:r>
          </a:p>
          <a:p>
            <a:pPr marL="0" indent="0">
              <a:buNone/>
            </a:pPr>
            <a:r>
              <a:rPr lang="en-AU" sz="2000" dirty="0">
                <a:solidFill>
                  <a:srgbClr val="FFC000"/>
                </a:solidFill>
                <a:latin typeface="Arial" panose="020B0604020202020204" pitchFamily="34" charset="0"/>
                <a:cs typeface="Arial" panose="020B0604020202020204" pitchFamily="34" charset="0"/>
              </a:rPr>
              <a:t>http://www.christadelphianbooks.org/haw/sitg/sitg19.html</a:t>
            </a:r>
          </a:p>
          <a:p>
            <a:pPr marL="0" indent="0">
              <a:buNone/>
            </a:pPr>
            <a:endParaRPr lang="en-AU"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327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C82359-32DA-4837-9A19-58E22CDF38B3}"/>
              </a:ext>
            </a:extLst>
          </p:cNvPr>
          <p:cNvSpPr>
            <a:spLocks noGrp="1"/>
          </p:cNvSpPr>
          <p:nvPr>
            <p:ph idx="1"/>
          </p:nvPr>
        </p:nvSpPr>
        <p:spPr>
          <a:xfrm>
            <a:off x="685800" y="1311564"/>
            <a:ext cx="10820400" cy="5449454"/>
          </a:xfrm>
        </p:spPr>
        <p:txBody>
          <a:bodyPr>
            <a:noAutofit/>
          </a:bodyPr>
          <a:lstStyle/>
          <a:p>
            <a:pPr marL="0" indent="0">
              <a:buNone/>
            </a:pPr>
            <a:r>
              <a:rPr lang="en-AU" sz="2800" dirty="0">
                <a:solidFill>
                  <a:srgbClr val="FFC000"/>
                </a:solidFill>
                <a:latin typeface="Arial" panose="020B0604020202020204" pitchFamily="34" charset="0"/>
                <a:cs typeface="Arial" panose="020B0604020202020204" pitchFamily="34" charset="0"/>
              </a:rPr>
              <a:t>He claimed direct authority from Heaven to demand proof of Christ that he was the Son of God. He taunted him with being a poor representative of the angels, much less their high Commander, the acknowledged King in the royal courts; and insinuated that his present appearance indicated that he was forsaken of God and man. He declared that if he were the Son of God he was equal with God and should evidence this by working a miracle to relieve his hunger. He then urged him to change the stone at his feet to bread, and agreed that if this were done he would at once yield his claims to superiority, and the contest between the two should be forever ended. </a:t>
            </a:r>
          </a:p>
          <a:p>
            <a:pPr marL="0" indent="0">
              <a:buNone/>
            </a:pPr>
            <a:r>
              <a:rPr lang="en-AU" sz="2000" dirty="0">
                <a:solidFill>
                  <a:srgbClr val="FFC000"/>
                </a:solidFill>
                <a:latin typeface="Arial" panose="020B0604020202020204" pitchFamily="34" charset="0"/>
                <a:cs typeface="Arial" panose="020B0604020202020204" pitchFamily="34" charset="0"/>
              </a:rPr>
              <a:t>{2SP 91.2}</a:t>
            </a:r>
          </a:p>
        </p:txBody>
      </p:sp>
    </p:spTree>
    <p:extLst>
      <p:ext uri="{BB962C8B-B14F-4D97-AF65-F5344CB8AC3E}">
        <p14:creationId xmlns:p14="http://schemas.microsoft.com/office/powerpoint/2010/main" val="569729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D7587-2610-418C-8F87-E6A874867138}"/>
              </a:ext>
            </a:extLst>
          </p:cNvPr>
          <p:cNvSpPr>
            <a:spLocks noGrp="1"/>
          </p:cNvSpPr>
          <p:nvPr>
            <p:ph idx="1"/>
          </p:nvPr>
        </p:nvSpPr>
        <p:spPr>
          <a:xfrm>
            <a:off x="685800" y="1283855"/>
            <a:ext cx="10820400" cy="5574145"/>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After Satan had ended his temptations he departed from Jesus for a little season. The foe was conquered, but the conflict had been long and exceedingly trying. And after it was ended Christ was exhausted and fainting. He fell upon the ground as though dying. Heavenly angels who had bowed before Him in the royal courts, and who had been with intense, yet painful, interest watching their loved Commander, and with amazement had witnessed the terrible contest He had endured with Satan, now came and ministered unto Him. They prepared Him food and strengthened Him, for He lay as one dead. Angels were filled with amazement and awe, as they knew the world’s Redeemer was passing through inexpressible suffering to achieve the redemption of man. </a:t>
            </a:r>
          </a:p>
        </p:txBody>
      </p:sp>
    </p:spTree>
    <p:extLst>
      <p:ext uri="{BB962C8B-B14F-4D97-AF65-F5344CB8AC3E}">
        <p14:creationId xmlns:p14="http://schemas.microsoft.com/office/powerpoint/2010/main" val="19858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D7587-2610-418C-8F87-E6A874867138}"/>
              </a:ext>
            </a:extLst>
          </p:cNvPr>
          <p:cNvSpPr>
            <a:spLocks noGrp="1"/>
          </p:cNvSpPr>
          <p:nvPr>
            <p:ph idx="1"/>
          </p:nvPr>
        </p:nvSpPr>
        <p:spPr>
          <a:xfrm>
            <a:off x="685800" y="1477818"/>
            <a:ext cx="10820400" cy="4740867"/>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He who was equal with God in the royal courts, was before them emaciated from nearly six weeks of fasting. Solitary and alone He had been pursued by the rebel chief, who had been expelled from heaven. </a:t>
            </a:r>
            <a:r>
              <a:rPr lang="en-AU" sz="2800" b="1" dirty="0">
                <a:solidFill>
                  <a:srgbClr val="00B050"/>
                </a:solidFill>
                <a:latin typeface="Arial" panose="020B0604020202020204" pitchFamily="34" charset="0"/>
                <a:cs typeface="Arial" panose="020B0604020202020204" pitchFamily="34" charset="0"/>
              </a:rPr>
              <a:t>He had endured a more close and severe test than would ever be brought to bear upon man</a:t>
            </a:r>
            <a:r>
              <a:rPr lang="en-AU" sz="2800" dirty="0">
                <a:solidFill>
                  <a:srgbClr val="FFC000"/>
                </a:solidFill>
                <a:latin typeface="Arial" panose="020B0604020202020204" pitchFamily="34" charset="0"/>
                <a:cs typeface="Arial" panose="020B0604020202020204" pitchFamily="34" charset="0"/>
              </a:rPr>
              <a:t>. The warfare with the power of darkness had been long and intensely trying to Christ’s human nature in His weak and suffering condition. </a:t>
            </a:r>
            <a:r>
              <a:rPr lang="en-AU" sz="2800" b="1" dirty="0">
                <a:solidFill>
                  <a:srgbClr val="00B0F0"/>
                </a:solidFill>
                <a:latin typeface="Arial" panose="020B0604020202020204" pitchFamily="34" charset="0"/>
                <a:cs typeface="Arial" panose="020B0604020202020204" pitchFamily="34" charset="0"/>
              </a:rPr>
              <a:t>The angels brought messages of love and comfort from the Father to His Son, and also the assurance that all heaven triumphed in the full and entire victory He had gained in behalf of man.</a:t>
            </a:r>
            <a:r>
              <a:rPr lang="en-AU" sz="2800" dirty="0">
                <a:solidFill>
                  <a:srgbClr val="FFC000"/>
                </a:solidFill>
                <a:latin typeface="Arial" panose="020B0604020202020204" pitchFamily="34" charset="0"/>
                <a:cs typeface="Arial" panose="020B0604020202020204" pitchFamily="34" charset="0"/>
              </a:rPr>
              <a:t> </a:t>
            </a:r>
          </a:p>
          <a:p>
            <a:pPr marL="0" indent="0">
              <a:buNone/>
            </a:pPr>
            <a:r>
              <a:rPr lang="en-AU" sz="2000" dirty="0">
                <a:solidFill>
                  <a:srgbClr val="FFC000"/>
                </a:solidFill>
                <a:latin typeface="Arial" panose="020B0604020202020204" pitchFamily="34" charset="0"/>
                <a:cs typeface="Arial" panose="020B0604020202020204" pitchFamily="34" charset="0"/>
              </a:rPr>
              <a:t>{1SM 288.3}</a:t>
            </a:r>
          </a:p>
        </p:txBody>
      </p:sp>
    </p:spTree>
    <p:extLst>
      <p:ext uri="{BB962C8B-B14F-4D97-AF65-F5344CB8AC3E}">
        <p14:creationId xmlns:p14="http://schemas.microsoft.com/office/powerpoint/2010/main" val="2434433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DDD2-DAB4-467F-9E09-44D04E5EE1A0}"/>
              </a:ext>
            </a:extLst>
          </p:cNvPr>
          <p:cNvSpPr>
            <a:spLocks noGrp="1"/>
          </p:cNvSpPr>
          <p:nvPr>
            <p:ph type="title"/>
          </p:nvPr>
        </p:nvSpPr>
        <p:spPr>
          <a:xfrm>
            <a:off x="1790700" y="2916446"/>
            <a:ext cx="8610600" cy="1293028"/>
          </a:xfrm>
        </p:spPr>
        <p:txBody>
          <a:bodyPr>
            <a:noAutofit/>
          </a:bodyPr>
          <a:lstStyle/>
          <a:p>
            <a:pPr algn="ctr"/>
            <a:r>
              <a:rPr lang="en-AU" sz="9600" b="1" dirty="0">
                <a:solidFill>
                  <a:srgbClr val="FFC000"/>
                </a:solidFill>
              </a:rPr>
              <a:t>end</a:t>
            </a:r>
          </a:p>
        </p:txBody>
      </p:sp>
    </p:spTree>
    <p:extLst>
      <p:ext uri="{BB962C8B-B14F-4D97-AF65-F5344CB8AC3E}">
        <p14:creationId xmlns:p14="http://schemas.microsoft.com/office/powerpoint/2010/main" val="380668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542474"/>
            <a:ext cx="10820400" cy="5315526"/>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Temptation here is in the Divine plan and purpose. Jesus went into the wilderness under the guidance of the Holy Spirit to find the devil. My own conviction is that if the devil could have escaped that day, he would have done so. It is a very popular fallacy that the enemy drove Christ into a corner and tempted Him. But the whole Divine story reveals that the facts were quite otherwise. God's perfect Man, led by the Spirit - or as Mark in his own characteristic and forceful way expresses it, driven by the Spirit - passes down into the wilderness, and compels the adversary to stand out clear from all secondary causes, and to enter into direct combat. This is not the devil's method. He ever puts something between himself and the man he would tempt. He hides his own personality wherever possible.</a:t>
            </a:r>
          </a:p>
        </p:txBody>
      </p:sp>
    </p:spTree>
    <p:extLst>
      <p:ext uri="{BB962C8B-B14F-4D97-AF65-F5344CB8AC3E}">
        <p14:creationId xmlns:p14="http://schemas.microsoft.com/office/powerpoint/2010/main" val="91258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385455"/>
            <a:ext cx="10820400" cy="5403271"/>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To our first parents he did not suggest that they should serve him, but that they should please themselves. Jesus dragged him from behind everything, and put him in front, that for once, not through the subtlety of a second cause, but directly, he might do his worst against a pure soul.</a:t>
            </a:r>
          </a:p>
          <a:p>
            <a:pPr marL="0" indent="0">
              <a:buNone/>
            </a:pPr>
            <a:r>
              <a:rPr lang="en-AU" sz="2800" dirty="0">
                <a:solidFill>
                  <a:srgbClr val="FFC000"/>
                </a:solidFill>
                <a:latin typeface="Arial" panose="020B0604020202020204" pitchFamily="34" charset="0"/>
                <a:cs typeface="Arial" panose="020B0604020202020204" pitchFamily="34" charset="0"/>
              </a:rPr>
              <a:t>Jesus was led by the Spirit into the wilderness to be tempted of the devil. He was tempted of the devil during forty days, during the whole of which period He was still led by the Spirit. The Spirit took Him to the place of temptation, and was with Him through the process of temptation.</a:t>
            </a:r>
            <a:endParaRPr lang="en-AU" sz="2600" dirty="0">
              <a:solidFill>
                <a:srgbClr val="FFC000"/>
              </a:solidFill>
              <a:latin typeface="Arial" panose="020B0604020202020204" pitchFamily="34" charset="0"/>
              <a:cs typeface="Arial" panose="020B0604020202020204" pitchFamily="34" charset="0"/>
            </a:endParaRPr>
          </a:p>
          <a:p>
            <a:pPr marL="0" indent="0">
              <a:buNone/>
            </a:pPr>
            <a:endParaRPr lang="en-AU"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446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394692"/>
            <a:ext cx="10820400" cy="4823994"/>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Not in His Deity did He resist, but in His perfect Manhood. Manhood is however never able to successfully resist temptations of the devil save when fulfilling a first Divine intention, that, namely, of depending upon God, and thus being guided by the Spirit of God. Thus the Man Jesus was led by the Spirit into the wilderness, and was led by the Spirit through all the process of temptation.</a:t>
            </a:r>
          </a:p>
          <a:p>
            <a:pPr marL="0" indent="0">
              <a:buNone/>
            </a:pPr>
            <a:r>
              <a:rPr lang="en-AU" sz="2000" dirty="0">
                <a:solidFill>
                  <a:srgbClr val="FFC000"/>
                </a:solidFill>
                <a:latin typeface="Arial" panose="020B0604020202020204" pitchFamily="34" charset="0"/>
                <a:cs typeface="Arial" panose="020B0604020202020204" pitchFamily="34" charset="0"/>
              </a:rPr>
              <a:t>https://www.christianity.com/jesus/life-of-jesus/youth-and-baptism/what-was-the-significance-of-the-temptation.htm</a:t>
            </a:r>
          </a:p>
        </p:txBody>
      </p:sp>
    </p:spTree>
    <p:extLst>
      <p:ext uri="{BB962C8B-B14F-4D97-AF65-F5344CB8AC3E}">
        <p14:creationId xmlns:p14="http://schemas.microsoft.com/office/powerpoint/2010/main" val="414673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302327"/>
            <a:ext cx="10820400" cy="5555673"/>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The Holy Spirit led the Son of God into the wilderness, to be tempted of the devil. </a:t>
            </a:r>
            <a:r>
              <a:rPr lang="en-AU" sz="2800" b="1" dirty="0">
                <a:solidFill>
                  <a:srgbClr val="00B0F0"/>
                </a:solidFill>
                <a:latin typeface="Arial" panose="020B0604020202020204" pitchFamily="34" charset="0"/>
                <a:cs typeface="Arial" panose="020B0604020202020204" pitchFamily="34" charset="0"/>
              </a:rPr>
              <a:t>This was a part of the great plan necessary to the salvation of sinners. The temptation must occur as truly as the crucifixion, the resurrection, the ascension, or the second advent</a:t>
            </a:r>
            <a:r>
              <a:rPr lang="en-AU" sz="2800" dirty="0">
                <a:solidFill>
                  <a:srgbClr val="FFC000"/>
                </a:solidFill>
                <a:latin typeface="Arial" panose="020B0604020202020204" pitchFamily="34" charset="0"/>
                <a:cs typeface="Arial" panose="020B0604020202020204" pitchFamily="34" charset="0"/>
              </a:rPr>
              <a:t>. The crucifixion of Christ and his intercession for sinners are subjects of very common and popular discussion in the pulpit and by the religious press; but the temptation of Christ in the wilderness, though holding an important place in the great plan, is passed over as having little more significance than if it were an accidental occurrence, - as if Christ chanced to be in the wilderness just then, and Satan seized upon the opportunity to annoy him. But mark well the strong expression of Luke: "Jesus being full of the Holy Ghost returned from Jordan, and was led by the Spirit into the wilderness." </a:t>
            </a:r>
            <a:r>
              <a:rPr lang="en-AU" sz="2000" dirty="0">
                <a:solidFill>
                  <a:srgbClr val="FFC000"/>
                </a:solidFill>
                <a:latin typeface="Arial" panose="020B0604020202020204" pitchFamily="34" charset="0"/>
                <a:cs typeface="Arial" panose="020B0604020202020204" pitchFamily="34" charset="0"/>
              </a:rPr>
              <a:t>{1890 JW, BHY 204.2}</a:t>
            </a:r>
          </a:p>
        </p:txBody>
      </p:sp>
    </p:spTree>
    <p:extLst>
      <p:ext uri="{BB962C8B-B14F-4D97-AF65-F5344CB8AC3E}">
        <p14:creationId xmlns:p14="http://schemas.microsoft.com/office/powerpoint/2010/main" val="3960460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6FB-07BB-46B8-BE7C-710EEC85303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Romans 5:10  </a:t>
            </a:r>
          </a:p>
          <a:p>
            <a:pPr marL="0" indent="0">
              <a:buNone/>
            </a:pPr>
            <a:r>
              <a:rPr lang="en-AU" sz="2800" dirty="0">
                <a:solidFill>
                  <a:srgbClr val="FFC000"/>
                </a:solidFill>
                <a:latin typeface="Arial" panose="020B0604020202020204" pitchFamily="34" charset="0"/>
                <a:cs typeface="Arial" panose="020B0604020202020204" pitchFamily="34" charset="0"/>
              </a:rPr>
              <a:t>For if, when we were enemies, we were reconciled to God by the death of his Son, much more, being reconciled, </a:t>
            </a:r>
            <a:r>
              <a:rPr lang="en-AU" sz="2800" b="1" dirty="0">
                <a:solidFill>
                  <a:srgbClr val="00B0F0"/>
                </a:solidFill>
                <a:latin typeface="Arial" panose="020B0604020202020204" pitchFamily="34" charset="0"/>
                <a:cs typeface="Arial" panose="020B0604020202020204" pitchFamily="34" charset="0"/>
              </a:rPr>
              <a:t>we shall be saved by his life</a:t>
            </a:r>
            <a:r>
              <a:rPr lang="en-AU" sz="2800" dirty="0">
                <a:solidFill>
                  <a:srgbClr val="FFC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9510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7E2B-8062-462D-8893-1C21B558DE04}"/>
              </a:ext>
            </a:extLst>
          </p:cNvPr>
          <p:cNvSpPr>
            <a:spLocks noGrp="1"/>
          </p:cNvSpPr>
          <p:nvPr>
            <p:ph idx="1"/>
          </p:nvPr>
        </p:nvSpPr>
        <p:spPr>
          <a:xfrm>
            <a:off x="685800" y="1459346"/>
            <a:ext cx="10820400" cy="5292436"/>
          </a:xfrm>
        </p:spPr>
        <p:txBody>
          <a:bodyPr>
            <a:normAutofit/>
          </a:bodyPr>
          <a:lstStyle/>
          <a:p>
            <a:pPr marL="0" indent="0">
              <a:buNone/>
            </a:pPr>
            <a:r>
              <a:rPr lang="en-AU" sz="2800" dirty="0">
                <a:solidFill>
                  <a:srgbClr val="FFC000"/>
                </a:solidFill>
                <a:latin typeface="Arial" panose="020B0604020202020204" pitchFamily="34" charset="0"/>
                <a:cs typeface="Arial" panose="020B0604020202020204" pitchFamily="34" charset="0"/>
              </a:rPr>
              <a:t>By What Life? – By the life of Christ, and He has but one. He is "the same yesterday, and to-day, and forever." Heb. xiii. 8. It is by His present life that we are saved, that is, by His life in us from day to day. </a:t>
            </a:r>
            <a:r>
              <a:rPr lang="en-AU" sz="2800" b="1" dirty="0">
                <a:solidFill>
                  <a:srgbClr val="00B0F0"/>
                </a:solidFill>
                <a:latin typeface="Arial" panose="020B0604020202020204" pitchFamily="34" charset="0"/>
                <a:cs typeface="Arial" panose="020B0604020202020204" pitchFamily="34" charset="0"/>
              </a:rPr>
              <a:t>But the life which He now lives is the very same life that He lived in Judea eighteen hundred years ago</a:t>
            </a:r>
            <a:r>
              <a:rPr lang="en-AU" sz="2800" dirty="0">
                <a:solidFill>
                  <a:srgbClr val="FFC000"/>
                </a:solidFill>
                <a:latin typeface="Arial" panose="020B0604020202020204" pitchFamily="34" charset="0"/>
                <a:cs typeface="Arial" panose="020B0604020202020204" pitchFamily="34" charset="0"/>
              </a:rPr>
              <a:t>. </a:t>
            </a:r>
            <a:r>
              <a:rPr lang="en-AU" sz="2800" b="1" dirty="0">
                <a:solidFill>
                  <a:srgbClr val="00B0F0"/>
                </a:solidFill>
                <a:latin typeface="Arial" panose="020B0604020202020204" pitchFamily="34" charset="0"/>
                <a:cs typeface="Arial" panose="020B0604020202020204" pitchFamily="34" charset="0"/>
              </a:rPr>
              <a:t>He took again the same life that He laid down. Think what was in the life of Christ, as we have the record in the New Testament, and we shall know what ought to be in our lives now</a:t>
            </a:r>
            <a:r>
              <a:rPr lang="en-AU" sz="2800" dirty="0">
                <a:solidFill>
                  <a:srgbClr val="FFC000"/>
                </a:solidFill>
                <a:latin typeface="Arial" panose="020B0604020202020204" pitchFamily="34" charset="0"/>
                <a:cs typeface="Arial" panose="020B0604020202020204" pitchFamily="34" charset="0"/>
              </a:rPr>
              <a:t>. If we allow Him to dwell in us, He will live just as He did then. If there is something in our lives that was not then in His, we may be sure that He is not living it in us now. </a:t>
            </a:r>
            <a:r>
              <a:rPr lang="en-AU" sz="2000" dirty="0">
                <a:solidFill>
                  <a:srgbClr val="FFC000"/>
                </a:solidFill>
                <a:latin typeface="Arial" panose="020B0604020202020204" pitchFamily="34" charset="0"/>
                <a:cs typeface="Arial" panose="020B0604020202020204" pitchFamily="34" charset="0"/>
              </a:rPr>
              <a:t>{October 11, 1894 EJW, PTUK 645.3}</a:t>
            </a:r>
          </a:p>
        </p:txBody>
      </p:sp>
    </p:spTree>
    <p:extLst>
      <p:ext uri="{BB962C8B-B14F-4D97-AF65-F5344CB8AC3E}">
        <p14:creationId xmlns:p14="http://schemas.microsoft.com/office/powerpoint/2010/main" val="349360121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816</TotalTime>
  <Words>2981</Words>
  <Application>Microsoft Office PowerPoint</Application>
  <PresentationFormat>Widescreen</PresentationFormat>
  <Paragraphs>73</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Century Gothic</vt:lpstr>
      <vt:lpstr>Vapor Trail</vt:lpstr>
      <vt:lpstr>Lessons from Christ’s Wilderness Experience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Christ’s Wilderness Experience</dc:title>
  <dc:creator>ColNic</dc:creator>
  <cp:lastModifiedBy>ColNic</cp:lastModifiedBy>
  <cp:revision>10</cp:revision>
  <dcterms:created xsi:type="dcterms:W3CDTF">2021-12-06T12:00:12Z</dcterms:created>
  <dcterms:modified xsi:type="dcterms:W3CDTF">2021-12-10T13:40:51Z</dcterms:modified>
</cp:coreProperties>
</file>