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348" r:id="rId2"/>
    <p:sldId id="371" r:id="rId3"/>
    <p:sldId id="372" r:id="rId4"/>
    <p:sldId id="373" r:id="rId5"/>
    <p:sldId id="374" r:id="rId6"/>
    <p:sldId id="375" r:id="rId7"/>
    <p:sldId id="377" r:id="rId8"/>
    <p:sldId id="37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130" d="100"/>
          <a:sy n="130" d="100"/>
        </p:scale>
        <p:origin x="144"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3/03/2021</a:t>
            </a:fld>
            <a:endParaRPr lang="en-AU"/>
          </a:p>
        </p:txBody>
      </p:sp>
      <p:sp>
        <p:nvSpPr>
          <p:cNvPr id="5" name="Footer Placeholder 4"/>
          <p:cNvSpPr>
            <a:spLocks noGrp="1"/>
          </p:cNvSpPr>
          <p:nvPr>
            <p:ph type="ftr" sz="quarter" idx="11"/>
          </p:nvPr>
        </p:nvSpPr>
        <p:spPr>
          <a:xfrm>
            <a:off x="1451579" y="329307"/>
            <a:ext cx="5626774" cy="309201"/>
          </a:xfrm>
        </p:spPr>
        <p:txBody>
          <a:bodyPr/>
          <a:lstStyle/>
          <a:p>
            <a:endParaRPr lang="en-AU"/>
          </a:p>
        </p:txBody>
      </p:sp>
      <p:sp>
        <p:nvSpPr>
          <p:cNvPr id="6" name="Slide Number Placeholder 5"/>
          <p:cNvSpPr>
            <a:spLocks noGrp="1"/>
          </p:cNvSpPr>
          <p:nvPr>
            <p:ph type="sldNum" sz="quarter" idx="12"/>
          </p:nvPr>
        </p:nvSpPr>
        <p:spPr>
          <a:xfrm>
            <a:off x="476834" y="798973"/>
            <a:ext cx="811019" cy="503578"/>
          </a:xfrm>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43879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3/03/2021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930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3/03/2021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9524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3/03/2021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37410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3/03/2021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9619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3/03/2021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7998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3/03/2021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00982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0F090D-BFA8-45E2-8ACD-2248A79581D3}" type="datetimeFigureOut">
              <a:rPr lang="en-AU" smtClean="0"/>
              <a:t>3/03/2021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260629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F090D-BFA8-45E2-8ACD-2248A79581D3}" type="datetimeFigureOut">
              <a:rPr lang="en-AU" smtClean="0"/>
              <a:t>3/03/2021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6916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3/03/2021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285062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E0F090D-BFA8-45E2-8ACD-2248A79581D3}" type="datetimeFigureOut">
              <a:rPr lang="en-AU" smtClean="0"/>
              <a:t>3/03/2021</a:t>
            </a:fld>
            <a:endParaRPr lang="en-AU"/>
          </a:p>
        </p:txBody>
      </p:sp>
      <p:sp>
        <p:nvSpPr>
          <p:cNvPr id="6" name="Footer Placeholder 5"/>
          <p:cNvSpPr>
            <a:spLocks noGrp="1"/>
          </p:cNvSpPr>
          <p:nvPr>
            <p:ph type="ftr" sz="quarter" idx="11"/>
          </p:nvPr>
        </p:nvSpPr>
        <p:spPr>
          <a:xfrm>
            <a:off x="1447382" y="318640"/>
            <a:ext cx="5541004" cy="320931"/>
          </a:xfrm>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92161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E0F090D-BFA8-45E2-8ACD-2248A79581D3}" type="datetimeFigureOut">
              <a:rPr lang="en-AU" smtClean="0"/>
              <a:t>3/03/2021</a:t>
            </a:fld>
            <a:endParaRPr lang="en-AU"/>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C670C4A-D412-45E3-8E8D-7B22C4A7267C}" type="slidenum">
              <a:rPr lang="en-AU" smtClean="0"/>
              <a:t>‹#›</a:t>
            </a:fld>
            <a:endParaRPr lang="en-AU"/>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31861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BCB4A1-4D81-43EC-A506-8F90F6935FCE}"/>
              </a:ext>
            </a:extLst>
          </p:cNvPr>
          <p:cNvPicPr>
            <a:picLocks noChangeAspect="1"/>
          </p:cNvPicPr>
          <p:nvPr/>
        </p:nvPicPr>
        <p:blipFill rotWithShape="1">
          <a:blip r:embed="rId2"/>
          <a:srcRect t="10502"/>
          <a:stretch/>
        </p:blipFill>
        <p:spPr>
          <a:xfrm>
            <a:off x="0" y="0"/>
            <a:ext cx="12192000" cy="6858000"/>
          </a:xfrm>
          <a:prstGeom prst="rect">
            <a:avLst/>
          </a:prstGeom>
        </p:spPr>
      </p:pic>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700109" y="1751290"/>
            <a:ext cx="7851906" cy="2952666"/>
          </a:xfrm>
        </p:spPr>
        <p:txBody>
          <a:bodyPr>
            <a:noAutofit/>
          </a:bodyPr>
          <a:lstStyle/>
          <a:p>
            <a:r>
              <a:rPr lang="en-AU" sz="5400" dirty="0">
                <a:solidFill>
                  <a:schemeClr val="bg1"/>
                </a:solidFill>
                <a:effectLst>
                  <a:outerShdw blurRad="38100" dist="38100" dir="2700000" algn="tl">
                    <a:srgbClr val="000000">
                      <a:alpha val="43137"/>
                    </a:srgbClr>
                  </a:outerShdw>
                </a:effectLst>
              </a:rPr>
              <a:t>Creation Week Prophecy</a:t>
            </a:r>
          </a:p>
        </p:txBody>
      </p:sp>
    </p:spTree>
    <p:extLst>
      <p:ext uri="{BB962C8B-B14F-4D97-AF65-F5344CB8AC3E}">
        <p14:creationId xmlns:p14="http://schemas.microsoft.com/office/powerpoint/2010/main" val="114591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2920-0CC3-4F58-8EF4-32B432E4DC28}"/>
              </a:ext>
            </a:extLst>
          </p:cNvPr>
          <p:cNvSpPr>
            <a:spLocks noGrp="1"/>
          </p:cNvSpPr>
          <p:nvPr>
            <p:ph type="title"/>
          </p:nvPr>
        </p:nvSpPr>
        <p:spPr/>
        <p:txBody>
          <a:bodyPr/>
          <a:lstStyle/>
          <a:p>
            <a:r>
              <a:rPr lang="en-AU" dirty="0"/>
              <a:t>The Everlasting Gospel</a:t>
            </a:r>
          </a:p>
        </p:txBody>
      </p:sp>
      <p:sp>
        <p:nvSpPr>
          <p:cNvPr id="3" name="Content Placeholder 2">
            <a:extLst>
              <a:ext uri="{FF2B5EF4-FFF2-40B4-BE49-F238E27FC236}">
                <a16:creationId xmlns:a16="http://schemas.microsoft.com/office/drawing/2014/main" id="{E6CD0527-C5E8-48C1-A8A6-34FCF1351777}"/>
              </a:ext>
            </a:extLst>
          </p:cNvPr>
          <p:cNvSpPr>
            <a:spLocks noGrp="1"/>
          </p:cNvSpPr>
          <p:nvPr>
            <p:ph idx="1"/>
          </p:nvPr>
        </p:nvSpPr>
        <p:spPr/>
        <p:txBody>
          <a:bodyPr>
            <a:normAutofit/>
          </a:bodyPr>
          <a:lstStyle/>
          <a:p>
            <a:pPr marL="0" indent="0" algn="ctr">
              <a:buNone/>
            </a:pPr>
            <a:r>
              <a:rPr lang="en-AU" sz="2800" dirty="0"/>
              <a:t>For I determined not to know anything among you except Jesus Christ and Him crucified. 1 Corinthians 2:2 </a:t>
            </a:r>
          </a:p>
        </p:txBody>
      </p:sp>
    </p:spTree>
    <p:extLst>
      <p:ext uri="{BB962C8B-B14F-4D97-AF65-F5344CB8AC3E}">
        <p14:creationId xmlns:p14="http://schemas.microsoft.com/office/powerpoint/2010/main" val="32911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2920-0CC3-4F58-8EF4-32B432E4DC28}"/>
              </a:ext>
            </a:extLst>
          </p:cNvPr>
          <p:cNvSpPr>
            <a:spLocks noGrp="1"/>
          </p:cNvSpPr>
          <p:nvPr>
            <p:ph type="title"/>
          </p:nvPr>
        </p:nvSpPr>
        <p:spPr/>
        <p:txBody>
          <a:bodyPr/>
          <a:lstStyle/>
          <a:p>
            <a:r>
              <a:rPr lang="en-AU" dirty="0"/>
              <a:t>The Everlasting Gospel</a:t>
            </a:r>
          </a:p>
        </p:txBody>
      </p:sp>
      <p:sp>
        <p:nvSpPr>
          <p:cNvPr id="3" name="Content Placeholder 2">
            <a:extLst>
              <a:ext uri="{FF2B5EF4-FFF2-40B4-BE49-F238E27FC236}">
                <a16:creationId xmlns:a16="http://schemas.microsoft.com/office/drawing/2014/main" id="{E6CD0527-C5E8-48C1-A8A6-34FCF1351777}"/>
              </a:ext>
            </a:extLst>
          </p:cNvPr>
          <p:cNvSpPr>
            <a:spLocks noGrp="1"/>
          </p:cNvSpPr>
          <p:nvPr>
            <p:ph idx="1"/>
          </p:nvPr>
        </p:nvSpPr>
        <p:spPr/>
        <p:txBody>
          <a:bodyPr>
            <a:normAutofit/>
          </a:bodyPr>
          <a:lstStyle/>
          <a:p>
            <a:pPr marL="0" indent="0" algn="ctr">
              <a:buNone/>
            </a:pPr>
            <a:r>
              <a:rPr lang="en-AU" sz="2800" dirty="0"/>
              <a:t>Then I saw another angel flying in the midst of heaven, having the everlasting gospel to preach to those who dwell on the earth to every nation, tribe, tongue, and people—(Rev 14:6)</a:t>
            </a:r>
          </a:p>
        </p:txBody>
      </p:sp>
    </p:spTree>
    <p:extLst>
      <p:ext uri="{BB962C8B-B14F-4D97-AF65-F5344CB8AC3E}">
        <p14:creationId xmlns:p14="http://schemas.microsoft.com/office/powerpoint/2010/main" val="53362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2920-0CC3-4F58-8EF4-32B432E4DC28}"/>
              </a:ext>
            </a:extLst>
          </p:cNvPr>
          <p:cNvSpPr>
            <a:spLocks noGrp="1"/>
          </p:cNvSpPr>
          <p:nvPr>
            <p:ph type="title"/>
          </p:nvPr>
        </p:nvSpPr>
        <p:spPr/>
        <p:txBody>
          <a:bodyPr/>
          <a:lstStyle/>
          <a:p>
            <a:r>
              <a:rPr lang="en-AU" dirty="0"/>
              <a:t>Gospel process</a:t>
            </a:r>
          </a:p>
        </p:txBody>
      </p:sp>
      <p:sp>
        <p:nvSpPr>
          <p:cNvPr id="3" name="Content Placeholder 2">
            <a:extLst>
              <a:ext uri="{FF2B5EF4-FFF2-40B4-BE49-F238E27FC236}">
                <a16:creationId xmlns:a16="http://schemas.microsoft.com/office/drawing/2014/main" id="{E6CD0527-C5E8-48C1-A8A6-34FCF1351777}"/>
              </a:ext>
            </a:extLst>
          </p:cNvPr>
          <p:cNvSpPr>
            <a:spLocks noGrp="1"/>
          </p:cNvSpPr>
          <p:nvPr>
            <p:ph idx="1"/>
          </p:nvPr>
        </p:nvSpPr>
        <p:spPr/>
        <p:txBody>
          <a:bodyPr>
            <a:normAutofit/>
          </a:bodyPr>
          <a:lstStyle/>
          <a:p>
            <a:pPr marL="0" indent="0" algn="ctr">
              <a:buNone/>
            </a:pPr>
            <a:r>
              <a:rPr lang="en-AU" sz="2800" dirty="0">
                <a:ea typeface="Cambria" panose="02040503050406030204" pitchFamily="18" charset="0"/>
              </a:rPr>
              <a:t>Rom 5:20  Moreover the law entered that the offense might abound. But where sin abounded, grace abounded much more, </a:t>
            </a:r>
          </a:p>
          <a:p>
            <a:pPr marL="0" indent="0" algn="ctr">
              <a:buNone/>
            </a:pPr>
            <a:r>
              <a:rPr lang="en-AU" sz="2800" dirty="0">
                <a:ea typeface="Cambria" panose="02040503050406030204" pitchFamily="18" charset="0"/>
              </a:rPr>
              <a:t>1. Law/Character Enters</a:t>
            </a:r>
            <a:br>
              <a:rPr lang="en-AU" sz="2800" dirty="0">
                <a:ea typeface="Cambria" panose="02040503050406030204" pitchFamily="18" charset="0"/>
              </a:rPr>
            </a:br>
            <a:r>
              <a:rPr lang="en-AU" sz="2800" dirty="0">
                <a:ea typeface="Cambria" panose="02040503050406030204" pitchFamily="18" charset="0"/>
              </a:rPr>
              <a:t>2. Offense or Sin exposed</a:t>
            </a:r>
            <a:br>
              <a:rPr lang="en-AU" sz="2800" dirty="0">
                <a:ea typeface="Cambria" panose="02040503050406030204" pitchFamily="18" charset="0"/>
              </a:rPr>
            </a:br>
            <a:r>
              <a:rPr lang="en-AU" sz="2800" dirty="0">
                <a:ea typeface="Cambria" panose="02040503050406030204" pitchFamily="18" charset="0"/>
              </a:rPr>
              <a:t>3. Grace Freely offered</a:t>
            </a:r>
          </a:p>
        </p:txBody>
      </p:sp>
    </p:spTree>
    <p:extLst>
      <p:ext uri="{BB962C8B-B14F-4D97-AF65-F5344CB8AC3E}">
        <p14:creationId xmlns:p14="http://schemas.microsoft.com/office/powerpoint/2010/main" val="370065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2920-0CC3-4F58-8EF4-32B432E4DC28}"/>
              </a:ext>
            </a:extLst>
          </p:cNvPr>
          <p:cNvSpPr>
            <a:spLocks noGrp="1"/>
          </p:cNvSpPr>
          <p:nvPr>
            <p:ph type="title"/>
          </p:nvPr>
        </p:nvSpPr>
        <p:spPr>
          <a:xfrm>
            <a:off x="1451579" y="583293"/>
            <a:ext cx="9291215" cy="1049235"/>
          </a:xfrm>
        </p:spPr>
        <p:txBody>
          <a:bodyPr/>
          <a:lstStyle/>
          <a:p>
            <a:r>
              <a:rPr lang="en-AU" dirty="0"/>
              <a:t>Gospel in Creation</a:t>
            </a:r>
          </a:p>
        </p:txBody>
      </p:sp>
      <p:sp>
        <p:nvSpPr>
          <p:cNvPr id="3" name="Content Placeholder 2">
            <a:extLst>
              <a:ext uri="{FF2B5EF4-FFF2-40B4-BE49-F238E27FC236}">
                <a16:creationId xmlns:a16="http://schemas.microsoft.com/office/drawing/2014/main" id="{E6CD0527-C5E8-48C1-A8A6-34FCF1351777}"/>
              </a:ext>
            </a:extLst>
          </p:cNvPr>
          <p:cNvSpPr>
            <a:spLocks noGrp="1"/>
          </p:cNvSpPr>
          <p:nvPr>
            <p:ph idx="1"/>
          </p:nvPr>
        </p:nvSpPr>
        <p:spPr/>
        <p:txBody>
          <a:bodyPr>
            <a:normAutofit/>
          </a:bodyPr>
          <a:lstStyle/>
          <a:p>
            <a:pPr marL="0" lvl="0" indent="0" algn="just">
              <a:lnSpc>
                <a:spcPct val="115000"/>
              </a:lnSpc>
              <a:buNone/>
            </a:pPr>
            <a:r>
              <a:rPr lang="en-AU" sz="2400" dirty="0">
                <a:effectLst/>
                <a:latin typeface="Calibri" panose="020F0502020204030204" pitchFamily="34" charset="0"/>
                <a:ea typeface="Calibri" panose="020F0502020204030204" pitchFamily="34" charset="0"/>
                <a:cs typeface="Arial" panose="020B0604020202020204" pitchFamily="34" charset="0"/>
              </a:rPr>
              <a:t>Day 1 – Light: “Moreover the law [character] entered”</a:t>
            </a:r>
          </a:p>
          <a:p>
            <a:pPr marL="0" lvl="0" indent="0" algn="just">
              <a:lnSpc>
                <a:spcPct val="115000"/>
              </a:lnSpc>
              <a:buNone/>
            </a:pPr>
            <a:r>
              <a:rPr lang="en-AU" sz="2400" dirty="0">
                <a:effectLst/>
                <a:latin typeface="Calibri" panose="020F0502020204030204" pitchFamily="34" charset="0"/>
                <a:ea typeface="Calibri" panose="020F0502020204030204" pitchFamily="34" charset="0"/>
                <a:cs typeface="Arial" panose="020B0604020202020204" pitchFamily="34" charset="0"/>
              </a:rPr>
              <a:t>Day 2 – Separation: “That the offence might abound” </a:t>
            </a:r>
          </a:p>
          <a:p>
            <a:pPr marL="0" lvl="0" indent="0" algn="just">
              <a:lnSpc>
                <a:spcPct val="115000"/>
              </a:lnSpc>
              <a:buNone/>
            </a:pPr>
            <a:r>
              <a:rPr lang="en-AU" sz="2400" dirty="0">
                <a:effectLst/>
                <a:latin typeface="Calibri" panose="020F0502020204030204" pitchFamily="34" charset="0"/>
                <a:ea typeface="Calibri" panose="020F0502020204030204" pitchFamily="34" charset="0"/>
                <a:cs typeface="Arial" panose="020B0604020202020204" pitchFamily="34" charset="0"/>
              </a:rPr>
              <a:t>Day 3a – Waters gathered together: “That the offence might abound.”</a:t>
            </a:r>
          </a:p>
          <a:p>
            <a:pPr marL="0" lvl="0" indent="0" algn="just">
              <a:lnSpc>
                <a:spcPct val="115000"/>
              </a:lnSpc>
              <a:buNone/>
            </a:pPr>
            <a:r>
              <a:rPr lang="en-AU" sz="2400" dirty="0">
                <a:effectLst/>
                <a:latin typeface="Calibri" panose="020F0502020204030204" pitchFamily="34" charset="0"/>
                <a:ea typeface="Calibri" panose="020F0502020204030204" pitchFamily="34" charset="0"/>
                <a:cs typeface="Arial" panose="020B0604020202020204" pitchFamily="34" charset="0"/>
              </a:rPr>
              <a:t>Day 3b – The seed is planted: “That grace might much more abound.”</a:t>
            </a:r>
          </a:p>
        </p:txBody>
      </p:sp>
    </p:spTree>
    <p:extLst>
      <p:ext uri="{BB962C8B-B14F-4D97-AF65-F5344CB8AC3E}">
        <p14:creationId xmlns:p14="http://schemas.microsoft.com/office/powerpoint/2010/main" val="2138058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2920-0CC3-4F58-8EF4-32B432E4DC28}"/>
              </a:ext>
            </a:extLst>
          </p:cNvPr>
          <p:cNvSpPr>
            <a:spLocks noGrp="1"/>
          </p:cNvSpPr>
          <p:nvPr>
            <p:ph type="title"/>
          </p:nvPr>
        </p:nvSpPr>
        <p:spPr>
          <a:xfrm>
            <a:off x="1451579" y="583293"/>
            <a:ext cx="9291215" cy="1049235"/>
          </a:xfrm>
        </p:spPr>
        <p:txBody>
          <a:bodyPr/>
          <a:lstStyle/>
          <a:p>
            <a:r>
              <a:rPr lang="en-AU" dirty="0"/>
              <a:t>Gospel in Creation</a:t>
            </a:r>
          </a:p>
        </p:txBody>
      </p:sp>
      <p:sp>
        <p:nvSpPr>
          <p:cNvPr id="6" name="TextBox 3">
            <a:extLst>
              <a:ext uri="{FF2B5EF4-FFF2-40B4-BE49-F238E27FC236}">
                <a16:creationId xmlns:a16="http://schemas.microsoft.com/office/drawing/2014/main" id="{491E4248-AF61-4053-B61C-259EFE679E85}"/>
              </a:ext>
            </a:extLst>
          </p:cNvPr>
          <p:cNvSpPr txBox="1"/>
          <p:nvPr/>
        </p:nvSpPr>
        <p:spPr>
          <a:xfrm>
            <a:off x="3888422" y="1952624"/>
            <a:ext cx="1439545" cy="3071309"/>
          </a:xfrm>
          <a:prstGeom prst="rect">
            <a:avLst/>
          </a:prstGeom>
          <a:noFill/>
          <a:ln>
            <a:solidFill>
              <a:schemeClr val="tx1"/>
            </a:solidFill>
          </a:ln>
        </p:spPr>
        <p:txBody>
          <a:bodyPr wrap="square" rtlCol="0">
            <a:noAutofit/>
          </a:bodyPr>
          <a:lstStyle/>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Day 1</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Truth Revealed</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Darkness from </a:t>
            </a:r>
            <a:br>
              <a:rPr lang="en-AU" sz="1200" kern="1200">
                <a:effectLst/>
                <a:latin typeface="Calibri" panose="020F0502020204030204" pitchFamily="34" charset="0"/>
                <a:ea typeface="Calibri" panose="020F0502020204030204" pitchFamily="34" charset="0"/>
                <a:cs typeface="Arial" panose="020B0604020202020204" pitchFamily="34" charset="0"/>
              </a:rPr>
            </a:br>
            <a:r>
              <a:rPr lang="en-AU" sz="1200" kern="1200">
                <a:effectLst/>
                <a:latin typeface="Calibri" panose="020F0502020204030204" pitchFamily="34" charset="0"/>
                <a:ea typeface="Calibri" panose="020F0502020204030204" pitchFamily="34" charset="0"/>
                <a:cs typeface="Arial" panose="020B0604020202020204" pitchFamily="34" charset="0"/>
              </a:rPr>
              <a:t>Satan’s Lies about God’s character</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Christ reveals the truth of God’s character</a:t>
            </a:r>
            <a:br>
              <a:rPr lang="en-AU" sz="1200" kern="1200">
                <a:effectLst/>
                <a:latin typeface="Calibri" panose="020F0502020204030204" pitchFamily="34" charset="0"/>
                <a:ea typeface="Calibri" panose="020F0502020204030204" pitchFamily="34" charset="0"/>
                <a:cs typeface="Arial" panose="020B0604020202020204" pitchFamily="34" charset="0"/>
              </a:rPr>
            </a:br>
            <a:br>
              <a:rPr lang="en-AU" sz="1200" kern="1200">
                <a:effectLst/>
                <a:latin typeface="Calibri" panose="020F0502020204030204" pitchFamily="34" charset="0"/>
                <a:ea typeface="Calibri" panose="020F0502020204030204" pitchFamily="34" charset="0"/>
                <a:cs typeface="Arial" panose="020B0604020202020204" pitchFamily="34" charset="0"/>
              </a:rPr>
            </a:br>
            <a:r>
              <a:rPr lang="en-AU" sz="1200" kern="1200">
                <a:effectLst/>
                <a:latin typeface="Calibri" panose="020F0502020204030204" pitchFamily="34" charset="0"/>
                <a:ea typeface="Calibri" panose="020F0502020204030204" pitchFamily="34" charset="0"/>
                <a:cs typeface="Arial" panose="020B0604020202020204" pitchFamily="34" charset="0"/>
              </a:rPr>
              <a:t>Let there be light </a:t>
            </a:r>
            <a:endParaRPr lang="en-AU" sz="110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4">
            <a:extLst>
              <a:ext uri="{FF2B5EF4-FFF2-40B4-BE49-F238E27FC236}">
                <a16:creationId xmlns:a16="http://schemas.microsoft.com/office/drawing/2014/main" id="{E73C624E-5D11-4333-B5B6-017472BE99E6}"/>
              </a:ext>
            </a:extLst>
          </p:cNvPr>
          <p:cNvSpPr txBox="1"/>
          <p:nvPr/>
        </p:nvSpPr>
        <p:spPr>
          <a:xfrm>
            <a:off x="5374322" y="1952624"/>
            <a:ext cx="1439545" cy="3071309"/>
          </a:xfrm>
          <a:prstGeom prst="rect">
            <a:avLst/>
          </a:prstGeom>
          <a:noFill/>
          <a:ln>
            <a:solidFill>
              <a:schemeClr val="tx1"/>
            </a:solidFill>
          </a:ln>
        </p:spPr>
        <p:txBody>
          <a:bodyPr wrap="square" rtlCol="0">
            <a:noAutofit/>
          </a:bodyPr>
          <a:lstStyle/>
          <a:p>
            <a:pPr algn="ctr">
              <a:lnSpc>
                <a:spcPct val="115000"/>
              </a:lnSpc>
              <a:spcAft>
                <a:spcPts val="1000"/>
              </a:spcAft>
            </a:pPr>
            <a:r>
              <a:rPr lang="en-AU" sz="1200" kern="1200" dirty="0">
                <a:effectLst/>
                <a:latin typeface="Calibri" panose="020F0502020204030204" pitchFamily="34" charset="0"/>
                <a:ea typeface="Calibri" panose="020F0502020204030204" pitchFamily="34" charset="0"/>
                <a:cs typeface="Arial" panose="020B0604020202020204" pitchFamily="34" charset="0"/>
              </a:rPr>
              <a:t>Day 2</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dirty="0">
                <a:effectLst/>
                <a:latin typeface="Calibri" panose="020F0502020204030204" pitchFamily="34" charset="0"/>
                <a:ea typeface="Calibri" panose="020F0502020204030204" pitchFamily="34" charset="0"/>
                <a:cs typeface="Arial" panose="020B0604020202020204" pitchFamily="34" charset="0"/>
              </a:rPr>
              <a:t>Separation</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dirty="0">
                <a:effectLst/>
                <a:latin typeface="Calibri" panose="020F0502020204030204" pitchFamily="34" charset="0"/>
                <a:ea typeface="Calibri" panose="020F0502020204030204" pitchFamily="34" charset="0"/>
                <a:cs typeface="Arial" panose="020B0604020202020204" pitchFamily="34" charset="0"/>
              </a:rPr>
              <a:t>Satan and His angels leave heaven. They resist the Spirit and refuse to repent</a:t>
            </a:r>
            <a:br>
              <a:rPr lang="en-AU" sz="1200" kern="1200" dirty="0">
                <a:effectLst/>
                <a:latin typeface="Calibri" panose="020F0502020204030204" pitchFamily="34" charset="0"/>
                <a:ea typeface="Calibri" panose="020F0502020204030204" pitchFamily="34" charset="0"/>
                <a:cs typeface="Arial" panose="020B0604020202020204" pitchFamily="34" charset="0"/>
              </a:rPr>
            </a:b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br>
              <a:rPr lang="en-AU" sz="1200" kern="1200" dirty="0">
                <a:effectLst/>
                <a:latin typeface="Calibri" panose="020F0502020204030204" pitchFamily="34" charset="0"/>
                <a:ea typeface="Calibri" panose="020F0502020204030204" pitchFamily="34" charset="0"/>
                <a:cs typeface="Arial" panose="020B0604020202020204" pitchFamily="34" charset="0"/>
              </a:rPr>
            </a:br>
            <a:r>
              <a:rPr lang="en-AU" sz="1200" kern="1200" dirty="0">
                <a:effectLst/>
                <a:latin typeface="Calibri" panose="020F0502020204030204" pitchFamily="34" charset="0"/>
                <a:ea typeface="Calibri" panose="020F0502020204030204" pitchFamily="34" charset="0"/>
                <a:cs typeface="Arial" panose="020B0604020202020204" pitchFamily="34" charset="0"/>
              </a:rPr>
              <a:t>Waters Divided</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800" kern="1200" dirty="0">
                <a:effectLst/>
                <a:latin typeface="Calibri" panose="020F0502020204030204" pitchFamily="34" charset="0"/>
                <a:ea typeface="Calibri" panose="020F0502020204030204" pitchFamily="34" charset="0"/>
                <a:cs typeface="Arial" panose="020B0604020202020204" pitchFamily="34" charset="0"/>
              </a:rPr>
              <a:t> </a:t>
            </a:r>
            <a:endParaRPr lang="en-AU"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5">
            <a:extLst>
              <a:ext uri="{FF2B5EF4-FFF2-40B4-BE49-F238E27FC236}">
                <a16:creationId xmlns:a16="http://schemas.microsoft.com/office/drawing/2014/main" id="{35C68F84-03BB-4359-9834-BCEBEC3AE75D}"/>
              </a:ext>
            </a:extLst>
          </p:cNvPr>
          <p:cNvSpPr txBox="1"/>
          <p:nvPr/>
        </p:nvSpPr>
        <p:spPr>
          <a:xfrm>
            <a:off x="6864032" y="1952625"/>
            <a:ext cx="1439545" cy="3091231"/>
          </a:xfrm>
          <a:prstGeom prst="rect">
            <a:avLst/>
          </a:prstGeom>
          <a:noFill/>
          <a:ln>
            <a:solidFill>
              <a:schemeClr val="tx1"/>
            </a:solidFill>
          </a:ln>
        </p:spPr>
        <p:txBody>
          <a:bodyPr wrap="square" rtlCol="0">
            <a:spAutoFit/>
          </a:bodyPr>
          <a:lstStyle/>
          <a:p>
            <a:pPr algn="ctr">
              <a:lnSpc>
                <a:spcPct val="115000"/>
              </a:lnSpc>
              <a:spcAft>
                <a:spcPts val="1000"/>
              </a:spcAft>
            </a:pPr>
            <a:r>
              <a:rPr lang="en-AU" sz="1200" kern="1200" dirty="0">
                <a:effectLst/>
                <a:latin typeface="Calibri" panose="020F0502020204030204" pitchFamily="34" charset="0"/>
                <a:ea typeface="Calibri" panose="020F0502020204030204" pitchFamily="34" charset="0"/>
                <a:cs typeface="Arial" panose="020B0604020202020204" pitchFamily="34" charset="0"/>
              </a:rPr>
              <a:t>Day 3</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dirty="0">
                <a:effectLst/>
                <a:latin typeface="Calibri" panose="020F0502020204030204" pitchFamily="34" charset="0"/>
                <a:ea typeface="Calibri" panose="020F0502020204030204" pitchFamily="34" charset="0"/>
                <a:cs typeface="Arial" panose="020B0604020202020204" pitchFamily="34" charset="0"/>
              </a:rPr>
              <a:t>The Seed </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dirty="0">
                <a:effectLst/>
                <a:latin typeface="Calibri" panose="020F0502020204030204" pitchFamily="34" charset="0"/>
                <a:ea typeface="Calibri" panose="020F0502020204030204" pitchFamily="34" charset="0"/>
                <a:cs typeface="Arial" panose="020B0604020202020204" pitchFamily="34" charset="0"/>
              </a:rPr>
              <a:t>Waters below gather together. This allows earth to appear. The Seed is planted</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dirty="0">
                <a:effectLst/>
                <a:latin typeface="Calibri" panose="020F0502020204030204" pitchFamily="34" charset="0"/>
                <a:ea typeface="Calibri" panose="020F0502020204030204" pitchFamily="34" charset="0"/>
                <a:cs typeface="Arial" panose="020B0604020202020204" pitchFamily="34" charset="0"/>
              </a:rPr>
              <a:t>A path through the sea. Seed brings life. Root in dry ground. </a:t>
            </a:r>
          </a:p>
          <a:p>
            <a:pPr algn="ctr">
              <a:lnSpc>
                <a:spcPct val="115000"/>
              </a:lnSpc>
              <a:spcAft>
                <a:spcPts val="1000"/>
              </a:spcAft>
            </a:pPr>
            <a:endParaRPr lang="en-AU" sz="3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7">
            <a:extLst>
              <a:ext uri="{FF2B5EF4-FFF2-40B4-BE49-F238E27FC236}">
                <a16:creationId xmlns:a16="http://schemas.microsoft.com/office/drawing/2014/main" id="{5D082C94-6E2A-47E2-9D5B-EB69CFE3B442}"/>
              </a:ext>
            </a:extLst>
          </p:cNvPr>
          <p:cNvSpPr txBox="1"/>
          <p:nvPr/>
        </p:nvSpPr>
        <p:spPr>
          <a:xfrm>
            <a:off x="3903170" y="5075980"/>
            <a:ext cx="1439545" cy="575945"/>
          </a:xfrm>
          <a:prstGeom prst="rect">
            <a:avLst/>
          </a:prstGeom>
          <a:noFill/>
          <a:ln>
            <a:solidFill>
              <a:schemeClr val="tx1"/>
            </a:solidFill>
          </a:ln>
        </p:spPr>
        <p:txBody>
          <a:bodyPr wrap="square" rtlCol="0">
            <a:noAutofit/>
          </a:bodyPr>
          <a:lstStyle/>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The law/character enters</a:t>
            </a:r>
            <a:endParaRPr lang="en-AU" sz="11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7">
            <a:extLst>
              <a:ext uri="{FF2B5EF4-FFF2-40B4-BE49-F238E27FC236}">
                <a16:creationId xmlns:a16="http://schemas.microsoft.com/office/drawing/2014/main" id="{F0421320-567A-414E-81C9-D27A8EDCD156}"/>
              </a:ext>
            </a:extLst>
          </p:cNvPr>
          <p:cNvSpPr txBox="1"/>
          <p:nvPr/>
        </p:nvSpPr>
        <p:spPr>
          <a:xfrm>
            <a:off x="5377640" y="5083600"/>
            <a:ext cx="1439545" cy="575945"/>
          </a:xfrm>
          <a:prstGeom prst="rect">
            <a:avLst/>
          </a:prstGeom>
          <a:noFill/>
          <a:ln>
            <a:solidFill>
              <a:schemeClr val="tx1"/>
            </a:solidFill>
          </a:ln>
        </p:spPr>
        <p:txBody>
          <a:bodyPr wrap="square" rtlCol="0">
            <a:noAutofit/>
          </a:bodyPr>
          <a:lstStyle/>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The offense abounds</a:t>
            </a:r>
            <a:endParaRPr lang="en-AU" sz="110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7">
            <a:extLst>
              <a:ext uri="{FF2B5EF4-FFF2-40B4-BE49-F238E27FC236}">
                <a16:creationId xmlns:a16="http://schemas.microsoft.com/office/drawing/2014/main" id="{0113AB5C-124C-46B1-A4A0-1B4D0EB99016}"/>
              </a:ext>
            </a:extLst>
          </p:cNvPr>
          <p:cNvSpPr txBox="1"/>
          <p:nvPr/>
        </p:nvSpPr>
        <p:spPr>
          <a:xfrm>
            <a:off x="6863540" y="5083600"/>
            <a:ext cx="1439545" cy="575945"/>
          </a:xfrm>
          <a:prstGeom prst="rect">
            <a:avLst/>
          </a:prstGeom>
          <a:noFill/>
          <a:ln>
            <a:solidFill>
              <a:schemeClr val="tx1"/>
            </a:solidFill>
          </a:ln>
        </p:spPr>
        <p:txBody>
          <a:bodyPr wrap="square" rtlCol="0">
            <a:noAutofit/>
          </a:bodyPr>
          <a:lstStyle/>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Grace does much more abound</a:t>
            </a:r>
            <a:endParaRPr lang="en-AU"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300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2920-0CC3-4F58-8EF4-32B432E4DC28}"/>
              </a:ext>
            </a:extLst>
          </p:cNvPr>
          <p:cNvSpPr>
            <a:spLocks noGrp="1"/>
          </p:cNvSpPr>
          <p:nvPr>
            <p:ph type="title"/>
          </p:nvPr>
        </p:nvSpPr>
        <p:spPr/>
        <p:txBody>
          <a:bodyPr/>
          <a:lstStyle/>
          <a:p>
            <a:r>
              <a:rPr lang="en-AU" dirty="0"/>
              <a:t>Revelation 12</a:t>
            </a:r>
          </a:p>
        </p:txBody>
      </p:sp>
      <p:sp>
        <p:nvSpPr>
          <p:cNvPr id="3" name="Content Placeholder 2">
            <a:extLst>
              <a:ext uri="{FF2B5EF4-FFF2-40B4-BE49-F238E27FC236}">
                <a16:creationId xmlns:a16="http://schemas.microsoft.com/office/drawing/2014/main" id="{E6CD0527-C5E8-48C1-A8A6-34FCF1351777}"/>
              </a:ext>
            </a:extLst>
          </p:cNvPr>
          <p:cNvSpPr>
            <a:spLocks noGrp="1"/>
          </p:cNvSpPr>
          <p:nvPr>
            <p:ph idx="1"/>
          </p:nvPr>
        </p:nvSpPr>
        <p:spPr/>
        <p:txBody>
          <a:bodyPr>
            <a:normAutofit fontScale="85000" lnSpcReduction="20000"/>
          </a:bodyPr>
          <a:lstStyle/>
          <a:p>
            <a:pPr marL="0" indent="0" algn="ctr">
              <a:buNone/>
            </a:pPr>
            <a:r>
              <a:rPr lang="en-AU" sz="2800" dirty="0">
                <a:ea typeface="Cambria" panose="02040503050406030204" pitchFamily="18" charset="0"/>
              </a:rPr>
              <a:t>Now a great sign appeared in heaven: a woman clothed with the sun, with the moon under her feet, and on her head a garland of twelve stars. Then being with child, she cried out in </a:t>
            </a:r>
            <a:r>
              <a:rPr lang="en-AU" sz="2800" dirty="0" err="1">
                <a:ea typeface="Cambria" panose="02040503050406030204" pitchFamily="18" charset="0"/>
              </a:rPr>
              <a:t>labor</a:t>
            </a:r>
            <a:r>
              <a:rPr lang="en-AU" sz="2800" dirty="0">
                <a:ea typeface="Cambria" panose="02040503050406030204" pitchFamily="18" charset="0"/>
              </a:rPr>
              <a:t> and in pain to give birth. And another sign appeared in heaven: behold, a great, fiery red dragon having seven heads and ten horns, and seven diadems on his heads. His tail drew a third of the stars of heaven and threw them to the earth. And the dragon stood before the woman who was ready to give birth, to devour her Child as soon as it was born. (Rev 12:1-4)</a:t>
            </a:r>
          </a:p>
        </p:txBody>
      </p:sp>
    </p:spTree>
    <p:extLst>
      <p:ext uri="{BB962C8B-B14F-4D97-AF65-F5344CB8AC3E}">
        <p14:creationId xmlns:p14="http://schemas.microsoft.com/office/powerpoint/2010/main" val="490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2920-0CC3-4F58-8EF4-32B432E4DC28}"/>
              </a:ext>
            </a:extLst>
          </p:cNvPr>
          <p:cNvSpPr>
            <a:spLocks noGrp="1"/>
          </p:cNvSpPr>
          <p:nvPr>
            <p:ph type="title"/>
          </p:nvPr>
        </p:nvSpPr>
        <p:spPr>
          <a:xfrm>
            <a:off x="1451579" y="583293"/>
            <a:ext cx="9291215" cy="1049235"/>
          </a:xfrm>
        </p:spPr>
        <p:txBody>
          <a:bodyPr/>
          <a:lstStyle/>
          <a:p>
            <a:r>
              <a:rPr lang="en-AU" dirty="0"/>
              <a:t>Gospel in Revelation</a:t>
            </a:r>
          </a:p>
        </p:txBody>
      </p:sp>
      <p:sp>
        <p:nvSpPr>
          <p:cNvPr id="9" name="TextBox 7">
            <a:extLst>
              <a:ext uri="{FF2B5EF4-FFF2-40B4-BE49-F238E27FC236}">
                <a16:creationId xmlns:a16="http://schemas.microsoft.com/office/drawing/2014/main" id="{5D082C94-6E2A-47E2-9D5B-EB69CFE3B442}"/>
              </a:ext>
            </a:extLst>
          </p:cNvPr>
          <p:cNvSpPr txBox="1"/>
          <p:nvPr/>
        </p:nvSpPr>
        <p:spPr>
          <a:xfrm>
            <a:off x="3903170" y="5075980"/>
            <a:ext cx="1439545" cy="575945"/>
          </a:xfrm>
          <a:prstGeom prst="rect">
            <a:avLst/>
          </a:prstGeom>
          <a:noFill/>
          <a:ln>
            <a:solidFill>
              <a:schemeClr val="tx1"/>
            </a:solidFill>
          </a:ln>
        </p:spPr>
        <p:txBody>
          <a:bodyPr wrap="square" rtlCol="0">
            <a:noAutofit/>
          </a:bodyPr>
          <a:lstStyle/>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The law/character enters</a:t>
            </a:r>
            <a:endParaRPr lang="en-AU" sz="11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7">
            <a:extLst>
              <a:ext uri="{FF2B5EF4-FFF2-40B4-BE49-F238E27FC236}">
                <a16:creationId xmlns:a16="http://schemas.microsoft.com/office/drawing/2014/main" id="{F0421320-567A-414E-81C9-D27A8EDCD156}"/>
              </a:ext>
            </a:extLst>
          </p:cNvPr>
          <p:cNvSpPr txBox="1"/>
          <p:nvPr/>
        </p:nvSpPr>
        <p:spPr>
          <a:xfrm>
            <a:off x="5377640" y="5083600"/>
            <a:ext cx="1439545" cy="575945"/>
          </a:xfrm>
          <a:prstGeom prst="rect">
            <a:avLst/>
          </a:prstGeom>
          <a:noFill/>
          <a:ln>
            <a:solidFill>
              <a:schemeClr val="tx1"/>
            </a:solidFill>
          </a:ln>
        </p:spPr>
        <p:txBody>
          <a:bodyPr wrap="square" rtlCol="0">
            <a:noAutofit/>
          </a:bodyPr>
          <a:lstStyle/>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The offense abounds</a:t>
            </a:r>
            <a:endParaRPr lang="en-AU" sz="110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7">
            <a:extLst>
              <a:ext uri="{FF2B5EF4-FFF2-40B4-BE49-F238E27FC236}">
                <a16:creationId xmlns:a16="http://schemas.microsoft.com/office/drawing/2014/main" id="{0113AB5C-124C-46B1-A4A0-1B4D0EB99016}"/>
              </a:ext>
            </a:extLst>
          </p:cNvPr>
          <p:cNvSpPr txBox="1"/>
          <p:nvPr/>
        </p:nvSpPr>
        <p:spPr>
          <a:xfrm>
            <a:off x="6863540" y="5083600"/>
            <a:ext cx="1439545" cy="575945"/>
          </a:xfrm>
          <a:prstGeom prst="rect">
            <a:avLst/>
          </a:prstGeom>
          <a:noFill/>
          <a:ln>
            <a:solidFill>
              <a:schemeClr val="tx1"/>
            </a:solidFill>
          </a:ln>
        </p:spPr>
        <p:txBody>
          <a:bodyPr wrap="square" rtlCol="0">
            <a:noAutofit/>
          </a:bodyPr>
          <a:lstStyle/>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Grace does much more abound</a:t>
            </a:r>
            <a:endParaRPr lang="en-AU" sz="110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3">
            <a:extLst>
              <a:ext uri="{FF2B5EF4-FFF2-40B4-BE49-F238E27FC236}">
                <a16:creationId xmlns:a16="http://schemas.microsoft.com/office/drawing/2014/main" id="{8516C10C-1693-49BF-91C9-D25793FB761A}"/>
              </a:ext>
            </a:extLst>
          </p:cNvPr>
          <p:cNvSpPr txBox="1"/>
          <p:nvPr/>
        </p:nvSpPr>
        <p:spPr>
          <a:xfrm>
            <a:off x="3890327" y="1951990"/>
            <a:ext cx="1439545" cy="2951480"/>
          </a:xfrm>
          <a:prstGeom prst="rect">
            <a:avLst/>
          </a:prstGeom>
          <a:noFill/>
          <a:ln>
            <a:solidFill>
              <a:schemeClr val="tx1"/>
            </a:solidFill>
          </a:ln>
        </p:spPr>
        <p:txBody>
          <a:bodyPr wrap="square" rtlCol="0">
            <a:noAutofit/>
          </a:bodyPr>
          <a:lstStyle/>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Day 1</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Truth Revealed</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100">
                <a:effectLst/>
                <a:latin typeface="Calibri" panose="020F0502020204030204" pitchFamily="34" charset="0"/>
                <a:ea typeface="Calibri" panose="020F0502020204030204" pitchFamily="34" charset="0"/>
                <a:cs typeface="Arial" panose="020B0604020202020204" pitchFamily="34" charset="0"/>
              </a:rPr>
              <a:t>Now a great sign </a:t>
            </a:r>
            <a:r>
              <a:rPr lang="en-AU" sz="1100" b="1">
                <a:effectLst/>
                <a:latin typeface="Calibri" panose="020F0502020204030204" pitchFamily="34" charset="0"/>
                <a:ea typeface="Calibri" panose="020F0502020204030204" pitchFamily="34" charset="0"/>
                <a:cs typeface="Arial" panose="020B0604020202020204" pitchFamily="34" charset="0"/>
              </a:rPr>
              <a:t>appeared in heaven</a:t>
            </a:r>
            <a:r>
              <a:rPr lang="en-AU" sz="1100">
                <a:effectLst/>
                <a:latin typeface="Calibri" panose="020F0502020204030204" pitchFamily="34" charset="0"/>
                <a:ea typeface="Calibri" panose="020F0502020204030204" pitchFamily="34" charset="0"/>
                <a:cs typeface="Arial" panose="020B0604020202020204" pitchFamily="34" charset="0"/>
              </a:rPr>
              <a:t>: a woman clothed with the sun, with the moon under her feet, and on her head a garland of twelve stars.</a:t>
            </a:r>
          </a:p>
          <a:p>
            <a:pPr algn="ctr">
              <a:lnSpc>
                <a:spcPct val="115000"/>
              </a:lnSpc>
              <a:spcAft>
                <a:spcPts val="1000"/>
              </a:spcAft>
            </a:pPr>
            <a:r>
              <a:rPr lang="en-AU" sz="1100">
                <a:effectLst/>
                <a:latin typeface="Calibri" panose="020F0502020204030204" pitchFamily="34" charset="0"/>
                <a:ea typeface="Calibri" panose="020F0502020204030204" pitchFamily="34" charset="0"/>
                <a:cs typeface="Arial" panose="020B0604020202020204" pitchFamily="34" charset="0"/>
              </a:rPr>
              <a:t>Light revealed</a:t>
            </a:r>
          </a:p>
        </p:txBody>
      </p:sp>
      <p:sp>
        <p:nvSpPr>
          <p:cNvPr id="13" name="TextBox 4">
            <a:extLst>
              <a:ext uri="{FF2B5EF4-FFF2-40B4-BE49-F238E27FC236}">
                <a16:creationId xmlns:a16="http://schemas.microsoft.com/office/drawing/2014/main" id="{07AB8BB8-E453-4D11-92D9-245A16E20008}"/>
              </a:ext>
            </a:extLst>
          </p:cNvPr>
          <p:cNvSpPr txBox="1"/>
          <p:nvPr/>
        </p:nvSpPr>
        <p:spPr>
          <a:xfrm>
            <a:off x="5376227" y="1951990"/>
            <a:ext cx="1439545" cy="2951480"/>
          </a:xfrm>
          <a:prstGeom prst="rect">
            <a:avLst/>
          </a:prstGeom>
          <a:noFill/>
          <a:ln>
            <a:solidFill>
              <a:schemeClr val="tx1"/>
            </a:solidFill>
          </a:ln>
        </p:spPr>
        <p:txBody>
          <a:bodyPr wrap="square" rtlCol="0">
            <a:noAutofit/>
          </a:bodyPr>
          <a:lstStyle/>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Day 2</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Separation</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100">
                <a:effectLst/>
                <a:latin typeface="Calibri" panose="020F0502020204030204" pitchFamily="34" charset="0"/>
                <a:ea typeface="Calibri" panose="020F0502020204030204" pitchFamily="34" charset="0"/>
                <a:cs typeface="Arial" panose="020B0604020202020204" pitchFamily="34" charset="0"/>
              </a:rPr>
              <a:t>Then being with child, she cried out in labor and in pain to give birth.</a:t>
            </a:r>
            <a:br>
              <a:rPr lang="en-AU" sz="1200" kern="1200">
                <a:effectLst/>
                <a:latin typeface="Calibri" panose="020F0502020204030204" pitchFamily="34" charset="0"/>
                <a:ea typeface="Calibri" panose="020F0502020204030204" pitchFamily="34" charset="0"/>
                <a:cs typeface="Arial" panose="020B0604020202020204" pitchFamily="34" charset="0"/>
              </a:rPr>
            </a:b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br>
              <a:rPr lang="en-AU" sz="1200" kern="1200">
                <a:effectLst/>
                <a:latin typeface="Calibri" panose="020F0502020204030204" pitchFamily="34" charset="0"/>
                <a:ea typeface="Calibri" panose="020F0502020204030204" pitchFamily="34" charset="0"/>
                <a:cs typeface="Arial" panose="020B0604020202020204" pitchFamily="34" charset="0"/>
              </a:rPr>
            </a:br>
            <a:r>
              <a:rPr lang="en-AU" sz="1200" kern="1200">
                <a:effectLst/>
                <a:latin typeface="Calibri" panose="020F0502020204030204" pitchFamily="34" charset="0"/>
                <a:ea typeface="Calibri" panose="020F0502020204030204" pitchFamily="34" charset="0"/>
                <a:cs typeface="Arial" panose="020B0604020202020204" pitchFamily="34" charset="0"/>
              </a:rPr>
              <a:t>Waters Break</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800" kern="1200">
                <a:effectLst/>
                <a:latin typeface="Calibri" panose="020F0502020204030204" pitchFamily="34" charset="0"/>
                <a:ea typeface="Calibri" panose="020F0502020204030204" pitchFamily="34" charset="0"/>
                <a:cs typeface="Arial" panose="020B0604020202020204" pitchFamily="34" charset="0"/>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5">
            <a:extLst>
              <a:ext uri="{FF2B5EF4-FFF2-40B4-BE49-F238E27FC236}">
                <a16:creationId xmlns:a16="http://schemas.microsoft.com/office/drawing/2014/main" id="{848C9633-E17F-4C9B-9A10-48EC2B757792}"/>
              </a:ext>
            </a:extLst>
          </p:cNvPr>
          <p:cNvSpPr txBox="1"/>
          <p:nvPr/>
        </p:nvSpPr>
        <p:spPr>
          <a:xfrm>
            <a:off x="6862127" y="1954530"/>
            <a:ext cx="1439545" cy="2951480"/>
          </a:xfrm>
          <a:prstGeom prst="rect">
            <a:avLst/>
          </a:prstGeom>
          <a:noFill/>
          <a:ln>
            <a:solidFill>
              <a:schemeClr val="tx1"/>
            </a:solidFill>
          </a:ln>
        </p:spPr>
        <p:txBody>
          <a:bodyPr wrap="square" rtlCol="0">
            <a:noAutofit/>
          </a:bodyPr>
          <a:lstStyle/>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Day 3</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200" kern="1200">
                <a:effectLst/>
                <a:latin typeface="Calibri" panose="020F0502020204030204" pitchFamily="34" charset="0"/>
                <a:ea typeface="Calibri" panose="020F0502020204030204" pitchFamily="34" charset="0"/>
                <a:cs typeface="Arial" panose="020B0604020202020204" pitchFamily="34" charset="0"/>
              </a:rPr>
              <a:t>The Seed </a:t>
            </a:r>
            <a:endParaRPr lang="en-AU"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AU" sz="1000">
                <a:effectLst/>
                <a:latin typeface="Calibri" panose="020F0502020204030204" pitchFamily="34" charset="0"/>
                <a:ea typeface="Calibri" panose="020F0502020204030204" pitchFamily="34" charset="0"/>
                <a:cs typeface="Arial" panose="020B0604020202020204" pitchFamily="34" charset="0"/>
              </a:rPr>
              <a:t>And another sign </a:t>
            </a:r>
            <a:r>
              <a:rPr lang="en-AU" sz="1000" b="1">
                <a:effectLst/>
                <a:latin typeface="Calibri" panose="020F0502020204030204" pitchFamily="34" charset="0"/>
                <a:ea typeface="Calibri" panose="020F0502020204030204" pitchFamily="34" charset="0"/>
                <a:cs typeface="Arial" panose="020B0604020202020204" pitchFamily="34" charset="0"/>
              </a:rPr>
              <a:t>appeared in heaven</a:t>
            </a:r>
            <a:r>
              <a:rPr lang="en-AU" sz="1000">
                <a:effectLst/>
                <a:latin typeface="Calibri" panose="020F0502020204030204" pitchFamily="34" charset="0"/>
                <a:ea typeface="Calibri" panose="020F0502020204030204" pitchFamily="34" charset="0"/>
                <a:cs typeface="Arial" panose="020B0604020202020204" pitchFamily="34" charset="0"/>
              </a:rPr>
              <a:t>: behold, a great, fiery red dragon having seven heads and ten horns, and seven diadems on his heads. His tail drew a third of </a:t>
            </a:r>
            <a:r>
              <a:rPr lang="en-AU" sz="1000" b="1">
                <a:effectLst/>
                <a:latin typeface="Calibri" panose="020F0502020204030204" pitchFamily="34" charset="0"/>
                <a:ea typeface="Calibri" panose="020F0502020204030204" pitchFamily="34" charset="0"/>
                <a:cs typeface="Arial" panose="020B0604020202020204" pitchFamily="34" charset="0"/>
              </a:rPr>
              <a:t>the stars of heaven and threw them to the earth.</a:t>
            </a:r>
            <a:r>
              <a:rPr lang="en-AU" sz="1100" b="1" kern="1200">
                <a:effectLst/>
                <a:latin typeface="Calibri" panose="020F0502020204030204" pitchFamily="34" charset="0"/>
                <a:ea typeface="Calibri" panose="020F0502020204030204" pitchFamily="34" charset="0"/>
                <a:cs typeface="Arial" panose="020B0604020202020204" pitchFamily="34" charset="0"/>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074926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12548</TotalTime>
  <Words>523</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Rockwell</vt:lpstr>
      <vt:lpstr>Gallery</vt:lpstr>
      <vt:lpstr>Creation Week Prophecy</vt:lpstr>
      <vt:lpstr>The Everlasting Gospel</vt:lpstr>
      <vt:lpstr>The Everlasting Gospel</vt:lpstr>
      <vt:lpstr>Gospel process</vt:lpstr>
      <vt:lpstr>Gospel in Creation</vt:lpstr>
      <vt:lpstr>Gospel in Creation</vt:lpstr>
      <vt:lpstr>Revelation 12</vt:lpstr>
      <vt:lpstr>Gospel in Revelation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211</cp:revision>
  <dcterms:created xsi:type="dcterms:W3CDTF">2020-11-26T04:46:46Z</dcterms:created>
  <dcterms:modified xsi:type="dcterms:W3CDTF">2021-03-03T22:35:08Z</dcterms:modified>
</cp:coreProperties>
</file>