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352" r:id="rId3"/>
    <p:sldId id="388" r:id="rId4"/>
    <p:sldId id="351" r:id="rId5"/>
    <p:sldId id="375" r:id="rId6"/>
    <p:sldId id="392" r:id="rId7"/>
    <p:sldId id="393" r:id="rId8"/>
    <p:sldId id="390" r:id="rId9"/>
    <p:sldId id="391" r:id="rId10"/>
    <p:sldId id="394" r:id="rId11"/>
    <p:sldId id="395" r:id="rId12"/>
    <p:sldId id="396" r:id="rId13"/>
    <p:sldId id="397" r:id="rId14"/>
    <p:sldId id="398" r:id="rId15"/>
    <p:sldId id="399" r:id="rId16"/>
    <p:sldId id="400" r:id="rId17"/>
    <p:sldId id="401" r:id="rId18"/>
    <p:sldId id="403" r:id="rId19"/>
    <p:sldId id="376" r:id="rId20"/>
    <p:sldId id="274" r:id="rId21"/>
    <p:sldId id="405" r:id="rId22"/>
    <p:sldId id="404" r:id="rId23"/>
    <p:sldId id="406" r:id="rId24"/>
    <p:sldId id="407" r:id="rId25"/>
    <p:sldId id="40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130" d="100"/>
          <a:sy n="130" d="100"/>
        </p:scale>
        <p:origin x="144"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26/05/2021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26/05/2021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26/05/2021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26/05/2021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26/05/2021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26/05/2021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26/05/2021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26/05/2021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26/05/2021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26/05/2021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26/05/2021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26/05/2021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26/05/2021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26/05/2021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26/05/2021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26/05/2021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26/05/2021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26/05/2021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963082" y="1988373"/>
            <a:ext cx="7851906" cy="2377150"/>
          </a:xfrm>
        </p:spPr>
        <p:txBody>
          <a:bodyPr>
            <a:noAutofit/>
          </a:bodyPr>
          <a:lstStyle/>
          <a:p>
            <a:pPr algn="ctr"/>
            <a:r>
              <a:rPr lang="en-AU" sz="7200" dirty="0">
                <a:effectLst>
                  <a:outerShdw blurRad="38100" dist="38100" dir="2700000" algn="tl">
                    <a:srgbClr val="000000">
                      <a:alpha val="43137"/>
                    </a:srgbClr>
                  </a:outerShdw>
                </a:effectLst>
              </a:rPr>
              <a:t>Daniel and the Atonement</a:t>
            </a:r>
          </a:p>
        </p:txBody>
      </p:sp>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Key to Understanding Daniel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637070"/>
            <a:ext cx="9821731" cy="4439265"/>
          </a:xfrm>
        </p:spPr>
        <p:txBody>
          <a:bodyPr>
            <a:normAutofit lnSpcReduction="10000"/>
          </a:bodyPr>
          <a:lstStyle/>
          <a:p>
            <a:pPr marL="0" marR="0" indent="0" algn="just" rtl="0">
              <a:buNone/>
            </a:pPr>
            <a:r>
              <a:rPr lang="en-AU" sz="2800" dirty="0">
                <a:latin typeface="+mn-lt"/>
              </a:rPr>
              <a:t>And </a:t>
            </a:r>
            <a:r>
              <a:rPr lang="en-AU" sz="2800" dirty="0">
                <a:solidFill>
                  <a:srgbClr val="92D050"/>
                </a:solidFill>
                <a:latin typeface="+mn-lt"/>
              </a:rPr>
              <a:t>this gospel of the kingdom </a:t>
            </a:r>
            <a:r>
              <a:rPr lang="en-AU" sz="2800" dirty="0">
                <a:latin typeface="+mn-lt"/>
              </a:rPr>
              <a:t>shall be preached in all the world for a witness unto all nations; and then shall the end come. </a:t>
            </a:r>
            <a:r>
              <a:rPr lang="en-AU" sz="2800" dirty="0">
                <a:solidFill>
                  <a:srgbClr val="92D050"/>
                </a:solidFill>
                <a:latin typeface="+mn-lt"/>
              </a:rPr>
              <a:t>When ye therefore shall see the abomination of desolation, spoken of by Daniel the prophet, stand in the holy place</a:t>
            </a:r>
            <a:r>
              <a:rPr lang="en-AU" sz="2800" b="1" dirty="0">
                <a:solidFill>
                  <a:srgbClr val="92D050"/>
                </a:solidFill>
                <a:latin typeface="+mn-lt"/>
              </a:rPr>
              <a:t>, whoso </a:t>
            </a:r>
            <a:r>
              <a:rPr lang="en-AU" sz="2800" b="1" dirty="0" err="1">
                <a:solidFill>
                  <a:srgbClr val="92D050"/>
                </a:solidFill>
                <a:latin typeface="+mn-lt"/>
              </a:rPr>
              <a:t>readeth</a:t>
            </a:r>
            <a:r>
              <a:rPr lang="en-AU" sz="2800" b="1" dirty="0">
                <a:solidFill>
                  <a:srgbClr val="92D050"/>
                </a:solidFill>
                <a:latin typeface="+mn-lt"/>
              </a:rPr>
              <a:t>, let him understand </a:t>
            </a:r>
            <a:r>
              <a:rPr lang="en-AU" sz="2800" dirty="0">
                <a:latin typeface="+mn-lt"/>
              </a:rPr>
              <a:t>Matt 24:14-15</a:t>
            </a:r>
          </a:p>
          <a:p>
            <a:pPr marL="0" marR="0" indent="0" algn="just" rtl="0">
              <a:buNone/>
            </a:pPr>
            <a:endParaRPr lang="en-AU" sz="2800" dirty="0">
              <a:latin typeface="+mn-lt"/>
            </a:endParaRPr>
          </a:p>
          <a:p>
            <a:pPr marL="0" indent="0" algn="just">
              <a:buNone/>
            </a:pPr>
            <a:r>
              <a:rPr lang="en-AU" sz="2800" dirty="0">
                <a:effectLst/>
                <a:latin typeface="+mn-lt"/>
                <a:ea typeface="Calibri" panose="020F0502020204030204" pitchFamily="34" charset="0"/>
                <a:cs typeface="Arial" panose="020B0604020202020204" pitchFamily="34" charset="0"/>
              </a:rPr>
              <a:t>And saying, The time is fulfilled, and the kingdom of God is at hand: </a:t>
            </a:r>
            <a:r>
              <a:rPr lang="en-AU" sz="2800" dirty="0">
                <a:solidFill>
                  <a:srgbClr val="92D050"/>
                </a:solidFill>
                <a:effectLst/>
                <a:latin typeface="+mn-lt"/>
                <a:ea typeface="Calibri" panose="020F0502020204030204" pitchFamily="34" charset="0"/>
                <a:cs typeface="Arial" panose="020B0604020202020204" pitchFamily="34" charset="0"/>
              </a:rPr>
              <a:t>repent ye</a:t>
            </a:r>
            <a:r>
              <a:rPr lang="en-AU" sz="2800" dirty="0">
                <a:effectLst/>
                <a:latin typeface="+mn-lt"/>
                <a:ea typeface="Calibri" panose="020F0502020204030204" pitchFamily="34" charset="0"/>
                <a:cs typeface="Arial" panose="020B0604020202020204" pitchFamily="34" charset="0"/>
              </a:rPr>
              <a:t>, </a:t>
            </a:r>
            <a:r>
              <a:rPr lang="en-AU" sz="2800" dirty="0">
                <a:solidFill>
                  <a:srgbClr val="92D050"/>
                </a:solidFill>
                <a:effectLst/>
                <a:latin typeface="+mn-lt"/>
                <a:ea typeface="Calibri" panose="020F0502020204030204" pitchFamily="34" charset="0"/>
                <a:cs typeface="Arial" panose="020B0604020202020204" pitchFamily="34" charset="0"/>
              </a:rPr>
              <a:t>and believe the gospel</a:t>
            </a:r>
            <a:r>
              <a:rPr lang="en-AU" sz="2800" dirty="0">
                <a:solidFill>
                  <a:srgbClr val="92D050"/>
                </a:solidFill>
                <a:latin typeface="+mn-lt"/>
                <a:ea typeface="Calibri" panose="020F0502020204030204" pitchFamily="34" charset="0"/>
                <a:cs typeface="Arial" panose="020B0604020202020204" pitchFamily="34" charset="0"/>
              </a:rPr>
              <a:t>.</a:t>
            </a:r>
            <a:r>
              <a:rPr lang="en-AU" sz="2800" dirty="0">
                <a:latin typeface="+mn-lt"/>
                <a:ea typeface="Calibri" panose="020F0502020204030204" pitchFamily="34" charset="0"/>
                <a:cs typeface="Arial" panose="020B0604020202020204" pitchFamily="34" charset="0"/>
              </a:rPr>
              <a:t> Mark 1:15  </a:t>
            </a:r>
            <a:endParaRPr lang="en-AU" sz="28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797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Key to Understanding Daniel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637070"/>
            <a:ext cx="9821731" cy="4439265"/>
          </a:xfrm>
        </p:spPr>
        <p:txBody>
          <a:bodyPr>
            <a:normAutofit/>
          </a:bodyPr>
          <a:lstStyle/>
          <a:p>
            <a:pPr marL="0" marR="0" indent="0" algn="just" rtl="0">
              <a:buNone/>
            </a:pPr>
            <a:r>
              <a:rPr lang="en-AU" sz="2800" dirty="0">
                <a:latin typeface="+mn-lt"/>
              </a:rPr>
              <a:t>The light that Daniel received from God was given </a:t>
            </a:r>
            <a:r>
              <a:rPr lang="en-AU" sz="2800" dirty="0">
                <a:solidFill>
                  <a:srgbClr val="92D050"/>
                </a:solidFill>
                <a:latin typeface="+mn-lt"/>
              </a:rPr>
              <a:t>especially for these last days.</a:t>
            </a:r>
            <a:r>
              <a:rPr lang="en-AU" sz="2800" dirty="0">
                <a:latin typeface="+mn-lt"/>
              </a:rPr>
              <a:t> The visions he saw by the banks of the </a:t>
            </a:r>
            <a:r>
              <a:rPr lang="en-AU" sz="2800" dirty="0" err="1">
                <a:solidFill>
                  <a:srgbClr val="92D050"/>
                </a:solidFill>
                <a:latin typeface="+mn-lt"/>
              </a:rPr>
              <a:t>Ulai</a:t>
            </a:r>
            <a:r>
              <a:rPr lang="en-AU" sz="2800" dirty="0">
                <a:latin typeface="+mn-lt"/>
              </a:rPr>
              <a:t> [Daniel 8] and the </a:t>
            </a:r>
            <a:r>
              <a:rPr lang="en-AU" sz="2800" dirty="0" err="1">
                <a:solidFill>
                  <a:srgbClr val="92D050"/>
                </a:solidFill>
                <a:latin typeface="+mn-lt"/>
              </a:rPr>
              <a:t>Hiddekel</a:t>
            </a:r>
            <a:r>
              <a:rPr lang="en-AU" sz="2800" dirty="0">
                <a:latin typeface="+mn-lt"/>
              </a:rPr>
              <a:t>, [Tigris - Daniel 11] the great rivers of Shinar, </a:t>
            </a:r>
            <a:r>
              <a:rPr lang="en-AU" sz="2800" dirty="0">
                <a:solidFill>
                  <a:srgbClr val="92D050"/>
                </a:solidFill>
                <a:latin typeface="+mn-lt"/>
              </a:rPr>
              <a:t>are now in process of fulfillment</a:t>
            </a:r>
            <a:r>
              <a:rPr lang="en-AU" sz="2800" dirty="0">
                <a:latin typeface="+mn-lt"/>
              </a:rPr>
              <a:t>, and all the events foretold will soon come to pass.  {TM 112.3} 1896</a:t>
            </a:r>
            <a:endParaRPr lang="en-AU" sz="36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770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Time no longer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637070"/>
            <a:ext cx="9821731" cy="4439265"/>
          </a:xfrm>
        </p:spPr>
        <p:txBody>
          <a:bodyPr>
            <a:normAutofit/>
          </a:bodyPr>
          <a:lstStyle/>
          <a:p>
            <a:pPr marL="0" marR="0" indent="0" algn="just" rtl="0">
              <a:buNone/>
            </a:pPr>
            <a:r>
              <a:rPr lang="en-AU" sz="2800" dirty="0">
                <a:latin typeface="+mn-lt"/>
              </a:rPr>
              <a:t>And </a:t>
            </a:r>
            <a:r>
              <a:rPr lang="en-AU" sz="2800" dirty="0">
                <a:solidFill>
                  <a:srgbClr val="92D050"/>
                </a:solidFill>
                <a:latin typeface="+mn-lt"/>
              </a:rPr>
              <a:t>the angel which I saw stand upon the sea and upon the earth lifted up his hand to heaven</a:t>
            </a:r>
            <a:r>
              <a:rPr lang="en-AU" sz="2800" dirty="0">
                <a:latin typeface="+mn-lt"/>
              </a:rPr>
              <a:t>, And </a:t>
            </a:r>
            <a:r>
              <a:rPr lang="en-AU" sz="2800" dirty="0" err="1">
                <a:latin typeface="+mn-lt"/>
              </a:rPr>
              <a:t>sware</a:t>
            </a:r>
            <a:r>
              <a:rPr lang="en-AU" sz="2800" dirty="0">
                <a:latin typeface="+mn-lt"/>
              </a:rPr>
              <a:t> by him that </a:t>
            </a:r>
            <a:r>
              <a:rPr lang="en-AU" sz="2800" dirty="0" err="1">
                <a:latin typeface="+mn-lt"/>
              </a:rPr>
              <a:t>liveth</a:t>
            </a:r>
            <a:r>
              <a:rPr lang="en-AU" sz="2800" dirty="0">
                <a:latin typeface="+mn-lt"/>
              </a:rPr>
              <a:t> for ever and ever, who created heaven, and the things that therein are, and the earth, and the things that therein are, and the sea, and the things which are therein, </a:t>
            </a:r>
            <a:r>
              <a:rPr lang="en-AU" sz="2800" dirty="0">
                <a:solidFill>
                  <a:srgbClr val="92D050"/>
                </a:solidFill>
                <a:latin typeface="+mn-lt"/>
              </a:rPr>
              <a:t>that there should be time [Chronos] no longer</a:t>
            </a:r>
            <a:r>
              <a:rPr lang="en-AU" sz="2800" dirty="0">
                <a:latin typeface="+mn-lt"/>
              </a:rPr>
              <a:t> Rev 10:5-6</a:t>
            </a:r>
            <a:endParaRPr lang="en-AU" sz="36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581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little book</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79796" y="1637070"/>
            <a:ext cx="10043400" cy="4439265"/>
          </a:xfrm>
        </p:spPr>
        <p:txBody>
          <a:bodyPr>
            <a:normAutofit fontScale="92500"/>
          </a:bodyPr>
          <a:lstStyle/>
          <a:p>
            <a:pPr marL="0" marR="0" indent="0" algn="just" rtl="0">
              <a:buNone/>
            </a:pPr>
            <a:r>
              <a:rPr lang="en-AU" sz="2800" dirty="0">
                <a:latin typeface="+mn-lt"/>
              </a:rPr>
              <a:t>And </a:t>
            </a:r>
            <a:r>
              <a:rPr lang="en-AU" sz="2800" dirty="0">
                <a:solidFill>
                  <a:srgbClr val="92D050"/>
                </a:solidFill>
                <a:latin typeface="+mn-lt"/>
              </a:rPr>
              <a:t>he had in his hand a little book open</a:t>
            </a:r>
            <a:r>
              <a:rPr lang="en-AU" sz="2800" dirty="0">
                <a:latin typeface="+mn-lt"/>
              </a:rPr>
              <a:t>: and he set his right foot upon the sea, and his left foot on the earth, And cried with a loud voice, as when a lion </a:t>
            </a:r>
            <a:r>
              <a:rPr lang="en-AU" sz="2800" dirty="0" err="1">
                <a:latin typeface="+mn-lt"/>
              </a:rPr>
              <a:t>roareth</a:t>
            </a:r>
            <a:r>
              <a:rPr lang="en-AU" sz="2800" dirty="0">
                <a:latin typeface="+mn-lt"/>
              </a:rPr>
              <a:t>: and when he had cried, seven thunders uttered their voices. Rev 10:2-3</a:t>
            </a:r>
          </a:p>
          <a:p>
            <a:pPr marL="0" marR="0" indent="0" algn="just" rtl="0">
              <a:buNone/>
            </a:pPr>
            <a:r>
              <a:rPr lang="en-AU" sz="2800" dirty="0">
                <a:effectLst/>
                <a:latin typeface="+mn-lt"/>
                <a:ea typeface="Verdana" panose="020B0604030504040204" pitchFamily="34" charset="0"/>
                <a:cs typeface="Arial" panose="020B0604020202020204" pitchFamily="34" charset="0"/>
              </a:rPr>
              <a:t>And I went unto the angel, and said unto him, Give me the little book. And he said unto me, </a:t>
            </a:r>
            <a:r>
              <a:rPr lang="en-AU" sz="2800" dirty="0">
                <a:solidFill>
                  <a:srgbClr val="92D050"/>
                </a:solidFill>
                <a:effectLst/>
                <a:latin typeface="+mn-lt"/>
                <a:ea typeface="Verdana" panose="020B0604030504040204" pitchFamily="34" charset="0"/>
                <a:cs typeface="Arial" panose="020B0604020202020204" pitchFamily="34" charset="0"/>
              </a:rPr>
              <a:t>Take it, and eat it up; and it shall make thy belly bitter, but it shall be in thy mouth sweet as honey. </a:t>
            </a:r>
            <a:r>
              <a:rPr lang="en-AU" sz="2800" dirty="0">
                <a:effectLst/>
                <a:latin typeface="+mn-lt"/>
                <a:ea typeface="Verdana" panose="020B0604030504040204" pitchFamily="34" charset="0"/>
                <a:cs typeface="Arial" panose="020B0604020202020204" pitchFamily="34" charset="0"/>
              </a:rPr>
              <a:t>And I took the little book out of the angel's hand, and ate it up; and it was in my mouth sweet as honey: and as soon as I had eaten it, my belly was bitter.(Rev 10:9-10)</a:t>
            </a:r>
          </a:p>
        </p:txBody>
      </p:sp>
    </p:spTree>
    <p:extLst>
      <p:ext uri="{BB962C8B-B14F-4D97-AF65-F5344CB8AC3E}">
        <p14:creationId xmlns:p14="http://schemas.microsoft.com/office/powerpoint/2010/main" val="1855376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Close of the prophetic periods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637070"/>
            <a:ext cx="9821731" cy="4439265"/>
          </a:xfrm>
        </p:spPr>
        <p:txBody>
          <a:bodyPr>
            <a:normAutofit fontScale="70000" lnSpcReduction="20000"/>
          </a:bodyPr>
          <a:lstStyle/>
          <a:p>
            <a:pPr marL="0" marR="0" indent="0" algn="just" rtl="0">
              <a:buNone/>
            </a:pPr>
            <a:r>
              <a:rPr lang="en-AU" sz="2800" dirty="0">
                <a:solidFill>
                  <a:srgbClr val="92D050"/>
                </a:solidFill>
                <a:latin typeface="+mn-lt"/>
              </a:rPr>
              <a:t>This time, which the angel declares with a solemn oath</a:t>
            </a:r>
            <a:r>
              <a:rPr lang="en-AU" sz="2800" dirty="0">
                <a:latin typeface="+mn-lt"/>
              </a:rPr>
              <a:t>, is not the end of this world's history, neither of probationary time, but of prophetic time, which should precede the advent of our Lord. That is, the people will not have another message upon definite time. </a:t>
            </a:r>
            <a:r>
              <a:rPr lang="en-AU" sz="2800" dirty="0">
                <a:solidFill>
                  <a:srgbClr val="92D050"/>
                </a:solidFill>
                <a:latin typeface="+mn-lt"/>
              </a:rPr>
              <a:t>After this period of time, reaching from 1842 to 1844, there can be no definite tracing of the prophetic time. </a:t>
            </a:r>
            <a:r>
              <a:rPr lang="en-AU" sz="2800" dirty="0">
                <a:latin typeface="+mn-lt"/>
              </a:rPr>
              <a:t>The longest reckoning reaches to the autumn of 1844.  {7BC 971.7} </a:t>
            </a:r>
          </a:p>
          <a:p>
            <a:pPr marL="0" marR="0" indent="0" algn="just" rtl="0">
              <a:buNone/>
            </a:pPr>
            <a:r>
              <a:rPr lang="en-AU" sz="2800" dirty="0">
                <a:effectLst/>
                <a:latin typeface="+mn-lt"/>
                <a:ea typeface="Verdana" panose="020B0604030504040204" pitchFamily="34" charset="0"/>
                <a:cs typeface="Arial" panose="020B0604020202020204" pitchFamily="34" charset="0"/>
              </a:rPr>
              <a:t>The world placed all time-proclamation on the same level and called it a delusion, fanaticism and heresy. Ever since 1844 I have borne my testimony that we were now in a period of time in which we are to take heed to ourselves lest our hearts be overcharged with surfeiting and drunkenness, and cares of this life, and so that day come upon us unawares. </a:t>
            </a:r>
            <a:r>
              <a:rPr lang="en-AU" sz="2800" dirty="0">
                <a:solidFill>
                  <a:srgbClr val="92D050"/>
                </a:solidFill>
                <a:effectLst/>
                <a:latin typeface="+mn-lt"/>
                <a:ea typeface="Verdana" panose="020B0604030504040204" pitchFamily="34" charset="0"/>
                <a:cs typeface="Arial" panose="020B0604020202020204" pitchFamily="34" charset="0"/>
              </a:rPr>
              <a:t>Our position has been one of waiting and watching, with no time-proclamation to intervene between the close of the prophetic periods in 1844 and the time of our Lord's coming.</a:t>
            </a:r>
            <a:r>
              <a:rPr lang="en-AU" sz="2800" dirty="0">
                <a:effectLst/>
                <a:latin typeface="+mn-lt"/>
                <a:ea typeface="Verdana" panose="020B0604030504040204" pitchFamily="34" charset="0"/>
                <a:cs typeface="Arial" panose="020B0604020202020204" pitchFamily="34" charset="0"/>
              </a:rPr>
              <a:t> We do not know the day nor the hour, or when the definite time is, and yet the prophetic reckoning shows us that Christ is at the door.  {10MR 270.1} </a:t>
            </a:r>
          </a:p>
        </p:txBody>
      </p:sp>
    </p:spTree>
    <p:extLst>
      <p:ext uri="{BB962C8B-B14F-4D97-AF65-F5344CB8AC3E}">
        <p14:creationId xmlns:p14="http://schemas.microsoft.com/office/powerpoint/2010/main" val="86796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Why no prophetic periods after 1844?</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2654710" y="1496961"/>
            <a:ext cx="9365225" cy="5147187"/>
          </a:xfrm>
        </p:spPr>
        <p:txBody>
          <a:bodyPr>
            <a:normAutofit/>
          </a:bodyPr>
          <a:lstStyle/>
          <a:p>
            <a:pPr marL="0" marR="0" indent="0" algn="just" rtl="0">
              <a:buNone/>
            </a:pPr>
            <a:r>
              <a:rPr lang="en-AU" dirty="0">
                <a:latin typeface="Calibri" panose="020F0502020204030204" pitchFamily="34" charset="0"/>
                <a:cs typeface="Calibri" panose="020F0502020204030204" pitchFamily="34" charset="0"/>
              </a:rPr>
              <a:t>We are raised as children required to do exams with a time limit or deadline. Why is the word dead, as in deadline, connected to the concept of a time limit?</a:t>
            </a:r>
          </a:p>
          <a:p>
            <a:pPr marL="0" marR="0" indent="0" algn="just" rtl="0">
              <a:buNone/>
            </a:pPr>
            <a:r>
              <a:rPr lang="en-AU" dirty="0">
                <a:latin typeface="Calibri" panose="020F0502020204030204" pitchFamily="34" charset="0"/>
                <a:cs typeface="Calibri" panose="020F0502020204030204" pitchFamily="34" charset="0"/>
              </a:rPr>
              <a:t>What is the psychological difference between giving a person all the tools and resources they need to create something and doing the same thing with a deadline? Deadlines are an application of force to achieve an outcome for the one who controls the time.</a:t>
            </a:r>
          </a:p>
          <a:p>
            <a:pPr marL="0" marR="0" indent="0" algn="just" rtl="0">
              <a:buNone/>
            </a:pPr>
            <a:r>
              <a:rPr lang="en-AU" dirty="0">
                <a:latin typeface="Calibri" panose="020F0502020204030204" pitchFamily="34" charset="0"/>
                <a:cs typeface="Calibri" panose="020F0502020204030204" pitchFamily="34" charset="0"/>
              </a:rPr>
              <a:t>When you combine a deadline with the threat of punishment or death, the pressure applied is actually psychological abuse.</a:t>
            </a:r>
          </a:p>
          <a:p>
            <a:pPr marL="0" marR="0" indent="0" algn="just" rtl="0">
              <a:buNone/>
            </a:pPr>
            <a:r>
              <a:rPr lang="en-AU" dirty="0">
                <a:latin typeface="Calibri" panose="020F0502020204030204" pitchFamily="34" charset="0"/>
                <a:cs typeface="Calibri" panose="020F0502020204030204" pitchFamily="34" charset="0"/>
              </a:rPr>
              <a:t>In a study investigating the relationship between time pressure and creativity, it was found that:</a:t>
            </a:r>
          </a:p>
          <a:p>
            <a:pPr marL="0" marR="0" indent="0" algn="just" rtl="0">
              <a:buNone/>
            </a:pPr>
            <a:r>
              <a:rPr lang="en-AU" dirty="0">
                <a:latin typeface="Calibri" panose="020F0502020204030204" pitchFamily="34" charset="0"/>
                <a:cs typeface="Calibri" panose="020F0502020204030204" pitchFamily="34" charset="0"/>
              </a:rPr>
              <a:t>…time pressure, in the moderate to high levels generally experienced in contemporary organizations, has a direct negative effect on creative cognitive processing. </a:t>
            </a:r>
          </a:p>
          <a:p>
            <a:pPr marL="0" marR="0" indent="0" algn="just" rtl="0">
              <a:buNone/>
            </a:pPr>
            <a:r>
              <a:rPr lang="en-AU" dirty="0">
                <a:solidFill>
                  <a:srgbClr val="92D050"/>
                </a:solidFill>
                <a:latin typeface="Calibri" panose="020F0502020204030204" pitchFamily="34" charset="0"/>
                <a:cs typeface="Calibri" panose="020F0502020204030204" pitchFamily="34" charset="0"/>
              </a:rPr>
              <a:t>It does not seem to be obvious to many people that threatening people with punishment if they don’t behave within a certain time frame actually has the potential for the opposite effect than the intended outcome.</a:t>
            </a:r>
          </a:p>
        </p:txBody>
      </p:sp>
      <p:pic>
        <p:nvPicPr>
          <p:cNvPr id="4" name="Picture 3">
            <a:extLst>
              <a:ext uri="{FF2B5EF4-FFF2-40B4-BE49-F238E27FC236}">
                <a16:creationId xmlns:a16="http://schemas.microsoft.com/office/drawing/2014/main" id="{243C7F2C-47E1-4780-92F5-9368128E8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56" y="1694472"/>
            <a:ext cx="2177308" cy="3084005"/>
          </a:xfrm>
          <a:prstGeom prst="rect">
            <a:avLst/>
          </a:prstGeom>
        </p:spPr>
      </p:pic>
      <p:sp>
        <p:nvSpPr>
          <p:cNvPr id="5" name="TextBox 4">
            <a:extLst>
              <a:ext uri="{FF2B5EF4-FFF2-40B4-BE49-F238E27FC236}">
                <a16:creationId xmlns:a16="http://schemas.microsoft.com/office/drawing/2014/main" id="{FA3E59E0-79B4-474A-B902-1906686B2DD0}"/>
              </a:ext>
            </a:extLst>
          </p:cNvPr>
          <p:cNvSpPr txBox="1"/>
          <p:nvPr/>
        </p:nvSpPr>
        <p:spPr>
          <a:xfrm>
            <a:off x="727642" y="4927244"/>
            <a:ext cx="1233030" cy="369332"/>
          </a:xfrm>
          <a:prstGeom prst="rect">
            <a:avLst/>
          </a:prstGeom>
          <a:noFill/>
        </p:spPr>
        <p:txBody>
          <a:bodyPr wrap="none" rtlCol="0">
            <a:spAutoFit/>
          </a:bodyPr>
          <a:lstStyle/>
          <a:p>
            <a:r>
              <a:rPr lang="en-AU" dirty="0"/>
              <a:t>Page 162</a:t>
            </a:r>
          </a:p>
        </p:txBody>
      </p:sp>
      <p:sp>
        <p:nvSpPr>
          <p:cNvPr id="6" name="TextBox 5">
            <a:extLst>
              <a:ext uri="{FF2B5EF4-FFF2-40B4-BE49-F238E27FC236}">
                <a16:creationId xmlns:a16="http://schemas.microsoft.com/office/drawing/2014/main" id="{C713E798-0527-49AF-BEFF-44B259350A9B}"/>
              </a:ext>
            </a:extLst>
          </p:cNvPr>
          <p:cNvSpPr txBox="1"/>
          <p:nvPr/>
        </p:nvSpPr>
        <p:spPr>
          <a:xfrm>
            <a:off x="322354" y="5551591"/>
            <a:ext cx="2177307" cy="923330"/>
          </a:xfrm>
          <a:prstGeom prst="rect">
            <a:avLst/>
          </a:prstGeom>
          <a:noFill/>
        </p:spPr>
        <p:txBody>
          <a:bodyPr wrap="square" rtlCol="0">
            <a:spAutoFit/>
          </a:bodyPr>
          <a:lstStyle/>
          <a:p>
            <a:pPr algn="ctr"/>
            <a:r>
              <a:rPr lang="en-AU" dirty="0"/>
              <a:t>No Chronos in Relational </a:t>
            </a:r>
            <a:r>
              <a:rPr lang="en-AU" dirty="0" err="1"/>
              <a:t>Atonment</a:t>
            </a:r>
            <a:endParaRPr lang="en-AU" dirty="0"/>
          </a:p>
        </p:txBody>
      </p:sp>
    </p:spTree>
    <p:extLst>
      <p:ext uri="{BB962C8B-B14F-4D97-AF65-F5344CB8AC3E}">
        <p14:creationId xmlns:p14="http://schemas.microsoft.com/office/powerpoint/2010/main" val="153571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800" dirty="0"/>
              <a:t>The relational atonement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19084"/>
            <a:ext cx="9652818" cy="4918586"/>
          </a:xfrm>
        </p:spPr>
        <p:txBody>
          <a:bodyPr>
            <a:normAutofit lnSpcReduction="10000"/>
          </a:bodyPr>
          <a:lstStyle/>
          <a:p>
            <a:pPr marL="0" marR="0" indent="0" algn="just" rtl="0">
              <a:buNone/>
            </a:pPr>
            <a:r>
              <a:rPr lang="en-AU" sz="3200" dirty="0">
                <a:solidFill>
                  <a:srgbClr val="92D050"/>
                </a:solidFill>
                <a:latin typeface="+mn-lt"/>
              </a:rPr>
              <a:t>An atonement can be made only by God’s so revealing his love, in spite of sin and sorrow, that men’s hearts will be touched to tenderness</a:t>
            </a:r>
            <a:r>
              <a:rPr lang="en-AU" sz="3200" dirty="0">
                <a:latin typeface="+mn-lt"/>
              </a:rPr>
              <a:t>; and they, being delivered from Satan’s delusions, may see how fully and terribly they have misunderstood the divine One, and so have done despite to the Spirit of his grace. Thus they may be led, as returning brethren, to come back to the Father’s house in blissful unity. – George Fifield, God is Love 1897</a:t>
            </a:r>
            <a:endParaRPr lang="en-AU" sz="40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098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No force in God’s kingdom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437968" y="1393138"/>
            <a:ext cx="9107128" cy="4918586"/>
          </a:xfrm>
        </p:spPr>
        <p:txBody>
          <a:bodyPr>
            <a:normAutofit/>
          </a:bodyPr>
          <a:lstStyle/>
          <a:p>
            <a:pPr marL="0" marR="0" indent="0" algn="just" rtl="0">
              <a:buNone/>
            </a:pPr>
            <a:r>
              <a:rPr lang="en-AU" sz="2400" dirty="0">
                <a:latin typeface="+mn-lt"/>
              </a:rPr>
              <a:t>The earth was dark through misapprehension of God. That the gloomy shadows might be lightened, that the world might be brought back to God, Satan's deceptive power was to be broken. </a:t>
            </a:r>
            <a:r>
              <a:rPr lang="en-AU" sz="2400" dirty="0">
                <a:solidFill>
                  <a:srgbClr val="92D050"/>
                </a:solidFill>
                <a:latin typeface="+mn-lt"/>
              </a:rPr>
              <a:t>This could not be done by force. The exercise of force is contrary to the principles of God's government;</a:t>
            </a:r>
            <a:r>
              <a:rPr lang="en-AU" sz="2400" dirty="0">
                <a:latin typeface="+mn-lt"/>
              </a:rPr>
              <a:t> He desires only the service of love; and love cannot be commanded; it cannot be won by force or authority. </a:t>
            </a:r>
            <a:r>
              <a:rPr lang="en-AU" sz="2400" dirty="0">
                <a:solidFill>
                  <a:srgbClr val="92D050"/>
                </a:solidFill>
                <a:latin typeface="+mn-lt"/>
              </a:rPr>
              <a:t>Only by love is love awakened. </a:t>
            </a:r>
            <a:r>
              <a:rPr lang="en-AU" sz="2400" dirty="0">
                <a:latin typeface="+mn-lt"/>
              </a:rPr>
              <a:t>To know God is to love Him; His character must be manifested in contrast to the character of Satan. DA 22</a:t>
            </a:r>
            <a:endParaRPr lang="en-AU" sz="32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404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Key to Understanding Daniel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637070"/>
            <a:ext cx="9821731" cy="4439265"/>
          </a:xfrm>
        </p:spPr>
        <p:txBody>
          <a:bodyPr>
            <a:normAutofit/>
          </a:bodyPr>
          <a:lstStyle/>
          <a:p>
            <a:pPr marL="0" marR="0" indent="0" algn="just" rtl="0">
              <a:buNone/>
            </a:pPr>
            <a:r>
              <a:rPr lang="en-AU" sz="2800" dirty="0">
                <a:latin typeface="+mn-lt"/>
              </a:rPr>
              <a:t>The light that Daniel received from God was given </a:t>
            </a:r>
            <a:r>
              <a:rPr lang="en-AU" sz="2800" dirty="0">
                <a:solidFill>
                  <a:srgbClr val="92D050"/>
                </a:solidFill>
                <a:latin typeface="+mn-lt"/>
              </a:rPr>
              <a:t>especially for these last days.</a:t>
            </a:r>
            <a:r>
              <a:rPr lang="en-AU" sz="2800" dirty="0">
                <a:latin typeface="+mn-lt"/>
              </a:rPr>
              <a:t> The visions he saw by the banks of the </a:t>
            </a:r>
            <a:r>
              <a:rPr lang="en-AU" sz="2800" dirty="0" err="1">
                <a:solidFill>
                  <a:srgbClr val="92D050"/>
                </a:solidFill>
                <a:latin typeface="+mn-lt"/>
              </a:rPr>
              <a:t>Ulai</a:t>
            </a:r>
            <a:r>
              <a:rPr lang="en-AU" sz="2800" dirty="0">
                <a:latin typeface="+mn-lt"/>
              </a:rPr>
              <a:t> [Daniel 8] and the </a:t>
            </a:r>
            <a:r>
              <a:rPr lang="en-AU" sz="2800" dirty="0" err="1">
                <a:solidFill>
                  <a:srgbClr val="92D050"/>
                </a:solidFill>
                <a:latin typeface="+mn-lt"/>
              </a:rPr>
              <a:t>Hiddekel</a:t>
            </a:r>
            <a:r>
              <a:rPr lang="en-AU" sz="2800" dirty="0">
                <a:latin typeface="+mn-lt"/>
              </a:rPr>
              <a:t>, [Tigris - Daniel 11] the great rivers of Shinar, </a:t>
            </a:r>
            <a:r>
              <a:rPr lang="en-AU" sz="2800" dirty="0">
                <a:solidFill>
                  <a:srgbClr val="92D050"/>
                </a:solidFill>
                <a:latin typeface="+mn-lt"/>
              </a:rPr>
              <a:t>are now in process of fulfillment</a:t>
            </a:r>
            <a:r>
              <a:rPr lang="en-AU" sz="2800" dirty="0">
                <a:latin typeface="+mn-lt"/>
              </a:rPr>
              <a:t>, and all the events foretold will soon come to pass.  {TM 112.3} 1896</a:t>
            </a:r>
            <a:endParaRPr lang="en-AU" sz="36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8035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seed principle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2905432" y="1393137"/>
            <a:ext cx="8812161" cy="5066657"/>
          </a:xfrm>
        </p:spPr>
        <p:txBody>
          <a:bodyPr>
            <a:normAutofit fontScale="77500" lnSpcReduction="20000"/>
          </a:bodyPr>
          <a:lstStyle/>
          <a:p>
            <a:pPr marL="0" marR="0" indent="0" algn="just" rtl="0">
              <a:buNone/>
            </a:pPr>
            <a:r>
              <a:rPr lang="en-AU" sz="2400" dirty="0"/>
              <a:t>…we remember this principle stated in Scripture. This is the next layer of the seed principle</a:t>
            </a:r>
          </a:p>
          <a:p>
            <a:pPr algn="just"/>
            <a:r>
              <a:rPr lang="en-AU" sz="2400" dirty="0">
                <a:solidFill>
                  <a:srgbClr val="92D050"/>
                </a:solidFill>
              </a:rPr>
              <a:t>That which has been is what will be, that which is done is what will be done, and there is nothing new under the sun.</a:t>
            </a:r>
            <a:r>
              <a:rPr lang="en-AU" sz="2400" dirty="0"/>
              <a:t> Ecclesiastes  1:9</a:t>
            </a:r>
          </a:p>
          <a:p>
            <a:pPr algn="just"/>
            <a:r>
              <a:rPr lang="en-AU" sz="2400" dirty="0"/>
              <a:t>That which is has already been, and what is to be has already been; and God requires an account of what is past. Ecclesiastes  3:15</a:t>
            </a:r>
          </a:p>
          <a:p>
            <a:pPr algn="just"/>
            <a:r>
              <a:rPr lang="en-AU" sz="2400" dirty="0"/>
              <a:t>Now all these things happened to them as examples, and they were written for our admonition, upon whom the ends of the ages have come. 1 Corinthians 10:11</a:t>
            </a:r>
          </a:p>
          <a:p>
            <a:pPr algn="just"/>
            <a:r>
              <a:rPr lang="en-AU" sz="2400" dirty="0"/>
              <a:t>For whatever things were written before were written for our learning, that we through the patience and comfort of the Scriptures might have hope. Romans 15:4  </a:t>
            </a:r>
          </a:p>
          <a:p>
            <a:pPr marL="0" marR="0" indent="0" algn="just" rtl="0">
              <a:buNone/>
            </a:pPr>
            <a:r>
              <a:rPr lang="en-AU" sz="2400" dirty="0">
                <a:solidFill>
                  <a:srgbClr val="92D050"/>
                </a:solidFill>
              </a:rPr>
              <a:t>The same seeds produce the same fruit. This is why the war that took place in heaven is being repeated on the earth in greater and still greater clarity.</a:t>
            </a:r>
            <a:r>
              <a:rPr lang="en-AU" sz="2400" dirty="0"/>
              <a:t> As we read the stories of the Bible, we gain a clearer picture of the issues that took place in heaven. The earth through its fall into sin has become the stage upon which Satan’s secret thoughts are fully manifested. </a:t>
            </a:r>
            <a:endParaRPr lang="en-AU" sz="3200" dirty="0">
              <a:effectLs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E66C0E5-E428-4C8C-8D2E-0BECD62B4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06" y="1495732"/>
            <a:ext cx="2057309" cy="2914036"/>
          </a:xfrm>
          <a:prstGeom prst="rect">
            <a:avLst/>
          </a:prstGeom>
        </p:spPr>
      </p:pic>
      <p:sp>
        <p:nvSpPr>
          <p:cNvPr id="5" name="TextBox 4">
            <a:extLst>
              <a:ext uri="{FF2B5EF4-FFF2-40B4-BE49-F238E27FC236}">
                <a16:creationId xmlns:a16="http://schemas.microsoft.com/office/drawing/2014/main" id="{30959454-7B60-4468-9578-61A3A0687FCA}"/>
              </a:ext>
            </a:extLst>
          </p:cNvPr>
          <p:cNvSpPr txBox="1"/>
          <p:nvPr/>
        </p:nvSpPr>
        <p:spPr>
          <a:xfrm>
            <a:off x="743254" y="4512362"/>
            <a:ext cx="1425390" cy="369332"/>
          </a:xfrm>
          <a:prstGeom prst="rect">
            <a:avLst/>
          </a:prstGeom>
          <a:noFill/>
        </p:spPr>
        <p:txBody>
          <a:bodyPr wrap="none" rtlCol="0">
            <a:spAutoFit/>
          </a:bodyPr>
          <a:lstStyle/>
          <a:p>
            <a:r>
              <a:rPr lang="en-AU" dirty="0"/>
              <a:t>Page 76,77</a:t>
            </a:r>
          </a:p>
        </p:txBody>
      </p:sp>
    </p:spTree>
    <p:extLst>
      <p:ext uri="{BB962C8B-B14F-4D97-AF65-F5344CB8AC3E}">
        <p14:creationId xmlns:p14="http://schemas.microsoft.com/office/powerpoint/2010/main" val="391002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Key to Understanding Daniel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637070"/>
            <a:ext cx="9821731" cy="4439265"/>
          </a:xfrm>
        </p:spPr>
        <p:txBody>
          <a:bodyPr>
            <a:normAutofit lnSpcReduction="10000"/>
          </a:bodyPr>
          <a:lstStyle/>
          <a:p>
            <a:pPr marL="0" marR="0" indent="0" algn="just" rtl="0">
              <a:buNone/>
            </a:pPr>
            <a:r>
              <a:rPr lang="en-AU" sz="2800" dirty="0">
                <a:latin typeface="+mn-lt"/>
              </a:rPr>
              <a:t>And </a:t>
            </a:r>
            <a:r>
              <a:rPr lang="en-AU" sz="2800" dirty="0">
                <a:solidFill>
                  <a:srgbClr val="92D050"/>
                </a:solidFill>
                <a:latin typeface="+mn-lt"/>
              </a:rPr>
              <a:t>this gospel of the kingdom </a:t>
            </a:r>
            <a:r>
              <a:rPr lang="en-AU" sz="2800" dirty="0">
                <a:latin typeface="+mn-lt"/>
              </a:rPr>
              <a:t>shall be preached in all the world for a witness unto all nations; and then shall the end come. </a:t>
            </a:r>
            <a:r>
              <a:rPr lang="en-AU" sz="2800" dirty="0">
                <a:solidFill>
                  <a:srgbClr val="92D050"/>
                </a:solidFill>
                <a:latin typeface="+mn-lt"/>
              </a:rPr>
              <a:t>When ye therefore shall see the abomination of desolation, spoken of by Daniel the prophet, stand in the holy place</a:t>
            </a:r>
            <a:r>
              <a:rPr lang="en-AU" sz="2800" b="1" dirty="0">
                <a:solidFill>
                  <a:srgbClr val="92D050"/>
                </a:solidFill>
                <a:latin typeface="+mn-lt"/>
              </a:rPr>
              <a:t>, whoso </a:t>
            </a:r>
            <a:r>
              <a:rPr lang="en-AU" sz="2800" b="1" dirty="0" err="1">
                <a:solidFill>
                  <a:srgbClr val="92D050"/>
                </a:solidFill>
                <a:latin typeface="+mn-lt"/>
              </a:rPr>
              <a:t>readeth</a:t>
            </a:r>
            <a:r>
              <a:rPr lang="en-AU" sz="2800" b="1" dirty="0">
                <a:solidFill>
                  <a:srgbClr val="92D050"/>
                </a:solidFill>
                <a:latin typeface="+mn-lt"/>
              </a:rPr>
              <a:t>, let him understand </a:t>
            </a:r>
            <a:r>
              <a:rPr lang="en-AU" sz="2800" dirty="0">
                <a:latin typeface="+mn-lt"/>
              </a:rPr>
              <a:t>Matt 24:14-15</a:t>
            </a:r>
          </a:p>
          <a:p>
            <a:pPr marL="0" marR="0" indent="0" algn="just" rtl="0">
              <a:buNone/>
            </a:pPr>
            <a:endParaRPr lang="en-AU" sz="2800" dirty="0">
              <a:latin typeface="+mn-lt"/>
            </a:endParaRPr>
          </a:p>
          <a:p>
            <a:pPr marL="0" indent="0" algn="just">
              <a:buNone/>
            </a:pPr>
            <a:r>
              <a:rPr lang="en-AU" sz="2800" dirty="0">
                <a:effectLst/>
                <a:latin typeface="+mn-lt"/>
                <a:ea typeface="Calibri" panose="020F0502020204030204" pitchFamily="34" charset="0"/>
                <a:cs typeface="Arial" panose="020B0604020202020204" pitchFamily="34" charset="0"/>
              </a:rPr>
              <a:t>And saying, The time is fulfilled, and the kingdom of God is at hand: </a:t>
            </a:r>
            <a:r>
              <a:rPr lang="en-AU" sz="2800" dirty="0">
                <a:solidFill>
                  <a:srgbClr val="92D050"/>
                </a:solidFill>
                <a:effectLst/>
                <a:latin typeface="+mn-lt"/>
                <a:ea typeface="Calibri" panose="020F0502020204030204" pitchFamily="34" charset="0"/>
                <a:cs typeface="Arial" panose="020B0604020202020204" pitchFamily="34" charset="0"/>
              </a:rPr>
              <a:t>repent ye</a:t>
            </a:r>
            <a:r>
              <a:rPr lang="en-AU" sz="2800" dirty="0">
                <a:effectLst/>
                <a:latin typeface="+mn-lt"/>
                <a:ea typeface="Calibri" panose="020F0502020204030204" pitchFamily="34" charset="0"/>
                <a:cs typeface="Arial" panose="020B0604020202020204" pitchFamily="34" charset="0"/>
              </a:rPr>
              <a:t>, </a:t>
            </a:r>
            <a:r>
              <a:rPr lang="en-AU" sz="2800" dirty="0">
                <a:solidFill>
                  <a:srgbClr val="92D050"/>
                </a:solidFill>
                <a:effectLst/>
                <a:latin typeface="+mn-lt"/>
                <a:ea typeface="Calibri" panose="020F0502020204030204" pitchFamily="34" charset="0"/>
                <a:cs typeface="Arial" panose="020B0604020202020204" pitchFamily="34" charset="0"/>
              </a:rPr>
              <a:t>and believe the gospel</a:t>
            </a:r>
            <a:r>
              <a:rPr lang="en-AU" sz="2800" dirty="0">
                <a:solidFill>
                  <a:srgbClr val="92D050"/>
                </a:solidFill>
                <a:latin typeface="+mn-lt"/>
                <a:ea typeface="Calibri" panose="020F0502020204030204" pitchFamily="34" charset="0"/>
                <a:cs typeface="Arial" panose="020B0604020202020204" pitchFamily="34" charset="0"/>
              </a:rPr>
              <a:t>.</a:t>
            </a:r>
            <a:r>
              <a:rPr lang="en-AU" sz="2800" dirty="0">
                <a:latin typeface="+mn-lt"/>
                <a:ea typeface="Calibri" panose="020F0502020204030204" pitchFamily="34" charset="0"/>
                <a:cs typeface="Arial" panose="020B0604020202020204" pitchFamily="34" charset="0"/>
              </a:rPr>
              <a:t> Mark 1:15  </a:t>
            </a:r>
            <a:endParaRPr lang="en-AU" sz="28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243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2420" y="401921"/>
            <a:ext cx="10564010" cy="1049235"/>
          </a:xfrm>
        </p:spPr>
        <p:txBody>
          <a:bodyPr>
            <a:normAutofit/>
          </a:bodyPr>
          <a:lstStyle/>
          <a:p>
            <a:r>
              <a:rPr lang="en-AU" sz="4000" dirty="0"/>
              <a:t>History Repeated = Seed Principle</a:t>
            </a: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442453" y="1998406"/>
            <a:ext cx="10848592" cy="4457672"/>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en-AU" sz="2400" dirty="0">
                <a:effectLst/>
                <a:ea typeface="Calibri" panose="020F0502020204030204" pitchFamily="34" charset="0"/>
                <a:cs typeface="Arial" panose="020B0604020202020204" pitchFamily="34" charset="0"/>
              </a:rPr>
              <a:t>Gen 8:22  </a:t>
            </a:r>
            <a:r>
              <a:rPr lang="en-AU" sz="2400" b="1" dirty="0">
                <a:solidFill>
                  <a:srgbClr val="92D050"/>
                </a:solidFill>
                <a:effectLst/>
                <a:ea typeface="Calibri" panose="020F0502020204030204" pitchFamily="34" charset="0"/>
                <a:cs typeface="Arial" panose="020B0604020202020204" pitchFamily="34" charset="0"/>
              </a:rPr>
              <a:t>While the earth </a:t>
            </a:r>
            <a:r>
              <a:rPr lang="en-AU" sz="2400" b="1" dirty="0" err="1">
                <a:solidFill>
                  <a:srgbClr val="92D050"/>
                </a:solidFill>
                <a:effectLst/>
                <a:ea typeface="Calibri" panose="020F0502020204030204" pitchFamily="34" charset="0"/>
                <a:cs typeface="Arial" panose="020B0604020202020204" pitchFamily="34" charset="0"/>
              </a:rPr>
              <a:t>remaineth</a:t>
            </a:r>
            <a:r>
              <a:rPr lang="en-AU" sz="2400" b="1" dirty="0">
                <a:solidFill>
                  <a:srgbClr val="92D050"/>
                </a:solidFill>
                <a:effectLst/>
                <a:ea typeface="Calibri" panose="020F0502020204030204" pitchFamily="34" charset="0"/>
                <a:cs typeface="Arial" panose="020B0604020202020204" pitchFamily="34" charset="0"/>
              </a:rPr>
              <a:t>, seedtime and harvest</a:t>
            </a:r>
            <a:r>
              <a:rPr lang="en-AU" sz="2400" dirty="0">
                <a:effectLst/>
                <a:ea typeface="Calibri" panose="020F0502020204030204" pitchFamily="34" charset="0"/>
                <a:cs typeface="Arial" panose="020B0604020202020204" pitchFamily="34" charset="0"/>
              </a:rPr>
              <a:t>, and cold and heat, and summer and winter, and day and night shall not cease. </a:t>
            </a:r>
          </a:p>
          <a:p>
            <a:pPr marL="0" indent="0" algn="just">
              <a:lnSpc>
                <a:spcPct val="115000"/>
              </a:lnSpc>
              <a:spcAft>
                <a:spcPts val="1000"/>
              </a:spcAft>
              <a:buNone/>
            </a:pPr>
            <a:r>
              <a:rPr lang="en-AU" sz="2400" dirty="0">
                <a:effectLst/>
                <a:ea typeface="Calibri" panose="020F0502020204030204" pitchFamily="34" charset="0"/>
                <a:cs typeface="Arial" panose="020B0604020202020204" pitchFamily="34" charset="0"/>
              </a:rPr>
              <a:t>Bear this in mind. </a:t>
            </a:r>
            <a:r>
              <a:rPr lang="en-AU" sz="2400" dirty="0">
                <a:solidFill>
                  <a:srgbClr val="92D050"/>
                </a:solidFill>
                <a:effectLst/>
                <a:ea typeface="Calibri" panose="020F0502020204030204" pitchFamily="34" charset="0"/>
                <a:cs typeface="Arial" panose="020B0604020202020204" pitchFamily="34" charset="0"/>
              </a:rPr>
              <a:t>History is being repeated</a:t>
            </a:r>
            <a:r>
              <a:rPr lang="en-AU" sz="2400" dirty="0">
                <a:effectLst/>
                <a:ea typeface="Calibri" panose="020F0502020204030204" pitchFamily="34" charset="0"/>
                <a:cs typeface="Arial" panose="020B0604020202020204" pitchFamily="34" charset="0"/>
              </a:rPr>
              <a:t>. The perils that God's people encountered in past ages, they will encounter again, intensified. 13MR 380</a:t>
            </a:r>
          </a:p>
        </p:txBody>
      </p:sp>
    </p:spTree>
    <p:extLst>
      <p:ext uri="{BB962C8B-B14F-4D97-AF65-F5344CB8AC3E}">
        <p14:creationId xmlns:p14="http://schemas.microsoft.com/office/powerpoint/2010/main" val="119330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2420" y="401921"/>
            <a:ext cx="10564010" cy="1049235"/>
          </a:xfrm>
        </p:spPr>
        <p:txBody>
          <a:bodyPr>
            <a:normAutofit/>
          </a:bodyPr>
          <a:lstStyle/>
          <a:p>
            <a:r>
              <a:rPr lang="en-AU" sz="4000" dirty="0"/>
              <a:t>Framework passage</a:t>
            </a: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442453" y="1607573"/>
            <a:ext cx="10848592" cy="484850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en-AU" sz="2400" dirty="0">
                <a:effectLst/>
                <a:ea typeface="Calibri" panose="020F0502020204030204" pitchFamily="34" charset="0"/>
                <a:cs typeface="Arial" panose="020B0604020202020204" pitchFamily="34" charset="0"/>
              </a:rPr>
              <a:t>The prophecy in the eleventh of Daniel has nearly reached its complete fulfillment. </a:t>
            </a:r>
            <a:r>
              <a:rPr lang="en-AU" sz="2400" dirty="0">
                <a:solidFill>
                  <a:schemeClr val="accent1">
                    <a:lumMod val="40000"/>
                    <a:lumOff val="60000"/>
                  </a:schemeClr>
                </a:solidFill>
                <a:effectLst/>
                <a:ea typeface="Calibri" panose="020F0502020204030204" pitchFamily="34" charset="0"/>
                <a:cs typeface="Arial" panose="020B0604020202020204" pitchFamily="34" charset="0"/>
              </a:rPr>
              <a:t>Much</a:t>
            </a:r>
            <a:r>
              <a:rPr lang="en-AU" sz="2400" dirty="0">
                <a:solidFill>
                  <a:srgbClr val="92D050"/>
                </a:solidFill>
                <a:effectLst/>
                <a:ea typeface="Calibri" panose="020F0502020204030204" pitchFamily="34" charset="0"/>
                <a:cs typeface="Arial" panose="020B0604020202020204" pitchFamily="34" charset="0"/>
              </a:rPr>
              <a:t> of the history that has taken place in fulfillment of this prophecy will be repeated.</a:t>
            </a:r>
            <a:r>
              <a:rPr lang="en-AU" sz="2400" dirty="0">
                <a:effectLst/>
                <a:ea typeface="Calibri" panose="020F0502020204030204" pitchFamily="34" charset="0"/>
                <a:cs typeface="Arial" panose="020B0604020202020204" pitchFamily="34" charset="0"/>
              </a:rPr>
              <a:t> </a:t>
            </a:r>
            <a:r>
              <a:rPr lang="en-AU" sz="2400" dirty="0">
                <a:solidFill>
                  <a:schemeClr val="accent1">
                    <a:lumMod val="40000"/>
                    <a:lumOff val="60000"/>
                  </a:schemeClr>
                </a:solidFill>
                <a:effectLst/>
                <a:ea typeface="Calibri" panose="020F0502020204030204" pitchFamily="34" charset="0"/>
                <a:cs typeface="Arial" panose="020B0604020202020204" pitchFamily="34" charset="0"/>
              </a:rPr>
              <a:t>In the thirtieth verse a power is spoken of that "shall be grieved, and return, and have indignation against the holy covenant: </a:t>
            </a:r>
            <a:r>
              <a:rPr lang="en-AU" sz="2400" dirty="0">
                <a:effectLst/>
                <a:ea typeface="Calibri" panose="020F0502020204030204" pitchFamily="34" charset="0"/>
                <a:cs typeface="Arial" panose="020B0604020202020204" pitchFamily="34" charset="0"/>
              </a:rPr>
              <a:t>so shall he do; he shall even return, and have intelligence with them that forsake the holy covenant." </a:t>
            </a:r>
            <a:r>
              <a:rPr lang="en-AU" sz="2400" dirty="0">
                <a:solidFill>
                  <a:srgbClr val="92D050"/>
                </a:solidFill>
                <a:effectLst/>
                <a:ea typeface="Calibri" panose="020F0502020204030204" pitchFamily="34" charset="0"/>
                <a:cs typeface="Arial" panose="020B0604020202020204" pitchFamily="34" charset="0"/>
              </a:rPr>
              <a:t>[Verses 31-36, quoted.]  </a:t>
            </a:r>
            <a:r>
              <a:rPr lang="en-AU" sz="2400" dirty="0">
                <a:effectLst/>
                <a:ea typeface="Calibri" panose="020F0502020204030204" pitchFamily="34" charset="0"/>
                <a:cs typeface="Arial" panose="020B0604020202020204" pitchFamily="34" charset="0"/>
              </a:rPr>
              <a:t>{13MR 394.1} (1904)</a:t>
            </a:r>
          </a:p>
          <a:p>
            <a:pPr marL="0" indent="0" algn="just">
              <a:lnSpc>
                <a:spcPct val="115000"/>
              </a:lnSpc>
              <a:spcAft>
                <a:spcPts val="1000"/>
              </a:spcAft>
              <a:buNone/>
            </a:pPr>
            <a:r>
              <a:rPr lang="en-AU" sz="2400" dirty="0">
                <a:solidFill>
                  <a:srgbClr val="92D050"/>
                </a:solidFill>
                <a:effectLst/>
                <a:ea typeface="Calibri" panose="020F0502020204030204" pitchFamily="34" charset="0"/>
                <a:cs typeface="Arial" panose="020B0604020202020204" pitchFamily="34" charset="0"/>
              </a:rPr>
              <a:t>Scenes similar to those described </a:t>
            </a:r>
            <a:r>
              <a:rPr lang="en-AU" sz="2400" dirty="0">
                <a:solidFill>
                  <a:schemeClr val="accent1">
                    <a:lumMod val="40000"/>
                    <a:lumOff val="60000"/>
                  </a:schemeClr>
                </a:solidFill>
                <a:effectLst/>
                <a:ea typeface="Calibri" panose="020F0502020204030204" pitchFamily="34" charset="0"/>
                <a:cs typeface="Arial" panose="020B0604020202020204" pitchFamily="34" charset="0"/>
              </a:rPr>
              <a:t>in these words </a:t>
            </a:r>
            <a:r>
              <a:rPr lang="en-AU" sz="2400" dirty="0">
                <a:solidFill>
                  <a:srgbClr val="92D050"/>
                </a:solidFill>
                <a:effectLst/>
                <a:ea typeface="Calibri" panose="020F0502020204030204" pitchFamily="34" charset="0"/>
                <a:cs typeface="Arial" panose="020B0604020202020204" pitchFamily="34" charset="0"/>
              </a:rPr>
              <a:t>will take place. </a:t>
            </a:r>
            <a:r>
              <a:rPr lang="en-AU" sz="2400" dirty="0">
                <a:effectLst/>
                <a:ea typeface="Calibri" panose="020F0502020204030204" pitchFamily="34" charset="0"/>
                <a:cs typeface="Arial" panose="020B0604020202020204" pitchFamily="34" charset="0"/>
              </a:rPr>
              <a:t>We see evidence that Satan is fast obtaining the control of human minds who have not the fear of God before them. </a:t>
            </a:r>
            <a:r>
              <a:rPr lang="en-AU" sz="2400" dirty="0">
                <a:solidFill>
                  <a:srgbClr val="92D050"/>
                </a:solidFill>
                <a:effectLst/>
                <a:ea typeface="Calibri" panose="020F0502020204030204" pitchFamily="34" charset="0"/>
                <a:cs typeface="Arial" panose="020B0604020202020204" pitchFamily="34" charset="0"/>
              </a:rPr>
              <a:t>Let all read and understand the prophecies of this book, for we are now entering upon the time of trouble spoken of: [Daniel 12:1-4, quoted.] </a:t>
            </a:r>
            <a:r>
              <a:rPr lang="en-AU" sz="2400" dirty="0">
                <a:effectLst/>
                <a:ea typeface="Calibri" panose="020F0502020204030204" pitchFamily="34" charset="0"/>
                <a:cs typeface="Arial" panose="020B0604020202020204" pitchFamily="34" charset="0"/>
              </a:rPr>
              <a:t> {13MR 394.2} </a:t>
            </a:r>
          </a:p>
        </p:txBody>
      </p:sp>
      <p:cxnSp>
        <p:nvCxnSpPr>
          <p:cNvPr id="4" name="Straight Arrow Connector 3">
            <a:extLst>
              <a:ext uri="{FF2B5EF4-FFF2-40B4-BE49-F238E27FC236}">
                <a16:creationId xmlns:a16="http://schemas.microsoft.com/office/drawing/2014/main" id="{6F601FE5-6BCD-4692-B7AA-452DE07A51C8}"/>
              </a:ext>
            </a:extLst>
          </p:cNvPr>
          <p:cNvCxnSpPr>
            <a:cxnSpLocks/>
          </p:cNvCxnSpPr>
          <p:nvPr/>
        </p:nvCxnSpPr>
        <p:spPr>
          <a:xfrm flipH="1" flipV="1">
            <a:off x="5029200" y="3900948"/>
            <a:ext cx="1109554" cy="361336"/>
          </a:xfrm>
          <a:prstGeom prst="straightConnector1">
            <a:avLst/>
          </a:prstGeom>
          <a:ln w="1016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9664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2420" y="401921"/>
            <a:ext cx="10564010" cy="1049235"/>
          </a:xfrm>
        </p:spPr>
        <p:txBody>
          <a:bodyPr>
            <a:normAutofit/>
          </a:bodyPr>
          <a:lstStyle/>
          <a:p>
            <a:r>
              <a:rPr lang="en-AU" sz="4000" dirty="0"/>
              <a:t>Divine Pattern Framework</a:t>
            </a: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3731341" y="2013154"/>
            <a:ext cx="7139373" cy="367339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en-AU" sz="2800" dirty="0">
                <a:effectLst/>
                <a:ea typeface="Calibri" panose="020F0502020204030204" pitchFamily="34" charset="0"/>
                <a:cs typeface="Arial" panose="020B0604020202020204" pitchFamily="34" charset="0"/>
              </a:rPr>
              <a:t>Repeated history events can only be previous history expanded and magnified. </a:t>
            </a:r>
            <a:r>
              <a:rPr lang="en-AU" sz="2800" dirty="0">
                <a:ea typeface="Calibri" panose="020F0502020204030204" pitchFamily="34" charset="0"/>
                <a:cs typeface="Arial" panose="020B0604020202020204" pitchFamily="34" charset="0"/>
              </a:rPr>
              <a:t>It will not contain the language “We are not discarding the traditional view but…” </a:t>
            </a:r>
            <a:endParaRPr lang="en-AU" sz="2800" dirty="0">
              <a:effectLs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E12F81-E15B-432D-AEC6-AD1D26B4B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20" y="2109018"/>
            <a:ext cx="1996338" cy="2945841"/>
          </a:xfrm>
          <a:prstGeom prst="rect">
            <a:avLst/>
          </a:prstGeom>
        </p:spPr>
      </p:pic>
    </p:spTree>
    <p:extLst>
      <p:ext uri="{BB962C8B-B14F-4D97-AF65-F5344CB8AC3E}">
        <p14:creationId xmlns:p14="http://schemas.microsoft.com/office/powerpoint/2010/main" val="295762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Our task...</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637070"/>
            <a:ext cx="9821731" cy="4439265"/>
          </a:xfrm>
        </p:spPr>
        <p:txBody>
          <a:bodyPr>
            <a:normAutofit/>
          </a:bodyPr>
          <a:lstStyle/>
          <a:p>
            <a:pPr marL="0" marR="0" indent="0" algn="just" rtl="0">
              <a:buNone/>
            </a:pPr>
            <a:r>
              <a:rPr lang="en-AU" sz="2800" dirty="0">
                <a:latin typeface="+mn-lt"/>
              </a:rPr>
              <a:t>The light that Daniel received from God was given </a:t>
            </a:r>
            <a:r>
              <a:rPr lang="en-AU" sz="2800" dirty="0">
                <a:solidFill>
                  <a:srgbClr val="92D050"/>
                </a:solidFill>
                <a:latin typeface="+mn-lt"/>
              </a:rPr>
              <a:t>especially for these last days.</a:t>
            </a:r>
            <a:r>
              <a:rPr lang="en-AU" sz="2800" dirty="0">
                <a:latin typeface="+mn-lt"/>
              </a:rPr>
              <a:t> The visions he saw by the banks of the </a:t>
            </a:r>
            <a:r>
              <a:rPr lang="en-AU" sz="2800" dirty="0" err="1">
                <a:solidFill>
                  <a:srgbClr val="92D050"/>
                </a:solidFill>
                <a:latin typeface="+mn-lt"/>
              </a:rPr>
              <a:t>Ulai</a:t>
            </a:r>
            <a:r>
              <a:rPr lang="en-AU" sz="2800" dirty="0">
                <a:latin typeface="+mn-lt"/>
              </a:rPr>
              <a:t> [Daniel 8] and the </a:t>
            </a:r>
            <a:r>
              <a:rPr lang="en-AU" sz="2800" dirty="0" err="1">
                <a:solidFill>
                  <a:srgbClr val="92D050"/>
                </a:solidFill>
                <a:latin typeface="+mn-lt"/>
              </a:rPr>
              <a:t>Hiddekel</a:t>
            </a:r>
            <a:r>
              <a:rPr lang="en-AU" sz="2800" dirty="0">
                <a:latin typeface="+mn-lt"/>
              </a:rPr>
              <a:t>, [Tigris - Daniel 11] the great rivers of Shinar, </a:t>
            </a:r>
            <a:r>
              <a:rPr lang="en-AU" sz="2800" dirty="0">
                <a:solidFill>
                  <a:srgbClr val="92D050"/>
                </a:solidFill>
                <a:latin typeface="+mn-lt"/>
              </a:rPr>
              <a:t>are now in process of fulfillment</a:t>
            </a:r>
            <a:r>
              <a:rPr lang="en-AU" sz="2800" dirty="0">
                <a:latin typeface="+mn-lt"/>
              </a:rPr>
              <a:t>, and all the events foretold will soon come to pass.  {TM 112.3} 1896</a:t>
            </a:r>
            <a:endParaRPr lang="en-AU" sz="36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937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Our task...</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637070"/>
            <a:ext cx="9821731" cy="4822724"/>
          </a:xfrm>
        </p:spPr>
        <p:txBody>
          <a:bodyPr>
            <a:normAutofit fontScale="62500" lnSpcReduction="20000"/>
          </a:bodyPr>
          <a:lstStyle/>
          <a:p>
            <a:pPr marL="0" marR="0" indent="0" algn="just" rtl="0">
              <a:buNone/>
            </a:pPr>
            <a:r>
              <a:rPr lang="en-AU" sz="3400" dirty="0">
                <a:latin typeface="+mn-lt"/>
              </a:rPr>
              <a:t>We should receive great benefits from a study of the book of Daniel in connection with the Revelation. </a:t>
            </a:r>
            <a:r>
              <a:rPr lang="en-AU" sz="3400" dirty="0">
                <a:solidFill>
                  <a:srgbClr val="92D050"/>
                </a:solidFill>
                <a:latin typeface="+mn-lt"/>
              </a:rPr>
              <a:t>Daniel studied the prophecies. He earnestly sought to know their meaning. He prayed and fasted for heavenly light. And the glory of God was revealed to him in even greater measure than he could endure. </a:t>
            </a:r>
            <a:r>
              <a:rPr lang="en-AU" sz="3400" dirty="0">
                <a:latin typeface="+mn-lt"/>
              </a:rPr>
              <a:t>We are in equal need of divine illumination. God has called us to give the last message of warning to the world. There will be voices heard on every side to divert the attention of God's people with new theories. We need to give the trumpet a certain sound. We do not half realize what is before us. If the books of Daniel and the Revelation were studied with earnest prayer, we should have a better knowledge of the perils of the last days, and would be better prepared for the work before us--we should be prepared to unite with Christ and to work in his lines.  {RH, February 9, 1897 par. 13} 1897</a:t>
            </a:r>
          </a:p>
          <a:p>
            <a:pPr marL="0" indent="0" algn="just">
              <a:buNone/>
            </a:pPr>
            <a:r>
              <a:rPr lang="en-AU" sz="3400" dirty="0">
                <a:latin typeface="+mn-lt"/>
              </a:rPr>
              <a:t>And </a:t>
            </a:r>
            <a:r>
              <a:rPr lang="en-AU" sz="3400" dirty="0">
                <a:solidFill>
                  <a:srgbClr val="92D050"/>
                </a:solidFill>
                <a:latin typeface="+mn-lt"/>
              </a:rPr>
              <a:t>this gospel of the kingdom </a:t>
            </a:r>
            <a:r>
              <a:rPr lang="en-AU" sz="3400" dirty="0">
                <a:latin typeface="+mn-lt"/>
              </a:rPr>
              <a:t>shall be preached in all the world for a witness unto all nations; and then shall the end come. </a:t>
            </a:r>
            <a:r>
              <a:rPr lang="en-AU" sz="3400" dirty="0">
                <a:solidFill>
                  <a:srgbClr val="92D050"/>
                </a:solidFill>
                <a:latin typeface="+mn-lt"/>
              </a:rPr>
              <a:t>When ye therefore shall see the abomination of desolation, spoken of by Daniel the prophet, stand in the holy place</a:t>
            </a:r>
            <a:r>
              <a:rPr lang="en-AU" sz="3400" b="1" dirty="0">
                <a:solidFill>
                  <a:srgbClr val="92D050"/>
                </a:solidFill>
                <a:latin typeface="+mn-lt"/>
              </a:rPr>
              <a:t>, whoso </a:t>
            </a:r>
            <a:r>
              <a:rPr lang="en-AU" sz="3400" b="1" dirty="0" err="1">
                <a:solidFill>
                  <a:srgbClr val="92D050"/>
                </a:solidFill>
                <a:latin typeface="+mn-lt"/>
              </a:rPr>
              <a:t>readeth</a:t>
            </a:r>
            <a:r>
              <a:rPr lang="en-AU" sz="3400" b="1" dirty="0">
                <a:solidFill>
                  <a:srgbClr val="92D050"/>
                </a:solidFill>
                <a:latin typeface="+mn-lt"/>
              </a:rPr>
              <a:t>, let him understand </a:t>
            </a:r>
            <a:r>
              <a:rPr lang="en-AU" sz="3400" dirty="0">
                <a:latin typeface="+mn-lt"/>
              </a:rPr>
              <a:t>Matt 24:14-15</a:t>
            </a:r>
          </a:p>
          <a:p>
            <a:pPr marL="0" marR="0" indent="0" algn="just" rtl="0">
              <a:buNone/>
            </a:pPr>
            <a:endParaRPr lang="en-AU" sz="36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4201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6570407" cy="1049235"/>
          </a:xfrm>
        </p:spPr>
        <p:txBody>
          <a:bodyPr>
            <a:normAutofit/>
          </a:bodyPr>
          <a:lstStyle/>
          <a:p>
            <a:r>
              <a:rPr lang="en-AU" sz="4000" dirty="0"/>
              <a:t>Fear involves torment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637070"/>
            <a:ext cx="9821731" cy="4439265"/>
          </a:xfrm>
        </p:spPr>
        <p:txBody>
          <a:bodyPr>
            <a:normAutofit lnSpcReduction="10000"/>
          </a:bodyPr>
          <a:lstStyle/>
          <a:p>
            <a:pPr marL="0" indent="0" algn="just">
              <a:buNone/>
            </a:pPr>
            <a:r>
              <a:rPr lang="en-AU" sz="2800" dirty="0">
                <a:latin typeface="+mn-lt"/>
              </a:rPr>
              <a:t>There is no fear in love; but perfect love casts out fear, because fear involves torment. But he who fears has not been made perfect in love. 1John 4:18 </a:t>
            </a:r>
          </a:p>
          <a:p>
            <a:pPr marL="0" indent="0" algn="just">
              <a:buNone/>
            </a:pPr>
            <a:r>
              <a:rPr lang="en-AU" sz="2800" i="1" dirty="0">
                <a:solidFill>
                  <a:srgbClr val="92D050"/>
                </a:solidFill>
                <a:effectLst/>
                <a:latin typeface="+mn-lt"/>
                <a:ea typeface="Calibri" panose="020F0502020204030204" pitchFamily="34" charset="0"/>
                <a:cs typeface="Arial" panose="020B0604020202020204" pitchFamily="34" charset="0"/>
              </a:rPr>
              <a:t>Strong’s Concordance says Torme</a:t>
            </a:r>
            <a:r>
              <a:rPr lang="en-AU" sz="2800" i="1" dirty="0">
                <a:solidFill>
                  <a:srgbClr val="92D050"/>
                </a:solidFill>
                <a:latin typeface="+mn-lt"/>
                <a:ea typeface="Calibri" panose="020F0502020204030204" pitchFamily="34" charset="0"/>
                <a:cs typeface="Arial" panose="020B0604020202020204" pitchFamily="34" charset="0"/>
              </a:rPr>
              <a:t>nt = penal infliction</a:t>
            </a:r>
          </a:p>
          <a:p>
            <a:pPr algn="just"/>
            <a:r>
              <a:rPr lang="en-AU" sz="2800" dirty="0">
                <a:latin typeface="+mn-lt"/>
                <a:ea typeface="Calibri" panose="020F0502020204030204" pitchFamily="34" charset="0"/>
                <a:cs typeface="Arial" panose="020B0604020202020204" pitchFamily="34" charset="0"/>
              </a:rPr>
              <a:t>Fear involves penal infliction</a:t>
            </a:r>
          </a:p>
          <a:p>
            <a:pPr algn="just"/>
            <a:r>
              <a:rPr lang="en-AU" sz="2800" dirty="0">
                <a:effectLst/>
                <a:latin typeface="+mn-lt"/>
                <a:ea typeface="Calibri" panose="020F0502020204030204" pitchFamily="34" charset="0"/>
                <a:cs typeface="Arial" panose="020B0604020202020204" pitchFamily="34" charset="0"/>
              </a:rPr>
              <a:t>Love does not </a:t>
            </a:r>
            <a:r>
              <a:rPr lang="en-AU" sz="2800" dirty="0">
                <a:latin typeface="+mn-lt"/>
                <a:ea typeface="Calibri" panose="020F0502020204030204" pitchFamily="34" charset="0"/>
                <a:cs typeface="Arial" panose="020B0604020202020204" pitchFamily="34" charset="0"/>
              </a:rPr>
              <a:t>involve penal infliction because there is no fear in love.</a:t>
            </a:r>
          </a:p>
          <a:p>
            <a:pPr algn="just"/>
            <a:r>
              <a:rPr lang="en-AU" sz="2800" dirty="0">
                <a:latin typeface="+mn-lt"/>
                <a:ea typeface="Calibri" panose="020F0502020204030204" pitchFamily="34" charset="0"/>
                <a:cs typeface="Arial" panose="020B0604020202020204" pitchFamily="34" charset="0"/>
              </a:rPr>
              <a:t>God is love and therefore God does not inflict penal infliction.  </a:t>
            </a:r>
            <a:endParaRPr lang="en-AU" sz="28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568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This gospel of the kingdom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637070"/>
            <a:ext cx="9821731" cy="3517557"/>
          </a:xfrm>
        </p:spPr>
        <p:txBody>
          <a:bodyPr>
            <a:normAutofit/>
          </a:bodyPr>
          <a:lstStyle/>
          <a:p>
            <a:pPr marL="0" marR="0" indent="0" algn="just" rtl="0">
              <a:buNone/>
            </a:pPr>
            <a:r>
              <a:rPr lang="en-AU" sz="2400" dirty="0">
                <a:latin typeface="+mn-lt"/>
              </a:rPr>
              <a:t>Our world is a vast lazar house, a scene of misery that we dare not allow even our thoughts to dwell upon. Did we realize it as it is, the burden would be too terrible. </a:t>
            </a:r>
            <a:r>
              <a:rPr lang="en-AU" sz="2400" dirty="0">
                <a:solidFill>
                  <a:srgbClr val="92D050"/>
                </a:solidFill>
                <a:latin typeface="+mn-lt"/>
              </a:rPr>
              <a:t>Yet God feels it all.</a:t>
            </a:r>
            <a:r>
              <a:rPr lang="en-AU" sz="2400" dirty="0">
                <a:latin typeface="+mn-lt"/>
              </a:rPr>
              <a:t> </a:t>
            </a:r>
            <a:r>
              <a:rPr lang="en-AU" sz="2400" dirty="0">
                <a:solidFill>
                  <a:srgbClr val="92D050"/>
                </a:solidFill>
                <a:latin typeface="+mn-lt"/>
              </a:rPr>
              <a:t>In order to destroy sin and its results He gave His best Beloved, and He has put it in our power, through co-operation with Him, to bring this scene of misery to an end. </a:t>
            </a:r>
            <a:r>
              <a:rPr lang="en-AU" sz="2400" dirty="0">
                <a:latin typeface="+mn-lt"/>
              </a:rPr>
              <a:t>"</a:t>
            </a:r>
            <a:r>
              <a:rPr lang="en-AU" sz="2400" dirty="0">
                <a:solidFill>
                  <a:srgbClr val="92D050"/>
                </a:solidFill>
                <a:latin typeface="+mn-lt"/>
              </a:rPr>
              <a:t>This gospel of the kingdom </a:t>
            </a:r>
            <a:r>
              <a:rPr lang="en-AU" sz="2400" dirty="0">
                <a:latin typeface="+mn-lt"/>
              </a:rPr>
              <a:t>shall be preached in all the world for a witness unto all nations; and then shall the end come." Matthew 24:14.  {Ed 263.2}</a:t>
            </a:r>
            <a:endParaRPr lang="en-AU" sz="32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637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2420" y="401921"/>
            <a:ext cx="10564010" cy="1049235"/>
          </a:xfrm>
        </p:spPr>
        <p:txBody>
          <a:bodyPr>
            <a:normAutofit/>
          </a:bodyPr>
          <a:lstStyle/>
          <a:p>
            <a:r>
              <a:rPr lang="en-AU" sz="4000" dirty="0"/>
              <a:t>A door way into this kingdom</a:t>
            </a:r>
          </a:p>
        </p:txBody>
      </p:sp>
      <p:pic>
        <p:nvPicPr>
          <p:cNvPr id="4" name="Picture 3">
            <a:extLst>
              <a:ext uri="{FF2B5EF4-FFF2-40B4-BE49-F238E27FC236}">
                <a16:creationId xmlns:a16="http://schemas.microsoft.com/office/drawing/2014/main" id="{D5B98F5E-39F6-4D06-B825-A0007CAC9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932" y="1834945"/>
            <a:ext cx="1614784" cy="2287229"/>
          </a:xfrm>
          <a:prstGeom prst="rect">
            <a:avLst/>
          </a:prstGeom>
        </p:spPr>
      </p:pic>
      <p:pic>
        <p:nvPicPr>
          <p:cNvPr id="7" name="Picture 6">
            <a:extLst>
              <a:ext uri="{FF2B5EF4-FFF2-40B4-BE49-F238E27FC236}">
                <a16:creationId xmlns:a16="http://schemas.microsoft.com/office/drawing/2014/main" id="{4A072280-0C9F-4C19-A06C-AB36A7FBE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539" y="1806863"/>
            <a:ext cx="1614784" cy="2287230"/>
          </a:xfrm>
          <a:prstGeom prst="rect">
            <a:avLst/>
          </a:prstGeom>
        </p:spPr>
      </p:pic>
      <p:pic>
        <p:nvPicPr>
          <p:cNvPr id="9" name="Picture 8">
            <a:extLst>
              <a:ext uri="{FF2B5EF4-FFF2-40B4-BE49-F238E27FC236}">
                <a16:creationId xmlns:a16="http://schemas.microsoft.com/office/drawing/2014/main" id="{0E2CB95B-BBD5-4456-A775-D3182D1C6C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681" y="1811308"/>
            <a:ext cx="1613972" cy="2287229"/>
          </a:xfrm>
          <a:prstGeom prst="rect">
            <a:avLst/>
          </a:prstGeom>
        </p:spPr>
      </p:pic>
      <p:pic>
        <p:nvPicPr>
          <p:cNvPr id="11" name="Picture 10">
            <a:extLst>
              <a:ext uri="{FF2B5EF4-FFF2-40B4-BE49-F238E27FC236}">
                <a16:creationId xmlns:a16="http://schemas.microsoft.com/office/drawing/2014/main" id="{A2F94DB6-4456-424C-8737-44C4F24E5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7600" y="1812459"/>
            <a:ext cx="1613971" cy="2286078"/>
          </a:xfrm>
          <a:prstGeom prst="rect">
            <a:avLst/>
          </a:prstGeom>
        </p:spPr>
      </p:pic>
      <p:pic>
        <p:nvPicPr>
          <p:cNvPr id="13" name="Picture 12">
            <a:extLst>
              <a:ext uri="{FF2B5EF4-FFF2-40B4-BE49-F238E27FC236}">
                <a16:creationId xmlns:a16="http://schemas.microsoft.com/office/drawing/2014/main" id="{63136A41-5DCF-4832-ADB3-7A3C8DC087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6957" y="1811308"/>
            <a:ext cx="1547986" cy="2278341"/>
          </a:xfrm>
          <a:prstGeom prst="rect">
            <a:avLst/>
          </a:prstGeom>
        </p:spPr>
      </p:pic>
      <p:pic>
        <p:nvPicPr>
          <p:cNvPr id="15" name="Picture 14">
            <a:extLst>
              <a:ext uri="{FF2B5EF4-FFF2-40B4-BE49-F238E27FC236}">
                <a16:creationId xmlns:a16="http://schemas.microsoft.com/office/drawing/2014/main" id="{278CE8F2-4632-4DED-900D-3102FC18C4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9102" y="1834945"/>
            <a:ext cx="1613971" cy="2286078"/>
          </a:xfrm>
          <a:prstGeom prst="rect">
            <a:avLst/>
          </a:prstGeom>
        </p:spPr>
      </p:pic>
      <p:pic>
        <p:nvPicPr>
          <p:cNvPr id="19" name="Picture 18">
            <a:extLst>
              <a:ext uri="{FF2B5EF4-FFF2-40B4-BE49-F238E27FC236}">
                <a16:creationId xmlns:a16="http://schemas.microsoft.com/office/drawing/2014/main" id="{D9077F50-985A-4CF7-8B6E-F8CA7F73F8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0111" y="4221208"/>
            <a:ext cx="1694978" cy="2400818"/>
          </a:xfrm>
          <a:prstGeom prst="rect">
            <a:avLst/>
          </a:prstGeom>
        </p:spPr>
      </p:pic>
      <p:pic>
        <p:nvPicPr>
          <p:cNvPr id="21" name="Picture 20">
            <a:extLst>
              <a:ext uri="{FF2B5EF4-FFF2-40B4-BE49-F238E27FC236}">
                <a16:creationId xmlns:a16="http://schemas.microsoft.com/office/drawing/2014/main" id="{4A3570AC-5EDC-4A3A-8CC2-63AEE9A94E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06798" y="4269803"/>
            <a:ext cx="1657355" cy="2352223"/>
          </a:xfrm>
          <a:prstGeom prst="rect">
            <a:avLst/>
          </a:prstGeom>
        </p:spPr>
      </p:pic>
      <p:pic>
        <p:nvPicPr>
          <p:cNvPr id="23" name="Picture 22">
            <a:extLst>
              <a:ext uri="{FF2B5EF4-FFF2-40B4-BE49-F238E27FC236}">
                <a16:creationId xmlns:a16="http://schemas.microsoft.com/office/drawing/2014/main" id="{8DD2E460-D5AA-4F8D-8FB6-C77CA9C9B4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6979" y="4269802"/>
            <a:ext cx="1613971" cy="2381612"/>
          </a:xfrm>
          <a:prstGeom prst="rect">
            <a:avLst/>
          </a:prstGeom>
        </p:spPr>
      </p:pic>
      <p:pic>
        <p:nvPicPr>
          <p:cNvPr id="25" name="Picture 24">
            <a:extLst>
              <a:ext uri="{FF2B5EF4-FFF2-40B4-BE49-F238E27FC236}">
                <a16:creationId xmlns:a16="http://schemas.microsoft.com/office/drawing/2014/main" id="{675FEA34-9F99-48C0-991C-44E52D748B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659" y="1849368"/>
            <a:ext cx="1544884" cy="2249169"/>
          </a:xfrm>
          <a:prstGeom prst="rect">
            <a:avLst/>
          </a:prstGeom>
        </p:spPr>
      </p:pic>
    </p:spTree>
    <p:extLst>
      <p:ext uri="{BB962C8B-B14F-4D97-AF65-F5344CB8AC3E}">
        <p14:creationId xmlns:p14="http://schemas.microsoft.com/office/powerpoint/2010/main" val="119427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Relational Kingdom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338700"/>
            <a:ext cx="9821731" cy="5076848"/>
          </a:xfrm>
        </p:spPr>
        <p:txBody>
          <a:bodyPr>
            <a:normAutofit fontScale="92500" lnSpcReduction="10000"/>
          </a:bodyPr>
          <a:lstStyle/>
          <a:p>
            <a:pPr algn="just"/>
            <a:r>
              <a:rPr lang="en-AU" sz="2400" dirty="0">
                <a:latin typeface="+mn-lt"/>
              </a:rPr>
              <a:t>For we know that </a:t>
            </a:r>
            <a:r>
              <a:rPr lang="en-AU" sz="2400" dirty="0">
                <a:solidFill>
                  <a:srgbClr val="92D050"/>
                </a:solidFill>
                <a:latin typeface="+mn-lt"/>
              </a:rPr>
              <a:t>the law is spiritual</a:t>
            </a:r>
            <a:r>
              <a:rPr lang="en-AU" sz="2400" dirty="0">
                <a:latin typeface="+mn-lt"/>
              </a:rPr>
              <a:t>: but I am carnal, sold under sin. Rom 7:14  </a:t>
            </a:r>
          </a:p>
          <a:p>
            <a:pPr algn="just"/>
            <a:r>
              <a:rPr lang="en-AU" sz="2400" dirty="0">
                <a:latin typeface="+mn-lt"/>
              </a:rPr>
              <a:t>No man hath seen God at any time; the </a:t>
            </a:r>
            <a:r>
              <a:rPr lang="en-AU" sz="2400" dirty="0">
                <a:solidFill>
                  <a:srgbClr val="92D050"/>
                </a:solidFill>
                <a:latin typeface="+mn-lt"/>
              </a:rPr>
              <a:t>only begotten Son, which is in the bosom of the Father</a:t>
            </a:r>
            <a:r>
              <a:rPr lang="en-AU" sz="2400" dirty="0">
                <a:latin typeface="+mn-lt"/>
              </a:rPr>
              <a:t>, he hath declared him. John 1:18  </a:t>
            </a:r>
          </a:p>
          <a:p>
            <a:pPr algn="just"/>
            <a:r>
              <a:rPr lang="en-AU" sz="2400" dirty="0">
                <a:latin typeface="+mn-lt"/>
              </a:rPr>
              <a:t>But unto them which are called, both Jews and Greeks, Christ the power of God, and </a:t>
            </a:r>
            <a:r>
              <a:rPr lang="en-AU" sz="2400" dirty="0">
                <a:solidFill>
                  <a:srgbClr val="92D050"/>
                </a:solidFill>
                <a:latin typeface="+mn-lt"/>
              </a:rPr>
              <a:t>the wisdom of God</a:t>
            </a:r>
            <a:r>
              <a:rPr lang="en-AU" sz="2400" dirty="0">
                <a:latin typeface="+mn-lt"/>
              </a:rPr>
              <a:t>. Because the </a:t>
            </a:r>
            <a:r>
              <a:rPr lang="en-AU" sz="2400" dirty="0">
                <a:solidFill>
                  <a:srgbClr val="92D050"/>
                </a:solidFill>
                <a:latin typeface="+mn-lt"/>
              </a:rPr>
              <a:t>foolishness of God </a:t>
            </a:r>
            <a:r>
              <a:rPr lang="en-AU" sz="2400" dirty="0">
                <a:latin typeface="+mn-lt"/>
              </a:rPr>
              <a:t>is wiser than men; and the </a:t>
            </a:r>
            <a:r>
              <a:rPr lang="en-AU" sz="2400" b="1" dirty="0">
                <a:solidFill>
                  <a:srgbClr val="92D050"/>
                </a:solidFill>
                <a:latin typeface="+mn-lt"/>
              </a:rPr>
              <a:t>weakness of God</a:t>
            </a:r>
            <a:r>
              <a:rPr lang="en-AU" sz="2400" dirty="0">
                <a:solidFill>
                  <a:srgbClr val="92D050"/>
                </a:solidFill>
                <a:latin typeface="+mn-lt"/>
              </a:rPr>
              <a:t> is stronger than men.</a:t>
            </a:r>
            <a:r>
              <a:rPr lang="en-AU" sz="2400" dirty="0">
                <a:latin typeface="+mn-lt"/>
              </a:rPr>
              <a:t> 1 Cor 1:24-25</a:t>
            </a:r>
          </a:p>
          <a:p>
            <a:pPr algn="just"/>
            <a:r>
              <a:rPr lang="en-AU" sz="2400" dirty="0">
                <a:latin typeface="+mn-lt"/>
              </a:rPr>
              <a:t>And </a:t>
            </a:r>
            <a:r>
              <a:rPr lang="en-AU" sz="2400" dirty="0">
                <a:solidFill>
                  <a:srgbClr val="92D050"/>
                </a:solidFill>
                <a:latin typeface="+mn-lt"/>
              </a:rPr>
              <a:t>I will pour</a:t>
            </a:r>
            <a:r>
              <a:rPr lang="en-AU" sz="2400" dirty="0">
                <a:latin typeface="+mn-lt"/>
              </a:rPr>
              <a:t> upon the house of David, and upon the inhabitants of Jerusalem, </a:t>
            </a:r>
            <a:r>
              <a:rPr lang="en-AU" sz="2400" dirty="0">
                <a:solidFill>
                  <a:srgbClr val="92D050"/>
                </a:solidFill>
                <a:latin typeface="+mn-lt"/>
              </a:rPr>
              <a:t>the spirit of grace</a:t>
            </a:r>
            <a:r>
              <a:rPr lang="en-AU" sz="2400" dirty="0">
                <a:latin typeface="+mn-lt"/>
              </a:rPr>
              <a:t> and of supplications: and </a:t>
            </a:r>
            <a:r>
              <a:rPr lang="en-AU" sz="2400" dirty="0">
                <a:solidFill>
                  <a:srgbClr val="92D050"/>
                </a:solidFill>
                <a:latin typeface="+mn-lt"/>
              </a:rPr>
              <a:t>they shall look upon me whom they have pierced, and they shall mourn for him, as one </a:t>
            </a:r>
            <a:r>
              <a:rPr lang="en-AU" sz="2400" dirty="0" err="1">
                <a:solidFill>
                  <a:srgbClr val="92D050"/>
                </a:solidFill>
                <a:latin typeface="+mn-lt"/>
              </a:rPr>
              <a:t>mourneth</a:t>
            </a:r>
            <a:r>
              <a:rPr lang="en-AU" sz="2400" dirty="0">
                <a:solidFill>
                  <a:srgbClr val="92D050"/>
                </a:solidFill>
                <a:latin typeface="+mn-lt"/>
              </a:rPr>
              <a:t> for his only son</a:t>
            </a:r>
            <a:r>
              <a:rPr lang="en-AU" sz="2400" dirty="0">
                <a:latin typeface="+mn-lt"/>
              </a:rPr>
              <a:t>, and shall be in bitterness for him, as one that is in bitterness for his firstborn. </a:t>
            </a:r>
            <a:r>
              <a:rPr lang="en-AU" sz="2400" dirty="0" err="1">
                <a:latin typeface="+mn-lt"/>
              </a:rPr>
              <a:t>Zec</a:t>
            </a:r>
            <a:r>
              <a:rPr lang="en-AU" sz="2400" dirty="0">
                <a:latin typeface="+mn-lt"/>
              </a:rPr>
              <a:t> 12:10  </a:t>
            </a:r>
          </a:p>
          <a:p>
            <a:pPr marL="0" marR="0" indent="0" algn="just" rtl="0">
              <a:buNone/>
            </a:pPr>
            <a:r>
              <a:rPr lang="en-AU" sz="2400" dirty="0">
                <a:latin typeface="+mn-lt"/>
              </a:rPr>
              <a:t> </a:t>
            </a:r>
          </a:p>
          <a:p>
            <a:pPr marL="0" marR="0" indent="0" algn="just" rtl="0">
              <a:buNone/>
            </a:pPr>
            <a:endParaRPr lang="en-AU" sz="32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400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atonement in a different light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338700"/>
            <a:ext cx="9821731" cy="3815928"/>
          </a:xfrm>
        </p:spPr>
        <p:txBody>
          <a:bodyPr>
            <a:normAutofit/>
          </a:bodyPr>
          <a:lstStyle/>
          <a:p>
            <a:pPr marL="0" marR="0" indent="0" algn="just" rtl="0">
              <a:buNone/>
            </a:pPr>
            <a:r>
              <a:rPr lang="en-AU" sz="2400" dirty="0">
                <a:latin typeface="+mn-lt"/>
              </a:rPr>
              <a:t>You may have seen something in regard to the righteousness of Christ, but there is truth yet to be seen clearly, and that should be estimated by you as precious as rare jewels. </a:t>
            </a:r>
            <a:r>
              <a:rPr lang="en-AU" sz="2400" dirty="0">
                <a:solidFill>
                  <a:srgbClr val="92D050"/>
                </a:solidFill>
                <a:latin typeface="+mn-lt"/>
              </a:rPr>
              <a:t>You will see the law of God and interpret it to the people in an entirely different light from what you have done in the past</a:t>
            </a:r>
            <a:r>
              <a:rPr lang="en-AU" sz="2400" dirty="0">
                <a:latin typeface="+mn-lt"/>
              </a:rPr>
              <a:t>, for the law of God will be seen by you as revealing a God of mercy and righteousness. </a:t>
            </a:r>
            <a:r>
              <a:rPr lang="en-AU" sz="2400" dirty="0">
                <a:solidFill>
                  <a:srgbClr val="92D050"/>
                </a:solidFill>
                <a:latin typeface="+mn-lt"/>
              </a:rPr>
              <a:t>The atonement, made by the stupendous sacrifice of Jesus Christ, will be seen by you in an altogether different light.</a:t>
            </a:r>
            <a:r>
              <a:rPr lang="en-AU" sz="2400" dirty="0">
                <a:latin typeface="+mn-lt"/>
              </a:rPr>
              <a:t> {ST November 13, 1893, par. 2}</a:t>
            </a:r>
            <a:endParaRPr lang="en-AU" sz="32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980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relational atonement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338700"/>
            <a:ext cx="9821731" cy="4914616"/>
          </a:xfrm>
        </p:spPr>
        <p:txBody>
          <a:bodyPr>
            <a:normAutofit fontScale="77500" lnSpcReduction="20000"/>
          </a:bodyPr>
          <a:lstStyle/>
          <a:p>
            <a:pPr marL="457200" marR="0" indent="-457200" algn="just" rtl="0">
              <a:buAutoNum type="arabicPeriod"/>
            </a:pPr>
            <a:r>
              <a:rPr lang="en-AU" sz="2400" dirty="0">
                <a:latin typeface="+mn-lt"/>
              </a:rPr>
              <a:t>Exceeding Sorrowful even unto death</a:t>
            </a:r>
          </a:p>
          <a:p>
            <a:pPr marL="514350" marR="0" indent="-514350" algn="just" rtl="0">
              <a:buAutoNum type="arabicPeriod"/>
            </a:pPr>
            <a:r>
              <a:rPr lang="en-AU" sz="2400" dirty="0">
                <a:effectLst/>
                <a:latin typeface="+mn-lt"/>
                <a:ea typeface="Calibri" panose="020F0502020204030204" pitchFamily="34" charset="0"/>
                <a:cs typeface="Arial" panose="020B0604020202020204" pitchFamily="34" charset="0"/>
              </a:rPr>
              <a:t>How a thief saved the world</a:t>
            </a:r>
          </a:p>
          <a:p>
            <a:pPr marL="0" marR="0" indent="0" algn="just" rtl="0">
              <a:buNone/>
            </a:pPr>
            <a:r>
              <a:rPr lang="en-AU" sz="3200" dirty="0">
                <a:effectLst/>
                <a:latin typeface="+mn-lt"/>
                <a:ea typeface="Calibri" panose="020F0502020204030204" pitchFamily="34" charset="0"/>
                <a:cs typeface="Arial" panose="020B0604020202020204" pitchFamily="34" charset="0"/>
              </a:rPr>
              <a:t>Wherefore henceforth know we </a:t>
            </a:r>
            <a:r>
              <a:rPr lang="en-AU" sz="3200" dirty="0">
                <a:solidFill>
                  <a:srgbClr val="92D050"/>
                </a:solidFill>
                <a:effectLst/>
                <a:latin typeface="+mn-lt"/>
                <a:ea typeface="Calibri" panose="020F0502020204030204" pitchFamily="34" charset="0"/>
                <a:cs typeface="Arial" panose="020B0604020202020204" pitchFamily="34" charset="0"/>
              </a:rPr>
              <a:t>no man after the flesh</a:t>
            </a:r>
            <a:r>
              <a:rPr lang="en-AU" sz="3200" dirty="0">
                <a:effectLst/>
                <a:latin typeface="+mn-lt"/>
                <a:ea typeface="Calibri" panose="020F0502020204030204" pitchFamily="34" charset="0"/>
                <a:cs typeface="Arial" panose="020B0604020202020204" pitchFamily="34" charset="0"/>
              </a:rPr>
              <a:t>: yea, </a:t>
            </a:r>
            <a:r>
              <a:rPr lang="en-AU" sz="3200" dirty="0">
                <a:solidFill>
                  <a:srgbClr val="92D050"/>
                </a:solidFill>
                <a:effectLst/>
                <a:latin typeface="+mn-lt"/>
                <a:ea typeface="Calibri" panose="020F0502020204030204" pitchFamily="34" charset="0"/>
                <a:cs typeface="Arial" panose="020B0604020202020204" pitchFamily="34" charset="0"/>
              </a:rPr>
              <a:t>though we have known Christ after the flesh,</a:t>
            </a:r>
            <a:r>
              <a:rPr lang="en-AU" sz="3200" dirty="0">
                <a:effectLst/>
                <a:latin typeface="+mn-lt"/>
                <a:ea typeface="Calibri" panose="020F0502020204030204" pitchFamily="34" charset="0"/>
                <a:cs typeface="Arial" panose="020B0604020202020204" pitchFamily="34" charset="0"/>
              </a:rPr>
              <a:t> </a:t>
            </a:r>
            <a:r>
              <a:rPr lang="en-AU" sz="3200" dirty="0">
                <a:solidFill>
                  <a:srgbClr val="92D050"/>
                </a:solidFill>
                <a:effectLst/>
                <a:latin typeface="+mn-lt"/>
                <a:ea typeface="Calibri" panose="020F0502020204030204" pitchFamily="34" charset="0"/>
                <a:cs typeface="Arial" panose="020B0604020202020204" pitchFamily="34" charset="0"/>
              </a:rPr>
              <a:t>yet now henceforth know we him no more.</a:t>
            </a:r>
            <a:r>
              <a:rPr lang="en-AU" sz="3200" dirty="0">
                <a:effectLst/>
                <a:latin typeface="+mn-lt"/>
                <a:ea typeface="Calibri" panose="020F0502020204030204" pitchFamily="34" charset="0"/>
                <a:cs typeface="Arial" panose="020B0604020202020204" pitchFamily="34" charset="0"/>
              </a:rPr>
              <a:t> Therefore if any man be in Christ, he is a new creature: old things are passed away; behold, </a:t>
            </a:r>
            <a:r>
              <a:rPr lang="en-AU" sz="3200" dirty="0">
                <a:solidFill>
                  <a:srgbClr val="92D050"/>
                </a:solidFill>
                <a:effectLst/>
                <a:latin typeface="+mn-lt"/>
                <a:ea typeface="Calibri" panose="020F0502020204030204" pitchFamily="34" charset="0"/>
                <a:cs typeface="Arial" panose="020B0604020202020204" pitchFamily="34" charset="0"/>
              </a:rPr>
              <a:t>all things are become new. </a:t>
            </a:r>
            <a:r>
              <a:rPr lang="en-AU" sz="3200" dirty="0">
                <a:effectLst/>
                <a:latin typeface="+mn-lt"/>
                <a:ea typeface="Calibri" panose="020F0502020204030204" pitchFamily="34" charset="0"/>
                <a:cs typeface="Arial" panose="020B0604020202020204" pitchFamily="34" charset="0"/>
              </a:rPr>
              <a:t>And all things are of God, </a:t>
            </a:r>
            <a:r>
              <a:rPr lang="en-AU" sz="3200" dirty="0">
                <a:solidFill>
                  <a:srgbClr val="92D050"/>
                </a:solidFill>
                <a:effectLst/>
                <a:latin typeface="+mn-lt"/>
                <a:ea typeface="Calibri" panose="020F0502020204030204" pitchFamily="34" charset="0"/>
                <a:cs typeface="Arial" panose="020B0604020202020204" pitchFamily="34" charset="0"/>
              </a:rPr>
              <a:t>who hath reconciled </a:t>
            </a:r>
            <a:r>
              <a:rPr lang="en-AU" sz="3200" dirty="0">
                <a:effectLst/>
                <a:latin typeface="+mn-lt"/>
                <a:ea typeface="Calibri" panose="020F0502020204030204" pitchFamily="34" charset="0"/>
                <a:cs typeface="Arial" panose="020B0604020202020204" pitchFamily="34" charset="0"/>
              </a:rPr>
              <a:t>[atoned]</a:t>
            </a:r>
            <a:r>
              <a:rPr lang="en-AU" sz="3200" dirty="0">
                <a:solidFill>
                  <a:srgbClr val="92D050"/>
                </a:solidFill>
                <a:effectLst/>
                <a:latin typeface="+mn-lt"/>
                <a:ea typeface="Calibri" panose="020F0502020204030204" pitchFamily="34" charset="0"/>
                <a:cs typeface="Arial" panose="020B0604020202020204" pitchFamily="34" charset="0"/>
              </a:rPr>
              <a:t> us to himself by Jesus Christ</a:t>
            </a:r>
            <a:r>
              <a:rPr lang="en-AU" sz="3200" dirty="0">
                <a:effectLst/>
                <a:latin typeface="+mn-lt"/>
                <a:ea typeface="Calibri" panose="020F0502020204030204" pitchFamily="34" charset="0"/>
                <a:cs typeface="Arial" panose="020B0604020202020204" pitchFamily="34" charset="0"/>
              </a:rPr>
              <a:t>, and hath </a:t>
            </a:r>
            <a:r>
              <a:rPr lang="en-AU" sz="3200" dirty="0">
                <a:solidFill>
                  <a:srgbClr val="92D050"/>
                </a:solidFill>
                <a:effectLst/>
                <a:latin typeface="+mn-lt"/>
                <a:ea typeface="Calibri" panose="020F0502020204030204" pitchFamily="34" charset="0"/>
                <a:cs typeface="Arial" panose="020B0604020202020204" pitchFamily="34" charset="0"/>
              </a:rPr>
              <a:t>given to us the ministry of reconciliation</a:t>
            </a:r>
            <a:r>
              <a:rPr lang="en-AU" sz="3200" dirty="0">
                <a:effectLst/>
                <a:latin typeface="+mn-lt"/>
                <a:ea typeface="Calibri" panose="020F0502020204030204" pitchFamily="34" charset="0"/>
                <a:cs typeface="Arial" panose="020B0604020202020204" pitchFamily="34" charset="0"/>
              </a:rPr>
              <a:t>; [atonement] To wit, that God was in Christ, reconciling [atoning] the world unto himself, </a:t>
            </a:r>
            <a:r>
              <a:rPr lang="en-AU" sz="3200" dirty="0">
                <a:solidFill>
                  <a:srgbClr val="92D050"/>
                </a:solidFill>
                <a:effectLst/>
                <a:latin typeface="+mn-lt"/>
                <a:ea typeface="Calibri" panose="020F0502020204030204" pitchFamily="34" charset="0"/>
                <a:cs typeface="Arial" panose="020B0604020202020204" pitchFamily="34" charset="0"/>
              </a:rPr>
              <a:t>not imputing their trespasses unto them</a:t>
            </a:r>
            <a:r>
              <a:rPr lang="en-AU" sz="3200" dirty="0">
                <a:effectLst/>
                <a:latin typeface="+mn-lt"/>
                <a:ea typeface="Calibri" panose="020F0502020204030204" pitchFamily="34" charset="0"/>
                <a:cs typeface="Arial" panose="020B0604020202020204" pitchFamily="34" charset="0"/>
              </a:rPr>
              <a:t>; and hath committed unto us the word of reconciliation. Now then we are ambassadors for Christ, as though God did beseech you by us: we pray you in Christ's stead, be ye reconciled to God. 2 Co 5:16-20</a:t>
            </a:r>
          </a:p>
        </p:txBody>
      </p:sp>
    </p:spTree>
    <p:extLst>
      <p:ext uri="{BB962C8B-B14F-4D97-AF65-F5344CB8AC3E}">
        <p14:creationId xmlns:p14="http://schemas.microsoft.com/office/powerpoint/2010/main" val="220453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relational atonement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12956" y="1297859"/>
            <a:ext cx="11424640" cy="4918586"/>
          </a:xfrm>
        </p:spPr>
        <p:txBody>
          <a:bodyPr>
            <a:normAutofit fontScale="92500" lnSpcReduction="20000"/>
          </a:bodyPr>
          <a:lstStyle/>
          <a:p>
            <a:pPr marL="0" marR="0" indent="0" algn="just" rtl="0">
              <a:buNone/>
            </a:pPr>
            <a:r>
              <a:rPr lang="en-AU" sz="2400" dirty="0">
                <a:latin typeface="+mn-lt"/>
              </a:rPr>
              <a:t>The word “atonement” means at-one-</a:t>
            </a:r>
            <a:r>
              <a:rPr lang="en-AU" sz="2400" dirty="0" err="1">
                <a:latin typeface="+mn-lt"/>
              </a:rPr>
              <a:t>ment</a:t>
            </a:r>
            <a:r>
              <a:rPr lang="en-AU" sz="2400" dirty="0">
                <a:latin typeface="+mn-lt"/>
              </a:rPr>
              <a:t>.  </a:t>
            </a:r>
            <a:r>
              <a:rPr lang="en-AU" sz="2400" dirty="0">
                <a:solidFill>
                  <a:srgbClr val="92D050"/>
                </a:solidFill>
                <a:latin typeface="+mn-lt"/>
              </a:rPr>
              <a:t>Sin had brought misery, and misery had brought a misunderstanding of God’s character.  </a:t>
            </a:r>
            <a:r>
              <a:rPr lang="en-AU" sz="2400" dirty="0">
                <a:latin typeface="+mn-lt"/>
              </a:rPr>
              <a:t>Thus men had come to hate God instead of loving him; and hating him, the one Father, men also hated man, their brother.  Thus, instead of the one family and the one Father, men were separated from God and from each other, and held apart by hatred and selfishness.  </a:t>
            </a:r>
            <a:r>
              <a:rPr lang="en-AU" sz="2400" dirty="0">
                <a:solidFill>
                  <a:srgbClr val="92D050"/>
                </a:solidFill>
                <a:latin typeface="+mn-lt"/>
              </a:rPr>
              <a:t>There must be an atonement.</a:t>
            </a:r>
          </a:p>
          <a:p>
            <a:pPr marL="0" marR="0" indent="0" algn="just" rtl="0">
              <a:buNone/>
            </a:pPr>
            <a:r>
              <a:rPr lang="en-AU" sz="2400" dirty="0">
                <a:solidFill>
                  <a:srgbClr val="92D050"/>
                </a:solidFill>
                <a:latin typeface="+mn-lt"/>
              </a:rPr>
              <a:t>An atonement can be made only by God’s so revealing his love, in spite of sin and sorrow, that men’s hearts will be touched to tenderness; and they, being delivered from Satan’s delusions, may see how fully and terribly they have misunderstood the divine One, and so have done despite to the Spirit of his grace. Thus they may be led, as returning brethren, to come back to the Father’s house in blissful unity.</a:t>
            </a:r>
          </a:p>
          <a:p>
            <a:pPr marL="0" marR="0" indent="0" algn="just" rtl="0">
              <a:buNone/>
            </a:pPr>
            <a:r>
              <a:rPr lang="en-AU" sz="2400" dirty="0">
                <a:solidFill>
                  <a:srgbClr val="92D050"/>
                </a:solidFill>
                <a:latin typeface="+mn-lt"/>
              </a:rPr>
              <a:t>The atonement is not to appease God’s wrath, so that men dare come to him, but it is to reveal his love, so that they will come to him.  It was not Christ reconciling God unto the world, but God in Christ reconciling the world unto himself.  </a:t>
            </a:r>
            <a:r>
              <a:rPr lang="en-AU" sz="2400" dirty="0">
                <a:latin typeface="+mn-lt"/>
              </a:rPr>
              <a:t>It is nowhere said that God needed to be reconciled unto us; he says, “I have not forsaken you, but you have forsaken me.”  And Paul says, “I beseech you in Christ’s stead, By ye reconciled to God.” – George Fifield – God is Love 1897</a:t>
            </a:r>
            <a:endParaRPr lang="en-AU" sz="32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774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When the fourth angel begins…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2883310" y="1618919"/>
            <a:ext cx="8954285" cy="4597525"/>
          </a:xfrm>
        </p:spPr>
        <p:txBody>
          <a:bodyPr>
            <a:normAutofit/>
          </a:bodyPr>
          <a:lstStyle/>
          <a:p>
            <a:pPr marL="0" marR="0" indent="0" algn="just" rtl="0">
              <a:buNone/>
            </a:pPr>
            <a:r>
              <a:rPr lang="en-AU" sz="2400" dirty="0">
                <a:latin typeface="+mn-lt"/>
              </a:rPr>
              <a:t>"Now comes the word that I have declared that </a:t>
            </a:r>
            <a:r>
              <a:rPr lang="en-AU" sz="2400" dirty="0">
                <a:solidFill>
                  <a:srgbClr val="92D050"/>
                </a:solidFill>
                <a:latin typeface="+mn-lt"/>
              </a:rPr>
              <a:t>New York </a:t>
            </a:r>
            <a:r>
              <a:rPr lang="en-AU" sz="2400" dirty="0">
                <a:latin typeface="+mn-lt"/>
              </a:rPr>
              <a:t>is to be swept away by a tidal wave. This I have never said. I have said, </a:t>
            </a:r>
            <a:r>
              <a:rPr lang="en-AU" sz="2400" dirty="0">
                <a:solidFill>
                  <a:srgbClr val="92D050"/>
                </a:solidFill>
                <a:latin typeface="+mn-lt"/>
              </a:rPr>
              <a:t>as I looked at the great buildings going up there</a:t>
            </a:r>
            <a:r>
              <a:rPr lang="en-AU" sz="2400" dirty="0">
                <a:latin typeface="+mn-lt"/>
              </a:rPr>
              <a:t>, story after story </a:t>
            </a:r>
            <a:r>
              <a:rPr lang="en-AU" sz="2400" dirty="0">
                <a:solidFill>
                  <a:srgbClr val="92D050"/>
                </a:solidFill>
                <a:latin typeface="+mn-lt"/>
              </a:rPr>
              <a:t>'What terrible scenes will take place </a:t>
            </a:r>
            <a:r>
              <a:rPr lang="en-AU" sz="2400" dirty="0">
                <a:latin typeface="+mn-lt"/>
              </a:rPr>
              <a:t>when the Lord shall arise to shake terribly the earth! </a:t>
            </a:r>
            <a:r>
              <a:rPr lang="en-AU" sz="2400" dirty="0">
                <a:solidFill>
                  <a:srgbClr val="92D050"/>
                </a:solidFill>
                <a:latin typeface="+mn-lt"/>
              </a:rPr>
              <a:t>Then the words of Revelation 18:1-3 will be fulfilled.' </a:t>
            </a:r>
            <a:r>
              <a:rPr lang="en-AU" sz="2400" dirty="0">
                <a:latin typeface="+mn-lt"/>
              </a:rPr>
              <a:t>The whole of the eighteenth chapter of Revelation is a warning of what is coming on the earth. But I have no light in particular in regard to what is coming on </a:t>
            </a:r>
            <a:r>
              <a:rPr lang="en-AU" sz="2400" dirty="0">
                <a:solidFill>
                  <a:srgbClr val="92D050"/>
                </a:solidFill>
                <a:latin typeface="+mn-lt"/>
              </a:rPr>
              <a:t>New York</a:t>
            </a:r>
            <a:r>
              <a:rPr lang="en-AU" sz="2400" dirty="0">
                <a:latin typeface="+mn-lt"/>
              </a:rPr>
              <a:t>, only I know that </a:t>
            </a:r>
            <a:r>
              <a:rPr lang="en-AU" sz="2400" dirty="0">
                <a:solidFill>
                  <a:srgbClr val="92D050"/>
                </a:solidFill>
                <a:latin typeface="+mn-lt"/>
              </a:rPr>
              <a:t>one day the great buildings there will be thrown down </a:t>
            </a:r>
            <a:r>
              <a:rPr lang="en-AU" sz="2400" dirty="0">
                <a:latin typeface="+mn-lt"/>
              </a:rPr>
              <a:t>by the turning and overturning of God's power. LS 411,412</a:t>
            </a:r>
            <a:endParaRPr lang="en-AU" sz="3200" dirty="0">
              <a:effectLst/>
              <a:latin typeface="+mn-l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C81F143-616D-420C-AE66-472E6AECC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57" y="2094417"/>
            <a:ext cx="2583737" cy="3667003"/>
          </a:xfrm>
          <a:prstGeom prst="rect">
            <a:avLst/>
          </a:prstGeom>
        </p:spPr>
      </p:pic>
    </p:spTree>
    <p:extLst>
      <p:ext uri="{BB962C8B-B14F-4D97-AF65-F5344CB8AC3E}">
        <p14:creationId xmlns:p14="http://schemas.microsoft.com/office/powerpoint/2010/main" val="6987932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18056</TotalTime>
  <Words>3076</Words>
  <Application>Microsoft Office PowerPoint</Application>
  <PresentationFormat>Widescreen</PresentationFormat>
  <Paragraphs>82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Ion</vt:lpstr>
      <vt:lpstr>Daniel and the Atonement</vt:lpstr>
      <vt:lpstr>Key to Understanding Daniel</vt:lpstr>
      <vt:lpstr>This gospel of the kingdom</vt:lpstr>
      <vt:lpstr>A door way into this kingdom</vt:lpstr>
      <vt:lpstr>Relational Kingdom</vt:lpstr>
      <vt:lpstr>The atonement in a different light</vt:lpstr>
      <vt:lpstr>The relational atonement</vt:lpstr>
      <vt:lpstr>The relational atonement</vt:lpstr>
      <vt:lpstr>When the fourth angel begins…</vt:lpstr>
      <vt:lpstr>Key to Understanding Daniel</vt:lpstr>
      <vt:lpstr>Key to Understanding Daniel</vt:lpstr>
      <vt:lpstr>Time no longer</vt:lpstr>
      <vt:lpstr>The little book</vt:lpstr>
      <vt:lpstr>Close of the prophetic periods</vt:lpstr>
      <vt:lpstr>Why no prophetic periods after 1844?</vt:lpstr>
      <vt:lpstr>The relational atonement</vt:lpstr>
      <vt:lpstr>No force in God’s kingdom</vt:lpstr>
      <vt:lpstr>Key to Understanding Daniel</vt:lpstr>
      <vt:lpstr>The seed principle</vt:lpstr>
      <vt:lpstr>History Repeated = Seed Principle</vt:lpstr>
      <vt:lpstr>Framework passage</vt:lpstr>
      <vt:lpstr>Divine Pattern Framework</vt:lpstr>
      <vt:lpstr>Our task...</vt:lpstr>
      <vt:lpstr>Our task...</vt:lpstr>
      <vt:lpstr>Fear involves torment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260</cp:revision>
  <dcterms:created xsi:type="dcterms:W3CDTF">2020-11-26T04:46:46Z</dcterms:created>
  <dcterms:modified xsi:type="dcterms:W3CDTF">2021-06-01T04:08:12Z</dcterms:modified>
</cp:coreProperties>
</file>