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9" r:id="rId2"/>
    <p:sldId id="274" r:id="rId3"/>
    <p:sldId id="257" r:id="rId4"/>
    <p:sldId id="311" r:id="rId5"/>
    <p:sldId id="312" r:id="rId6"/>
    <p:sldId id="313" r:id="rId7"/>
    <p:sldId id="343" r:id="rId8"/>
    <p:sldId id="292" r:id="rId9"/>
    <p:sldId id="314" r:id="rId10"/>
    <p:sldId id="340" r:id="rId11"/>
    <p:sldId id="339" r:id="rId12"/>
    <p:sldId id="342" r:id="rId13"/>
    <p:sldId id="341" r:id="rId14"/>
    <p:sldId id="293" r:id="rId15"/>
    <p:sldId id="315" r:id="rId16"/>
    <p:sldId id="300" r:id="rId17"/>
    <p:sldId id="319" r:id="rId18"/>
    <p:sldId id="344" r:id="rId19"/>
    <p:sldId id="345" r:id="rId20"/>
    <p:sldId id="346" r:id="rId21"/>
    <p:sldId id="347" r:id="rId22"/>
    <p:sldId id="348" r:id="rId23"/>
    <p:sldId id="349" r:id="rId24"/>
    <p:sldId id="35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18" d="100"/>
          <a:sy n="118" d="100"/>
        </p:scale>
        <p:origin x="9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9/01/2021</a:t>
            </a:fld>
            <a:endParaRPr lang="en-AU"/>
          </a:p>
        </p:txBody>
      </p:sp>
      <p:sp>
        <p:nvSpPr>
          <p:cNvPr id="5" name="Footer Placeholder 4"/>
          <p:cNvSpPr>
            <a:spLocks noGrp="1"/>
          </p:cNvSpPr>
          <p:nvPr>
            <p:ph type="ftr" sz="quarter" idx="11"/>
          </p:nvPr>
        </p:nvSpPr>
        <p:spPr>
          <a:xfrm>
            <a:off x="1451579" y="329307"/>
            <a:ext cx="5626774" cy="309201"/>
          </a:xfrm>
        </p:spPr>
        <p:txBody>
          <a:bodyPr/>
          <a:lstStyle/>
          <a:p>
            <a:endParaRPr lang="en-AU"/>
          </a:p>
        </p:txBody>
      </p:sp>
      <p:sp>
        <p:nvSpPr>
          <p:cNvPr id="6" name="Slide Number Placeholder 5"/>
          <p:cNvSpPr>
            <a:spLocks noGrp="1"/>
          </p:cNvSpPr>
          <p:nvPr>
            <p:ph type="sldNum" sz="quarter" idx="12"/>
          </p:nvPr>
        </p:nvSpPr>
        <p:spPr>
          <a:xfrm>
            <a:off x="476834" y="798973"/>
            <a:ext cx="811019" cy="503578"/>
          </a:xfrm>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43879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930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952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37410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9/01/2021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961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9/01/2021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799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9/01/2021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00982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F090D-BFA8-45E2-8ACD-2248A79581D3}" type="datetimeFigureOut">
              <a:rPr lang="en-AU" smtClean="0"/>
              <a:t>9/01/2021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26062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F090D-BFA8-45E2-8ACD-2248A79581D3}" type="datetimeFigureOut">
              <a:rPr lang="en-AU" smtClean="0"/>
              <a:t>9/01/2021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6916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9/01/2021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28506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E0F090D-BFA8-45E2-8ACD-2248A79581D3}" type="datetimeFigureOut">
              <a:rPr lang="en-AU" smtClean="0"/>
              <a:t>9/01/2021</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92161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0F090D-BFA8-45E2-8ACD-2248A79581D3}" type="datetimeFigureOut">
              <a:rPr lang="en-AU" smtClean="0"/>
              <a:t>9/01/2021</a:t>
            </a:fld>
            <a:endParaRPr lang="en-AU"/>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670C4A-D412-45E3-8E8D-7B22C4A7267C}" type="slidenum">
              <a:rPr lang="en-AU" smtClean="0"/>
              <a:t>‹#›</a:t>
            </a:fld>
            <a:endParaRPr lang="en-AU"/>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186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20268-6E85-4785-91EB-BA24825EBFBF}"/>
              </a:ext>
            </a:extLst>
          </p:cNvPr>
          <p:cNvPicPr>
            <a:picLocks noChangeAspect="1"/>
          </p:cNvPicPr>
          <p:nvPr/>
        </p:nvPicPr>
        <p:blipFill rotWithShape="1">
          <a:blip r:embed="rId2">
            <a:extLst>
              <a:ext uri="{28A0092B-C50C-407E-A947-70E740481C1C}">
                <a14:useLocalDpi xmlns:a14="http://schemas.microsoft.com/office/drawing/2010/main" val="0"/>
              </a:ext>
            </a:extLst>
          </a:blip>
          <a:srcRect t="15930" b="10106"/>
          <a:stretch/>
        </p:blipFill>
        <p:spPr>
          <a:xfrm>
            <a:off x="0" y="0"/>
            <a:ext cx="12180469" cy="6858000"/>
          </a:xfrm>
          <a:prstGeom prst="rect">
            <a:avLst/>
          </a:prstGeom>
        </p:spPr>
      </p:pic>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538268" y="4518766"/>
            <a:ext cx="7851906" cy="2060059"/>
          </a:xfrm>
        </p:spPr>
        <p:txBody>
          <a:bodyPr>
            <a:noAutofit/>
          </a:bodyPr>
          <a:lstStyle/>
          <a:p>
            <a:r>
              <a:rPr lang="en-AU" sz="5400" dirty="0">
                <a:effectLst>
                  <a:outerShdw blurRad="38100" dist="38100" dir="2700000" algn="tl">
                    <a:srgbClr val="000000">
                      <a:alpha val="43137"/>
                    </a:srgbClr>
                  </a:outerShdw>
                </a:effectLst>
              </a:rPr>
              <a:t>Gospel in creation Day 3</a:t>
            </a:r>
          </a:p>
        </p:txBody>
      </p:sp>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Gathered, waiting looking</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04007" y="1355913"/>
            <a:ext cx="10495369" cy="5195408"/>
          </a:xfrm>
        </p:spPr>
        <p:txBody>
          <a:bodyPr>
            <a:normAutofit lnSpcReduction="10000"/>
          </a:bodyPr>
          <a:lstStyle/>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And God said, Let the [1]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waters</a:t>
            </a:r>
            <a:r>
              <a:rPr lang="en-AU" sz="1800" dirty="0">
                <a:effectLst/>
                <a:latin typeface="Calibri" panose="020F0502020204030204" pitchFamily="34" charset="0"/>
                <a:ea typeface="Calibri" panose="020F0502020204030204" pitchFamily="34" charset="0"/>
                <a:cs typeface="Arial" panose="020B0604020202020204" pitchFamily="34" charset="0"/>
              </a:rPr>
              <a:t>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under the heaven </a:t>
            </a:r>
            <a:r>
              <a:rPr lang="en-AU" sz="1800" dirty="0">
                <a:effectLst/>
                <a:latin typeface="Calibri" panose="020F0502020204030204" pitchFamily="34" charset="0"/>
                <a:ea typeface="Calibri" panose="020F0502020204030204" pitchFamily="34" charset="0"/>
                <a:cs typeface="Arial" panose="020B0604020202020204" pitchFamily="34" charset="0"/>
              </a:rPr>
              <a:t>be [2]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gathered together [H6960] unto one place</a:t>
            </a:r>
            <a:r>
              <a:rPr lang="en-AU" sz="1800" dirty="0">
                <a:effectLst/>
                <a:latin typeface="Calibri" panose="020F0502020204030204" pitchFamily="34" charset="0"/>
                <a:ea typeface="Calibri" panose="020F0502020204030204" pitchFamily="34" charset="0"/>
                <a:cs typeface="Arial" panose="020B0604020202020204" pitchFamily="34" charset="0"/>
              </a:rPr>
              <a:t>, and [3]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let the dry [H3004] </a:t>
            </a:r>
            <a:r>
              <a:rPr lang="en-AU" sz="18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land</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appear</a:t>
            </a:r>
            <a:r>
              <a:rPr lang="en-AU" sz="1800" dirty="0">
                <a:effectLst/>
                <a:latin typeface="Calibri" panose="020F0502020204030204" pitchFamily="34" charset="0"/>
                <a:ea typeface="Calibri" panose="020F0502020204030204" pitchFamily="34" charset="0"/>
                <a:cs typeface="Arial" panose="020B0604020202020204" pitchFamily="34" charset="0"/>
              </a:rPr>
              <a:t>: and it was so</a:t>
            </a:r>
            <a:r>
              <a:rPr lang="en-AU" sz="1800" dirty="0">
                <a:latin typeface="Calibri" panose="020F0502020204030204" pitchFamily="34" charset="0"/>
                <a:ea typeface="Calibri" panose="020F0502020204030204" pitchFamily="34" charset="0"/>
                <a:cs typeface="Arial" panose="020B0604020202020204" pitchFamily="34" charset="0"/>
              </a:rPr>
              <a:t>. Gen 1:9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When the morning stars sang together, and all the sons of God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shouted for joy? Or who shut up the sea with doors, when it brake forth, </a:t>
            </a:r>
            <a:r>
              <a:rPr lang="en-AU" sz="18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as if</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it had issued out of the womb? When I made the cloud the garment thereof, and thick darkness a </a:t>
            </a:r>
            <a:r>
              <a:rPr lang="en-AU" sz="18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swaddlingband</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for it</a:t>
            </a:r>
            <a:r>
              <a:rPr lang="en-AU" sz="1800" dirty="0">
                <a:effectLst/>
                <a:latin typeface="Calibri" panose="020F0502020204030204" pitchFamily="34" charset="0"/>
                <a:ea typeface="Calibri" panose="020F0502020204030204" pitchFamily="34" charset="0"/>
                <a:cs typeface="Arial" panose="020B0604020202020204" pitchFamily="34" charset="0"/>
              </a:rPr>
              <a:t>, And brake up for it my decreed place, and set bars and doors, And said, Hitherto shalt thou come, but no further: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here shall thy proud waves be stayed? </a:t>
            </a:r>
            <a:r>
              <a:rPr lang="en-AU" sz="1800" dirty="0">
                <a:effectLst/>
                <a:latin typeface="Calibri" panose="020F0502020204030204" pitchFamily="34" charset="0"/>
                <a:ea typeface="Calibri" panose="020F0502020204030204" pitchFamily="34" charset="0"/>
                <a:cs typeface="Arial" panose="020B0604020202020204" pitchFamily="34" charset="0"/>
              </a:rPr>
              <a:t>(Job 38:7-11)</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Job 3:9  Let the stars of the twilight thereof be dark; let it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look</a:t>
            </a:r>
            <a:r>
              <a:rPr lang="en-AU" sz="1800" dirty="0">
                <a:effectLst/>
                <a:latin typeface="Calibri" panose="020F0502020204030204" pitchFamily="34" charset="0"/>
                <a:ea typeface="Calibri" panose="020F0502020204030204" pitchFamily="34" charset="0"/>
                <a:cs typeface="Arial" panose="020B0604020202020204" pitchFamily="34" charset="0"/>
              </a:rPr>
              <a:t> [H6960] for light, but have none; neither let it see the dawning of the day: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Job 7:2  As a servant earnestly </a:t>
            </a:r>
            <a:r>
              <a:rPr lang="en-AU" sz="1800" dirty="0" err="1">
                <a:effectLst/>
                <a:latin typeface="Calibri" panose="020F0502020204030204" pitchFamily="34" charset="0"/>
                <a:ea typeface="Calibri" panose="020F0502020204030204" pitchFamily="34" charset="0"/>
                <a:cs typeface="Arial" panose="020B0604020202020204" pitchFamily="34" charset="0"/>
              </a:rPr>
              <a:t>desireth</a:t>
            </a:r>
            <a:r>
              <a:rPr lang="en-AU" sz="1800" dirty="0">
                <a:effectLst/>
                <a:latin typeface="Calibri" panose="020F0502020204030204" pitchFamily="34" charset="0"/>
                <a:ea typeface="Calibri" panose="020F0502020204030204" pitchFamily="34" charset="0"/>
                <a:cs typeface="Arial" panose="020B0604020202020204" pitchFamily="34" charset="0"/>
              </a:rPr>
              <a:t> the shadow, and as an hireling </a:t>
            </a:r>
            <a:r>
              <a:rPr lang="en-AU" sz="18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looketh</a:t>
            </a:r>
            <a:r>
              <a:rPr lang="en-AU" sz="1800" dirty="0">
                <a:effectLst/>
                <a:latin typeface="Calibri" panose="020F0502020204030204" pitchFamily="34" charset="0"/>
                <a:ea typeface="Calibri" panose="020F0502020204030204" pitchFamily="34" charset="0"/>
                <a:cs typeface="Arial" panose="020B0604020202020204" pitchFamily="34" charset="0"/>
              </a:rPr>
              <a:t> [H6960] for the reward of his work: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Job 17:13  If I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wait</a:t>
            </a:r>
            <a:r>
              <a:rPr lang="en-AU" sz="1800" dirty="0">
                <a:effectLst/>
                <a:latin typeface="Calibri" panose="020F0502020204030204" pitchFamily="34" charset="0"/>
                <a:ea typeface="Calibri" panose="020F0502020204030204" pitchFamily="34" charset="0"/>
                <a:cs typeface="Arial" panose="020B0604020202020204" pitchFamily="34" charset="0"/>
              </a:rPr>
              <a:t>, [H6960] the grave is mine house: I have made my bed in the darkness.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Job 30:26  When I looked [H6960] for good, then evil came unto me: and when I waited for light, there came darkness. </a:t>
            </a:r>
          </a:p>
        </p:txBody>
      </p:sp>
    </p:spTree>
    <p:extLst>
      <p:ext uri="{BB962C8B-B14F-4D97-AF65-F5344CB8AC3E}">
        <p14:creationId xmlns:p14="http://schemas.microsoft.com/office/powerpoint/2010/main" val="273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Day Three – dry land appears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04007" y="1355913"/>
            <a:ext cx="10495369" cy="5643698"/>
          </a:xfrm>
        </p:spPr>
        <p:txBody>
          <a:bodyPr>
            <a:normAutofit fontScale="85000" lnSpcReduction="2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[1]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waters</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under [H8478] the heaven </a:t>
            </a:r>
            <a:r>
              <a:rPr lang="en-AU" sz="2400" dirty="0">
                <a:effectLst/>
                <a:latin typeface="Calibri" panose="020F0502020204030204" pitchFamily="34" charset="0"/>
                <a:ea typeface="Calibri" panose="020F0502020204030204" pitchFamily="34" charset="0"/>
                <a:cs typeface="Arial" panose="020B0604020202020204" pitchFamily="34" charset="0"/>
              </a:rPr>
              <a:t>be [2]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gathered together [H6960] unto one place</a:t>
            </a:r>
            <a:r>
              <a:rPr lang="en-AU" sz="2400" dirty="0">
                <a:effectLst/>
                <a:latin typeface="Calibri" panose="020F0502020204030204" pitchFamily="34" charset="0"/>
                <a:ea typeface="Calibri" panose="020F0502020204030204" pitchFamily="34" charset="0"/>
                <a:cs typeface="Arial" panose="020B0604020202020204" pitchFamily="34" charset="0"/>
              </a:rPr>
              <a:t>, and [3]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let the dry [H3004] </a:t>
            </a:r>
            <a:r>
              <a:rPr lang="en-AU" sz="24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land</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appear</a:t>
            </a:r>
            <a:r>
              <a:rPr lang="en-AU" sz="2400" dirty="0">
                <a:effectLst/>
                <a:latin typeface="Calibri" panose="020F0502020204030204" pitchFamily="34" charset="0"/>
                <a:ea typeface="Calibri" panose="020F0502020204030204" pitchFamily="34" charset="0"/>
                <a:cs typeface="Arial" panose="020B0604020202020204" pitchFamily="34" charset="0"/>
              </a:rPr>
              <a:t>: and it was so</a:t>
            </a:r>
            <a:r>
              <a:rPr lang="en-AU" sz="2400" dirty="0">
                <a:latin typeface="Calibri" panose="020F0502020204030204" pitchFamily="34" charset="0"/>
                <a:ea typeface="Calibri" panose="020F0502020204030204" pitchFamily="34" charset="0"/>
                <a:cs typeface="Arial" panose="020B0604020202020204" pitchFamily="34" charset="0"/>
              </a:rPr>
              <a:t>. Gen 1:9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H8478 – Bottom, (As depressed) from H8430 – depress, humble.</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H3004 – dry ground from H3001 – to be ashamed, confused, disappointed, dry, dry up.</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Exo 4:9  And it shall come to pass,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if they will not believe </a:t>
            </a:r>
            <a:r>
              <a:rPr lang="en-AU" sz="2400" dirty="0">
                <a:effectLst/>
                <a:latin typeface="Calibri" panose="020F0502020204030204" pitchFamily="34" charset="0"/>
                <a:ea typeface="Calibri" panose="020F0502020204030204" pitchFamily="34" charset="0"/>
                <a:cs typeface="Arial" panose="020B0604020202020204" pitchFamily="34" charset="0"/>
              </a:rPr>
              <a:t>also these two signs, neither hearken unto thy voice,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that thou shalt take of the water of the river</a:t>
            </a:r>
            <a:r>
              <a:rPr lang="en-AU" sz="2400" dirty="0">
                <a:effectLst/>
                <a:latin typeface="Calibri" panose="020F0502020204030204" pitchFamily="34" charset="0"/>
                <a:ea typeface="Calibri" panose="020F0502020204030204" pitchFamily="34" charset="0"/>
                <a:cs typeface="Arial" panose="020B0604020202020204" pitchFamily="34" charset="0"/>
              </a:rPr>
              <a:t>,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pour it upon the dry </a:t>
            </a:r>
            <a:r>
              <a:rPr lang="en-AU" sz="2400" dirty="0">
                <a:effectLst/>
                <a:latin typeface="Calibri" panose="020F0502020204030204" pitchFamily="34" charset="0"/>
                <a:ea typeface="Calibri" panose="020F0502020204030204" pitchFamily="34" charset="0"/>
                <a:cs typeface="Arial" panose="020B0604020202020204" pitchFamily="34" charset="0"/>
              </a:rPr>
              <a:t>[H3004] land: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water which thou </a:t>
            </a:r>
            <a:r>
              <a:rPr lang="en-AU" sz="24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takest</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out of the river shall become blood upon the dry land</a:t>
            </a:r>
            <a:r>
              <a:rPr lang="en-AU" sz="2400" dirty="0">
                <a:effectLst/>
                <a:latin typeface="Calibri" panose="020F0502020204030204" pitchFamily="34" charset="0"/>
                <a:ea typeface="Calibri" panose="020F0502020204030204" pitchFamily="34" charset="0"/>
                <a:cs typeface="Arial" panose="020B0604020202020204" pitchFamily="34" charset="0"/>
              </a:rPr>
              <a:t>.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Exo 14:16  But lift thou up thy rod, and stretch out thine hand over the sea, [H3220] and divide it: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children of Israel shall go on dry</a:t>
            </a:r>
            <a:r>
              <a:rPr lang="en-AU" sz="2400" dirty="0">
                <a:effectLst/>
                <a:latin typeface="Calibri" panose="020F0502020204030204" pitchFamily="34" charset="0"/>
                <a:ea typeface="Calibri" panose="020F0502020204030204" pitchFamily="34" charset="0"/>
                <a:cs typeface="Arial" panose="020B0604020202020204" pitchFamily="34" charset="0"/>
              </a:rPr>
              <a:t> [H3004] ground through the midst of the sea.</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Exo 14:29  But the children of Israel walked upon dry [H3004] land in the midst of the sea; [H3220] and the waters were a wall unto them on their right hand, and on their left.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Jos 4:22  Then ye shall let your children know, saying, Israel came over this Jordan on dry [H3004] land.  </a:t>
            </a:r>
          </a:p>
        </p:txBody>
      </p:sp>
    </p:spTree>
    <p:extLst>
      <p:ext uri="{BB962C8B-B14F-4D97-AF65-F5344CB8AC3E}">
        <p14:creationId xmlns:p14="http://schemas.microsoft.com/office/powerpoint/2010/main" val="302506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DRY Ground path to salvation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04007" y="1234534"/>
            <a:ext cx="10495369" cy="5109622"/>
          </a:xfrm>
        </p:spPr>
        <p:txBody>
          <a:bodyPr>
            <a:normAutofit fontScale="92500" lnSpcReduction="1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[1]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waters</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under [H8478] the heaven </a:t>
            </a:r>
            <a:r>
              <a:rPr lang="en-AU" sz="2400" dirty="0">
                <a:effectLst/>
                <a:latin typeface="Calibri" panose="020F0502020204030204" pitchFamily="34" charset="0"/>
                <a:ea typeface="Calibri" panose="020F0502020204030204" pitchFamily="34" charset="0"/>
                <a:cs typeface="Arial" panose="020B0604020202020204" pitchFamily="34" charset="0"/>
              </a:rPr>
              <a:t>be [2]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gathered together [H6960] unto one place</a:t>
            </a:r>
            <a:r>
              <a:rPr lang="en-AU" sz="2400" dirty="0">
                <a:effectLst/>
                <a:latin typeface="Calibri" panose="020F0502020204030204" pitchFamily="34" charset="0"/>
                <a:ea typeface="Calibri" panose="020F0502020204030204" pitchFamily="34" charset="0"/>
                <a:cs typeface="Arial" panose="020B0604020202020204" pitchFamily="34" charset="0"/>
              </a:rPr>
              <a:t>, and [3]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let the dry [H3004] </a:t>
            </a:r>
            <a:r>
              <a:rPr lang="en-AU" sz="24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land</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appear</a:t>
            </a:r>
            <a:r>
              <a:rPr lang="en-AU" sz="2400" dirty="0">
                <a:effectLst/>
                <a:latin typeface="Calibri" panose="020F0502020204030204" pitchFamily="34" charset="0"/>
                <a:ea typeface="Calibri" panose="020F0502020204030204" pitchFamily="34" charset="0"/>
                <a:cs typeface="Arial" panose="020B0604020202020204" pitchFamily="34" charset="0"/>
              </a:rPr>
              <a:t>: and it was so</a:t>
            </a:r>
            <a:r>
              <a:rPr lang="en-AU" sz="2400" dirty="0">
                <a:latin typeface="Calibri" panose="020F0502020204030204" pitchFamily="34" charset="0"/>
                <a:ea typeface="Calibri" panose="020F0502020204030204" pitchFamily="34" charset="0"/>
                <a:cs typeface="Arial" panose="020B0604020202020204" pitchFamily="34" charset="0"/>
              </a:rPr>
              <a:t>. Gen 1:9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66:6  He turned the sea into dry [H3004] land: they went through the flood on foot: there did we rejoice in him.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For I will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pour water upon him that is thirsty</a:t>
            </a:r>
            <a:r>
              <a:rPr lang="en-AU" sz="2400" dirty="0">
                <a:effectLst/>
                <a:latin typeface="Calibri" panose="020F0502020204030204" pitchFamily="34" charset="0"/>
                <a:ea typeface="Calibri" panose="020F0502020204030204" pitchFamily="34" charset="0"/>
                <a:cs typeface="Arial" panose="020B0604020202020204" pitchFamily="34" charset="0"/>
              </a:rPr>
              <a:t>,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floods upon the dry </a:t>
            </a:r>
            <a:r>
              <a:rPr lang="en-AU" sz="2400" dirty="0">
                <a:effectLst/>
                <a:latin typeface="Calibri" panose="020F0502020204030204" pitchFamily="34" charset="0"/>
                <a:ea typeface="Calibri" panose="020F0502020204030204" pitchFamily="34" charset="0"/>
                <a:cs typeface="Arial" panose="020B0604020202020204" pitchFamily="34" charset="0"/>
              </a:rPr>
              <a:t>[H3004] ground: I will pour my spirit upon thy seed, and my blessing upon thine offspring:(Isa 44:3) (See Rom 5:20; Matt 5:1-4)</a:t>
            </a:r>
          </a:p>
          <a:p>
            <a:pPr marL="0" indent="0" algn="just">
              <a:lnSpc>
                <a:spcPct val="115000"/>
              </a:lnSpc>
              <a:spcAft>
                <a:spcPts val="1000"/>
              </a:spcAft>
              <a:buNone/>
            </a:pP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Nevertheless the men rowed hard to bring it to the land</a:t>
            </a:r>
            <a:r>
              <a:rPr lang="en-AU" sz="2400" dirty="0">
                <a:effectLst/>
                <a:latin typeface="Calibri" panose="020F0502020204030204" pitchFamily="34" charset="0"/>
                <a:ea typeface="Calibri" panose="020F0502020204030204" pitchFamily="34" charset="0"/>
                <a:cs typeface="Arial" panose="020B0604020202020204" pitchFamily="34" charset="0"/>
              </a:rPr>
              <a:t>; [H3004] but they could not: for the sea wrought, and was tempestuous against them</a:t>
            </a:r>
            <a:r>
              <a:rPr lang="en-AU" sz="2400" dirty="0">
                <a:latin typeface="Calibri" panose="020F0502020204030204" pitchFamily="34" charset="0"/>
                <a:ea typeface="Calibri" panose="020F0502020204030204" pitchFamily="34" charset="0"/>
                <a:cs typeface="Arial" panose="020B0604020202020204" pitchFamily="34" charset="0"/>
              </a:rPr>
              <a:t>. Jonah 1:13  </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Jonah 2:10  And the LORD </a:t>
            </a:r>
            <a:r>
              <a:rPr lang="en-AU" sz="2400" dirty="0" err="1">
                <a:effectLst/>
                <a:latin typeface="Calibri" panose="020F0502020204030204" pitchFamily="34" charset="0"/>
                <a:ea typeface="Calibri" panose="020F0502020204030204" pitchFamily="34" charset="0"/>
                <a:cs typeface="Arial" panose="020B0604020202020204" pitchFamily="34" charset="0"/>
              </a:rPr>
              <a:t>spake</a:t>
            </a:r>
            <a:r>
              <a:rPr lang="en-AU" sz="2400" dirty="0">
                <a:effectLst/>
                <a:latin typeface="Calibri" panose="020F0502020204030204" pitchFamily="34" charset="0"/>
                <a:ea typeface="Calibri" panose="020F0502020204030204" pitchFamily="34" charset="0"/>
                <a:cs typeface="Arial" panose="020B0604020202020204" pitchFamily="34" charset="0"/>
              </a:rPr>
              <a:t> unto the fish, and it vomited out Jonah upon the dry [H3004] land. </a:t>
            </a:r>
          </a:p>
        </p:txBody>
      </p:sp>
    </p:spTree>
    <p:extLst>
      <p:ext uri="{BB962C8B-B14F-4D97-AF65-F5344CB8AC3E}">
        <p14:creationId xmlns:p14="http://schemas.microsoft.com/office/powerpoint/2010/main" val="38592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Waiting in fear or Hope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04007" y="1355913"/>
            <a:ext cx="10495369" cy="4753573"/>
          </a:xfrm>
        </p:spPr>
        <p:txBody>
          <a:bodyPr>
            <a:normAutofit lnSpcReduction="1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[1]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waters</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under the heaven </a:t>
            </a:r>
            <a:r>
              <a:rPr lang="en-AU" sz="2400" dirty="0">
                <a:effectLst/>
                <a:latin typeface="Calibri" panose="020F0502020204030204" pitchFamily="34" charset="0"/>
                <a:ea typeface="Calibri" panose="020F0502020204030204" pitchFamily="34" charset="0"/>
                <a:cs typeface="Arial" panose="020B0604020202020204" pitchFamily="34" charset="0"/>
              </a:rPr>
              <a:t>be [2]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gathered together [H6960] unto one place</a:t>
            </a:r>
            <a:r>
              <a:rPr lang="en-AU" sz="2400" dirty="0">
                <a:effectLst/>
                <a:latin typeface="Calibri" panose="020F0502020204030204" pitchFamily="34" charset="0"/>
                <a:ea typeface="Calibri" panose="020F0502020204030204" pitchFamily="34" charset="0"/>
                <a:cs typeface="Arial" panose="020B0604020202020204" pitchFamily="34" charset="0"/>
              </a:rPr>
              <a:t>, and [3]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let the dry [H3004] </a:t>
            </a:r>
            <a:r>
              <a:rPr lang="en-AU" sz="24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land</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appear</a:t>
            </a:r>
            <a:r>
              <a:rPr lang="en-AU" sz="2400" dirty="0">
                <a:effectLst/>
                <a:latin typeface="Calibri" panose="020F0502020204030204" pitchFamily="34" charset="0"/>
                <a:ea typeface="Calibri" panose="020F0502020204030204" pitchFamily="34" charset="0"/>
                <a:cs typeface="Arial" panose="020B0604020202020204" pitchFamily="34" charset="0"/>
              </a:rPr>
              <a:t>: and it was so</a:t>
            </a:r>
            <a:r>
              <a:rPr lang="en-AU" sz="2400" dirty="0">
                <a:latin typeface="Calibri" panose="020F0502020204030204" pitchFamily="34" charset="0"/>
                <a:ea typeface="Calibri" panose="020F0502020204030204" pitchFamily="34" charset="0"/>
                <a:cs typeface="Arial" panose="020B0604020202020204" pitchFamily="34" charset="0"/>
              </a:rPr>
              <a:t>. Gen 1:9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25:3,5  Yea,</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let none that wait [H6960] on thee be ashamed</a:t>
            </a:r>
            <a:r>
              <a:rPr lang="en-AU" sz="2400" dirty="0">
                <a:effectLst/>
                <a:latin typeface="Calibri" panose="020F0502020204030204" pitchFamily="34" charset="0"/>
                <a:ea typeface="Calibri" panose="020F0502020204030204" pitchFamily="34" charset="0"/>
                <a:cs typeface="Arial" panose="020B0604020202020204" pitchFamily="34" charset="0"/>
              </a:rPr>
              <a:t>: let them be ashamed which transgress without cause.  Lead me in thy truth, and teach me: for thou art the God of my salvation; on thee do I wait [H6960] all the day.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27:14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Wait</a:t>
            </a:r>
            <a:r>
              <a:rPr lang="en-AU" sz="2400" dirty="0">
                <a:effectLst/>
                <a:latin typeface="Calibri" panose="020F0502020204030204" pitchFamily="34" charset="0"/>
                <a:ea typeface="Calibri" panose="020F0502020204030204" pitchFamily="34" charset="0"/>
                <a:cs typeface="Arial" panose="020B0604020202020204" pitchFamily="34" charset="0"/>
              </a:rPr>
              <a:t> [H6960] on the LORD: be of good courage, and he shall strengthen thine heart: wait, I say, on the LORD.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37:9  For evildoers shall be cut off: but those that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wait</a:t>
            </a:r>
            <a:r>
              <a:rPr lang="en-AU" sz="2400" dirty="0">
                <a:effectLst/>
                <a:latin typeface="Calibri" panose="020F0502020204030204" pitchFamily="34" charset="0"/>
                <a:ea typeface="Calibri" panose="020F0502020204030204" pitchFamily="34" charset="0"/>
                <a:cs typeface="Arial" panose="020B0604020202020204" pitchFamily="34" charset="0"/>
              </a:rPr>
              <a:t> [H6960] upon the LORD, they shall inherit the earth. </a:t>
            </a:r>
          </a:p>
        </p:txBody>
      </p:sp>
    </p:spTree>
    <p:extLst>
      <p:ext uri="{BB962C8B-B14F-4D97-AF65-F5344CB8AC3E}">
        <p14:creationId xmlns:p14="http://schemas.microsoft.com/office/powerpoint/2010/main" val="7909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66442" y="306680"/>
            <a:ext cx="10911183" cy="874758"/>
          </a:xfrm>
        </p:spPr>
        <p:txBody>
          <a:bodyPr>
            <a:normAutofit fontScale="90000"/>
          </a:bodyPr>
          <a:lstStyle/>
          <a:p>
            <a:r>
              <a:rPr lang="en-AU" sz="4000" dirty="0"/>
              <a:t>Christ in our Flesh reveals our dryness </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381000" y="1355913"/>
            <a:ext cx="11096625" cy="4654361"/>
          </a:xfrm>
        </p:spPr>
        <p:txBody>
          <a:bodyPr>
            <a:normAutofit fontScale="92500" lnSpcReduction="1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Isa 53:2  For he shall grow up before him as a tender plant,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as a root out of a dry ground</a:t>
            </a:r>
            <a:r>
              <a:rPr lang="en-AU" sz="2400" dirty="0">
                <a:effectLst/>
                <a:latin typeface="Calibri" panose="020F0502020204030204" pitchFamily="34" charset="0"/>
                <a:ea typeface="Calibri" panose="020F0502020204030204" pitchFamily="34" charset="0"/>
                <a:cs typeface="Arial" panose="020B0604020202020204" pitchFamily="34" charset="0"/>
              </a:rPr>
              <a:t>: he hath no form nor comeliness; and when we shall see him, there is no beauty that we should desire him.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But when the fulness of the time was come,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God sent forth his Son, made of a woman, made under the law</a:t>
            </a:r>
            <a:r>
              <a:rPr lang="en-AU" sz="2400" dirty="0">
                <a:effectLst/>
                <a:latin typeface="Calibri" panose="020F0502020204030204" pitchFamily="34" charset="0"/>
                <a:ea typeface="Calibri" panose="020F0502020204030204" pitchFamily="34" charset="0"/>
                <a:cs typeface="Arial" panose="020B0604020202020204" pitchFamily="34" charset="0"/>
              </a:rPr>
              <a:t>, To redeem them that were under the law, that we might receive the adoption of sons.(Gal 4:4-5)</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He is despised and rejected of men; a man of sorrows, and acquainted with grief: and we hid as it were our faces from him; he was despised, and we esteemed him not. Surely he hath borne our griefs, and carried our sorrows: yet we did esteem him stricken, smitten of God, and afflicted. But he was wounded for our transgressions, he was bruised for our iniquities: the chastisement of our peace was upon him; and with his stripes we are healed. (Isa 53:3-5)</a:t>
            </a:r>
          </a:p>
        </p:txBody>
      </p:sp>
    </p:spTree>
    <p:extLst>
      <p:ext uri="{BB962C8B-B14F-4D97-AF65-F5344CB8AC3E}">
        <p14:creationId xmlns:p14="http://schemas.microsoft.com/office/powerpoint/2010/main" val="49243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484704"/>
            <a:ext cx="9291215" cy="648772"/>
          </a:xfrm>
        </p:spPr>
        <p:txBody>
          <a:bodyPr>
            <a:normAutofit/>
          </a:bodyPr>
          <a:lstStyle/>
          <a:p>
            <a:r>
              <a:rPr lang="en-AU" sz="4000" dirty="0"/>
              <a:t>The Doors</a:t>
            </a:r>
          </a:p>
        </p:txBody>
      </p:sp>
      <p:sp>
        <p:nvSpPr>
          <p:cNvPr id="6" name="Content Placeholder 2">
            <a:extLst>
              <a:ext uri="{FF2B5EF4-FFF2-40B4-BE49-F238E27FC236}">
                <a16:creationId xmlns:a16="http://schemas.microsoft.com/office/drawing/2014/main" id="{FD66D013-981E-4164-B268-B1C6B1FA25AD}"/>
              </a:ext>
            </a:extLst>
          </p:cNvPr>
          <p:cNvSpPr txBox="1">
            <a:spLocks/>
          </p:cNvSpPr>
          <p:nvPr/>
        </p:nvSpPr>
        <p:spPr>
          <a:xfrm>
            <a:off x="628650" y="1352550"/>
            <a:ext cx="10763250" cy="454561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Font typeface="Arial" panose="020B0604020202020204" pitchFamily="34" charset="0"/>
              <a:buNone/>
            </a:pPr>
            <a:r>
              <a:rPr lang="en-AU" sz="2600" dirty="0">
                <a:latin typeface="Calibri" panose="020F0502020204030204" pitchFamily="34" charset="0"/>
                <a:ea typeface="Calibri" panose="020F0502020204030204" pitchFamily="34" charset="0"/>
                <a:cs typeface="Arial" panose="020B0604020202020204" pitchFamily="34" charset="0"/>
              </a:rPr>
              <a:t>And brake up for it my decreed place, and set bars and doors, </a:t>
            </a:r>
            <a:r>
              <a:rPr lang="en-AU" sz="2600" dirty="0">
                <a:solidFill>
                  <a:schemeClr val="accent1"/>
                </a:solidFill>
                <a:latin typeface="Calibri" panose="020F0502020204030204" pitchFamily="34" charset="0"/>
                <a:ea typeface="Calibri" panose="020F0502020204030204" pitchFamily="34" charset="0"/>
                <a:cs typeface="Arial" panose="020B0604020202020204" pitchFamily="34" charset="0"/>
              </a:rPr>
              <a:t>And said, Hitherto shalt thou come, but no further: and here shall thy proud waves be stayed?</a:t>
            </a:r>
            <a:r>
              <a:rPr lang="en-AU" sz="2600" dirty="0">
                <a:latin typeface="Calibri" panose="020F0502020204030204" pitchFamily="34" charset="0"/>
                <a:ea typeface="Calibri" panose="020F0502020204030204" pitchFamily="34" charset="0"/>
                <a:cs typeface="Arial" panose="020B0604020202020204" pitchFamily="34" charset="0"/>
              </a:rPr>
              <a:t> (Job 38:10-11)</a:t>
            </a:r>
          </a:p>
          <a:p>
            <a:pPr marL="0" indent="0" algn="just">
              <a:lnSpc>
                <a:spcPct val="115000"/>
              </a:lnSpc>
              <a:spcAft>
                <a:spcPts val="1000"/>
              </a:spcAft>
              <a:buFont typeface="Arial" panose="020B0604020202020204" pitchFamily="34" charset="0"/>
              <a:buNone/>
            </a:pPr>
            <a:r>
              <a:rPr lang="en-AU" sz="2600" dirty="0">
                <a:latin typeface="Calibri" panose="020F0502020204030204" pitchFamily="34" charset="0"/>
                <a:ea typeface="Calibri" panose="020F0502020204030204" pitchFamily="34" charset="0"/>
                <a:cs typeface="Arial" panose="020B0604020202020204" pitchFamily="34" charset="0"/>
              </a:rPr>
              <a:t>And from the wicked their light is withholden, and the high [rum] arm shall be broken. </a:t>
            </a:r>
            <a:r>
              <a:rPr lang="en-AU" sz="2600" dirty="0">
                <a:solidFill>
                  <a:schemeClr val="accent1"/>
                </a:solidFill>
                <a:latin typeface="Calibri" panose="020F0502020204030204" pitchFamily="34" charset="0"/>
                <a:ea typeface="Calibri" panose="020F0502020204030204" pitchFamily="34" charset="0"/>
                <a:cs typeface="Arial" panose="020B0604020202020204" pitchFamily="34" charset="0"/>
              </a:rPr>
              <a:t>Hast thou entered into the springs of the sea?</a:t>
            </a:r>
            <a:r>
              <a:rPr lang="en-AU" sz="2600" dirty="0">
                <a:latin typeface="Calibri" panose="020F0502020204030204" pitchFamily="34" charset="0"/>
                <a:ea typeface="Calibri" panose="020F0502020204030204" pitchFamily="34" charset="0"/>
                <a:cs typeface="Arial" panose="020B0604020202020204" pitchFamily="34" charset="0"/>
              </a:rPr>
              <a:t> or hast thou walked in the search of the depth? </a:t>
            </a:r>
            <a:r>
              <a:rPr lang="en-AU" sz="2600" dirty="0">
                <a:solidFill>
                  <a:schemeClr val="accent1"/>
                </a:solidFill>
                <a:latin typeface="Calibri" panose="020F0502020204030204" pitchFamily="34" charset="0"/>
                <a:ea typeface="Calibri" panose="020F0502020204030204" pitchFamily="34" charset="0"/>
                <a:cs typeface="Arial" panose="020B0604020202020204" pitchFamily="34" charset="0"/>
              </a:rPr>
              <a:t>Have </a:t>
            </a:r>
            <a:r>
              <a:rPr lang="en-AU" sz="2600" u="sng" dirty="0">
                <a:solidFill>
                  <a:schemeClr val="accent1"/>
                </a:solidFill>
                <a:latin typeface="Calibri" panose="020F0502020204030204" pitchFamily="34" charset="0"/>
                <a:ea typeface="Calibri" panose="020F0502020204030204" pitchFamily="34" charset="0"/>
                <a:cs typeface="Arial" panose="020B0604020202020204" pitchFamily="34" charset="0"/>
              </a:rPr>
              <a:t>the gates of death</a:t>
            </a:r>
            <a:r>
              <a:rPr lang="en-AU" sz="2600" dirty="0">
                <a:solidFill>
                  <a:schemeClr val="accent1"/>
                </a:solidFill>
                <a:latin typeface="Calibri" panose="020F0502020204030204" pitchFamily="34" charset="0"/>
                <a:ea typeface="Calibri" panose="020F0502020204030204" pitchFamily="34" charset="0"/>
                <a:cs typeface="Arial" panose="020B0604020202020204" pitchFamily="34" charset="0"/>
              </a:rPr>
              <a:t> been opened unto thee?</a:t>
            </a:r>
            <a:r>
              <a:rPr lang="en-AU" sz="2600" dirty="0">
                <a:latin typeface="Calibri" panose="020F0502020204030204" pitchFamily="34" charset="0"/>
                <a:ea typeface="Calibri" panose="020F0502020204030204" pitchFamily="34" charset="0"/>
                <a:cs typeface="Arial" panose="020B0604020202020204" pitchFamily="34" charset="0"/>
              </a:rPr>
              <a:t> </a:t>
            </a:r>
            <a:r>
              <a:rPr lang="en-AU" sz="2600" dirty="0">
                <a:solidFill>
                  <a:schemeClr val="accent1"/>
                </a:solidFill>
                <a:latin typeface="Calibri" panose="020F0502020204030204" pitchFamily="34" charset="0"/>
                <a:ea typeface="Calibri" panose="020F0502020204030204" pitchFamily="34" charset="0"/>
                <a:cs typeface="Arial" panose="020B0604020202020204" pitchFamily="34" charset="0"/>
              </a:rPr>
              <a:t>or hast thou seen the doors of the shadow of death? </a:t>
            </a:r>
            <a:r>
              <a:rPr lang="en-AU" sz="2600" dirty="0">
                <a:latin typeface="Calibri" panose="020F0502020204030204" pitchFamily="34" charset="0"/>
                <a:ea typeface="Calibri" panose="020F0502020204030204" pitchFamily="34" charset="0"/>
                <a:cs typeface="Arial" panose="020B0604020202020204" pitchFamily="34" charset="0"/>
              </a:rPr>
              <a:t>(Job 38:15-17)</a:t>
            </a:r>
          </a:p>
          <a:p>
            <a:pPr marL="0" indent="0" algn="just">
              <a:lnSpc>
                <a:spcPct val="115000"/>
              </a:lnSpc>
              <a:spcAft>
                <a:spcPts val="1000"/>
              </a:spcAft>
              <a:buFont typeface="Arial" panose="020B0604020202020204" pitchFamily="34" charset="0"/>
              <a:buNone/>
            </a:pPr>
            <a:r>
              <a:rPr lang="en-AU" sz="2600" dirty="0">
                <a:latin typeface="Calibri" panose="020F0502020204030204" pitchFamily="34" charset="0"/>
                <a:ea typeface="Calibri" panose="020F0502020204030204" pitchFamily="34" charset="0"/>
                <a:cs typeface="Arial" panose="020B0604020202020204" pitchFamily="34" charset="0"/>
              </a:rPr>
              <a:t>The Doors of death find their fountain in the lie that God will not forgive and that He judges, condemns and destroys. The condemnation of Satan creates the doors that prevent the soul returning to God. Thus the waters are bound and gathered together looking for condemning Judgment. </a:t>
            </a:r>
          </a:p>
          <a:p>
            <a:pPr marL="0" indent="0" algn="just">
              <a:lnSpc>
                <a:spcPct val="115000"/>
              </a:lnSpc>
              <a:spcAft>
                <a:spcPts val="1000"/>
              </a:spcAft>
              <a:buFont typeface="Arial" panose="020B0604020202020204" pitchFamily="34" charset="0"/>
              <a:buNone/>
            </a:pPr>
            <a:r>
              <a:rPr lang="en-AU" sz="2600" dirty="0">
                <a:latin typeface="Calibri" panose="020F0502020204030204" pitchFamily="34" charset="0"/>
                <a:ea typeface="Calibri" panose="020F0502020204030204" pitchFamily="34" charset="0"/>
                <a:cs typeface="Arial" panose="020B0604020202020204" pitchFamily="34" charset="0"/>
              </a:rPr>
              <a:t>Jesus made a path through this sea of levels from the waters beneath. His death revealed the dryness of our earth and in accepting we can be forgiven for killing the Son of God we can walk through the dry ground to salvation.</a:t>
            </a:r>
            <a:endParaRPr lang="en-AU"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295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36713" y="347140"/>
            <a:ext cx="10822852" cy="648182"/>
          </a:xfrm>
        </p:spPr>
        <p:txBody>
          <a:bodyPr>
            <a:noAutofit/>
          </a:bodyPr>
          <a:lstStyle/>
          <a:p>
            <a:r>
              <a:rPr lang="en-AU" dirty="0"/>
              <a:t>The Seed from Dry Ground, Grass and Trees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42197" y="1072692"/>
            <a:ext cx="11307605" cy="5044887"/>
          </a:xfrm>
        </p:spPr>
        <p:txBody>
          <a:bodyPr>
            <a:normAutofit fontScale="77500" lnSpcReduction="20000"/>
          </a:bodyPr>
          <a:lstStyle/>
          <a:p>
            <a:pPr marL="0" indent="0" algn="just">
              <a:lnSpc>
                <a:spcPct val="115000"/>
              </a:lnSpc>
              <a:spcBef>
                <a:spcPts val="0"/>
              </a:spcBef>
              <a:spcAft>
                <a:spcPts val="8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earth bring forth grass, the herb yielding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seed</a:t>
            </a:r>
            <a:r>
              <a:rPr lang="en-AU" sz="2400" dirty="0">
                <a:effectLst/>
                <a:latin typeface="Calibri" panose="020F0502020204030204" pitchFamily="34" charset="0"/>
                <a:ea typeface="Calibri" panose="020F0502020204030204" pitchFamily="34" charset="0"/>
                <a:cs typeface="Arial" panose="020B0604020202020204" pitchFamily="34" charset="0"/>
              </a:rPr>
              <a:t>, [H2233] and the fruit tree yielding fruit after his kind,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whose seed is in itself</a:t>
            </a:r>
            <a:r>
              <a:rPr lang="en-AU" sz="2400" dirty="0">
                <a:effectLst/>
                <a:latin typeface="Calibri" panose="020F0502020204030204" pitchFamily="34" charset="0"/>
                <a:ea typeface="Calibri" panose="020F0502020204030204" pitchFamily="34" charset="0"/>
                <a:cs typeface="Arial" panose="020B0604020202020204" pitchFamily="34" charset="0"/>
              </a:rPr>
              <a:t>, upon the earth: and it was so.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the earth brought forth grass</a:t>
            </a:r>
            <a:r>
              <a:rPr lang="en-AU" sz="2400" dirty="0">
                <a:effectLst/>
                <a:latin typeface="Calibri" panose="020F0502020204030204" pitchFamily="34" charset="0"/>
                <a:ea typeface="Calibri" panose="020F0502020204030204" pitchFamily="34" charset="0"/>
                <a:cs typeface="Arial" panose="020B0604020202020204" pitchFamily="34" charset="0"/>
              </a:rPr>
              <a:t>, and herb yielding seed after his kind,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the tree yielding fruit</a:t>
            </a:r>
            <a:r>
              <a:rPr lang="en-AU" sz="2400" dirty="0">
                <a:effectLst/>
                <a:latin typeface="Calibri" panose="020F0502020204030204" pitchFamily="34" charset="0"/>
                <a:ea typeface="Calibri" panose="020F0502020204030204" pitchFamily="34" charset="0"/>
                <a:cs typeface="Arial" panose="020B0604020202020204" pitchFamily="34" charset="0"/>
              </a:rPr>
              <a:t>, whose seed was in itself, after his kind: and God saw that it was good.(Gen 1:11-12)</a:t>
            </a:r>
          </a:p>
          <a:p>
            <a:pPr marL="0" indent="0" algn="just">
              <a:lnSpc>
                <a:spcPct val="115000"/>
              </a:lnSpc>
              <a:spcBef>
                <a:spcPts val="0"/>
              </a:spcBef>
              <a:spcAft>
                <a:spcPts val="8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3:15  And I will put enmity between thee and the woman, and between thy seed [H2233] and her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seed</a:t>
            </a:r>
            <a:r>
              <a:rPr lang="en-AU" sz="2400" dirty="0">
                <a:effectLst/>
                <a:latin typeface="Calibri" panose="020F0502020204030204" pitchFamily="34" charset="0"/>
                <a:ea typeface="Calibri" panose="020F0502020204030204" pitchFamily="34" charset="0"/>
                <a:cs typeface="Arial" panose="020B0604020202020204" pitchFamily="34" charset="0"/>
              </a:rPr>
              <a:t>; [H2233] it shall bruise thy head, and thou shalt bruise his heel.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13:15  For all the land [Earth] which thou </a:t>
            </a:r>
            <a:r>
              <a:rPr lang="en-AU" sz="2400" dirty="0" err="1">
                <a:effectLst/>
                <a:latin typeface="Calibri" panose="020F0502020204030204" pitchFamily="34" charset="0"/>
                <a:ea typeface="Calibri" panose="020F0502020204030204" pitchFamily="34" charset="0"/>
                <a:cs typeface="Arial" panose="020B0604020202020204" pitchFamily="34" charset="0"/>
              </a:rPr>
              <a:t>seest</a:t>
            </a:r>
            <a:r>
              <a:rPr lang="en-AU" sz="2400" dirty="0">
                <a:effectLst/>
                <a:latin typeface="Calibri" panose="020F0502020204030204" pitchFamily="34" charset="0"/>
                <a:ea typeface="Calibri" panose="020F0502020204030204" pitchFamily="34" charset="0"/>
                <a:cs typeface="Arial" panose="020B0604020202020204" pitchFamily="34" charset="0"/>
              </a:rPr>
              <a:t>, to thee will I give it, and to thy seed [H2233] for ever.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Job 5:25  Thou shalt know also that thy seed shall be great,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thine offspring as the grass of the earth</a:t>
            </a:r>
            <a:r>
              <a:rPr lang="en-AU" sz="2400" dirty="0">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1:3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he shall be like a tree planted by the rivers of water</a:t>
            </a:r>
            <a:r>
              <a:rPr lang="en-AU" sz="2400" dirty="0">
                <a:effectLst/>
                <a:latin typeface="Calibri" panose="020F0502020204030204" pitchFamily="34" charset="0"/>
                <a:ea typeface="Calibri" panose="020F0502020204030204" pitchFamily="34" charset="0"/>
                <a:cs typeface="Arial" panose="020B0604020202020204" pitchFamily="34" charset="0"/>
              </a:rPr>
              <a:t>, that bringeth forth his fruit in his season; his leaf also shall not wither; and whatsoever he doeth shall prosper.</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Through such mediums he may give them the most important lessons concerning the Creator, by opening before them the great book of nature, where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love of God is expressed in every tree, and flower, and blade of grass</a:t>
            </a:r>
            <a:r>
              <a:rPr lang="en-AU" sz="2400" dirty="0">
                <a:effectLst/>
                <a:latin typeface="Calibri" panose="020F0502020204030204" pitchFamily="34" charset="0"/>
                <a:ea typeface="Calibri" panose="020F0502020204030204" pitchFamily="34" charset="0"/>
                <a:cs typeface="Arial" panose="020B0604020202020204" pitchFamily="34" charset="0"/>
              </a:rPr>
              <a:t>. He may impress upon their minds the fact that if God cares so much for the trees and flowers, he will care much more for the creatures formed in his image.  ST Dec 6, 1877</a:t>
            </a:r>
          </a:p>
        </p:txBody>
      </p:sp>
    </p:spTree>
    <p:extLst>
      <p:ext uri="{BB962C8B-B14F-4D97-AF65-F5344CB8AC3E}">
        <p14:creationId xmlns:p14="http://schemas.microsoft.com/office/powerpoint/2010/main" val="417488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- 1</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fontScale="62500" lnSpcReduction="20000"/>
          </a:bodyPr>
          <a:lstStyle/>
          <a:p>
            <a:pPr marL="0" indent="0" algn="just">
              <a:buNone/>
            </a:pPr>
            <a:r>
              <a:rPr lang="en-AU" sz="3800" dirty="0">
                <a:latin typeface="Calibri" panose="020F0502020204030204" pitchFamily="34" charset="0"/>
                <a:cs typeface="Calibri" panose="020F0502020204030204" pitchFamily="34" charset="0"/>
              </a:rPr>
              <a:t>Gen 1:1-4 Darkness on the face of the deep. Satan’s lies about God’s character darken the atmosphere. God says Let there be light by revealing the Identity of His Son as the brightness of the Father’s Glory.</a:t>
            </a:r>
          </a:p>
          <a:p>
            <a:pPr marL="0" indent="0" algn="just">
              <a:buNone/>
            </a:pPr>
            <a:r>
              <a:rPr lang="en-AU" sz="2800" dirty="0">
                <a:latin typeface="Calibri" panose="020F0502020204030204" pitchFamily="34" charset="0"/>
                <a:cs typeface="Calibri" panose="020F0502020204030204" pitchFamily="34" charset="0"/>
              </a:rPr>
              <a:t> The King of the universe summoned the heavenly hosts before Him, that in their presence He might set forth the true position of His Son and show the relation He sustained to all created beings. The Son of God shared the Father's throne, and the glory of the eternal, self-existent One encircled both. About the throne gathered the holy angels, a vast, unnumbered throng--"ten thousand times ten thousand, and thousands of thousands" (Revelation 5:11.), the most exalted angels, as ministers and subjects, rejoicing in the light that fell upon them from the presence of the Deity. Before the assembled inhabitants of heaven the King declared that none but Christ, the Only Begotten of God, could fully enter into His purposes, and to Him it was committed to execute the mighty counsels of His will. The Son of God had wrought the Father's will in the creation of all the hosts of heaven; and to Him, as well as to God, their homage and allegiance were due. Christ was still to exercise divine power, in the creation of the earth and its inhabitants. But in all this He would not seek power or exaltation for Himself contrary to God's plan, but would exalt the Father's glory and execute His purposes of beneficence and love.  {PP 36.2} </a:t>
            </a:r>
          </a:p>
        </p:txBody>
      </p:sp>
    </p:spTree>
    <p:extLst>
      <p:ext uri="{BB962C8B-B14F-4D97-AF65-F5344CB8AC3E}">
        <p14:creationId xmlns:p14="http://schemas.microsoft.com/office/powerpoint/2010/main" val="283214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- 2</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fontScale="62500" lnSpcReduction="20000"/>
          </a:bodyPr>
          <a:lstStyle/>
          <a:p>
            <a:pPr marL="0" indent="0" algn="just">
              <a:buNone/>
            </a:pPr>
            <a:r>
              <a:rPr lang="en-AU" sz="3800" dirty="0">
                <a:latin typeface="Calibri" panose="020F0502020204030204" pitchFamily="34" charset="0"/>
                <a:cs typeface="Calibri" panose="020F0502020204030204" pitchFamily="34" charset="0"/>
              </a:rPr>
              <a:t>Gen 1:6-8 The revelation of God in Christ caused a division amongst the angels. Satan would not submit to Christ and convinced 1/3 of the angels to stay with him by telling them they had gone too far and God would not forgiven them. </a:t>
            </a:r>
          </a:p>
          <a:p>
            <a:pPr marL="0" indent="0" algn="just">
              <a:buNone/>
            </a:pPr>
            <a:r>
              <a:rPr lang="en-AU" sz="2800" dirty="0">
                <a:latin typeface="Calibri" panose="020F0502020204030204" pitchFamily="34" charset="0"/>
                <a:cs typeface="Calibri" panose="020F0502020204030204" pitchFamily="34" charset="0"/>
              </a:rPr>
              <a:t> His desire for supremacy returned, and envy of Christ was once more indulged. The high </a:t>
            </a:r>
            <a:r>
              <a:rPr lang="en-AU" sz="2800" dirty="0" err="1">
                <a:latin typeface="Calibri" panose="020F0502020204030204" pitchFamily="34" charset="0"/>
                <a:cs typeface="Calibri" panose="020F0502020204030204" pitchFamily="34" charset="0"/>
              </a:rPr>
              <a:t>honors</a:t>
            </a:r>
            <a:r>
              <a:rPr lang="en-AU" sz="2800" dirty="0">
                <a:latin typeface="Calibri" panose="020F0502020204030204" pitchFamily="34" charset="0"/>
                <a:cs typeface="Calibri" panose="020F0502020204030204" pitchFamily="34" charset="0"/>
              </a:rPr>
              <a:t> conferred upon Lucifer were not appreciated as God's special gift, and therefore, called forth no gratitude to his Creator. He gloried in his brightness and exaltation and aspired to be equal with God. He was beloved and reverenced by the heavenly host, angels delighted to execute his commands, and he was clothed with wisdom and glory above them all. Yet the Son of God was exalted above him, as one in power and authority with the Father. He shared the Father's counsels, while Lucifer did not thus enter into the purposes of God. "Why," questioned this mighty angel, "should Christ have the supremacy? Why is He </a:t>
            </a:r>
            <a:r>
              <a:rPr lang="en-AU" sz="2800" dirty="0" err="1">
                <a:latin typeface="Calibri" panose="020F0502020204030204" pitchFamily="34" charset="0"/>
                <a:cs typeface="Calibri" panose="020F0502020204030204" pitchFamily="34" charset="0"/>
              </a:rPr>
              <a:t>honored</a:t>
            </a:r>
            <a:r>
              <a:rPr lang="en-AU" sz="2800" dirty="0">
                <a:latin typeface="Calibri" panose="020F0502020204030204" pitchFamily="34" charset="0"/>
                <a:cs typeface="Calibri" panose="020F0502020204030204" pitchFamily="34" charset="0"/>
              </a:rPr>
              <a:t> above Lucifer?"  {PP 36.3} </a:t>
            </a:r>
          </a:p>
          <a:p>
            <a:pPr marL="0" indent="0" algn="just">
              <a:buNone/>
            </a:pPr>
            <a:r>
              <a:rPr lang="en-AU" sz="2800" dirty="0">
                <a:latin typeface="Calibri" panose="020F0502020204030204" pitchFamily="34" charset="0"/>
                <a:cs typeface="Calibri" panose="020F0502020204030204" pitchFamily="34" charset="0"/>
              </a:rPr>
              <a:t>     Leaving his place in the immediate presence of the Father, Lucifer went forth to diffuse the spirit of discontent among the angels. He worked with mysterious secrecy, and for a time concealed his real purpose under an appearance of reverence for God.</a:t>
            </a:r>
          </a:p>
        </p:txBody>
      </p:sp>
    </p:spTree>
    <p:extLst>
      <p:ext uri="{BB962C8B-B14F-4D97-AF65-F5344CB8AC3E}">
        <p14:creationId xmlns:p14="http://schemas.microsoft.com/office/powerpoint/2010/main" val="428652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- 2</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28878" y="1258225"/>
            <a:ext cx="11361218" cy="5474348"/>
          </a:xfrm>
        </p:spPr>
        <p:txBody>
          <a:bodyPr>
            <a:normAutofit fontScale="47500" lnSpcReduction="20000"/>
          </a:bodyPr>
          <a:lstStyle/>
          <a:p>
            <a:pPr marL="0" indent="0" algn="just">
              <a:buNone/>
            </a:pPr>
            <a:r>
              <a:rPr lang="en-AU" sz="3800" dirty="0">
                <a:latin typeface="Calibri" panose="020F0502020204030204" pitchFamily="34" charset="0"/>
                <a:cs typeface="Calibri" panose="020F0502020204030204" pitchFamily="34" charset="0"/>
              </a:rPr>
              <a:t>A compassionate Creator, in yearning pity for Lucifer and his followers, was seeking to draw them back from the abyss of ruin into which they were about to plunge. But His mercy was misinterpreted. Lucifer pointed to the long-suffering of God as an evidence of his own superiority, an indication that the King of the universe would yet accede to his terms. If the angels would stand firmly with him, he declared, they could yet gain all that they desired. He persistently defended his own course, and fully committed himself to the great controversy against his Maker. Thus it was that Lucifer, "the light bearer," the sharer of God's glory, the attendant of His throne, by transgression became Satan, "the adversary" of God and holy beings and the destroyer of those whom Heaven had committed to his guidance and guardianship.  {PP 39.2}  </a:t>
            </a:r>
          </a:p>
          <a:p>
            <a:pPr marL="0" indent="0" algn="just">
              <a:buNone/>
            </a:pPr>
            <a:r>
              <a:rPr lang="en-AU" sz="3800" dirty="0">
                <a:latin typeface="Calibri" panose="020F0502020204030204" pitchFamily="34" charset="0"/>
                <a:cs typeface="Calibri" panose="020F0502020204030204" pitchFamily="34" charset="0"/>
              </a:rPr>
              <a:t>     Rejecting with disdain the arguments and entreaties of the loyal angels, he denounced them as deluded slaves. The preference shown to Christ he declared an act of injustice both to himself and to all the heavenly host, and announced that he would no longer submit to this invasion of his rights and theirs. He would never again acknowledge the supremacy of Christ. He had determined to claim the </a:t>
            </a:r>
            <a:r>
              <a:rPr lang="en-AU" sz="3800" dirty="0" err="1">
                <a:latin typeface="Calibri" panose="020F0502020204030204" pitchFamily="34" charset="0"/>
                <a:cs typeface="Calibri" panose="020F0502020204030204" pitchFamily="34" charset="0"/>
              </a:rPr>
              <a:t>honor</a:t>
            </a:r>
            <a:r>
              <a:rPr lang="en-AU" sz="3800" dirty="0">
                <a:latin typeface="Calibri" panose="020F0502020204030204" pitchFamily="34" charset="0"/>
                <a:cs typeface="Calibri" panose="020F0502020204030204" pitchFamily="34" charset="0"/>
              </a:rPr>
              <a:t> which should have been given him, and take command of all who would become his followers; and he promised those who would enter his ranks a new and better government, under which all would enjoy freedom. Great numbers of the angels signified their purpose to accept him as their leader. Flattered by the </a:t>
            </a:r>
            <a:r>
              <a:rPr lang="en-AU" sz="3800" dirty="0" err="1">
                <a:latin typeface="Calibri" panose="020F0502020204030204" pitchFamily="34" charset="0"/>
                <a:cs typeface="Calibri" panose="020F0502020204030204" pitchFamily="34" charset="0"/>
              </a:rPr>
              <a:t>favor</a:t>
            </a:r>
            <a:r>
              <a:rPr lang="en-AU" sz="3800" dirty="0">
                <a:latin typeface="Calibri" panose="020F0502020204030204" pitchFamily="34" charset="0"/>
                <a:cs typeface="Calibri" panose="020F0502020204030204" pitchFamily="34" charset="0"/>
              </a:rPr>
              <a:t> with which his advances were received, he hoped to win all the angels to his side, to become equal with God Himself, and to be obeyed by the entire host of heaven.  {PP 40.1} </a:t>
            </a:r>
          </a:p>
        </p:txBody>
      </p:sp>
    </p:spTree>
    <p:extLst>
      <p:ext uri="{BB962C8B-B14F-4D97-AF65-F5344CB8AC3E}">
        <p14:creationId xmlns:p14="http://schemas.microsoft.com/office/powerpoint/2010/main" val="146338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187895"/>
            <a:ext cx="10564010" cy="1049235"/>
          </a:xfrm>
        </p:spPr>
        <p:txBody>
          <a:bodyPr>
            <a:normAutofit/>
          </a:bodyPr>
          <a:lstStyle/>
          <a:p>
            <a:r>
              <a:rPr lang="en-AU" sz="4000" dirty="0"/>
              <a:t>darkness</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647362" y="1156210"/>
            <a:ext cx="10737727" cy="477525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buNone/>
            </a:pPr>
            <a:r>
              <a:rPr lang="en-AU" sz="2400" b="1"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Darkness = Power of Satan: </a:t>
            </a:r>
          </a:p>
          <a:p>
            <a:pPr marL="0" indent="0" algn="just">
              <a:lnSpc>
                <a:spcPct val="115000"/>
              </a:lnSpc>
              <a:spcBef>
                <a:spcPts val="0"/>
              </a:spcBef>
              <a:spcAft>
                <a:spcPts val="400"/>
              </a:spcAft>
              <a:buNone/>
            </a:pPr>
            <a:r>
              <a:rPr lang="x-none" sz="2400" dirty="0">
                <a:effectLst/>
                <a:latin typeface="Calibri" panose="020F0502020204030204" pitchFamily="34" charset="0"/>
                <a:ea typeface="Calibri" panose="020F0502020204030204" pitchFamily="34" charset="0"/>
                <a:cs typeface="Arial" panose="020B0604020202020204" pitchFamily="34" charset="0"/>
              </a:rPr>
              <a:t>To open their eyes, and to turn them from darkness to light, </a:t>
            </a:r>
            <a:r>
              <a:rPr lang="x-none"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from the power of Satan unto God</a:t>
            </a:r>
            <a:r>
              <a:rPr lang="en-AU" sz="2400" b="1" dirty="0">
                <a:effectLst/>
                <a:latin typeface="Calibri" panose="020F0502020204030204" pitchFamily="34" charset="0"/>
                <a:ea typeface="Calibri" panose="020F0502020204030204" pitchFamily="34" charset="0"/>
                <a:cs typeface="Arial" panose="020B0604020202020204" pitchFamily="34" charset="0"/>
              </a:rPr>
              <a:t>… </a:t>
            </a:r>
            <a:r>
              <a:rPr lang="x-none" sz="2400" dirty="0">
                <a:latin typeface="Calibri" panose="020F0502020204030204" pitchFamily="34" charset="0"/>
                <a:ea typeface="Calibri" panose="020F0502020204030204" pitchFamily="34" charset="0"/>
                <a:cs typeface="Arial" panose="020B0604020202020204" pitchFamily="34" charset="0"/>
              </a:rPr>
              <a:t>Act</a:t>
            </a:r>
            <a:r>
              <a:rPr lang="en-AU" sz="2400" dirty="0">
                <a:latin typeface="Calibri" panose="020F0502020204030204" pitchFamily="34" charset="0"/>
                <a:ea typeface="Calibri" panose="020F0502020204030204" pitchFamily="34" charset="0"/>
                <a:cs typeface="Arial" panose="020B0604020202020204" pitchFamily="34" charset="0"/>
              </a:rPr>
              <a:t>s</a:t>
            </a:r>
            <a:r>
              <a:rPr lang="x-none" sz="2400" dirty="0">
                <a:latin typeface="Calibri" panose="020F0502020204030204" pitchFamily="34" charset="0"/>
                <a:ea typeface="Calibri" panose="020F0502020204030204" pitchFamily="34" charset="0"/>
                <a:cs typeface="Arial" panose="020B0604020202020204" pitchFamily="34" charset="0"/>
              </a:rPr>
              <a:t> 26:18  </a:t>
            </a:r>
            <a:endPar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400"/>
              </a:spcBef>
              <a:buNone/>
            </a:pPr>
            <a:r>
              <a:rPr lang="en-AU" sz="2400" b="1"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Darkness = Wickedness</a:t>
            </a:r>
          </a:p>
          <a:p>
            <a:pPr marL="0" indent="0" algn="just">
              <a:lnSpc>
                <a:spcPct val="115000"/>
              </a:lnSpc>
              <a:spcBef>
                <a:spcPts val="0"/>
              </a:spcBef>
              <a:spcAft>
                <a:spcPts val="1000"/>
              </a:spcAft>
              <a:buNone/>
            </a:pPr>
            <a:r>
              <a:rPr lang="en-AU" sz="2400" dirty="0">
                <a:latin typeface="Calibri" panose="020F0502020204030204" pitchFamily="34" charset="0"/>
                <a:ea typeface="Calibri" panose="020F0502020204030204" pitchFamily="34" charset="0"/>
                <a:cs typeface="Arial" panose="020B0604020202020204" pitchFamily="34" charset="0"/>
              </a:rPr>
              <a:t>The way of the wicked is as darkness: [H653] they know not at what they stumble. Prov 4:19  </a:t>
            </a:r>
          </a:p>
          <a:p>
            <a:pPr marL="0" indent="0" algn="just">
              <a:lnSpc>
                <a:spcPct val="115000"/>
              </a:lnSpc>
              <a:spcBef>
                <a:spcPts val="200"/>
              </a:spcBef>
              <a:buNone/>
            </a:pPr>
            <a:r>
              <a:rPr lang="en-AU" sz="2400" b="1"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Darkness = Unrighteousness</a:t>
            </a:r>
          </a:p>
          <a:p>
            <a:pPr marL="0" indent="0" algn="just">
              <a:lnSpc>
                <a:spcPct val="115000"/>
              </a:lnSpc>
              <a:spcBef>
                <a:spcPts val="0"/>
              </a:spcBef>
              <a:spcAft>
                <a:spcPts val="400"/>
              </a:spcAft>
              <a:buNone/>
            </a:pPr>
            <a:r>
              <a:rPr lang="x-none" sz="2400" dirty="0">
                <a:latin typeface="Calibri" panose="020F0502020204030204" pitchFamily="34" charset="0"/>
                <a:ea typeface="Calibri" panose="020F0502020204030204" pitchFamily="34" charset="0"/>
                <a:cs typeface="Arial" panose="020B0604020202020204" pitchFamily="34" charset="0"/>
              </a:rPr>
              <a:t>Be ye not unequally yoked together with unbelievers: for </a:t>
            </a:r>
            <a:r>
              <a:rPr lang="x-none"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what fellowship hath righteousness with unrighteousness?</a:t>
            </a:r>
            <a:r>
              <a:rPr lang="x-none" sz="2400" dirty="0">
                <a:latin typeface="Calibri" panose="020F0502020204030204" pitchFamily="34" charset="0"/>
                <a:ea typeface="Calibri" panose="020F0502020204030204" pitchFamily="34" charset="0"/>
                <a:cs typeface="Arial" panose="020B0604020202020204" pitchFamily="34" charset="0"/>
              </a:rPr>
              <a:t> </a:t>
            </a:r>
            <a:r>
              <a:rPr lang="x-none"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and what communion hath light with darkness?</a:t>
            </a:r>
            <a:r>
              <a:rPr lang="x-none" sz="2400" dirty="0">
                <a:latin typeface="Calibri" panose="020F0502020204030204" pitchFamily="34" charset="0"/>
                <a:ea typeface="Calibri" panose="020F0502020204030204" pitchFamily="34" charset="0"/>
                <a:cs typeface="Arial" panose="020B0604020202020204" pitchFamily="34" charset="0"/>
              </a:rPr>
              <a:t> </a:t>
            </a:r>
            <a:r>
              <a:rPr lang="en-AU" sz="2400">
                <a:latin typeface="Calibri" panose="020F0502020204030204" pitchFamily="34" charset="0"/>
                <a:ea typeface="Calibri" panose="020F0502020204030204" pitchFamily="34" charset="0"/>
                <a:cs typeface="Arial" panose="020B0604020202020204" pitchFamily="34" charset="0"/>
              </a:rPr>
              <a:t> </a:t>
            </a:r>
            <a:br>
              <a:rPr lang="en-AU" sz="2400">
                <a:latin typeface="Calibri" panose="020F0502020204030204" pitchFamily="34" charset="0"/>
                <a:ea typeface="Calibri" panose="020F0502020204030204" pitchFamily="34" charset="0"/>
                <a:cs typeface="Arial" panose="020B0604020202020204" pitchFamily="34" charset="0"/>
              </a:rPr>
            </a:br>
            <a:r>
              <a:rPr lang="x-none" sz="2400">
                <a:latin typeface="Calibri" panose="020F0502020204030204" pitchFamily="34" charset="0"/>
                <a:ea typeface="Calibri" panose="020F0502020204030204" pitchFamily="34" charset="0"/>
                <a:cs typeface="Arial" panose="020B0604020202020204" pitchFamily="34" charset="0"/>
              </a:rPr>
              <a:t>2</a:t>
            </a:r>
            <a:r>
              <a:rPr lang="en-AU" sz="2400" dirty="0">
                <a:latin typeface="Calibri" panose="020F0502020204030204" pitchFamily="34" charset="0"/>
                <a:ea typeface="Calibri" panose="020F0502020204030204" pitchFamily="34" charset="0"/>
                <a:cs typeface="Arial" panose="020B0604020202020204" pitchFamily="34" charset="0"/>
              </a:rPr>
              <a:t> </a:t>
            </a:r>
            <a:r>
              <a:rPr lang="x-none" sz="2400" dirty="0">
                <a:latin typeface="Calibri" panose="020F0502020204030204" pitchFamily="34" charset="0"/>
                <a:ea typeface="Calibri" panose="020F0502020204030204" pitchFamily="34" charset="0"/>
                <a:cs typeface="Arial" panose="020B0604020202020204" pitchFamily="34" charset="0"/>
              </a:rPr>
              <a:t>Co</a:t>
            </a:r>
            <a:r>
              <a:rPr lang="en-AU" sz="2400" dirty="0">
                <a:latin typeface="Calibri" panose="020F0502020204030204" pitchFamily="34" charset="0"/>
                <a:ea typeface="Calibri" panose="020F0502020204030204" pitchFamily="34" charset="0"/>
                <a:cs typeface="Arial" panose="020B0604020202020204" pitchFamily="34" charset="0"/>
              </a:rPr>
              <a:t>r </a:t>
            </a:r>
            <a:r>
              <a:rPr lang="x-none" sz="2400" dirty="0">
                <a:latin typeface="Calibri" panose="020F0502020204030204" pitchFamily="34" charset="0"/>
                <a:ea typeface="Calibri" panose="020F0502020204030204" pitchFamily="34" charset="0"/>
                <a:cs typeface="Arial" panose="020B0604020202020204" pitchFamily="34" charset="0"/>
              </a:rPr>
              <a:t>6:14  </a:t>
            </a:r>
            <a:endParaRPr lang="en-AU" sz="24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400"/>
              </a:spcBef>
              <a:spcAft>
                <a:spcPts val="400"/>
              </a:spcAft>
              <a:buNone/>
            </a:pPr>
            <a:r>
              <a:rPr lang="en-AU" sz="2200" b="1"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Darkness = Hate you brother</a:t>
            </a:r>
          </a:p>
          <a:p>
            <a:pPr marL="0" indent="0" algn="just">
              <a:lnSpc>
                <a:spcPct val="115000"/>
              </a:lnSpc>
              <a:spcBef>
                <a:spcPts val="400"/>
              </a:spcBef>
              <a:spcAft>
                <a:spcPts val="400"/>
              </a:spcAft>
              <a:buNone/>
            </a:pPr>
            <a:r>
              <a:rPr lang="x-none" sz="2200" dirty="0">
                <a:effectLst/>
                <a:latin typeface="Calibri" panose="020F0502020204030204" pitchFamily="34" charset="0"/>
                <a:ea typeface="Calibri" panose="020F0502020204030204" pitchFamily="34" charset="0"/>
                <a:cs typeface="Arial" panose="020B0604020202020204" pitchFamily="34" charset="0"/>
              </a:rPr>
              <a:t>He that saith he is in the light, </a:t>
            </a:r>
            <a:r>
              <a:rPr lang="x-none" sz="22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hateth his brother, is in darkness even until now</a:t>
            </a:r>
            <a:r>
              <a:rPr lang="x-none" sz="2200" dirty="0">
                <a:effectLst/>
                <a:latin typeface="Calibri" panose="020F0502020204030204" pitchFamily="34" charset="0"/>
                <a:ea typeface="Calibri" panose="020F0502020204030204" pitchFamily="34" charset="0"/>
                <a:cs typeface="Arial" panose="020B0604020202020204" pitchFamily="34" charset="0"/>
              </a:rPr>
              <a:t>.</a:t>
            </a:r>
            <a:r>
              <a:rPr lang="en-AU" sz="2200" dirty="0">
                <a:effectLst/>
                <a:latin typeface="Calibri" panose="020F0502020204030204" pitchFamily="34" charset="0"/>
                <a:ea typeface="Calibri" panose="020F0502020204030204" pitchFamily="34" charset="0"/>
                <a:cs typeface="Arial" panose="020B0604020202020204" pitchFamily="34" charset="0"/>
              </a:rPr>
              <a:t> 1 John 2:9</a:t>
            </a:r>
            <a:endParaRPr lang="en-AU" sz="35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endParaRPr lang="en-AU"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33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- 3</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fontScale="92500" lnSpcReduction="10000"/>
          </a:bodyPr>
          <a:lstStyle/>
          <a:p>
            <a:pPr marL="0" indent="0" algn="just">
              <a:buNone/>
            </a:pPr>
            <a:r>
              <a:rPr lang="en-AU" sz="3000" dirty="0">
                <a:latin typeface="Calibri" panose="020F0502020204030204" pitchFamily="34" charset="0"/>
                <a:cs typeface="Calibri" panose="020F0502020204030204" pitchFamily="34" charset="0"/>
              </a:rPr>
              <a:t>Gen 1:9  And God said, Let the waters under the heaven be gathered together unto one place, and let the dry land appear: and it was so. </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Satan’s condemnation of God and His Son caused him and his angels to be gathered into chains of darkness. They set the door and set bars against God through believing God would not forgive. The gates of hell can’t prevail against this gate for they themselves have thrown away the key.</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Adam joins Satan. He becomes confused, depressed and dry. His nakedness is reflected in the nakedness of the earth. It was not clothed with grass or vegetation. </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Adam did not have to fulfill this part of the process from darkness. He might have simply held fast the seed of Christ that was in him from the beginning and grown that seed in his heart and been the means of displaying the truth about God thus being the tool to lead the universe out of darkness. </a:t>
            </a:r>
          </a:p>
          <a:p>
            <a:pPr marL="0" indent="0" algn="just">
              <a:buNone/>
            </a:pP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385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- 3</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a:bodyPr>
          <a:lstStyle/>
          <a:p>
            <a:pPr marL="0" indent="0" algn="just">
              <a:buNone/>
            </a:pPr>
            <a:r>
              <a:rPr lang="en-AU" sz="2200" dirty="0">
                <a:latin typeface="Calibri" panose="020F0502020204030204" pitchFamily="34" charset="0"/>
                <a:cs typeface="Calibri" panose="020F0502020204030204" pitchFamily="34" charset="0"/>
              </a:rPr>
              <a:t>And God said, Let the earth bring forth grass, the herb yielding seed, and the fruit tree yielding fruit after his kind, whose seed is in itself, upon the earth: and it was so. And the earth brought forth grass, and herb yielding seed after his kind, and the tree yielding fruit, whose seed was in itself, after his kind: and God saw that it was good. And the evening and the morning were the third day.(Gen 1:11-13)</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Christ the seed, is planted in the woman – the church. He is the hope of salvation for the human race and by extension the universe. </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The grass and trees are symbols of the children of light that are born to the seed. </a:t>
            </a:r>
          </a:p>
          <a:p>
            <a:pPr marL="0" indent="0" algn="just">
              <a:buNone/>
            </a:pP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5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BCB4A1-4D81-43EC-A506-8F90F6935FCE}"/>
              </a:ext>
            </a:extLst>
          </p:cNvPr>
          <p:cNvPicPr>
            <a:picLocks noChangeAspect="1"/>
          </p:cNvPicPr>
          <p:nvPr/>
        </p:nvPicPr>
        <p:blipFill rotWithShape="1">
          <a:blip r:embed="rId2"/>
          <a:srcRect t="10502"/>
          <a:stretch/>
        </p:blipFill>
        <p:spPr>
          <a:xfrm>
            <a:off x="0" y="0"/>
            <a:ext cx="12192000" cy="6858000"/>
          </a:xfrm>
          <a:prstGeom prst="rect">
            <a:avLst/>
          </a:prstGeom>
        </p:spPr>
      </p:pic>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700109" y="1751290"/>
            <a:ext cx="7851906" cy="2952666"/>
          </a:xfrm>
        </p:spPr>
        <p:txBody>
          <a:bodyPr>
            <a:noAutofit/>
          </a:bodyPr>
          <a:lstStyle/>
          <a:p>
            <a:r>
              <a:rPr lang="en-AU" sz="5400" dirty="0">
                <a:solidFill>
                  <a:schemeClr val="bg1"/>
                </a:solidFill>
                <a:effectLst>
                  <a:outerShdw blurRad="38100" dist="38100" dir="2700000" algn="tl">
                    <a:srgbClr val="000000">
                      <a:alpha val="43137"/>
                    </a:srgbClr>
                  </a:outerShdw>
                </a:effectLst>
              </a:rPr>
              <a:t>Day 4 of creation</a:t>
            </a:r>
          </a:p>
        </p:txBody>
      </p:sp>
    </p:spTree>
    <p:extLst>
      <p:ext uri="{BB962C8B-B14F-4D97-AF65-F5344CB8AC3E}">
        <p14:creationId xmlns:p14="http://schemas.microsoft.com/office/powerpoint/2010/main" val="114591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Lights in the firmament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11624" y="1355914"/>
            <a:ext cx="9821731" cy="3988246"/>
          </a:xfrm>
        </p:spPr>
        <p:txBody>
          <a:bodyPr>
            <a:normAutofit/>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there be lights in the firmament of the heaven to divide the day from the night; and let them be for signs, and for seasons, and for days, and years: And let them be for lights in the firmament of the heaven to give light upon the earth: and it was so. And God made two great lights; the greater light to rule the day, and the lesser light to rule the night: he made the stars also. And God set them in the firmament of the heaven to give light upon the earth, And to rule over the day and over the night, and to divide the light from the darkness: and God saw that it was good. And the evening and the morning were the fourth day.(Gen 1:14-19)</a:t>
            </a:r>
          </a:p>
        </p:txBody>
      </p:sp>
    </p:spTree>
    <p:extLst>
      <p:ext uri="{BB962C8B-B14F-4D97-AF65-F5344CB8AC3E}">
        <p14:creationId xmlns:p14="http://schemas.microsoft.com/office/powerpoint/2010/main" val="8981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Lights in the firmament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09798" y="1355913"/>
            <a:ext cx="11061813" cy="4753573"/>
          </a:xfrm>
        </p:spPr>
        <p:txBody>
          <a:bodyPr>
            <a:normAutofit fontScale="70000" lnSpcReduction="20000"/>
          </a:bodyPr>
          <a:lstStyle/>
          <a:p>
            <a:pPr marL="0" indent="0" algn="just">
              <a:lnSpc>
                <a:spcPct val="115000"/>
              </a:lnSpc>
              <a:spcAft>
                <a:spcPts val="1000"/>
              </a:spcAft>
              <a:buNone/>
            </a:pP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Then </a:t>
            </a:r>
            <a:r>
              <a:rPr lang="en-AU" sz="24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spake</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Jesus again unto them, saying, I am the light of the world</a:t>
            </a:r>
            <a:r>
              <a:rPr lang="en-AU" sz="2400" dirty="0">
                <a:effectLst/>
                <a:latin typeface="Calibri" panose="020F0502020204030204" pitchFamily="34" charset="0"/>
                <a:ea typeface="Calibri" panose="020F0502020204030204" pitchFamily="34" charset="0"/>
                <a:cs typeface="Arial" panose="020B0604020202020204" pitchFamily="34" charset="0"/>
              </a:rPr>
              <a:t>: he that </a:t>
            </a:r>
            <a:r>
              <a:rPr lang="en-AU" sz="2400" dirty="0" err="1">
                <a:effectLst/>
                <a:latin typeface="Calibri" panose="020F0502020204030204" pitchFamily="34" charset="0"/>
                <a:ea typeface="Calibri" panose="020F0502020204030204" pitchFamily="34" charset="0"/>
                <a:cs typeface="Arial" panose="020B0604020202020204" pitchFamily="34" charset="0"/>
              </a:rPr>
              <a:t>followeth</a:t>
            </a:r>
            <a:r>
              <a:rPr lang="en-AU" sz="2400" dirty="0">
                <a:effectLst/>
                <a:latin typeface="Calibri" panose="020F0502020204030204" pitchFamily="34" charset="0"/>
                <a:ea typeface="Calibri" panose="020F0502020204030204" pitchFamily="34" charset="0"/>
                <a:cs typeface="Arial" panose="020B0604020202020204" pitchFamily="34" charset="0"/>
              </a:rPr>
              <a:t> me shall not walk in darkness, but shall have the light of life</a:t>
            </a:r>
            <a:r>
              <a:rPr lang="en-AU" sz="2400" dirty="0">
                <a:latin typeface="Calibri" panose="020F0502020204030204" pitchFamily="34" charset="0"/>
                <a:ea typeface="Calibri" panose="020F0502020204030204" pitchFamily="34" charset="0"/>
                <a:cs typeface="Arial" panose="020B0604020202020204" pitchFamily="34" charset="0"/>
              </a:rPr>
              <a:t>. John 8:12 </a:t>
            </a:r>
          </a:p>
          <a:p>
            <a:pPr marL="0" indent="0" algn="just">
              <a:lnSpc>
                <a:spcPct val="115000"/>
              </a:lnSpc>
              <a:spcAft>
                <a:spcPts val="1000"/>
              </a:spcAft>
              <a:buNone/>
            </a:pP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I am come a light into the world</a:t>
            </a:r>
            <a:r>
              <a:rPr lang="en-AU" sz="2400" dirty="0">
                <a:latin typeface="Calibri" panose="020F0502020204030204" pitchFamily="34" charset="0"/>
                <a:ea typeface="Calibri" panose="020F0502020204030204" pitchFamily="34" charset="0"/>
                <a:cs typeface="Arial" panose="020B0604020202020204" pitchFamily="34" charset="0"/>
              </a:rPr>
              <a:t>, that whosoever believeth on me should not abide in darkness.  John 12:46 </a:t>
            </a:r>
          </a:p>
          <a:p>
            <a:pPr marL="0" indent="0" algn="just">
              <a:lnSpc>
                <a:spcPct val="115000"/>
              </a:lnSpc>
              <a:spcAft>
                <a:spcPts val="1000"/>
              </a:spcAft>
              <a:buNone/>
            </a:pP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For the LORD God is a sun and shield</a:t>
            </a:r>
            <a:r>
              <a:rPr lang="en-AU" sz="2400" dirty="0">
                <a:latin typeface="Calibri" panose="020F0502020204030204" pitchFamily="34" charset="0"/>
                <a:ea typeface="Calibri" panose="020F0502020204030204" pitchFamily="34" charset="0"/>
                <a:cs typeface="Arial" panose="020B0604020202020204" pitchFamily="34" charset="0"/>
              </a:rPr>
              <a:t>: the LORD will give grace and glory: no good thing will he withhold from them that walk uprightly.(</a:t>
            </a:r>
            <a:r>
              <a:rPr lang="en-AU" sz="2400" dirty="0" err="1">
                <a:latin typeface="Calibri" panose="020F0502020204030204" pitchFamily="34" charset="0"/>
                <a:ea typeface="Calibri" panose="020F0502020204030204" pitchFamily="34" charset="0"/>
                <a:cs typeface="Arial" panose="020B0604020202020204" pitchFamily="34" charset="0"/>
              </a:rPr>
              <a:t>Psa</a:t>
            </a:r>
            <a:r>
              <a:rPr lang="en-AU" sz="2400" dirty="0">
                <a:latin typeface="Calibri" panose="020F0502020204030204" pitchFamily="34" charset="0"/>
                <a:ea typeface="Calibri" panose="020F0502020204030204" pitchFamily="34" charset="0"/>
                <a:cs typeface="Arial" panose="020B0604020202020204" pitchFamily="34" charset="0"/>
              </a:rPr>
              <a:t> 84:11)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That great light which His own hand had set in the heavens was a truer representation of the glory of His mission.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It was morning; the sun had just risen above the Mount of Olives</a:t>
            </a:r>
            <a:r>
              <a:rPr lang="en-AU" sz="2400" dirty="0">
                <a:effectLst/>
                <a:latin typeface="Calibri" panose="020F0502020204030204" pitchFamily="34" charset="0"/>
                <a:ea typeface="Calibri" panose="020F0502020204030204" pitchFamily="34" charset="0"/>
                <a:cs typeface="Arial" panose="020B0604020202020204" pitchFamily="34" charset="0"/>
              </a:rPr>
              <a:t>, and its rays fell with dazzling brightness on the marble palaces, and lighted up the gold of the temple walls, when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Jesus, pointing to it, said, “I am the light of the world.”</a:t>
            </a:r>
            <a:r>
              <a:rPr lang="en-AU" sz="2400" dirty="0">
                <a:effectLst/>
                <a:latin typeface="Calibri" panose="020F0502020204030204" pitchFamily="34" charset="0"/>
                <a:ea typeface="Calibri" panose="020F0502020204030204" pitchFamily="34" charset="0"/>
                <a:cs typeface="Arial" panose="020B0604020202020204" pitchFamily="34" charset="0"/>
              </a:rPr>
              <a:t>  {DA 463.3,4}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 God is light; and in the words, "I am the light of the world," Christ declared His oneness with God, and His relation to the whole human family. It was He who at the beginning had caused "the light to shine out of darkness." 2 Corinthians 4:6.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He is the light of sun and moon and star</a:t>
            </a:r>
            <a:r>
              <a:rPr lang="en-AU" sz="2400" dirty="0">
                <a:effectLst/>
                <a:latin typeface="Calibri" panose="020F0502020204030204" pitchFamily="34" charset="0"/>
                <a:ea typeface="Calibri" panose="020F0502020204030204" pitchFamily="34" charset="0"/>
                <a:cs typeface="Arial" panose="020B0604020202020204" pitchFamily="34" charset="0"/>
              </a:rPr>
              <a:t>. He was the spiritual light that in symbol and type and prophecy had shone upon Israel. But not to the Jewish nation alone was the light given. As the sunbeams penetrate to the remotest corners of the earth, so does the light of the Sun of Righteousness shine upon every soul.  {DA 464.3} </a:t>
            </a:r>
          </a:p>
        </p:txBody>
      </p:sp>
    </p:spTree>
    <p:extLst>
      <p:ext uri="{BB962C8B-B14F-4D97-AF65-F5344CB8AC3E}">
        <p14:creationId xmlns:p14="http://schemas.microsoft.com/office/powerpoint/2010/main" val="350529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43903"/>
            <a:ext cx="9291215" cy="1049235"/>
          </a:xfrm>
        </p:spPr>
        <p:txBody>
          <a:bodyPr>
            <a:normAutofit/>
          </a:bodyPr>
          <a:lstStyle/>
          <a:p>
            <a:r>
              <a:rPr lang="en-AU" sz="4000" dirty="0"/>
              <a:t>light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338700"/>
            <a:ext cx="9821731" cy="3815928"/>
          </a:xfrm>
        </p:spPr>
        <p:txBody>
          <a:bodyPr>
            <a:normAutofit fontScale="92500" lnSpcReduction="20000"/>
          </a:bodyPr>
          <a:lstStyle/>
          <a:p>
            <a:pPr marL="0" indent="0">
              <a:lnSpc>
                <a:spcPct val="115000"/>
              </a:lnSpc>
              <a:spcAft>
                <a:spcPts val="1000"/>
              </a:spcAft>
              <a:buNone/>
            </a:pPr>
            <a:r>
              <a:rPr lang="en-AU" sz="2400" b="1"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t>Light = God the Father. No darkness at all</a:t>
            </a:r>
            <a:endParaRPr lang="en-AU" sz="2400" b="1"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x-none" sz="2400" dirty="0">
                <a:effectLst/>
                <a:latin typeface="Calibri" panose="020F0502020204030204" pitchFamily="34" charset="0"/>
                <a:ea typeface="Calibri" panose="020F0502020204030204" pitchFamily="34" charset="0"/>
                <a:cs typeface="Arial" panose="020B0604020202020204" pitchFamily="34" charset="0"/>
              </a:rPr>
              <a:t>This then is the message which we have heard of him, and declare unto you, that </a:t>
            </a:r>
            <a:r>
              <a:rPr lang="x-non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God is light, </a:t>
            </a:r>
            <a:r>
              <a:rPr lang="x-none"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in him is no darkness at all</a:t>
            </a:r>
            <a:r>
              <a:rPr lang="x-none" sz="2400" b="1" dirty="0">
                <a:effectLst/>
                <a:latin typeface="Calibri" panose="020F0502020204030204" pitchFamily="34" charset="0"/>
                <a:ea typeface="Calibri" panose="020F0502020204030204" pitchFamily="34" charset="0"/>
                <a:cs typeface="Arial" panose="020B0604020202020204" pitchFamily="34" charset="0"/>
              </a:rPr>
              <a:t>.</a:t>
            </a:r>
            <a:r>
              <a:rPr lang="x-none" sz="2400" dirty="0">
                <a:latin typeface="Calibri" panose="020F0502020204030204" pitchFamily="34" charset="0"/>
                <a:ea typeface="Calibri" panose="020F0502020204030204" pitchFamily="34" charset="0"/>
                <a:cs typeface="Arial" panose="020B0604020202020204" pitchFamily="34" charset="0"/>
              </a:rPr>
              <a:t> 1</a:t>
            </a:r>
            <a:r>
              <a:rPr lang="en-AU" sz="2400" dirty="0">
                <a:latin typeface="Calibri" panose="020F0502020204030204" pitchFamily="34" charset="0"/>
                <a:ea typeface="Calibri" panose="020F0502020204030204" pitchFamily="34" charset="0"/>
                <a:cs typeface="Arial" panose="020B0604020202020204" pitchFamily="34" charset="0"/>
              </a:rPr>
              <a:t> </a:t>
            </a:r>
            <a:r>
              <a:rPr lang="x-none" sz="2400" dirty="0">
                <a:latin typeface="Calibri" panose="020F0502020204030204" pitchFamily="34" charset="0"/>
                <a:ea typeface="Calibri" panose="020F0502020204030204" pitchFamily="34" charset="0"/>
                <a:cs typeface="Arial" panose="020B0604020202020204" pitchFamily="34" charset="0"/>
              </a:rPr>
              <a:t>J</a:t>
            </a:r>
            <a:r>
              <a:rPr lang="en-AU" sz="2400" dirty="0">
                <a:latin typeface="Calibri" panose="020F0502020204030204" pitchFamily="34" charset="0"/>
                <a:ea typeface="Calibri" panose="020F0502020204030204" pitchFamily="34" charset="0"/>
                <a:cs typeface="Arial" panose="020B0604020202020204" pitchFamily="34" charset="0"/>
              </a:rPr>
              <a:t>oh</a:t>
            </a:r>
            <a:r>
              <a:rPr lang="x-none" sz="2400" dirty="0">
                <a:latin typeface="Calibri" panose="020F0502020204030204" pitchFamily="34" charset="0"/>
                <a:ea typeface="Calibri" panose="020F0502020204030204" pitchFamily="34" charset="0"/>
                <a:cs typeface="Arial" panose="020B0604020202020204" pitchFamily="34" charset="0"/>
              </a:rPr>
              <a:t>n 1:5  </a:t>
            </a:r>
            <a:endParaRPr lang="en-AU" sz="24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AU" sz="2400" b="1"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t>Light = Son of God</a:t>
            </a:r>
          </a:p>
          <a:p>
            <a:pPr marL="0" indent="0">
              <a:lnSpc>
                <a:spcPct val="115000"/>
              </a:lnSpc>
              <a:spcAft>
                <a:spcPts val="1000"/>
              </a:spcAft>
              <a:buNone/>
            </a:pPr>
            <a:r>
              <a:rPr lang="en-AU" sz="2400" b="1" dirty="0">
                <a:latin typeface="Calibri" panose="020F0502020204030204" pitchFamily="34" charset="0"/>
                <a:ea typeface="Calibri" panose="020F0502020204030204" pitchFamily="34" charset="0"/>
                <a:cs typeface="Arial" panose="020B0604020202020204" pitchFamily="34" charset="0"/>
              </a:rPr>
              <a:t>Then </a:t>
            </a:r>
            <a:r>
              <a:rPr lang="en-AU" sz="2400" b="1" dirty="0" err="1">
                <a:latin typeface="Calibri" panose="020F0502020204030204" pitchFamily="34" charset="0"/>
                <a:ea typeface="Calibri" panose="020F0502020204030204" pitchFamily="34" charset="0"/>
                <a:cs typeface="Arial" panose="020B0604020202020204" pitchFamily="34" charset="0"/>
              </a:rPr>
              <a:t>spake</a:t>
            </a:r>
            <a:r>
              <a:rPr lang="en-AU" sz="2400" b="1" dirty="0">
                <a:latin typeface="Calibri" panose="020F0502020204030204" pitchFamily="34" charset="0"/>
                <a:ea typeface="Calibri" panose="020F0502020204030204" pitchFamily="34" charset="0"/>
                <a:cs typeface="Arial" panose="020B0604020202020204" pitchFamily="34" charset="0"/>
              </a:rPr>
              <a:t> Jesus again unto them, saying, </a:t>
            </a:r>
            <a:r>
              <a:rPr lang="en-AU"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I am the light of the world</a:t>
            </a:r>
            <a:r>
              <a:rPr lang="en-AU" sz="2400" b="1" dirty="0">
                <a:latin typeface="Calibri" panose="020F0502020204030204" pitchFamily="34" charset="0"/>
                <a:ea typeface="Calibri" panose="020F0502020204030204" pitchFamily="34" charset="0"/>
                <a:cs typeface="Arial" panose="020B0604020202020204" pitchFamily="34" charset="0"/>
              </a:rPr>
              <a:t>: he that </a:t>
            </a:r>
            <a:r>
              <a:rPr lang="en-AU" sz="2400" b="1" dirty="0" err="1">
                <a:latin typeface="Calibri" panose="020F0502020204030204" pitchFamily="34" charset="0"/>
                <a:ea typeface="Calibri" panose="020F0502020204030204" pitchFamily="34" charset="0"/>
                <a:cs typeface="Arial" panose="020B0604020202020204" pitchFamily="34" charset="0"/>
              </a:rPr>
              <a:t>followeth</a:t>
            </a:r>
            <a:r>
              <a:rPr lang="en-AU" sz="2400" b="1" dirty="0">
                <a:latin typeface="Calibri" panose="020F0502020204030204" pitchFamily="34" charset="0"/>
                <a:ea typeface="Calibri" panose="020F0502020204030204" pitchFamily="34" charset="0"/>
                <a:cs typeface="Arial" panose="020B0604020202020204" pitchFamily="34" charset="0"/>
              </a:rPr>
              <a:t> me shall not walk in darkness, but shall have the light of life. John 8:12  </a:t>
            </a:r>
          </a:p>
          <a:p>
            <a:pPr marL="0" indent="0">
              <a:lnSpc>
                <a:spcPct val="115000"/>
              </a:lnSpc>
              <a:spcAft>
                <a:spcPts val="1000"/>
              </a:spcAft>
              <a:buNone/>
            </a:pPr>
            <a:r>
              <a:rPr lang="en-AU"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I am come a light into the world</a:t>
            </a:r>
            <a:r>
              <a:rPr lang="en-AU" sz="2400" dirty="0">
                <a:latin typeface="Calibri" panose="020F0502020204030204" pitchFamily="34" charset="0"/>
                <a:ea typeface="Calibri" panose="020F0502020204030204" pitchFamily="34" charset="0"/>
                <a:cs typeface="Arial" panose="020B0604020202020204" pitchFamily="34" charset="0"/>
              </a:rPr>
              <a:t>, that whosoever believeth on me should not abide in darkness. John 12:46  </a:t>
            </a:r>
          </a:p>
          <a:p>
            <a:pPr marL="0" indent="0">
              <a:lnSpc>
                <a:spcPct val="115000"/>
              </a:lnSpc>
              <a:spcAft>
                <a:spcPts val="1000"/>
              </a:spcAft>
              <a:buNone/>
            </a:pPr>
            <a:endParaRPr lang="en-AU"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136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en-AU" sz="4000" dirty="0"/>
              <a:t>Satan says God will not forgive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lnSpcReduction="10000"/>
          </a:bodyPr>
          <a:lstStyle/>
          <a:p>
            <a:pPr marL="0" indent="0" algn="just">
              <a:buNone/>
            </a:pPr>
            <a:r>
              <a:rPr lang="en-AU" sz="2800" dirty="0">
                <a:latin typeface="Calibri" panose="020F0502020204030204" pitchFamily="34" charset="0"/>
                <a:cs typeface="Calibri" panose="020F0502020204030204" pitchFamily="34" charset="0"/>
              </a:rPr>
              <a:t> </a:t>
            </a:r>
            <a:r>
              <a:rPr lang="en-AU" sz="2800" dirty="0">
                <a:solidFill>
                  <a:schemeClr val="accent1"/>
                </a:solidFill>
                <a:latin typeface="Calibri" panose="020F0502020204030204" pitchFamily="34" charset="0"/>
                <a:cs typeface="Calibri" panose="020F0502020204030204" pitchFamily="34" charset="0"/>
              </a:rPr>
              <a:t>The mighty </a:t>
            </a:r>
            <a:r>
              <a:rPr lang="en-AU" sz="2800" dirty="0" err="1">
                <a:solidFill>
                  <a:schemeClr val="accent1"/>
                </a:solidFill>
                <a:latin typeface="Calibri" panose="020F0502020204030204" pitchFamily="34" charset="0"/>
                <a:cs typeface="Calibri" panose="020F0502020204030204" pitchFamily="34" charset="0"/>
              </a:rPr>
              <a:t>revolter</a:t>
            </a:r>
            <a:r>
              <a:rPr lang="en-AU" sz="2800" dirty="0">
                <a:solidFill>
                  <a:schemeClr val="accent1"/>
                </a:solidFill>
                <a:latin typeface="Calibri" panose="020F0502020204030204" pitchFamily="34" charset="0"/>
                <a:cs typeface="Calibri" panose="020F0502020204030204" pitchFamily="34" charset="0"/>
              </a:rPr>
              <a:t> then declared </a:t>
            </a:r>
            <a:r>
              <a:rPr lang="en-AU" sz="2800" dirty="0">
                <a:latin typeface="Calibri" panose="020F0502020204030204" pitchFamily="34" charset="0"/>
                <a:cs typeface="Calibri" panose="020F0502020204030204" pitchFamily="34" charset="0"/>
              </a:rPr>
              <a:t>that he was acquainted with God's law, and if he should submit to servile obedience, his </a:t>
            </a:r>
            <a:r>
              <a:rPr lang="en-AU" sz="2800" dirty="0" err="1">
                <a:latin typeface="Calibri" panose="020F0502020204030204" pitchFamily="34" charset="0"/>
                <a:cs typeface="Calibri" panose="020F0502020204030204" pitchFamily="34" charset="0"/>
              </a:rPr>
              <a:t>honor</a:t>
            </a:r>
            <a:r>
              <a:rPr lang="en-AU" sz="2800" dirty="0">
                <a:latin typeface="Calibri" panose="020F0502020204030204" pitchFamily="34" charset="0"/>
                <a:cs typeface="Calibri" panose="020F0502020204030204" pitchFamily="34" charset="0"/>
              </a:rPr>
              <a:t> would be taken from him. No more would he be intrusted with his exalted mission. He told them that himself and they also had now gone too far to go back, and he would brave the consequences; for to bow in servile worship to the Son of God he never would; </a:t>
            </a:r>
            <a:r>
              <a:rPr lang="en-AU" sz="2800" dirty="0">
                <a:solidFill>
                  <a:schemeClr val="accent1"/>
                </a:solidFill>
                <a:latin typeface="Calibri" panose="020F0502020204030204" pitchFamily="34" charset="0"/>
                <a:cs typeface="Calibri" panose="020F0502020204030204" pitchFamily="34" charset="0"/>
              </a:rPr>
              <a:t>that God would not forgive</a:t>
            </a:r>
            <a:r>
              <a:rPr lang="en-AU" sz="2800" dirty="0">
                <a:latin typeface="Calibri" panose="020F0502020204030204" pitchFamily="34" charset="0"/>
                <a:cs typeface="Calibri" panose="020F0502020204030204" pitchFamily="34" charset="0"/>
              </a:rPr>
              <a:t>, and now they must assert their liberty and gain by force the position and authority which was not willingly accorded to them.  {1SP 20.2} </a:t>
            </a:r>
          </a:p>
        </p:txBody>
      </p:sp>
    </p:spTree>
    <p:extLst>
      <p:ext uri="{BB962C8B-B14F-4D97-AF65-F5344CB8AC3E}">
        <p14:creationId xmlns:p14="http://schemas.microsoft.com/office/powerpoint/2010/main" val="134064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en-AU" sz="4000" dirty="0"/>
              <a:t>Satan says God will not forgive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a:bodyPr>
          <a:lstStyle/>
          <a:p>
            <a:pPr marL="0" indent="0" algn="just">
              <a:buNone/>
            </a:pPr>
            <a:r>
              <a:rPr lang="en-AU" sz="2800" dirty="0">
                <a:latin typeface="Calibri" panose="020F0502020204030204" pitchFamily="34" charset="0"/>
                <a:cs typeface="Calibri" panose="020F0502020204030204" pitchFamily="34" charset="0"/>
              </a:rPr>
              <a:t> In the opening of the great controversy, Satan had declared that the law of God could not be obeyed, that justice was inconsistent with mercy, and that, should the law be broken, </a:t>
            </a:r>
            <a:r>
              <a:rPr lang="en-AU" sz="2800" dirty="0">
                <a:solidFill>
                  <a:schemeClr val="accent1"/>
                </a:solidFill>
                <a:latin typeface="Calibri" panose="020F0502020204030204" pitchFamily="34" charset="0"/>
                <a:cs typeface="Calibri" panose="020F0502020204030204" pitchFamily="34" charset="0"/>
              </a:rPr>
              <a:t>it would be impossible for the sinner to be pardoned</a:t>
            </a:r>
            <a:r>
              <a:rPr lang="en-AU" sz="2800" dirty="0">
                <a:latin typeface="Calibri" panose="020F0502020204030204" pitchFamily="34" charset="0"/>
                <a:cs typeface="Calibri" panose="020F0502020204030204" pitchFamily="34" charset="0"/>
              </a:rPr>
              <a:t>. DA 761.4</a:t>
            </a:r>
          </a:p>
        </p:txBody>
      </p:sp>
    </p:spTree>
    <p:extLst>
      <p:ext uri="{BB962C8B-B14F-4D97-AF65-F5344CB8AC3E}">
        <p14:creationId xmlns:p14="http://schemas.microsoft.com/office/powerpoint/2010/main" val="95214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en-AU" sz="4000" dirty="0"/>
              <a:t>God is merciful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a:bodyPr>
          <a:lstStyle/>
          <a:p>
            <a:pPr marL="0" indent="0" algn="just">
              <a:buNone/>
            </a:pPr>
            <a:r>
              <a:rPr lang="en-AU" sz="2800" dirty="0">
                <a:latin typeface="Calibri" panose="020F0502020204030204" pitchFamily="34" charset="0"/>
                <a:cs typeface="Calibri" panose="020F0502020204030204" pitchFamily="34" charset="0"/>
              </a:rPr>
              <a:t>For the LORD is good; </a:t>
            </a:r>
            <a:r>
              <a:rPr lang="en-AU" sz="2800" dirty="0">
                <a:solidFill>
                  <a:schemeClr val="accent1"/>
                </a:solidFill>
                <a:latin typeface="Calibri" panose="020F0502020204030204" pitchFamily="34" charset="0"/>
                <a:cs typeface="Calibri" panose="020F0502020204030204" pitchFamily="34" charset="0"/>
              </a:rPr>
              <a:t>his mercy is everlasting</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olam</a:t>
            </a:r>
            <a:r>
              <a:rPr lang="en-AU" sz="2800" dirty="0">
                <a:latin typeface="Calibri" panose="020F0502020204030204" pitchFamily="34" charset="0"/>
                <a:cs typeface="Calibri" panose="020F0502020204030204" pitchFamily="34" charset="0"/>
              </a:rPr>
              <a:t>] and his truth </a:t>
            </a:r>
            <a:r>
              <a:rPr lang="en-AU" sz="2800" dirty="0" err="1">
                <a:latin typeface="Calibri" panose="020F0502020204030204" pitchFamily="34" charset="0"/>
                <a:cs typeface="Calibri" panose="020F0502020204030204" pitchFamily="34" charset="0"/>
              </a:rPr>
              <a:t>endureth</a:t>
            </a:r>
            <a:r>
              <a:rPr lang="en-AU" sz="2800" dirty="0">
                <a:latin typeface="Calibri" panose="020F0502020204030204" pitchFamily="34" charset="0"/>
                <a:cs typeface="Calibri" panose="020F0502020204030204" pitchFamily="34" charset="0"/>
              </a:rPr>
              <a:t> to all generations. </a:t>
            </a:r>
            <a:r>
              <a:rPr lang="en-AU" sz="2800" dirty="0" err="1">
                <a:latin typeface="Calibri" panose="020F0502020204030204" pitchFamily="34" charset="0"/>
                <a:cs typeface="Calibri" panose="020F0502020204030204" pitchFamily="34" charset="0"/>
              </a:rPr>
              <a:t>Psa</a:t>
            </a:r>
            <a:r>
              <a:rPr lang="en-AU" sz="2800" dirty="0">
                <a:latin typeface="Calibri" panose="020F0502020204030204" pitchFamily="34" charset="0"/>
                <a:cs typeface="Calibri" panose="020F0502020204030204" pitchFamily="34" charset="0"/>
              </a:rPr>
              <a:t> 100:5 </a:t>
            </a:r>
          </a:p>
          <a:p>
            <a:pPr marL="0" indent="0" algn="just">
              <a:buNone/>
            </a:pPr>
            <a:r>
              <a:rPr lang="en-AU" sz="2800" dirty="0">
                <a:latin typeface="Calibri" panose="020F0502020204030204" pitchFamily="34" charset="0"/>
                <a:cs typeface="Calibri" panose="020F0502020204030204" pitchFamily="34" charset="0"/>
              </a:rPr>
              <a:t>O give thanks unto the LORD; for he is good: for his </a:t>
            </a:r>
            <a:r>
              <a:rPr lang="en-AU" sz="2800" dirty="0">
                <a:solidFill>
                  <a:schemeClr val="accent1"/>
                </a:solidFill>
                <a:latin typeface="Calibri" panose="020F0502020204030204" pitchFamily="34" charset="0"/>
                <a:cs typeface="Calibri" panose="020F0502020204030204" pitchFamily="34" charset="0"/>
              </a:rPr>
              <a:t>mercy </a:t>
            </a:r>
            <a:r>
              <a:rPr lang="en-AU" sz="2800" dirty="0" err="1">
                <a:solidFill>
                  <a:schemeClr val="accent1"/>
                </a:solidFill>
                <a:latin typeface="Calibri" panose="020F0502020204030204" pitchFamily="34" charset="0"/>
                <a:cs typeface="Calibri" panose="020F0502020204030204" pitchFamily="34" charset="0"/>
              </a:rPr>
              <a:t>endureth</a:t>
            </a:r>
            <a:r>
              <a:rPr lang="en-AU" sz="2800" dirty="0">
                <a:solidFill>
                  <a:schemeClr val="accent1"/>
                </a:solidFill>
                <a:latin typeface="Calibri" panose="020F0502020204030204" pitchFamily="34" charset="0"/>
                <a:cs typeface="Calibri" panose="020F0502020204030204" pitchFamily="34" charset="0"/>
              </a:rPr>
              <a:t> for ever.</a:t>
            </a:r>
            <a:r>
              <a:rPr lang="en-AU" sz="2800" dirty="0">
                <a:latin typeface="Calibri" panose="020F0502020204030204" pitchFamily="34" charset="0"/>
                <a:cs typeface="Calibri" panose="020F0502020204030204" pitchFamily="34" charset="0"/>
              </a:rPr>
              <a:t> [</a:t>
            </a:r>
            <a:r>
              <a:rPr lang="en-AU" sz="2800" dirty="0" err="1">
                <a:latin typeface="Calibri" panose="020F0502020204030204" pitchFamily="34" charset="0"/>
                <a:cs typeface="Calibri" panose="020F0502020204030204" pitchFamily="34" charset="0"/>
              </a:rPr>
              <a:t>olam</a:t>
            </a:r>
            <a:r>
              <a:rPr lang="en-AU" sz="2800" dirty="0">
                <a:latin typeface="Calibri" panose="020F0502020204030204" pitchFamily="34" charset="0"/>
                <a:cs typeface="Calibri" panose="020F0502020204030204" pitchFamily="34" charset="0"/>
              </a:rPr>
              <a:t>] Ps 136:1  </a:t>
            </a:r>
          </a:p>
          <a:p>
            <a:pPr marL="0" indent="0" algn="just">
              <a:buNone/>
            </a:pPr>
            <a:r>
              <a:rPr lang="en-AU" sz="2800" dirty="0">
                <a:latin typeface="Calibri" panose="020F0502020204030204" pitchFamily="34" charset="0"/>
                <a:cs typeface="Calibri" panose="020F0502020204030204" pitchFamily="34" charset="0"/>
              </a:rPr>
              <a:t>And the LORD passed by before him, and proclaimed, </a:t>
            </a:r>
            <a:r>
              <a:rPr lang="en-AU" sz="2800" dirty="0">
                <a:solidFill>
                  <a:schemeClr val="accent1"/>
                </a:solidFill>
                <a:latin typeface="Calibri" panose="020F0502020204030204" pitchFamily="34" charset="0"/>
                <a:cs typeface="Calibri" panose="020F0502020204030204" pitchFamily="34" charset="0"/>
              </a:rPr>
              <a:t>The LORD, The LORD God, merciful and gracious, longsuffering, and abundant in goodness and truth</a:t>
            </a:r>
            <a:r>
              <a:rPr lang="en-AU" sz="2800" dirty="0">
                <a:latin typeface="Calibri" panose="020F0502020204030204" pitchFamily="34" charset="0"/>
                <a:cs typeface="Calibri" panose="020F0502020204030204" pitchFamily="34" charset="0"/>
              </a:rPr>
              <a:t>, Exo 34:6  </a:t>
            </a:r>
          </a:p>
        </p:txBody>
      </p:sp>
    </p:spTree>
    <p:extLst>
      <p:ext uri="{BB962C8B-B14F-4D97-AF65-F5344CB8AC3E}">
        <p14:creationId xmlns:p14="http://schemas.microsoft.com/office/powerpoint/2010/main" val="332510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4656AC5A-1471-47DD-9790-44AD8AFA1882}"/>
              </a:ext>
            </a:extLst>
          </p:cNvPr>
          <p:cNvSpPr/>
          <p:nvPr/>
        </p:nvSpPr>
        <p:spPr>
          <a:xfrm>
            <a:off x="4636651" y="1492304"/>
            <a:ext cx="3312341" cy="33123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rrow: Down 4">
            <a:extLst>
              <a:ext uri="{FF2B5EF4-FFF2-40B4-BE49-F238E27FC236}">
                <a16:creationId xmlns:a16="http://schemas.microsoft.com/office/drawing/2014/main" id="{D7772A2C-10D8-441E-A4A8-9C8E5B5C841D}"/>
              </a:ext>
            </a:extLst>
          </p:cNvPr>
          <p:cNvSpPr/>
          <p:nvPr/>
        </p:nvSpPr>
        <p:spPr>
          <a:xfrm>
            <a:off x="5916242" y="3506979"/>
            <a:ext cx="752129" cy="2284221"/>
          </a:xfrm>
          <a:prstGeom prst="downArrow">
            <a:avLst/>
          </a:prstGeom>
          <a:gradFill flip="none" rotWithShape="1">
            <a:gsLst>
              <a:gs pos="0">
                <a:schemeClr val="tx1"/>
              </a:gs>
              <a:gs pos="12000">
                <a:schemeClr val="tx1">
                  <a:shade val="67500"/>
                  <a:satMod val="115000"/>
                </a:schemeClr>
              </a:gs>
              <a:gs pos="100000">
                <a:schemeClr val="bg1"/>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Oval 5">
            <a:extLst>
              <a:ext uri="{FF2B5EF4-FFF2-40B4-BE49-F238E27FC236}">
                <a16:creationId xmlns:a16="http://schemas.microsoft.com/office/drawing/2014/main" id="{3E03A6DE-5A74-4C56-AC4E-8DCCFDC6337E}"/>
              </a:ext>
            </a:extLst>
          </p:cNvPr>
          <p:cNvSpPr/>
          <p:nvPr/>
        </p:nvSpPr>
        <p:spPr>
          <a:xfrm>
            <a:off x="5350099" y="2182825"/>
            <a:ext cx="1893537" cy="18935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797928" y="366993"/>
            <a:ext cx="9291215" cy="787664"/>
          </a:xfrm>
        </p:spPr>
        <p:txBody>
          <a:bodyPr>
            <a:normAutofit/>
          </a:bodyPr>
          <a:lstStyle/>
          <a:p>
            <a:r>
              <a:rPr lang="en-AU" sz="4000" dirty="0"/>
              <a:t>Father Speaks out of darkness</a:t>
            </a:r>
          </a:p>
        </p:txBody>
      </p:sp>
      <p:sp>
        <p:nvSpPr>
          <p:cNvPr id="7" name="Oval 6">
            <a:extLst>
              <a:ext uri="{FF2B5EF4-FFF2-40B4-BE49-F238E27FC236}">
                <a16:creationId xmlns:a16="http://schemas.microsoft.com/office/drawing/2014/main" id="{E51F5770-4A5E-4D59-8106-648A0F656E62}"/>
              </a:ext>
            </a:extLst>
          </p:cNvPr>
          <p:cNvSpPr/>
          <p:nvPr/>
        </p:nvSpPr>
        <p:spPr>
          <a:xfrm>
            <a:off x="5714240" y="2546966"/>
            <a:ext cx="1165253" cy="1165253"/>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2"/>
              </a:solidFill>
            </a:endParaRPr>
          </a:p>
        </p:txBody>
      </p:sp>
      <p:sp>
        <p:nvSpPr>
          <p:cNvPr id="8" name="TextBox 7">
            <a:extLst>
              <a:ext uri="{FF2B5EF4-FFF2-40B4-BE49-F238E27FC236}">
                <a16:creationId xmlns:a16="http://schemas.microsoft.com/office/drawing/2014/main" id="{95C09C29-2073-4792-8FB9-17B5AFF6E508}"/>
              </a:ext>
            </a:extLst>
          </p:cNvPr>
          <p:cNvSpPr txBox="1"/>
          <p:nvPr/>
        </p:nvSpPr>
        <p:spPr>
          <a:xfrm>
            <a:off x="5873929" y="2944926"/>
            <a:ext cx="845873" cy="369332"/>
          </a:xfrm>
          <a:prstGeom prst="rect">
            <a:avLst/>
          </a:prstGeom>
          <a:noFill/>
        </p:spPr>
        <p:txBody>
          <a:bodyPr wrap="none" rtlCol="0">
            <a:spAutoFit/>
          </a:bodyPr>
          <a:lstStyle/>
          <a:p>
            <a:r>
              <a:rPr lang="en-AU" dirty="0">
                <a:solidFill>
                  <a:schemeClr val="bg2"/>
                </a:solidFill>
              </a:rPr>
              <a:t>Father</a:t>
            </a:r>
          </a:p>
        </p:txBody>
      </p:sp>
      <p:sp>
        <p:nvSpPr>
          <p:cNvPr id="9" name="TextBox 8">
            <a:extLst>
              <a:ext uri="{FF2B5EF4-FFF2-40B4-BE49-F238E27FC236}">
                <a16:creationId xmlns:a16="http://schemas.microsoft.com/office/drawing/2014/main" id="{BE440013-D100-4A9F-987C-21D90ABECF31}"/>
              </a:ext>
            </a:extLst>
          </p:cNvPr>
          <p:cNvSpPr txBox="1"/>
          <p:nvPr/>
        </p:nvSpPr>
        <p:spPr>
          <a:xfrm>
            <a:off x="6011492" y="3655884"/>
            <a:ext cx="572593" cy="369332"/>
          </a:xfrm>
          <a:prstGeom prst="rect">
            <a:avLst/>
          </a:prstGeom>
          <a:noFill/>
        </p:spPr>
        <p:txBody>
          <a:bodyPr wrap="none" rtlCol="0">
            <a:spAutoFit/>
          </a:bodyPr>
          <a:lstStyle/>
          <a:p>
            <a:r>
              <a:rPr lang="en-AU" dirty="0">
                <a:solidFill>
                  <a:schemeClr val="bg2"/>
                </a:solidFill>
              </a:rPr>
              <a:t>Son</a:t>
            </a:r>
          </a:p>
        </p:txBody>
      </p:sp>
      <p:sp>
        <p:nvSpPr>
          <p:cNvPr id="11" name="TextBox 10">
            <a:extLst>
              <a:ext uri="{FF2B5EF4-FFF2-40B4-BE49-F238E27FC236}">
                <a16:creationId xmlns:a16="http://schemas.microsoft.com/office/drawing/2014/main" id="{42379F63-F208-4C9F-9D2A-FF51BB5D377F}"/>
              </a:ext>
            </a:extLst>
          </p:cNvPr>
          <p:cNvSpPr txBox="1"/>
          <p:nvPr/>
        </p:nvSpPr>
        <p:spPr>
          <a:xfrm>
            <a:off x="5941032" y="4233322"/>
            <a:ext cx="752129" cy="369332"/>
          </a:xfrm>
          <a:prstGeom prst="rect">
            <a:avLst/>
          </a:prstGeom>
          <a:noFill/>
        </p:spPr>
        <p:txBody>
          <a:bodyPr wrap="none" rtlCol="0">
            <a:spAutoFit/>
          </a:bodyPr>
          <a:lstStyle/>
          <a:p>
            <a:r>
              <a:rPr lang="en-AU" dirty="0"/>
              <a:t>Satan</a:t>
            </a:r>
          </a:p>
        </p:txBody>
      </p:sp>
      <p:sp>
        <p:nvSpPr>
          <p:cNvPr id="12" name="TextBox 11">
            <a:extLst>
              <a:ext uri="{FF2B5EF4-FFF2-40B4-BE49-F238E27FC236}">
                <a16:creationId xmlns:a16="http://schemas.microsoft.com/office/drawing/2014/main" id="{93EA499E-A05D-4427-88C8-25BEA806242A}"/>
              </a:ext>
            </a:extLst>
          </p:cNvPr>
          <p:cNvSpPr txBox="1"/>
          <p:nvPr/>
        </p:nvSpPr>
        <p:spPr>
          <a:xfrm rot="16200000">
            <a:off x="4686244" y="2249888"/>
            <a:ext cx="2304092" cy="1758025"/>
          </a:xfrm>
          <a:prstGeom prst="rect">
            <a:avLst/>
          </a:prstGeom>
          <a:noFill/>
        </p:spPr>
        <p:txBody>
          <a:bodyPr wrap="none" rtlCol="0">
            <a:prstTxWarp prst="textArchUp">
              <a:avLst>
                <a:gd name="adj" fmla="val 12362228"/>
              </a:avLst>
            </a:prstTxWarp>
            <a:spAutoFit/>
          </a:bodyPr>
          <a:lstStyle/>
          <a:p>
            <a:r>
              <a:rPr lang="en-AU" dirty="0"/>
              <a:t>God will not forgive</a:t>
            </a:r>
          </a:p>
        </p:txBody>
      </p:sp>
      <p:sp>
        <p:nvSpPr>
          <p:cNvPr id="14" name="TextBox 13">
            <a:extLst>
              <a:ext uri="{FF2B5EF4-FFF2-40B4-BE49-F238E27FC236}">
                <a16:creationId xmlns:a16="http://schemas.microsoft.com/office/drawing/2014/main" id="{17C869F3-1FC4-4606-8098-7B932AE711E7}"/>
              </a:ext>
            </a:extLst>
          </p:cNvPr>
          <p:cNvSpPr txBox="1"/>
          <p:nvPr/>
        </p:nvSpPr>
        <p:spPr>
          <a:xfrm rot="5612724">
            <a:off x="5502009" y="2215159"/>
            <a:ext cx="2304092" cy="2044417"/>
          </a:xfrm>
          <a:prstGeom prst="rect">
            <a:avLst/>
          </a:prstGeom>
          <a:noFill/>
        </p:spPr>
        <p:txBody>
          <a:bodyPr wrap="none" rtlCol="0">
            <a:prstTxWarp prst="textArchUp">
              <a:avLst>
                <a:gd name="adj" fmla="val 13066789"/>
              </a:avLst>
            </a:prstTxWarp>
            <a:spAutoFit/>
          </a:bodyPr>
          <a:lstStyle/>
          <a:p>
            <a:r>
              <a:rPr lang="en-AU" dirty="0"/>
              <a:t>God will not forgive</a:t>
            </a:r>
          </a:p>
        </p:txBody>
      </p:sp>
      <p:sp>
        <p:nvSpPr>
          <p:cNvPr id="16" name="TextBox 15">
            <a:extLst>
              <a:ext uri="{FF2B5EF4-FFF2-40B4-BE49-F238E27FC236}">
                <a16:creationId xmlns:a16="http://schemas.microsoft.com/office/drawing/2014/main" id="{4F0E06D6-53D7-4A75-8E65-A32C85E31468}"/>
              </a:ext>
            </a:extLst>
          </p:cNvPr>
          <p:cNvSpPr txBox="1"/>
          <p:nvPr/>
        </p:nvSpPr>
        <p:spPr>
          <a:xfrm>
            <a:off x="216897" y="1806206"/>
            <a:ext cx="4226871" cy="2862322"/>
          </a:xfrm>
          <a:prstGeom prst="rect">
            <a:avLst/>
          </a:prstGeom>
          <a:noFill/>
        </p:spPr>
        <p:txBody>
          <a:bodyPr wrap="square" rtlCol="0">
            <a:spAutoFit/>
          </a:bodyPr>
          <a:lstStyle/>
          <a:p>
            <a:pPr algn="just"/>
            <a:r>
              <a:rPr lang="en-AU" sz="1800" b="1" dirty="0">
                <a:effectLst/>
                <a:latin typeface="Calibri" panose="020F0502020204030204" pitchFamily="34" charset="0"/>
                <a:ea typeface="Calibri" panose="020F0502020204030204" pitchFamily="34" charset="0"/>
                <a:cs typeface="Times New Roman" panose="02020603050405020304" pitchFamily="18" charset="0"/>
              </a:rPr>
              <a:t>The sweet communion between them and their God was broken. Every move was watched; </a:t>
            </a:r>
            <a:r>
              <a:rPr lang="en-AU"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every action was viewed in the light in which Satan had made them see things</a:t>
            </a:r>
            <a:r>
              <a:rPr lang="en-AU"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  That which Satan had instilled into the minds of the angels--a word here and a word there--opened the way for a long list of suppositions.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Review and Herald</a:t>
            </a:r>
            <a:r>
              <a:rPr lang="en-AU" sz="1800" dirty="0">
                <a:effectLst/>
                <a:latin typeface="Calibri" panose="020F0502020204030204" pitchFamily="34" charset="0"/>
                <a:ea typeface="Calibri" panose="020F0502020204030204" pitchFamily="34" charset="0"/>
                <a:cs typeface="Times New Roman" panose="02020603050405020304" pitchFamily="18" charset="0"/>
              </a:rPr>
              <a:t>, September 7, 1897 par. 3-4}</a:t>
            </a:r>
          </a:p>
          <a:p>
            <a:pPr algn="just"/>
            <a:endParaRPr lang="en-AU" dirty="0"/>
          </a:p>
        </p:txBody>
      </p:sp>
      <p:sp>
        <p:nvSpPr>
          <p:cNvPr id="17" name="TextBox 16">
            <a:extLst>
              <a:ext uri="{FF2B5EF4-FFF2-40B4-BE49-F238E27FC236}">
                <a16:creationId xmlns:a16="http://schemas.microsoft.com/office/drawing/2014/main" id="{A78A3B97-C414-4D99-A086-9237205A0F25}"/>
              </a:ext>
            </a:extLst>
          </p:cNvPr>
          <p:cNvSpPr txBox="1"/>
          <p:nvPr/>
        </p:nvSpPr>
        <p:spPr>
          <a:xfrm rot="177877">
            <a:off x="5183265" y="1690547"/>
            <a:ext cx="2304092" cy="1758025"/>
          </a:xfrm>
          <a:prstGeom prst="rect">
            <a:avLst/>
          </a:prstGeom>
          <a:noFill/>
        </p:spPr>
        <p:txBody>
          <a:bodyPr wrap="none" rtlCol="0">
            <a:prstTxWarp prst="textArchUp">
              <a:avLst>
                <a:gd name="adj" fmla="val 12362228"/>
              </a:avLst>
            </a:prstTxWarp>
            <a:spAutoFit/>
          </a:bodyPr>
          <a:lstStyle/>
          <a:p>
            <a:r>
              <a:rPr lang="en-AU" dirty="0"/>
              <a:t>Sin must be punished</a:t>
            </a:r>
          </a:p>
        </p:txBody>
      </p:sp>
      <p:sp>
        <p:nvSpPr>
          <p:cNvPr id="19" name="TextBox 18">
            <a:extLst>
              <a:ext uri="{FF2B5EF4-FFF2-40B4-BE49-F238E27FC236}">
                <a16:creationId xmlns:a16="http://schemas.microsoft.com/office/drawing/2014/main" id="{31D636B3-5832-451C-966C-5998A670D7E7}"/>
              </a:ext>
            </a:extLst>
          </p:cNvPr>
          <p:cNvSpPr txBox="1"/>
          <p:nvPr/>
        </p:nvSpPr>
        <p:spPr>
          <a:xfrm>
            <a:off x="8326150" y="1255227"/>
            <a:ext cx="3523418" cy="4801314"/>
          </a:xfrm>
          <a:prstGeom prst="rect">
            <a:avLst/>
          </a:prstGeom>
          <a:noFill/>
        </p:spPr>
        <p:txBody>
          <a:bodyPr wrap="square">
            <a:spAutoFit/>
          </a:bodyPr>
          <a:lstStyle/>
          <a:p>
            <a:pPr algn="just"/>
            <a:r>
              <a:rPr lang="en-AU" dirty="0">
                <a:latin typeface="Calibri" panose="020F0502020204030204" pitchFamily="34" charset="0"/>
                <a:cs typeface="Calibri" panose="020F0502020204030204" pitchFamily="34" charset="0"/>
              </a:rPr>
              <a:t> Although Satan has misinterpreted God’s purposes, falsified His character, and caused man to look upon God in a false light, yet through the ages God’s love for man has never ceased. Christ’s work was to reveal the Father as merciful, compassionate, full of goodness and truth. The character of Christ represented the character of God. </a:t>
            </a:r>
            <a:r>
              <a:rPr lang="en-AU" dirty="0">
                <a:solidFill>
                  <a:schemeClr val="accent1"/>
                </a:solidFill>
                <a:latin typeface="Calibri" panose="020F0502020204030204" pitchFamily="34" charset="0"/>
                <a:cs typeface="Calibri" panose="020F0502020204030204" pitchFamily="34" charset="0"/>
              </a:rPr>
              <a:t>The only begotten Son of God sweeps back the hellish shadow in which Satan has enveloped the Father</a:t>
            </a:r>
            <a:r>
              <a:rPr lang="en-AU" dirty="0">
                <a:latin typeface="Calibri" panose="020F0502020204030204" pitchFamily="34" charset="0"/>
                <a:cs typeface="Calibri" panose="020F0502020204030204" pitchFamily="34" charset="0"/>
              </a:rPr>
              <a:t>, and declares, “I and My Father are one; look on Me and behold God.” {13MR 243.3}</a:t>
            </a:r>
          </a:p>
        </p:txBody>
      </p:sp>
    </p:spTree>
    <p:extLst>
      <p:ext uri="{BB962C8B-B14F-4D97-AF65-F5344CB8AC3E}">
        <p14:creationId xmlns:p14="http://schemas.microsoft.com/office/powerpoint/2010/main" val="132615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Creation reveals The Gospel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11624" y="1355914"/>
            <a:ext cx="9821731" cy="3988246"/>
          </a:xfrm>
        </p:spPr>
        <p:txBody>
          <a:bodyPr>
            <a:normAutofit fontScale="85000" lnSpcReduction="2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“The first thing that Moses wrote, through the inspiration of the Spirit of God, was the story of creation. That, therefore, is one of the things through which we are to receive hope and comfort.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Why is it that we can receive hope and comfort through the story of the creation? Because that story contains the Gospel</a:t>
            </a:r>
            <a:r>
              <a:rPr lang="en-AU" sz="2400" dirty="0">
                <a:effectLst/>
                <a:latin typeface="Calibri" panose="020F0502020204030204" pitchFamily="34" charset="0"/>
                <a:ea typeface="Calibri" panose="020F0502020204030204" pitchFamily="34" charset="0"/>
                <a:cs typeface="Arial" panose="020B0604020202020204" pitchFamily="34" charset="0"/>
              </a:rPr>
              <a:t>.” E.J. Waggoner Gospel in Creation Page 9.</a:t>
            </a:r>
          </a:p>
          <a:p>
            <a:pPr marL="457200" indent="-457200" algn="just">
              <a:lnSpc>
                <a:spcPct val="115000"/>
              </a:lnSpc>
              <a:spcAft>
                <a:spcPts val="1000"/>
              </a:spcAft>
              <a:buAutoNum type="arabicPeriod"/>
            </a:pPr>
            <a:r>
              <a:rPr lang="en-AU" sz="2400" dirty="0">
                <a:effectLst/>
                <a:latin typeface="Calibri" panose="020F0502020204030204" pitchFamily="34" charset="0"/>
                <a:ea typeface="Calibri" panose="020F0502020204030204" pitchFamily="34" charset="0"/>
                <a:cs typeface="Arial" panose="020B0604020202020204" pitchFamily="34" charset="0"/>
              </a:rPr>
              <a:t>Darkness upon the face of the deep [surging mass of water] represents the lies of Satan about God’s character upon the minds of all created beings.</a:t>
            </a:r>
          </a:p>
          <a:p>
            <a:pPr marL="457200" indent="-457200" algn="just">
              <a:lnSpc>
                <a:spcPct val="115000"/>
              </a:lnSpc>
              <a:spcAft>
                <a:spcPts val="1000"/>
              </a:spcAft>
              <a:buAutoNum type="arabicPeriod"/>
            </a:pPr>
            <a:r>
              <a:rPr lang="en-AU" sz="2400" dirty="0">
                <a:effectLst/>
                <a:latin typeface="Calibri" panose="020F0502020204030204" pitchFamily="34" charset="0"/>
                <a:ea typeface="Calibri" panose="020F0502020204030204" pitchFamily="34" charset="0"/>
                <a:cs typeface="Arial" panose="020B0604020202020204" pitchFamily="34" charset="0"/>
              </a:rPr>
              <a:t>God said “let there be light” </a:t>
            </a:r>
            <a:r>
              <a:rPr lang="en-AU" sz="2400" dirty="0">
                <a:latin typeface="Calibri" panose="020F0502020204030204" pitchFamily="34" charset="0"/>
                <a:ea typeface="Calibri" panose="020F0502020204030204" pitchFamily="34" charset="0"/>
                <a:cs typeface="Arial" panose="020B0604020202020204" pitchFamily="34" charset="0"/>
              </a:rPr>
              <a:t>which represents the revelation of God’s character through His Son. The Light called good but not the night.</a:t>
            </a:r>
          </a:p>
          <a:p>
            <a:pPr marL="457200" indent="-457200" algn="just">
              <a:lnSpc>
                <a:spcPct val="115000"/>
              </a:lnSpc>
              <a:spcAft>
                <a:spcPts val="1000"/>
              </a:spcAft>
              <a:buAutoNum type="arabicPeriod"/>
            </a:pPr>
            <a:r>
              <a:rPr lang="en-AU" sz="2400" dirty="0">
                <a:effectLst/>
                <a:latin typeface="Calibri" panose="020F0502020204030204" pitchFamily="34" charset="0"/>
                <a:ea typeface="Calibri" panose="020F0502020204030204" pitchFamily="34" charset="0"/>
                <a:cs typeface="Arial" panose="020B0604020202020204" pitchFamily="34" charset="0"/>
              </a:rPr>
              <a:t>The </a:t>
            </a:r>
            <a:r>
              <a:rPr lang="en-AU" sz="2400" dirty="0">
                <a:latin typeface="Calibri" panose="020F0502020204030204" pitchFamily="34" charset="0"/>
                <a:ea typeface="Calibri" panose="020F0502020204030204" pitchFamily="34" charset="0"/>
                <a:cs typeface="Arial" panose="020B0604020202020204" pitchFamily="34" charset="0"/>
              </a:rPr>
              <a:t>separation of the waters above from the waters beneath represents the third of the angels determined to resist the truth and believe the lie God would not forgive.</a:t>
            </a:r>
            <a:endParaRPr lang="en-AU"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830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721009"/>
          </a:xfrm>
        </p:spPr>
        <p:txBody>
          <a:bodyPr>
            <a:normAutofit/>
          </a:bodyPr>
          <a:lstStyle/>
          <a:p>
            <a:r>
              <a:rPr lang="en-AU" sz="4000" dirty="0"/>
              <a:t>Day Three – waters gathered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04007" y="1080785"/>
            <a:ext cx="10495369" cy="5158175"/>
          </a:xfrm>
        </p:spPr>
        <p:txBody>
          <a:bodyPr>
            <a:normAutofit fontScale="70000" lnSpcReduction="2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[1]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waters</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under [H8478] the heaven </a:t>
            </a:r>
            <a:r>
              <a:rPr lang="en-AU" sz="2400" dirty="0">
                <a:effectLst/>
                <a:latin typeface="Calibri" panose="020F0502020204030204" pitchFamily="34" charset="0"/>
                <a:ea typeface="Calibri" panose="020F0502020204030204" pitchFamily="34" charset="0"/>
                <a:cs typeface="Arial" panose="020B0604020202020204" pitchFamily="34" charset="0"/>
              </a:rPr>
              <a:t>be [2]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gathered together [H6960] unto one place</a:t>
            </a:r>
            <a:r>
              <a:rPr lang="en-AU" sz="2400" dirty="0">
                <a:effectLst/>
                <a:latin typeface="Calibri" panose="020F0502020204030204" pitchFamily="34" charset="0"/>
                <a:ea typeface="Calibri" panose="020F0502020204030204" pitchFamily="34" charset="0"/>
                <a:cs typeface="Arial" panose="020B0604020202020204" pitchFamily="34" charset="0"/>
              </a:rPr>
              <a:t>, and [3]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let the dry [H3004] </a:t>
            </a:r>
            <a:r>
              <a:rPr lang="en-AU" sz="24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land</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appear</a:t>
            </a:r>
            <a:r>
              <a:rPr lang="en-AU" sz="2400" dirty="0">
                <a:effectLst/>
                <a:latin typeface="Calibri" panose="020F0502020204030204" pitchFamily="34" charset="0"/>
                <a:ea typeface="Calibri" panose="020F0502020204030204" pitchFamily="34" charset="0"/>
                <a:cs typeface="Arial" panose="020B0604020202020204" pitchFamily="34" charset="0"/>
              </a:rPr>
              <a:t>: and it was so</a:t>
            </a:r>
            <a:r>
              <a:rPr lang="en-AU" sz="2400" dirty="0">
                <a:latin typeface="Calibri" panose="020F0502020204030204" pitchFamily="34" charset="0"/>
                <a:ea typeface="Calibri" panose="020F0502020204030204" pitchFamily="34" charset="0"/>
                <a:cs typeface="Arial" panose="020B0604020202020204" pitchFamily="34" charset="0"/>
              </a:rPr>
              <a:t>. And God called the </a:t>
            </a: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dry land Earth</a:t>
            </a:r>
            <a:r>
              <a:rPr lang="en-AU" sz="2400" dirty="0">
                <a:latin typeface="Calibri" panose="020F0502020204030204" pitchFamily="34" charset="0"/>
                <a:ea typeface="Calibri" panose="020F0502020204030204" pitchFamily="34" charset="0"/>
                <a:cs typeface="Arial" panose="020B0604020202020204" pitchFamily="34" charset="0"/>
              </a:rPr>
              <a:t>; and the </a:t>
            </a: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gathering together of the waters called he Seas</a:t>
            </a:r>
            <a:r>
              <a:rPr lang="en-AU" sz="2400" dirty="0">
                <a:latin typeface="Calibri" panose="020F0502020204030204" pitchFamily="34" charset="0"/>
                <a:ea typeface="Calibri" panose="020F0502020204030204" pitchFamily="34" charset="0"/>
                <a:cs typeface="Arial" panose="020B0604020202020204" pitchFamily="34" charset="0"/>
              </a:rPr>
              <a:t>: and God saw that it was good. Gen 1:9 ,10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H8478 – Bottom, (As depressed) from H8430 – depress, humble.</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H6960 </a:t>
            </a:r>
            <a:r>
              <a:rPr lang="en-AU" sz="2400" dirty="0" err="1">
                <a:effectLst/>
                <a:latin typeface="Calibri" panose="020F0502020204030204" pitchFamily="34" charset="0"/>
                <a:ea typeface="Calibri" panose="020F0502020204030204" pitchFamily="34" charset="0"/>
                <a:cs typeface="Arial" panose="020B0604020202020204" pitchFamily="34" charset="0"/>
              </a:rPr>
              <a:t>qâvâh</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err="1">
                <a:effectLst/>
                <a:latin typeface="Calibri" panose="020F0502020204030204" pitchFamily="34" charset="0"/>
                <a:ea typeface="Calibri" panose="020F0502020204030204" pitchFamily="34" charset="0"/>
                <a:cs typeface="Arial" panose="020B0604020202020204" pitchFamily="34" charset="0"/>
              </a:rPr>
              <a:t>kaw-vaw</a:t>
            </a:r>
            <a:r>
              <a:rPr lang="en-AU" sz="2400" dirty="0">
                <a:effectLst/>
                <a:latin typeface="Calibri" panose="020F0502020204030204" pitchFamily="34" charset="0"/>
                <a:ea typeface="Calibri" panose="020F0502020204030204" pitchFamily="34" charset="0"/>
                <a:cs typeface="Arial" panose="020B0604020202020204" pitchFamily="34" charset="0"/>
              </a:rPr>
              <a:t>’): A primitive root;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to bind together </a:t>
            </a:r>
            <a:r>
              <a:rPr lang="en-AU" sz="2400" dirty="0">
                <a:effectLst/>
                <a:latin typeface="Calibri" panose="020F0502020204030204" pitchFamily="34" charset="0"/>
                <a:ea typeface="Calibri" panose="020F0502020204030204" pitchFamily="34" charset="0"/>
                <a:cs typeface="Arial" panose="020B0604020202020204" pitchFamily="34" charset="0"/>
              </a:rPr>
              <a:t>(perhaps by twisting), that is, collect; (figuratively)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to expect</a:t>
            </a:r>
            <a:r>
              <a:rPr lang="en-AU" sz="2400" dirty="0">
                <a:effectLst/>
                <a:latin typeface="Calibri" panose="020F0502020204030204" pitchFamily="34" charset="0"/>
                <a:ea typeface="Calibri" panose="020F0502020204030204" pitchFamily="34" charset="0"/>
                <a:cs typeface="Arial" panose="020B0604020202020204" pitchFamily="34" charset="0"/>
              </a:rPr>
              <a:t>: - gather (together),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look</a:t>
            </a:r>
            <a:r>
              <a:rPr lang="en-AU" sz="2400" dirty="0">
                <a:effectLst/>
                <a:latin typeface="Calibri" panose="020F0502020204030204" pitchFamily="34" charset="0"/>
                <a:ea typeface="Calibri" panose="020F0502020204030204" pitchFamily="34" charset="0"/>
                <a:cs typeface="Arial" panose="020B0604020202020204" pitchFamily="34" charset="0"/>
              </a:rPr>
              <a:t>, patiently,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tarry</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wait</a:t>
            </a:r>
            <a:r>
              <a:rPr lang="en-AU" sz="2400" dirty="0">
                <a:effectLst/>
                <a:latin typeface="Calibri" panose="020F0502020204030204" pitchFamily="34" charset="0"/>
                <a:ea typeface="Calibri" panose="020F0502020204030204" pitchFamily="34" charset="0"/>
                <a:cs typeface="Arial" panose="020B0604020202020204" pitchFamily="34" charset="0"/>
              </a:rPr>
              <a:t> (for, on, upon).</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He </a:t>
            </a:r>
            <a:r>
              <a:rPr lang="en-AU" sz="2400" dirty="0" err="1">
                <a:effectLst/>
                <a:latin typeface="Calibri" panose="020F0502020204030204" pitchFamily="34" charset="0"/>
                <a:ea typeface="Calibri" panose="020F0502020204030204" pitchFamily="34" charset="0"/>
                <a:cs typeface="Arial" panose="020B0604020202020204" pitchFamily="34" charset="0"/>
              </a:rPr>
              <a:t>bindeth</a:t>
            </a:r>
            <a:r>
              <a:rPr lang="en-AU" sz="2400" dirty="0">
                <a:effectLst/>
                <a:latin typeface="Calibri" panose="020F0502020204030204" pitchFamily="34" charset="0"/>
                <a:ea typeface="Calibri" panose="020F0502020204030204" pitchFamily="34" charset="0"/>
                <a:cs typeface="Arial" panose="020B0604020202020204" pitchFamily="34" charset="0"/>
              </a:rPr>
              <a:t> up the waters in his thick clouds; [Darkness] and the cloud is not rent under them</a:t>
            </a:r>
            <a:r>
              <a:rPr lang="en-AU" sz="2400" dirty="0">
                <a:latin typeface="Calibri" panose="020F0502020204030204" pitchFamily="34" charset="0"/>
                <a:ea typeface="Calibri" panose="020F0502020204030204" pitchFamily="34" charset="0"/>
                <a:cs typeface="Arial" panose="020B0604020202020204" pitchFamily="34" charset="0"/>
              </a:rPr>
              <a:t>. Job 26:8  </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the angels which kept not their first estate, but left their own habitation,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he hath reserved in everlasting chains under darkness unto the judgment of the great day</a:t>
            </a:r>
            <a:r>
              <a:rPr lang="en-AU" sz="2400" dirty="0">
                <a:latin typeface="Calibri" panose="020F0502020204030204" pitchFamily="34" charset="0"/>
                <a:ea typeface="Calibri" panose="020F0502020204030204" pitchFamily="34" charset="0"/>
                <a:cs typeface="Arial" panose="020B0604020202020204" pitchFamily="34" charset="0"/>
              </a:rPr>
              <a:t>. Jude 1:6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For if we sin wilfully after that we have received the knowledge of the truth, there </a:t>
            </a:r>
            <a:r>
              <a:rPr lang="en-AU" sz="2400" dirty="0" err="1">
                <a:effectLst/>
                <a:latin typeface="Calibri" panose="020F0502020204030204" pitchFamily="34" charset="0"/>
                <a:ea typeface="Calibri" panose="020F0502020204030204" pitchFamily="34" charset="0"/>
                <a:cs typeface="Arial" panose="020B0604020202020204" pitchFamily="34" charset="0"/>
              </a:rPr>
              <a:t>remaineth</a:t>
            </a:r>
            <a:r>
              <a:rPr lang="en-AU" sz="2400" dirty="0">
                <a:effectLst/>
                <a:latin typeface="Calibri" panose="020F0502020204030204" pitchFamily="34" charset="0"/>
                <a:ea typeface="Calibri" panose="020F0502020204030204" pitchFamily="34" charset="0"/>
                <a:cs typeface="Arial" panose="020B0604020202020204" pitchFamily="34" charset="0"/>
              </a:rPr>
              <a:t> no more sacrifice for sins, But a certain fearful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looking for of judgment </a:t>
            </a:r>
            <a:r>
              <a:rPr lang="en-AU" sz="2400" dirty="0">
                <a:effectLst/>
                <a:latin typeface="Calibri" panose="020F0502020204030204" pitchFamily="34" charset="0"/>
                <a:ea typeface="Calibri" panose="020F0502020204030204" pitchFamily="34" charset="0"/>
                <a:cs typeface="Arial" panose="020B0604020202020204" pitchFamily="34" charset="0"/>
              </a:rPr>
              <a:t>and fiery indignation, which shall devour the adversaries.(Heb </a:t>
            </a:r>
            <a:r>
              <a:rPr lang="en-AU" sz="2400" dirty="0">
                <a:latin typeface="Calibri" panose="020F0502020204030204" pitchFamily="34" charset="0"/>
                <a:ea typeface="Calibri" panose="020F0502020204030204" pitchFamily="34" charset="0"/>
                <a:cs typeface="Arial" panose="020B0604020202020204" pitchFamily="34" charset="0"/>
              </a:rPr>
              <a:t>10:26-27) </a:t>
            </a:r>
          </a:p>
          <a:p>
            <a:pPr marL="0" indent="0" algn="just">
              <a:lnSpc>
                <a:spcPct val="115000"/>
              </a:lnSpc>
              <a:spcAft>
                <a:spcPts val="1000"/>
              </a:spcAft>
              <a:buNone/>
            </a:pPr>
            <a:r>
              <a:rPr lang="en-AU" sz="2400" dirty="0">
                <a:latin typeface="Calibri" panose="020F0502020204030204" pitchFamily="34" charset="0"/>
                <a:ea typeface="Calibri" panose="020F0502020204030204" pitchFamily="34" charset="0"/>
                <a:cs typeface="Arial" panose="020B0604020202020204" pitchFamily="34" charset="0"/>
              </a:rPr>
              <a:t>And, behold, they [demons] cried out, saying, What have we to do with thee, Jesus, thou Son of God? </a:t>
            </a: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art thou come hither to torment us before the time</a:t>
            </a:r>
            <a:r>
              <a:rPr lang="en-AU" sz="2400" dirty="0">
                <a:latin typeface="Calibri" panose="020F0502020204030204" pitchFamily="34" charset="0"/>
                <a:ea typeface="Calibri" panose="020F0502020204030204" pitchFamily="34" charset="0"/>
                <a:cs typeface="Arial" panose="020B0604020202020204" pitchFamily="34" charset="0"/>
              </a:rPr>
              <a:t>? Matt 8:29  </a:t>
            </a:r>
          </a:p>
        </p:txBody>
      </p:sp>
    </p:spTree>
    <p:extLst>
      <p:ext uri="{BB962C8B-B14F-4D97-AF65-F5344CB8AC3E}">
        <p14:creationId xmlns:p14="http://schemas.microsoft.com/office/powerpoint/2010/main" val="194131570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6692</TotalTime>
  <Words>4418</Words>
  <Application>Microsoft Office PowerPoint</Application>
  <PresentationFormat>Widescreen</PresentationFormat>
  <Paragraphs>116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Rockwell</vt:lpstr>
      <vt:lpstr>Gallery</vt:lpstr>
      <vt:lpstr>Gospel in creation Day 3</vt:lpstr>
      <vt:lpstr>darkness</vt:lpstr>
      <vt:lpstr>light</vt:lpstr>
      <vt:lpstr>Satan says God will not forgive</vt:lpstr>
      <vt:lpstr>Satan says God will not forgive</vt:lpstr>
      <vt:lpstr>God is merciful</vt:lpstr>
      <vt:lpstr>Father Speaks out of darkness</vt:lpstr>
      <vt:lpstr>Creation reveals The Gospel</vt:lpstr>
      <vt:lpstr>Day Three – waters gathered</vt:lpstr>
      <vt:lpstr>Gathered, waiting looking</vt:lpstr>
      <vt:lpstr>Day Three – dry land appears</vt:lpstr>
      <vt:lpstr>DRY Ground path to salvation</vt:lpstr>
      <vt:lpstr>Waiting in fear or Hope</vt:lpstr>
      <vt:lpstr>Christ in our Flesh reveals our dryness </vt:lpstr>
      <vt:lpstr>The Doors</vt:lpstr>
      <vt:lpstr>The Seed from Dry Ground, Grass and Trees</vt:lpstr>
      <vt:lpstr>Summary - 1</vt:lpstr>
      <vt:lpstr>Summary - 2</vt:lpstr>
      <vt:lpstr>Summary - 2</vt:lpstr>
      <vt:lpstr>Summary - 3</vt:lpstr>
      <vt:lpstr>Summary - 3</vt:lpstr>
      <vt:lpstr>Day 4 of creation</vt:lpstr>
      <vt:lpstr>Lights in the firmament</vt:lpstr>
      <vt:lpstr>Lights in the firmament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176</cp:revision>
  <dcterms:created xsi:type="dcterms:W3CDTF">2020-11-26T04:46:46Z</dcterms:created>
  <dcterms:modified xsi:type="dcterms:W3CDTF">2021-01-09T04:09:02Z</dcterms:modified>
</cp:coreProperties>
</file>