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319" r:id="rId2"/>
    <p:sldId id="344" r:id="rId3"/>
    <p:sldId id="345" r:id="rId4"/>
    <p:sldId id="346" r:id="rId5"/>
    <p:sldId id="347" r:id="rId6"/>
    <p:sldId id="348" r:id="rId7"/>
    <p:sldId id="358" r:id="rId8"/>
    <p:sldId id="351" r:id="rId9"/>
    <p:sldId id="352" r:id="rId10"/>
    <p:sldId id="349" r:id="rId11"/>
    <p:sldId id="353" r:id="rId12"/>
    <p:sldId id="350" r:id="rId13"/>
    <p:sldId id="355" r:id="rId14"/>
    <p:sldId id="354" r:id="rId15"/>
    <p:sldId id="356" r:id="rId16"/>
    <p:sldId id="357" r:id="rId17"/>
    <p:sldId id="359" r:id="rId18"/>
    <p:sldId id="360" r:id="rId19"/>
    <p:sldId id="361" r:id="rId20"/>
    <p:sldId id="362" r:id="rId21"/>
    <p:sldId id="363" r:id="rId22"/>
    <p:sldId id="364" r:id="rId23"/>
    <p:sldId id="365" r:id="rId24"/>
    <p:sldId id="366" r:id="rId25"/>
    <p:sldId id="367" r:id="rId26"/>
    <p:sldId id="369" r:id="rId27"/>
    <p:sldId id="368" r:id="rId28"/>
    <p:sldId id="37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4660"/>
  </p:normalViewPr>
  <p:slideViewPr>
    <p:cSldViewPr snapToGrid="0">
      <p:cViewPr varScale="1">
        <p:scale>
          <a:sx n="118" d="100"/>
          <a:sy n="118" d="100"/>
        </p:scale>
        <p:origin x="96"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20/01/2021</a:t>
            </a:fld>
            <a:endParaRPr lang="en-AU"/>
          </a:p>
        </p:txBody>
      </p:sp>
      <p:sp>
        <p:nvSpPr>
          <p:cNvPr id="5" name="Footer Placeholder 4"/>
          <p:cNvSpPr>
            <a:spLocks noGrp="1"/>
          </p:cNvSpPr>
          <p:nvPr>
            <p:ph type="ftr" sz="quarter" idx="11"/>
          </p:nvPr>
        </p:nvSpPr>
        <p:spPr>
          <a:xfrm>
            <a:off x="1451579" y="329307"/>
            <a:ext cx="5626774" cy="309201"/>
          </a:xfrm>
        </p:spPr>
        <p:txBody>
          <a:bodyPr/>
          <a:lstStyle/>
          <a:p>
            <a:endParaRPr lang="en-AU"/>
          </a:p>
        </p:txBody>
      </p:sp>
      <p:sp>
        <p:nvSpPr>
          <p:cNvPr id="6" name="Slide Number Placeholder 5"/>
          <p:cNvSpPr>
            <a:spLocks noGrp="1"/>
          </p:cNvSpPr>
          <p:nvPr>
            <p:ph type="sldNum" sz="quarter" idx="12"/>
          </p:nvPr>
        </p:nvSpPr>
        <p:spPr>
          <a:xfrm>
            <a:off x="476834" y="798973"/>
            <a:ext cx="811019" cy="503578"/>
          </a:xfrm>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43879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20/01/2021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930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20/01/2021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952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20/01/2021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374104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20/01/2021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96195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20/01/2021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7998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20/01/2021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00982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0F090D-BFA8-45E2-8ACD-2248A79581D3}" type="datetimeFigureOut">
              <a:rPr lang="en-AU" smtClean="0"/>
              <a:t>20/01/2021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260629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F090D-BFA8-45E2-8ACD-2248A79581D3}" type="datetimeFigureOut">
              <a:rPr lang="en-AU" smtClean="0"/>
              <a:t>20/01/2021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6916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20/01/2021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28506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2E0F090D-BFA8-45E2-8ACD-2248A79581D3}" type="datetimeFigureOut">
              <a:rPr lang="en-AU" smtClean="0"/>
              <a:t>20/01/2021</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92161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E0F090D-BFA8-45E2-8ACD-2248A79581D3}" type="datetimeFigureOut">
              <a:rPr lang="en-AU" smtClean="0"/>
              <a:t>20/01/2021</a:t>
            </a:fld>
            <a:endParaRPr lang="en-AU"/>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C670C4A-D412-45E3-8E8D-7B22C4A7267C}" type="slidenum">
              <a:rPr lang="en-AU" smtClean="0"/>
              <a:t>‹#›</a:t>
            </a:fld>
            <a:endParaRPr lang="en-AU"/>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0318619"/>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- 1</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fontScale="62500" lnSpcReduction="20000"/>
          </a:bodyPr>
          <a:lstStyle/>
          <a:p>
            <a:pPr marL="0" indent="0" algn="just">
              <a:buNone/>
            </a:pPr>
            <a:r>
              <a:rPr lang="en-AU" sz="3800" dirty="0">
                <a:latin typeface="Calibri" panose="020F0502020204030204" pitchFamily="34" charset="0"/>
                <a:cs typeface="Calibri" panose="020F0502020204030204" pitchFamily="34" charset="0"/>
              </a:rPr>
              <a:t>Gen 1:1-4 Darkness on the face of the deep. Satan’s lies about God’s character darken the atmosphere. God says Let there be light by revealing the Identity of His Son as the brightness of the Father’s Glory.</a:t>
            </a:r>
          </a:p>
          <a:p>
            <a:pPr marL="0" indent="0" algn="just">
              <a:buNone/>
            </a:pPr>
            <a:r>
              <a:rPr lang="en-AU" sz="2800" dirty="0">
                <a:latin typeface="Calibri" panose="020F0502020204030204" pitchFamily="34" charset="0"/>
                <a:cs typeface="Calibri" panose="020F0502020204030204" pitchFamily="34" charset="0"/>
              </a:rPr>
              <a:t> The King of the universe summoned the heavenly hosts before Him, that in their presence He might set forth the true position of His Son and show the relation He sustained to all created beings. The Son of God shared the Father's throne, and the glory of the eternal, self-existent One encircled both. About the throne gathered the holy angels, a vast, unnumbered throng--"ten thousand times ten thousand, and thousands of thousands" (Revelation 5:11.), the most exalted angels, as ministers and subjects, rejoicing in the light that fell upon them from the presence of the Deity. Before the assembled inhabitants of heaven the King declared that none but Christ, the Only Begotten of God, could fully enter into His purposes, and to Him it was committed to execute the mighty counsels of His will. The Son of God had wrought the Father's will in the creation of all the hosts of heaven; and to Him, as well as to God, their homage and allegiance were due. Christ was still to exercise divine power, in the creation of the earth and its inhabitants. But in all this He would not seek power or exaltation for Himself contrary to God's plan, but would exalt the Father's glory and execute His purposes of beneficence and love.  {PP 36.2} </a:t>
            </a:r>
          </a:p>
        </p:txBody>
      </p:sp>
    </p:spTree>
    <p:extLst>
      <p:ext uri="{BB962C8B-B14F-4D97-AF65-F5344CB8AC3E}">
        <p14:creationId xmlns:p14="http://schemas.microsoft.com/office/powerpoint/2010/main" val="2832148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Lights in the firmament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11624" y="1355914"/>
            <a:ext cx="9821731" cy="3988246"/>
          </a:xfrm>
        </p:spPr>
        <p:txBody>
          <a:bodyPr>
            <a:normAutofit/>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there be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lights</a:t>
            </a:r>
            <a:r>
              <a:rPr lang="en-AU" sz="2400" dirty="0">
                <a:effectLst/>
                <a:latin typeface="Calibri" panose="020F0502020204030204" pitchFamily="34" charset="0"/>
                <a:ea typeface="Calibri" panose="020F0502020204030204" pitchFamily="34" charset="0"/>
                <a:cs typeface="Arial" panose="020B0604020202020204" pitchFamily="34" charset="0"/>
              </a:rPr>
              <a:t> [H3974] in the firmament of the heaven to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divide</a:t>
            </a:r>
            <a:r>
              <a:rPr lang="en-AU" sz="2400" dirty="0">
                <a:effectLst/>
                <a:latin typeface="Calibri" panose="020F0502020204030204" pitchFamily="34" charset="0"/>
                <a:ea typeface="Calibri" panose="020F0502020204030204" pitchFamily="34" charset="0"/>
                <a:cs typeface="Arial" panose="020B0604020202020204" pitchFamily="34" charset="0"/>
              </a:rPr>
              <a:t> the day from the night; and let them be for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signs</a:t>
            </a:r>
            <a:r>
              <a:rPr lang="en-AU" sz="2400" dirty="0">
                <a:effectLst/>
                <a:latin typeface="Calibri" panose="020F0502020204030204" pitchFamily="34" charset="0"/>
                <a:ea typeface="Calibri" panose="020F0502020204030204" pitchFamily="34" charset="0"/>
                <a:cs typeface="Arial" panose="020B0604020202020204" pitchFamily="34" charset="0"/>
              </a:rPr>
              <a:t>, and for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seasons</a:t>
            </a:r>
            <a:r>
              <a:rPr lang="en-AU" sz="2400" dirty="0">
                <a:effectLst/>
                <a:latin typeface="Calibri" panose="020F0502020204030204" pitchFamily="34" charset="0"/>
                <a:ea typeface="Calibri" panose="020F0502020204030204" pitchFamily="34" charset="0"/>
                <a:cs typeface="Arial" panose="020B0604020202020204" pitchFamily="34" charset="0"/>
              </a:rPr>
              <a:t>, and for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days</a:t>
            </a:r>
            <a:r>
              <a:rPr lang="en-AU" sz="2400" dirty="0">
                <a:effectLst/>
                <a:latin typeface="Calibri" panose="020F0502020204030204" pitchFamily="34" charset="0"/>
                <a:ea typeface="Calibri" panose="020F0502020204030204" pitchFamily="34" charset="0"/>
                <a:cs typeface="Arial" panose="020B0604020202020204" pitchFamily="34" charset="0"/>
              </a:rPr>
              <a:t>,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years</a:t>
            </a:r>
            <a:r>
              <a:rPr lang="en-AU" sz="2400" dirty="0">
                <a:effectLst/>
                <a:latin typeface="Calibri" panose="020F0502020204030204" pitchFamily="34" charset="0"/>
                <a:ea typeface="Calibri" panose="020F0502020204030204" pitchFamily="34" charset="0"/>
                <a:cs typeface="Arial" panose="020B0604020202020204" pitchFamily="34" charset="0"/>
              </a:rPr>
              <a:t>: And let them be for lights in the firmament of the heaven to give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light</a:t>
            </a:r>
            <a:r>
              <a:rPr lang="en-AU" sz="2400" dirty="0">
                <a:effectLst/>
                <a:latin typeface="Calibri" panose="020F0502020204030204" pitchFamily="34" charset="0"/>
                <a:ea typeface="Calibri" panose="020F0502020204030204" pitchFamily="34" charset="0"/>
                <a:cs typeface="Arial" panose="020B0604020202020204" pitchFamily="34" charset="0"/>
              </a:rPr>
              <a:t> [H215] upon the earth: and it was so. And God made two great lights; the greater light to rule the day, and the lesser light to rule the night: he made the stars also.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God set them in the firmament of the heaven to give light </a:t>
            </a:r>
            <a:r>
              <a:rPr lang="en-AU" sz="2400" dirty="0">
                <a:effectLst/>
                <a:latin typeface="Calibri" panose="020F0502020204030204" pitchFamily="34" charset="0"/>
                <a:ea typeface="Calibri" panose="020F0502020204030204" pitchFamily="34" charset="0"/>
                <a:cs typeface="Arial" panose="020B0604020202020204" pitchFamily="34" charset="0"/>
              </a:rPr>
              <a:t>[H215]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upon the earth</a:t>
            </a:r>
            <a:r>
              <a:rPr lang="en-AU" sz="2400" dirty="0">
                <a:effectLst/>
                <a:latin typeface="Calibri" panose="020F0502020204030204" pitchFamily="34" charset="0"/>
                <a:ea typeface="Calibri" panose="020F0502020204030204" pitchFamily="34" charset="0"/>
                <a:cs typeface="Arial" panose="020B0604020202020204" pitchFamily="34" charset="0"/>
              </a:rPr>
              <a:t>, And to rule over the day and over the night, and to divide the light from the darkness: and God saw that it was good. And the evening and the morning were the fourth day.(Gen 1:14-19)</a:t>
            </a:r>
          </a:p>
        </p:txBody>
      </p:sp>
    </p:spTree>
    <p:extLst>
      <p:ext uri="{BB962C8B-B14F-4D97-AF65-F5344CB8AC3E}">
        <p14:creationId xmlns:p14="http://schemas.microsoft.com/office/powerpoint/2010/main" val="89819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43904"/>
            <a:ext cx="9291215" cy="772798"/>
          </a:xfrm>
        </p:spPr>
        <p:txBody>
          <a:bodyPr>
            <a:normAutofit/>
          </a:bodyPr>
          <a:lstStyle/>
          <a:p>
            <a:r>
              <a:rPr lang="en-AU" sz="4000" dirty="0"/>
              <a:t>Light, [H3974] in OT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04602" y="1338699"/>
            <a:ext cx="11312665" cy="4730327"/>
          </a:xfrm>
        </p:spPr>
        <p:txBody>
          <a:bodyPr>
            <a:normAutofit fontScale="77500" lnSpcReduction="20000"/>
          </a:bodyPr>
          <a:lstStyle/>
          <a:p>
            <a:pPr marL="0" indent="0">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19 Occurrences in 16 verses the Old Testament.</a:t>
            </a:r>
            <a:br>
              <a:rPr lang="en-AU" sz="2400" dirty="0">
                <a:effectLst/>
                <a:latin typeface="Calibri" panose="020F0502020204030204" pitchFamily="34" charset="0"/>
                <a:ea typeface="Calibri" panose="020F0502020204030204" pitchFamily="34" charset="0"/>
                <a:cs typeface="Arial" panose="020B0604020202020204" pitchFamily="34" charset="0"/>
              </a:rPr>
            </a:br>
            <a:r>
              <a:rPr lang="en-AU" sz="2400" dirty="0">
                <a:effectLst/>
                <a:latin typeface="Calibri" panose="020F0502020204030204" pitchFamily="34" charset="0"/>
                <a:ea typeface="Calibri" panose="020F0502020204030204" pitchFamily="34" charset="0"/>
                <a:cs typeface="Arial" panose="020B0604020202020204" pitchFamily="34" charset="0"/>
              </a:rPr>
              <a:t>5 References related to the creation in Gen 1:14-15</a:t>
            </a:r>
            <a:br>
              <a:rPr lang="en-AU" sz="2400" dirty="0">
                <a:effectLst/>
                <a:latin typeface="Calibri" panose="020F0502020204030204" pitchFamily="34" charset="0"/>
                <a:ea typeface="Calibri" panose="020F0502020204030204" pitchFamily="34" charset="0"/>
                <a:cs typeface="Arial" panose="020B0604020202020204" pitchFamily="34" charset="0"/>
              </a:rPr>
            </a:br>
            <a:r>
              <a:rPr lang="en-AU" sz="2400" dirty="0">
                <a:effectLst/>
                <a:latin typeface="Calibri" panose="020F0502020204030204" pitchFamily="34" charset="0"/>
                <a:ea typeface="Calibri" panose="020F0502020204030204" pitchFamily="34" charset="0"/>
                <a:cs typeface="Arial" panose="020B0604020202020204" pitchFamily="34" charset="0"/>
              </a:rPr>
              <a:t>9 references related to the Candlestick and the oil for light of the Candlestick</a:t>
            </a:r>
          </a:p>
          <a:p>
            <a:pPr marL="0" indent="0">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[H3974] From H215; properly a luminous body or luminary, that is, (abstractly) light (as an element);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figuratively brightness, that is, cheerfulness</a:t>
            </a:r>
            <a:r>
              <a:rPr lang="en-AU" sz="2400" dirty="0">
                <a:effectLst/>
                <a:latin typeface="Calibri" panose="020F0502020204030204" pitchFamily="34" charset="0"/>
                <a:ea typeface="Calibri" panose="020F0502020204030204" pitchFamily="34" charset="0"/>
                <a:cs typeface="Arial" panose="020B0604020202020204" pitchFamily="34" charset="0"/>
              </a:rPr>
              <a:t>; specifically a chandelier: - bright, light.</a:t>
            </a:r>
          </a:p>
          <a:p>
            <a:pPr marL="0" indent="0">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1:15  And let them be for lights in the firmament of the heaven to give light upon the earth: and it was so. </a:t>
            </a:r>
          </a:p>
          <a:p>
            <a:pPr marL="0" indent="0">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Exo 35:14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candlestick</a:t>
            </a:r>
            <a:r>
              <a:rPr lang="en-AU" sz="2400" dirty="0">
                <a:effectLst/>
                <a:latin typeface="Calibri" panose="020F0502020204030204" pitchFamily="34" charset="0"/>
                <a:ea typeface="Calibri" panose="020F0502020204030204" pitchFamily="34" charset="0"/>
                <a:cs typeface="Arial" panose="020B0604020202020204" pitchFamily="34" charset="0"/>
              </a:rPr>
              <a:t> also for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light</a:t>
            </a:r>
            <a:r>
              <a:rPr lang="en-AU" sz="2400" dirty="0">
                <a:effectLst/>
                <a:latin typeface="Calibri" panose="020F0502020204030204" pitchFamily="34" charset="0"/>
                <a:ea typeface="Calibri" panose="020F0502020204030204" pitchFamily="34" charset="0"/>
                <a:cs typeface="Arial" panose="020B0604020202020204" pitchFamily="34" charset="0"/>
              </a:rPr>
              <a:t>, [H3974] and his furniture, and his lamps, with the oil for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light</a:t>
            </a:r>
            <a:r>
              <a:rPr lang="en-AU" sz="2400" dirty="0">
                <a:effectLst/>
                <a:latin typeface="Calibri" panose="020F0502020204030204" pitchFamily="34" charset="0"/>
                <a:ea typeface="Calibri" panose="020F0502020204030204" pitchFamily="34" charset="0"/>
                <a:cs typeface="Arial" panose="020B0604020202020204" pitchFamily="34" charset="0"/>
              </a:rPr>
              <a:t>, </a:t>
            </a:r>
          </a:p>
          <a:p>
            <a:pPr marL="0" indent="0">
              <a:lnSpc>
                <a:spcPct val="115000"/>
              </a:lnSpc>
              <a:spcAft>
                <a:spcPts val="1000"/>
              </a:spcAft>
              <a:buNone/>
            </a:pPr>
            <a:r>
              <a:rPr lang="en-AU" sz="2400" dirty="0" err="1">
                <a:latin typeface="Calibri" panose="020F0502020204030204" pitchFamily="34" charset="0"/>
                <a:ea typeface="Calibri" panose="020F0502020204030204" pitchFamily="34" charset="0"/>
                <a:cs typeface="Arial" panose="020B0604020202020204" pitchFamily="34" charset="0"/>
              </a:rPr>
              <a:t>Psa</a:t>
            </a:r>
            <a:r>
              <a:rPr lang="en-AU" sz="2400" dirty="0">
                <a:latin typeface="Calibri" panose="020F0502020204030204" pitchFamily="34" charset="0"/>
                <a:ea typeface="Calibri" panose="020F0502020204030204" pitchFamily="34" charset="0"/>
                <a:cs typeface="Arial" panose="020B0604020202020204" pitchFamily="34" charset="0"/>
              </a:rPr>
              <a:t> 74:16  (YLT) Thine is the day, also Thine is the night, Thou hast prepared a light giver--the sun.</a:t>
            </a:r>
          </a:p>
          <a:p>
            <a:pPr marL="0" indent="0">
              <a:lnSpc>
                <a:spcPct val="115000"/>
              </a:lnSpc>
              <a:spcAft>
                <a:spcPts val="1000"/>
              </a:spcAft>
              <a:buNone/>
            </a:pP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a:t>
            </a:r>
            <a:r>
              <a:rPr lang="en-AU" sz="2400" dirty="0" err="1">
                <a:latin typeface="Calibri" panose="020F0502020204030204" pitchFamily="34" charset="0"/>
                <a:ea typeface="Calibri" panose="020F0502020204030204" pitchFamily="34" charset="0"/>
                <a:cs typeface="Arial" panose="020B0604020202020204" pitchFamily="34" charset="0"/>
              </a:rPr>
              <a:t>Psa</a:t>
            </a:r>
            <a:r>
              <a:rPr lang="en-AU" sz="2400" dirty="0">
                <a:latin typeface="Calibri" panose="020F0502020204030204" pitchFamily="34" charset="0"/>
                <a:ea typeface="Calibri" panose="020F0502020204030204" pitchFamily="34" charset="0"/>
                <a:cs typeface="Arial" panose="020B0604020202020204" pitchFamily="34" charset="0"/>
              </a:rPr>
              <a:t> 90:8  Thou hast set our iniquities before thee, our secret sins in the </a:t>
            </a: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light</a:t>
            </a:r>
            <a:r>
              <a:rPr lang="en-AU" sz="2400" dirty="0">
                <a:latin typeface="Calibri" panose="020F0502020204030204" pitchFamily="34" charset="0"/>
                <a:ea typeface="Calibri" panose="020F0502020204030204" pitchFamily="34" charset="0"/>
                <a:cs typeface="Arial" panose="020B0604020202020204" pitchFamily="34" charset="0"/>
              </a:rPr>
              <a:t> [H3974] of thy </a:t>
            </a:r>
            <a:r>
              <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rPr>
              <a:t>countenance</a:t>
            </a:r>
            <a:r>
              <a:rPr lang="en-AU" sz="2400" dirty="0">
                <a:latin typeface="Calibri" panose="020F0502020204030204" pitchFamily="34" charset="0"/>
                <a:ea typeface="Calibri" panose="020F0502020204030204" pitchFamily="34" charset="0"/>
                <a:cs typeface="Arial" panose="020B0604020202020204" pitchFamily="34" charset="0"/>
              </a:rPr>
              <a:t>.  </a:t>
            </a:r>
          </a:p>
          <a:p>
            <a:pPr marL="0" indent="0">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Pro 15:30  The light [H3974] of the eyes </a:t>
            </a:r>
            <a:r>
              <a:rPr lang="en-AU" sz="2400" dirty="0" err="1">
                <a:effectLst/>
                <a:latin typeface="Calibri" panose="020F0502020204030204" pitchFamily="34" charset="0"/>
                <a:ea typeface="Calibri" panose="020F0502020204030204" pitchFamily="34" charset="0"/>
                <a:cs typeface="Arial" panose="020B0604020202020204" pitchFamily="34" charset="0"/>
              </a:rPr>
              <a:t>rejoiceth</a:t>
            </a:r>
            <a:r>
              <a:rPr lang="en-AU" sz="2400" dirty="0">
                <a:effectLst/>
                <a:latin typeface="Calibri" panose="020F0502020204030204" pitchFamily="34" charset="0"/>
                <a:ea typeface="Calibri" panose="020F0502020204030204" pitchFamily="34" charset="0"/>
                <a:cs typeface="Arial" panose="020B0604020202020204" pitchFamily="34" charset="0"/>
              </a:rPr>
              <a:t> the heart: and a good report </a:t>
            </a:r>
            <a:r>
              <a:rPr lang="en-AU" sz="2400" dirty="0" err="1">
                <a:effectLst/>
                <a:latin typeface="Calibri" panose="020F0502020204030204" pitchFamily="34" charset="0"/>
                <a:ea typeface="Calibri" panose="020F0502020204030204" pitchFamily="34" charset="0"/>
                <a:cs typeface="Arial" panose="020B0604020202020204" pitchFamily="34" charset="0"/>
              </a:rPr>
              <a:t>maketh</a:t>
            </a:r>
            <a:r>
              <a:rPr lang="en-AU" sz="2400" dirty="0">
                <a:effectLst/>
                <a:latin typeface="Calibri" panose="020F0502020204030204" pitchFamily="34" charset="0"/>
                <a:ea typeface="Calibri" panose="020F0502020204030204" pitchFamily="34" charset="0"/>
                <a:cs typeface="Arial" panose="020B0604020202020204" pitchFamily="34" charset="0"/>
              </a:rPr>
              <a:t> the bones fat. </a:t>
            </a:r>
          </a:p>
        </p:txBody>
      </p:sp>
    </p:spTree>
    <p:extLst>
      <p:ext uri="{BB962C8B-B14F-4D97-AF65-F5344CB8AC3E}">
        <p14:creationId xmlns:p14="http://schemas.microsoft.com/office/powerpoint/2010/main" val="4193042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704825"/>
          </a:xfrm>
        </p:spPr>
        <p:txBody>
          <a:bodyPr>
            <a:normAutofit/>
          </a:bodyPr>
          <a:lstStyle/>
          <a:p>
            <a:r>
              <a:rPr lang="en-AU" sz="4000" dirty="0"/>
              <a:t>Christ the light of the world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09798" y="1011504"/>
            <a:ext cx="11061813" cy="5567321"/>
          </a:xfrm>
        </p:spPr>
        <p:txBody>
          <a:bodyPr>
            <a:normAutofit fontScale="92500"/>
          </a:bodyPr>
          <a:lstStyle/>
          <a:p>
            <a:pPr marL="0" indent="0" algn="just">
              <a:lnSpc>
                <a:spcPct val="115000"/>
              </a:lnSpc>
              <a:spcAft>
                <a:spcPts val="1000"/>
              </a:spcAft>
              <a:buNone/>
            </a:pP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Then </a:t>
            </a:r>
            <a:r>
              <a:rPr lang="en-AU" sz="18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spake</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 Jesus again unto them, saying, I am the light of the world</a:t>
            </a:r>
            <a:r>
              <a:rPr lang="en-AU" sz="1800" dirty="0">
                <a:effectLst/>
                <a:latin typeface="Calibri" panose="020F0502020204030204" pitchFamily="34" charset="0"/>
                <a:ea typeface="Calibri" panose="020F0502020204030204" pitchFamily="34" charset="0"/>
                <a:cs typeface="Arial" panose="020B0604020202020204" pitchFamily="34" charset="0"/>
              </a:rPr>
              <a:t>: he that </a:t>
            </a:r>
            <a:r>
              <a:rPr lang="en-AU" sz="1800" dirty="0" err="1">
                <a:effectLst/>
                <a:latin typeface="Calibri" panose="020F0502020204030204" pitchFamily="34" charset="0"/>
                <a:ea typeface="Calibri" panose="020F0502020204030204" pitchFamily="34" charset="0"/>
                <a:cs typeface="Arial" panose="020B0604020202020204" pitchFamily="34" charset="0"/>
              </a:rPr>
              <a:t>followeth</a:t>
            </a:r>
            <a:r>
              <a:rPr lang="en-AU" sz="1800" dirty="0">
                <a:effectLst/>
                <a:latin typeface="Calibri" panose="020F0502020204030204" pitchFamily="34" charset="0"/>
                <a:ea typeface="Calibri" panose="020F0502020204030204" pitchFamily="34" charset="0"/>
                <a:cs typeface="Arial" panose="020B0604020202020204" pitchFamily="34" charset="0"/>
              </a:rPr>
              <a:t> me shall not walk in darkness, but shall have the light of life</a:t>
            </a:r>
            <a:r>
              <a:rPr lang="en-AU" sz="1800" dirty="0">
                <a:latin typeface="Calibri" panose="020F0502020204030204" pitchFamily="34" charset="0"/>
                <a:ea typeface="Calibri" panose="020F0502020204030204" pitchFamily="34" charset="0"/>
                <a:cs typeface="Arial" panose="020B0604020202020204" pitchFamily="34" charset="0"/>
              </a:rPr>
              <a:t>. John 8:12 </a:t>
            </a:r>
          </a:p>
          <a:p>
            <a:pPr marL="0" indent="0" algn="just">
              <a:lnSpc>
                <a:spcPct val="115000"/>
              </a:lnSpc>
              <a:spcAft>
                <a:spcPts val="1000"/>
              </a:spcAft>
              <a:buNone/>
            </a:pPr>
            <a:r>
              <a:rPr lang="en-AU" sz="1800" dirty="0">
                <a:solidFill>
                  <a:schemeClr val="accent1"/>
                </a:solidFill>
                <a:latin typeface="Calibri" panose="020F0502020204030204" pitchFamily="34" charset="0"/>
                <a:ea typeface="Calibri" panose="020F0502020204030204" pitchFamily="34" charset="0"/>
                <a:cs typeface="Arial" panose="020B0604020202020204" pitchFamily="34" charset="0"/>
              </a:rPr>
              <a:t>I am come a light into the world</a:t>
            </a:r>
            <a:r>
              <a:rPr lang="en-AU" sz="1800" dirty="0">
                <a:latin typeface="Calibri" panose="020F0502020204030204" pitchFamily="34" charset="0"/>
                <a:ea typeface="Calibri" panose="020F0502020204030204" pitchFamily="34" charset="0"/>
                <a:cs typeface="Arial" panose="020B0604020202020204" pitchFamily="34" charset="0"/>
              </a:rPr>
              <a:t>, that whosoever believeth on me should not abide in darkness.  John 12:46 </a:t>
            </a:r>
          </a:p>
          <a:p>
            <a:pPr marL="0" indent="0" algn="just">
              <a:lnSpc>
                <a:spcPct val="115000"/>
              </a:lnSpc>
              <a:spcAft>
                <a:spcPts val="1000"/>
              </a:spcAft>
              <a:buNone/>
            </a:pPr>
            <a:r>
              <a:rPr lang="en-AU" sz="1800" dirty="0">
                <a:latin typeface="Calibri" panose="020F0502020204030204" pitchFamily="34" charset="0"/>
                <a:ea typeface="Calibri" panose="020F0502020204030204" pitchFamily="34" charset="0"/>
                <a:cs typeface="Arial" panose="020B0604020202020204" pitchFamily="34" charset="0"/>
              </a:rPr>
              <a:t>Heb 1:3  Who being the brightness of his glory, and the express image of his person,</a:t>
            </a:r>
          </a:p>
          <a:p>
            <a:pPr marL="0" indent="0" algn="just">
              <a:lnSpc>
                <a:spcPct val="115000"/>
              </a:lnSpc>
              <a:spcAft>
                <a:spcPts val="1000"/>
              </a:spcAft>
              <a:buNone/>
            </a:pPr>
            <a:r>
              <a:rPr lang="en-AU" sz="1800" dirty="0">
                <a:solidFill>
                  <a:schemeClr val="accent1"/>
                </a:solidFill>
                <a:latin typeface="Calibri" panose="020F0502020204030204" pitchFamily="34" charset="0"/>
                <a:ea typeface="Calibri" panose="020F0502020204030204" pitchFamily="34" charset="0"/>
                <a:cs typeface="Arial" panose="020B0604020202020204" pitchFamily="34" charset="0"/>
              </a:rPr>
              <a:t>For the LORD God is a sun and shield</a:t>
            </a:r>
            <a:r>
              <a:rPr lang="en-AU" sz="1800" dirty="0">
                <a:latin typeface="Calibri" panose="020F0502020204030204" pitchFamily="34" charset="0"/>
                <a:ea typeface="Calibri" panose="020F0502020204030204" pitchFamily="34" charset="0"/>
                <a:cs typeface="Arial" panose="020B0604020202020204" pitchFamily="34" charset="0"/>
              </a:rPr>
              <a:t>: the LORD will give grace and glory: no good thing will he withhold from them that walk uprightly. (</a:t>
            </a:r>
            <a:r>
              <a:rPr lang="en-AU" sz="1800" dirty="0" err="1">
                <a:latin typeface="Calibri" panose="020F0502020204030204" pitchFamily="34" charset="0"/>
                <a:ea typeface="Calibri" panose="020F0502020204030204" pitchFamily="34" charset="0"/>
                <a:cs typeface="Arial" panose="020B0604020202020204" pitchFamily="34" charset="0"/>
              </a:rPr>
              <a:t>Psa</a:t>
            </a:r>
            <a:r>
              <a:rPr lang="en-AU" sz="1800" dirty="0">
                <a:latin typeface="Calibri" panose="020F0502020204030204" pitchFamily="34" charset="0"/>
                <a:ea typeface="Calibri" panose="020F0502020204030204" pitchFamily="34" charset="0"/>
                <a:cs typeface="Arial" panose="020B0604020202020204" pitchFamily="34" charset="0"/>
              </a:rPr>
              <a:t> 84:11)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That great light which His own hand had set in the heavens was a truer representation of the glory of His mission.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It was morning; the sun had just risen above the Mount of Olives</a:t>
            </a:r>
            <a:r>
              <a:rPr lang="en-AU" sz="1800" dirty="0">
                <a:effectLst/>
                <a:latin typeface="Calibri" panose="020F0502020204030204" pitchFamily="34" charset="0"/>
                <a:ea typeface="Calibri" panose="020F0502020204030204" pitchFamily="34" charset="0"/>
                <a:cs typeface="Arial" panose="020B0604020202020204" pitchFamily="34" charset="0"/>
              </a:rPr>
              <a:t>, and its rays fell with dazzling brightness on the marble palaces, and lighted up the gold of the temple walls, when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Jesus, pointing to it, said, “I am the light of the world.”</a:t>
            </a:r>
            <a:r>
              <a:rPr lang="en-AU" sz="1800" dirty="0">
                <a:effectLst/>
                <a:latin typeface="Calibri" panose="020F0502020204030204" pitchFamily="34" charset="0"/>
                <a:ea typeface="Calibri" panose="020F0502020204030204" pitchFamily="34" charset="0"/>
                <a:cs typeface="Arial" panose="020B0604020202020204" pitchFamily="34" charset="0"/>
              </a:rPr>
              <a:t>  {DA 463.3,4}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 God is light; and in the words, "I am the light of the world," Christ declared His oneness with God, and His relation to the whole human family. It was He who at the beginning had caused "the light to shine out of darkness." 2 Corinthians 4:6.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He is the light of sun and moon and star</a:t>
            </a:r>
            <a:r>
              <a:rPr lang="en-AU" sz="1800" dirty="0">
                <a:effectLst/>
                <a:latin typeface="Calibri" panose="020F0502020204030204" pitchFamily="34" charset="0"/>
                <a:ea typeface="Calibri" panose="020F0502020204030204" pitchFamily="34" charset="0"/>
                <a:cs typeface="Arial" panose="020B0604020202020204" pitchFamily="34" charset="0"/>
              </a:rPr>
              <a:t>. He was the spiritual light that in symbol and type and prophecy had shone upon Israel. But not to the Jewish nation alone was the light given. As the sunbeams penetrate to the remotest corners of the earth, so does the light of the Sun of Righteousness shine upon every soul.  {DA 464.3} </a:t>
            </a:r>
          </a:p>
        </p:txBody>
      </p:sp>
    </p:spTree>
    <p:extLst>
      <p:ext uri="{BB962C8B-B14F-4D97-AF65-F5344CB8AC3E}">
        <p14:creationId xmlns:p14="http://schemas.microsoft.com/office/powerpoint/2010/main" val="350529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704825"/>
          </a:xfrm>
        </p:spPr>
        <p:txBody>
          <a:bodyPr>
            <a:normAutofit/>
          </a:bodyPr>
          <a:lstStyle/>
          <a:p>
            <a:r>
              <a:rPr lang="en-AU" sz="4000" dirty="0"/>
              <a:t>Christ the light of the world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09798" y="1011504"/>
            <a:ext cx="11061813" cy="5567321"/>
          </a:xfrm>
        </p:spPr>
        <p:txBody>
          <a:bodyPr>
            <a:normAutofit/>
          </a:bodyPr>
          <a:lstStyle/>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2Pe 1:19  We have also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 more sure word </a:t>
            </a:r>
            <a:r>
              <a:rPr lang="en-AU" sz="1800" dirty="0">
                <a:effectLst/>
                <a:latin typeface="Calibri" panose="020F0502020204030204" pitchFamily="34" charset="0"/>
                <a:ea typeface="Calibri" panose="020F0502020204030204" pitchFamily="34" charset="0"/>
                <a:cs typeface="Arial" panose="020B0604020202020204" pitchFamily="34" charset="0"/>
              </a:rPr>
              <a:t>of prophecy; whereunto ye do well that ye take heed,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as unto a light that shineth in a dark place</a:t>
            </a:r>
            <a:r>
              <a:rPr lang="en-AU" sz="1800" dirty="0">
                <a:effectLst/>
                <a:latin typeface="Calibri" panose="020F0502020204030204" pitchFamily="34" charset="0"/>
                <a:ea typeface="Calibri" panose="020F0502020204030204" pitchFamily="34" charset="0"/>
                <a:cs typeface="Arial" panose="020B0604020202020204" pitchFamily="34" charset="0"/>
              </a:rPr>
              <a:t>, [Moon] until the day dawn, and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 day star [Sun] arise in your hearts</a:t>
            </a:r>
            <a:r>
              <a:rPr lang="en-AU" sz="1800" dirty="0">
                <a:effectLst/>
                <a:latin typeface="Calibri" panose="020F0502020204030204" pitchFamily="34" charset="0"/>
                <a:ea typeface="Calibri" panose="020F0502020204030204" pitchFamily="34" charset="0"/>
                <a:cs typeface="Arial" panose="020B0604020202020204" pitchFamily="34" charset="0"/>
              </a:rPr>
              <a:t>: </a:t>
            </a:r>
          </a:p>
          <a:p>
            <a:pPr marL="0" indent="0" algn="just">
              <a:lnSpc>
                <a:spcPct val="115000"/>
              </a:lnSpc>
              <a:spcAft>
                <a:spcPts val="1000"/>
              </a:spcAft>
              <a:buNone/>
            </a:pPr>
            <a:r>
              <a:rPr lang="en-AU" sz="1800" dirty="0" err="1">
                <a:latin typeface="Calibri" panose="020F0502020204030204" pitchFamily="34" charset="0"/>
                <a:ea typeface="Calibri" panose="020F0502020204030204" pitchFamily="34" charset="0"/>
                <a:cs typeface="Arial" panose="020B0604020202020204" pitchFamily="34" charset="0"/>
              </a:rPr>
              <a:t>Psa</a:t>
            </a:r>
            <a:r>
              <a:rPr lang="en-AU" sz="1800" dirty="0">
                <a:latin typeface="Calibri" panose="020F0502020204030204" pitchFamily="34" charset="0"/>
                <a:ea typeface="Calibri" panose="020F0502020204030204" pitchFamily="34" charset="0"/>
                <a:cs typeface="Arial" panose="020B0604020202020204" pitchFamily="34" charset="0"/>
              </a:rPr>
              <a:t> 119:105  </a:t>
            </a:r>
            <a:r>
              <a:rPr lang="en-AU" sz="1800" dirty="0">
                <a:solidFill>
                  <a:schemeClr val="accent1"/>
                </a:solidFill>
                <a:latin typeface="Calibri" panose="020F0502020204030204" pitchFamily="34" charset="0"/>
                <a:ea typeface="Calibri" panose="020F0502020204030204" pitchFamily="34" charset="0"/>
                <a:cs typeface="Arial" panose="020B0604020202020204" pitchFamily="34" charset="0"/>
              </a:rPr>
              <a:t>Thy word is a lamp unto my feet, and a light unto my path. </a:t>
            </a:r>
            <a:endParaRPr lang="en-AU" sz="18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r>
              <a:rPr lang="en-AU" sz="1800" dirty="0">
                <a:solidFill>
                  <a:schemeClr val="accent1"/>
                </a:solidFill>
                <a:latin typeface="Calibri" panose="020F0502020204030204" pitchFamily="34" charset="0"/>
                <a:ea typeface="Calibri" panose="020F0502020204030204" pitchFamily="34" charset="0"/>
                <a:cs typeface="Arial" panose="020B0604020202020204" pitchFamily="34" charset="0"/>
              </a:rPr>
              <a:t>For the LORD God is a sun and shield</a:t>
            </a:r>
            <a:r>
              <a:rPr lang="en-AU" sz="1800" dirty="0">
                <a:latin typeface="Calibri" panose="020F0502020204030204" pitchFamily="34" charset="0"/>
                <a:ea typeface="Calibri" panose="020F0502020204030204" pitchFamily="34" charset="0"/>
                <a:cs typeface="Arial" panose="020B0604020202020204" pitchFamily="34" charset="0"/>
              </a:rPr>
              <a:t>: the LORD will give grace and glory: no good thing will he withhold from them that walk uprightly. (</a:t>
            </a:r>
            <a:r>
              <a:rPr lang="en-AU" sz="1800" dirty="0" err="1">
                <a:latin typeface="Calibri" panose="020F0502020204030204" pitchFamily="34" charset="0"/>
                <a:ea typeface="Calibri" panose="020F0502020204030204" pitchFamily="34" charset="0"/>
                <a:cs typeface="Arial" panose="020B0604020202020204" pitchFamily="34" charset="0"/>
              </a:rPr>
              <a:t>Psa</a:t>
            </a:r>
            <a:r>
              <a:rPr lang="en-AU" sz="1800" dirty="0">
                <a:latin typeface="Calibri" panose="020F0502020204030204" pitchFamily="34" charset="0"/>
                <a:ea typeface="Calibri" panose="020F0502020204030204" pitchFamily="34" charset="0"/>
                <a:cs typeface="Arial" panose="020B0604020202020204" pitchFamily="34" charset="0"/>
              </a:rPr>
              <a:t> 84:11)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That great light which His own hand had set in the heavens was a truer representation of the glory of His mission.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It was morning; the sun had just risen above the Mount of Olives</a:t>
            </a:r>
            <a:r>
              <a:rPr lang="en-AU" sz="1800" dirty="0">
                <a:effectLst/>
                <a:latin typeface="Calibri" panose="020F0502020204030204" pitchFamily="34" charset="0"/>
                <a:ea typeface="Calibri" panose="020F0502020204030204" pitchFamily="34" charset="0"/>
                <a:cs typeface="Arial" panose="020B0604020202020204" pitchFamily="34" charset="0"/>
              </a:rPr>
              <a:t>, and its rays fell with dazzling brightness on the marble palaces, and lighted up the gold of the temple walls, when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Jesus, pointing to it, said, “I am the light of the world.”</a:t>
            </a:r>
            <a:r>
              <a:rPr lang="en-AU" sz="1800" dirty="0">
                <a:effectLst/>
                <a:latin typeface="Calibri" panose="020F0502020204030204" pitchFamily="34" charset="0"/>
                <a:ea typeface="Calibri" panose="020F0502020204030204" pitchFamily="34" charset="0"/>
                <a:cs typeface="Arial" panose="020B0604020202020204" pitchFamily="34" charset="0"/>
              </a:rPr>
              <a:t>  {DA 463.3,4} </a:t>
            </a:r>
          </a:p>
          <a:p>
            <a:pPr marL="0" indent="0" algn="just">
              <a:lnSpc>
                <a:spcPct val="115000"/>
              </a:lnSpc>
              <a:spcAft>
                <a:spcPts val="1000"/>
              </a:spcAft>
              <a:buNone/>
            </a:pPr>
            <a:r>
              <a:rPr lang="en-AU" sz="1800" dirty="0">
                <a:effectLst/>
                <a:latin typeface="Calibri" panose="020F0502020204030204" pitchFamily="34" charset="0"/>
                <a:ea typeface="Calibri" panose="020F0502020204030204" pitchFamily="34" charset="0"/>
                <a:cs typeface="Arial" panose="020B0604020202020204" pitchFamily="34" charset="0"/>
              </a:rPr>
              <a:t> God is light; and in the words, "I am the light of the world," Christ declared His oneness with God, and His relation to the whole human family. It was He who at the beginning had caused "the light to shine out of darkness." 2 Corinthians 4:6. </a:t>
            </a:r>
            <a:r>
              <a:rPr lang="en-AU" sz="1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He is the light of sun and moon and star</a:t>
            </a:r>
            <a:r>
              <a:rPr lang="en-AU" sz="1800" dirty="0">
                <a:effectLst/>
                <a:latin typeface="Calibri" panose="020F0502020204030204" pitchFamily="34" charset="0"/>
                <a:ea typeface="Calibri" panose="020F0502020204030204" pitchFamily="34" charset="0"/>
                <a:cs typeface="Arial" panose="020B0604020202020204" pitchFamily="34" charset="0"/>
              </a:rPr>
              <a:t>. He was the spiritual light that in symbol and type and prophecy had shone upon Israel. But not to the Jewish nation alone was the light given. As the sunbeams penetrate to the remotest corners of the earth, so does the light of the Sun of Righteousness shine upon every soul.  {DA 464.3} </a:t>
            </a:r>
          </a:p>
        </p:txBody>
      </p:sp>
    </p:spTree>
    <p:extLst>
      <p:ext uri="{BB962C8B-B14F-4D97-AF65-F5344CB8AC3E}">
        <p14:creationId xmlns:p14="http://schemas.microsoft.com/office/powerpoint/2010/main" val="1005664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Divide day from night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09798" y="1210256"/>
            <a:ext cx="11061813" cy="5684159"/>
          </a:xfrm>
        </p:spPr>
        <p:txBody>
          <a:bodyPr>
            <a:normAutofit fontScale="85000" lnSpcReduction="2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1:14 And God said, Let there be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lights</a:t>
            </a:r>
            <a:r>
              <a:rPr lang="en-AU" sz="2400" dirty="0">
                <a:effectLst/>
                <a:latin typeface="Calibri" panose="020F0502020204030204" pitchFamily="34" charset="0"/>
                <a:ea typeface="Calibri" panose="020F0502020204030204" pitchFamily="34" charset="0"/>
                <a:cs typeface="Arial" panose="020B0604020202020204" pitchFamily="34" charset="0"/>
              </a:rPr>
              <a:t> [H3974] in the firmament of the heaven to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divide</a:t>
            </a:r>
            <a:r>
              <a:rPr lang="en-AU" sz="2400" dirty="0">
                <a:effectLst/>
                <a:latin typeface="Calibri" panose="020F0502020204030204" pitchFamily="34" charset="0"/>
                <a:ea typeface="Calibri" panose="020F0502020204030204" pitchFamily="34" charset="0"/>
                <a:cs typeface="Arial" panose="020B0604020202020204" pitchFamily="34" charset="0"/>
              </a:rPr>
              <a:t> [H914] [H996] the day from the night;</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1:4  And God saw the light, that it was good: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God divided </a:t>
            </a:r>
            <a:r>
              <a:rPr lang="en-AU" sz="2400" dirty="0">
                <a:effectLst/>
                <a:latin typeface="Calibri" panose="020F0502020204030204" pitchFamily="34" charset="0"/>
                <a:ea typeface="Calibri" panose="020F0502020204030204" pitchFamily="34" charset="0"/>
                <a:cs typeface="Arial" panose="020B0604020202020204" pitchFamily="34" charset="0"/>
              </a:rPr>
              <a:t>[H914] [H996]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 light from the darkness</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b="0" i="0" u="none" strike="noStrike" baseline="0" dirty="0">
                <a:latin typeface="Calibri" panose="020F0502020204030204" pitchFamily="34" charset="0"/>
                <a:cs typeface="Calibri" panose="020F0502020204030204" pitchFamily="34" charset="0"/>
              </a:rPr>
              <a:t>And God </a:t>
            </a:r>
            <a:r>
              <a:rPr lang="en-AU" sz="2400" b="0" i="0" u="none" strike="noStrike" baseline="0" dirty="0">
                <a:solidFill>
                  <a:schemeClr val="accent1"/>
                </a:solidFill>
                <a:latin typeface="Calibri" panose="020F0502020204030204" pitchFamily="34" charset="0"/>
                <a:cs typeface="Calibri" panose="020F0502020204030204" pitchFamily="34" charset="0"/>
              </a:rPr>
              <a:t>called the light Day</a:t>
            </a:r>
            <a:r>
              <a:rPr lang="en-AU" sz="2400" b="0" i="0" u="none" strike="noStrike" baseline="0" dirty="0">
                <a:latin typeface="Calibri" panose="020F0502020204030204" pitchFamily="34" charset="0"/>
                <a:cs typeface="Calibri" panose="020F0502020204030204" pitchFamily="34" charset="0"/>
              </a:rPr>
              <a:t>, and the </a:t>
            </a:r>
            <a:r>
              <a:rPr lang="en-AU" sz="2400" b="0" i="0" u="none" strike="noStrike" baseline="0" dirty="0">
                <a:solidFill>
                  <a:schemeClr val="accent1"/>
                </a:solidFill>
                <a:latin typeface="Calibri" panose="020F0502020204030204" pitchFamily="34" charset="0"/>
                <a:cs typeface="Calibri" panose="020F0502020204030204" pitchFamily="34" charset="0"/>
              </a:rPr>
              <a:t>darkness he called Night</a:t>
            </a:r>
            <a:r>
              <a:rPr lang="en-AU" sz="2400" b="0" i="0" u="none" strike="noStrike" baseline="0" dirty="0">
                <a:latin typeface="Calibri" panose="020F0502020204030204" pitchFamily="34" charset="0"/>
                <a:cs typeface="Calibri" panose="020F0502020204030204" pitchFamily="34" charset="0"/>
              </a:rPr>
              <a:t>.</a:t>
            </a:r>
          </a:p>
          <a:p>
            <a:pPr marL="0" indent="0" algn="just">
              <a:lnSpc>
                <a:spcPct val="115000"/>
              </a:lnSpc>
              <a:spcAft>
                <a:spcPts val="1000"/>
              </a:spcAft>
              <a:buNone/>
            </a:pPr>
            <a:r>
              <a:rPr lang="en-AU" sz="2200" dirty="0">
                <a:effectLst/>
                <a:latin typeface="Calibri" panose="020F0502020204030204" pitchFamily="34" charset="0"/>
                <a:ea typeface="Calibri" panose="020F0502020204030204" pitchFamily="34" charset="0"/>
                <a:cs typeface="Calibri" panose="020F0502020204030204" pitchFamily="34" charset="0"/>
              </a:rPr>
              <a:t>Ye shall therefore put </a:t>
            </a:r>
            <a:r>
              <a:rPr lang="en-AU"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difference</a:t>
            </a:r>
            <a:r>
              <a:rPr lang="en-AU" sz="2200" dirty="0">
                <a:effectLst/>
                <a:latin typeface="Calibri" panose="020F0502020204030204" pitchFamily="34" charset="0"/>
                <a:ea typeface="Calibri" panose="020F0502020204030204" pitchFamily="34" charset="0"/>
                <a:cs typeface="Calibri" panose="020F0502020204030204" pitchFamily="34" charset="0"/>
              </a:rPr>
              <a:t> [H914] between </a:t>
            </a:r>
            <a:r>
              <a:rPr lang="en-AU"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clean</a:t>
            </a:r>
            <a:r>
              <a:rPr lang="en-AU" sz="2200" dirty="0">
                <a:effectLst/>
                <a:latin typeface="Calibri" panose="020F0502020204030204" pitchFamily="34" charset="0"/>
                <a:ea typeface="Calibri" panose="020F0502020204030204" pitchFamily="34" charset="0"/>
                <a:cs typeface="Calibri" panose="020F0502020204030204" pitchFamily="34" charset="0"/>
              </a:rPr>
              <a:t> beasts and </a:t>
            </a:r>
            <a:r>
              <a:rPr lang="en-AU"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unclean</a:t>
            </a:r>
            <a:r>
              <a:rPr lang="en-AU" sz="2200" dirty="0">
                <a:effectLst/>
                <a:latin typeface="Calibri" panose="020F0502020204030204" pitchFamily="34" charset="0"/>
                <a:ea typeface="Calibri" panose="020F0502020204030204" pitchFamily="34" charset="0"/>
                <a:cs typeface="Calibri" panose="020F0502020204030204" pitchFamily="34" charset="0"/>
              </a:rPr>
              <a:t>, and between unclean fowls and clean: and ye shall not make your souls abominable by beast, or by fowl, or by any manner of living thing that </a:t>
            </a:r>
            <a:r>
              <a:rPr lang="en-AU" sz="2200" dirty="0" err="1">
                <a:effectLst/>
                <a:latin typeface="Calibri" panose="020F0502020204030204" pitchFamily="34" charset="0"/>
                <a:ea typeface="Calibri" panose="020F0502020204030204" pitchFamily="34" charset="0"/>
                <a:cs typeface="Calibri" panose="020F0502020204030204" pitchFamily="34" charset="0"/>
              </a:rPr>
              <a:t>creepeth</a:t>
            </a:r>
            <a:r>
              <a:rPr lang="en-AU" sz="2200" dirty="0">
                <a:effectLst/>
                <a:latin typeface="Calibri" panose="020F0502020204030204" pitchFamily="34" charset="0"/>
                <a:ea typeface="Calibri" panose="020F0502020204030204" pitchFamily="34" charset="0"/>
                <a:cs typeface="Calibri" panose="020F0502020204030204" pitchFamily="34" charset="0"/>
              </a:rPr>
              <a:t> on the ground, which I have separated [H914] from you as unclean. Lev 20:26  And ye shall be </a:t>
            </a:r>
            <a:r>
              <a:rPr lang="en-AU"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holy</a:t>
            </a:r>
            <a:r>
              <a:rPr lang="en-AU" sz="2200" dirty="0">
                <a:effectLst/>
                <a:latin typeface="Calibri" panose="020F0502020204030204" pitchFamily="34" charset="0"/>
                <a:ea typeface="Calibri" panose="020F0502020204030204" pitchFamily="34" charset="0"/>
                <a:cs typeface="Calibri" panose="020F0502020204030204" pitchFamily="34" charset="0"/>
              </a:rPr>
              <a:t> unto me: for I the LORD am holy, and have </a:t>
            </a:r>
            <a:r>
              <a:rPr lang="en-AU"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severed</a:t>
            </a:r>
            <a:r>
              <a:rPr lang="en-AU" sz="2200" dirty="0">
                <a:effectLst/>
                <a:latin typeface="Calibri" panose="020F0502020204030204" pitchFamily="34" charset="0"/>
                <a:ea typeface="Calibri" panose="020F0502020204030204" pitchFamily="34" charset="0"/>
                <a:cs typeface="Calibri" panose="020F0502020204030204" pitchFamily="34" charset="0"/>
              </a:rPr>
              <a:t> [H914] you from other people, that ye should be mine. (Lev 20:25-26) </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Deu</a:t>
            </a:r>
            <a:r>
              <a:rPr lang="en-AU" sz="2400" dirty="0">
                <a:effectLst/>
                <a:latin typeface="Calibri" panose="020F0502020204030204" pitchFamily="34" charset="0"/>
                <a:ea typeface="Calibri" panose="020F0502020204030204" pitchFamily="34" charset="0"/>
                <a:cs typeface="Arial" panose="020B0604020202020204" pitchFamily="34" charset="0"/>
              </a:rPr>
              <a:t> 29:21  And the LORD shall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separate</a:t>
            </a:r>
            <a:r>
              <a:rPr lang="en-AU" sz="2400" dirty="0">
                <a:effectLst/>
                <a:latin typeface="Calibri" panose="020F0502020204030204" pitchFamily="34" charset="0"/>
                <a:ea typeface="Calibri" panose="020F0502020204030204" pitchFamily="34" charset="0"/>
                <a:cs typeface="Arial" panose="020B0604020202020204" pitchFamily="34" charset="0"/>
              </a:rPr>
              <a:t> </a:t>
            </a:r>
            <a:r>
              <a:rPr lang="en-AU" sz="2400" dirty="0">
                <a:effectLst/>
                <a:latin typeface="Calibri" panose="020F0502020204030204" pitchFamily="34" charset="0"/>
                <a:ea typeface="Calibri" panose="020F0502020204030204" pitchFamily="34" charset="0"/>
                <a:cs typeface="Calibri" panose="020F0502020204030204" pitchFamily="34" charset="0"/>
              </a:rPr>
              <a:t>[H914]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him unto evil</a:t>
            </a:r>
            <a:r>
              <a:rPr lang="en-AU" sz="2400" dirty="0">
                <a:effectLst/>
                <a:latin typeface="Calibri" panose="020F0502020204030204" pitchFamily="34" charset="0"/>
                <a:ea typeface="Calibri" panose="020F0502020204030204" pitchFamily="34" charset="0"/>
                <a:cs typeface="Arial" panose="020B0604020202020204" pitchFamily="34" charset="0"/>
              </a:rPr>
              <a:t> out of all the tribes of Israel, according to all the curses of the covenant that are written in this book of the law: </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Neh</a:t>
            </a:r>
            <a:r>
              <a:rPr lang="en-AU" sz="2400" dirty="0">
                <a:effectLst/>
                <a:latin typeface="Calibri" panose="020F0502020204030204" pitchFamily="34" charset="0"/>
                <a:ea typeface="Calibri" panose="020F0502020204030204" pitchFamily="34" charset="0"/>
                <a:cs typeface="Arial" panose="020B0604020202020204" pitchFamily="34" charset="0"/>
              </a:rPr>
              <a:t> 9:2  And the seed of Israel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separated</a:t>
            </a:r>
            <a:r>
              <a:rPr lang="en-AU" sz="2400" dirty="0">
                <a:effectLst/>
                <a:latin typeface="Calibri" panose="020F0502020204030204" pitchFamily="34" charset="0"/>
                <a:ea typeface="Calibri" panose="020F0502020204030204" pitchFamily="34" charset="0"/>
                <a:cs typeface="Arial" panose="020B0604020202020204" pitchFamily="34" charset="0"/>
              </a:rPr>
              <a:t> [H914]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themselves from all strangers</a:t>
            </a:r>
            <a:r>
              <a:rPr lang="en-AU" sz="2400" dirty="0">
                <a:effectLst/>
                <a:latin typeface="Calibri" panose="020F0502020204030204" pitchFamily="34" charset="0"/>
                <a:ea typeface="Calibri" panose="020F0502020204030204" pitchFamily="34" charset="0"/>
                <a:cs typeface="Arial" panose="020B0604020202020204" pitchFamily="34" charset="0"/>
              </a:rPr>
              <a:t>, and stood and confessed their sins, and the iniquities of their fathers.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Isa 59:2  But your iniquities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have separated [H914] between you and your God, and your sins have hid his face from you, that he will </a:t>
            </a:r>
            <a:r>
              <a:rPr lang="en-AU" sz="2400" dirty="0">
                <a:effectLst/>
                <a:latin typeface="Calibri" panose="020F0502020204030204" pitchFamily="34" charset="0"/>
                <a:ea typeface="Calibri" panose="020F0502020204030204" pitchFamily="34" charset="0"/>
                <a:cs typeface="Arial" panose="020B0604020202020204" pitchFamily="34" charset="0"/>
              </a:rPr>
              <a:t>not hear. </a:t>
            </a:r>
          </a:p>
        </p:txBody>
      </p:sp>
    </p:spTree>
    <p:extLst>
      <p:ext uri="{BB962C8B-B14F-4D97-AF65-F5344CB8AC3E}">
        <p14:creationId xmlns:p14="http://schemas.microsoft.com/office/powerpoint/2010/main" val="1345130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Summary</a:t>
            </a:r>
          </a:p>
        </p:txBody>
      </p:sp>
      <p:sp>
        <p:nvSpPr>
          <p:cNvPr id="4" name="TextBox 3">
            <a:extLst>
              <a:ext uri="{FF2B5EF4-FFF2-40B4-BE49-F238E27FC236}">
                <a16:creationId xmlns:a16="http://schemas.microsoft.com/office/drawing/2014/main" id="{491E4248-AF61-4053-B61C-259EFE679E85}"/>
              </a:ext>
            </a:extLst>
          </p:cNvPr>
          <p:cNvSpPr txBox="1"/>
          <p:nvPr/>
        </p:nvSpPr>
        <p:spPr>
          <a:xfrm>
            <a:off x="1888142" y="1407508"/>
            <a:ext cx="2014916" cy="3970318"/>
          </a:xfrm>
          <a:prstGeom prst="rect">
            <a:avLst/>
          </a:prstGeom>
          <a:noFill/>
          <a:ln>
            <a:solidFill>
              <a:schemeClr val="tx1"/>
            </a:solidFill>
          </a:ln>
        </p:spPr>
        <p:txBody>
          <a:bodyPr wrap="square" rtlCol="0">
            <a:spAutoFit/>
          </a:bodyPr>
          <a:lstStyle/>
          <a:p>
            <a:pPr algn="ctr"/>
            <a:r>
              <a:rPr lang="en-AU" dirty="0"/>
              <a:t>Day 1</a:t>
            </a:r>
          </a:p>
          <a:p>
            <a:pPr algn="ctr"/>
            <a:endParaRPr lang="en-AU" dirty="0"/>
          </a:p>
          <a:p>
            <a:pPr algn="ctr"/>
            <a:r>
              <a:rPr lang="en-AU" dirty="0"/>
              <a:t>Truth Revealed</a:t>
            </a:r>
          </a:p>
          <a:p>
            <a:pPr algn="ctr"/>
            <a:endParaRPr lang="en-AU" dirty="0"/>
          </a:p>
          <a:p>
            <a:pPr algn="ctr"/>
            <a:r>
              <a:rPr lang="en-AU" dirty="0"/>
              <a:t>Darkness from </a:t>
            </a:r>
            <a:br>
              <a:rPr lang="en-AU" dirty="0"/>
            </a:br>
            <a:r>
              <a:rPr lang="en-AU" dirty="0"/>
              <a:t>Satan’s Lies about God’s character</a:t>
            </a:r>
          </a:p>
          <a:p>
            <a:pPr algn="ctr"/>
            <a:endParaRPr lang="en-AU" dirty="0"/>
          </a:p>
          <a:p>
            <a:pPr algn="ctr"/>
            <a:r>
              <a:rPr lang="en-AU" dirty="0"/>
              <a:t>Christ reveals the truth of God’s character</a:t>
            </a:r>
            <a:br>
              <a:rPr lang="en-AU" dirty="0"/>
            </a:br>
            <a:br>
              <a:rPr lang="en-AU" dirty="0"/>
            </a:br>
            <a:r>
              <a:rPr lang="en-AU" dirty="0"/>
              <a:t>Let there be light </a:t>
            </a:r>
          </a:p>
        </p:txBody>
      </p:sp>
      <p:sp>
        <p:nvSpPr>
          <p:cNvPr id="5" name="TextBox 4">
            <a:extLst>
              <a:ext uri="{FF2B5EF4-FFF2-40B4-BE49-F238E27FC236}">
                <a16:creationId xmlns:a16="http://schemas.microsoft.com/office/drawing/2014/main" id="{E73C624E-5D11-4333-B5B6-017472BE99E6}"/>
              </a:ext>
            </a:extLst>
          </p:cNvPr>
          <p:cNvSpPr txBox="1"/>
          <p:nvPr/>
        </p:nvSpPr>
        <p:spPr>
          <a:xfrm>
            <a:off x="4145567" y="1407508"/>
            <a:ext cx="2014916" cy="3970318"/>
          </a:xfrm>
          <a:prstGeom prst="rect">
            <a:avLst/>
          </a:prstGeom>
          <a:noFill/>
          <a:ln>
            <a:solidFill>
              <a:schemeClr val="tx1"/>
            </a:solidFill>
          </a:ln>
        </p:spPr>
        <p:txBody>
          <a:bodyPr wrap="square" rtlCol="0">
            <a:spAutoFit/>
          </a:bodyPr>
          <a:lstStyle/>
          <a:p>
            <a:pPr algn="ctr"/>
            <a:r>
              <a:rPr lang="en-AU" dirty="0"/>
              <a:t>Day 2</a:t>
            </a:r>
          </a:p>
          <a:p>
            <a:pPr algn="ctr"/>
            <a:endParaRPr lang="en-AU" dirty="0"/>
          </a:p>
          <a:p>
            <a:pPr algn="ctr"/>
            <a:r>
              <a:rPr lang="en-AU" dirty="0"/>
              <a:t>Separation</a:t>
            </a:r>
          </a:p>
          <a:p>
            <a:pPr algn="ctr"/>
            <a:endParaRPr lang="en-AU" dirty="0"/>
          </a:p>
          <a:p>
            <a:pPr algn="ctr"/>
            <a:r>
              <a:rPr lang="en-AU" dirty="0"/>
              <a:t>Satan and His angels leave heaven. They resist the Spirit and refuse to repent</a:t>
            </a:r>
            <a:br>
              <a:rPr lang="en-AU" dirty="0"/>
            </a:br>
            <a:br>
              <a:rPr lang="en-AU" dirty="0"/>
            </a:br>
            <a:r>
              <a:rPr lang="en-AU" dirty="0"/>
              <a:t>Waters</a:t>
            </a:r>
          </a:p>
          <a:p>
            <a:pPr algn="ctr"/>
            <a:r>
              <a:rPr lang="en-AU" dirty="0"/>
              <a:t>Divided</a:t>
            </a:r>
          </a:p>
          <a:p>
            <a:pPr algn="ctr"/>
            <a:r>
              <a:rPr lang="en-AU" dirty="0"/>
              <a:t> </a:t>
            </a:r>
          </a:p>
        </p:txBody>
      </p:sp>
      <p:sp>
        <p:nvSpPr>
          <p:cNvPr id="6" name="TextBox 5">
            <a:extLst>
              <a:ext uri="{FF2B5EF4-FFF2-40B4-BE49-F238E27FC236}">
                <a16:creationId xmlns:a16="http://schemas.microsoft.com/office/drawing/2014/main" id="{35C68F84-03BB-4359-9834-BCEBEC3AE75D}"/>
              </a:ext>
            </a:extLst>
          </p:cNvPr>
          <p:cNvSpPr txBox="1"/>
          <p:nvPr/>
        </p:nvSpPr>
        <p:spPr>
          <a:xfrm>
            <a:off x="6402992" y="1407508"/>
            <a:ext cx="2014916" cy="3970318"/>
          </a:xfrm>
          <a:prstGeom prst="rect">
            <a:avLst/>
          </a:prstGeom>
          <a:noFill/>
          <a:ln>
            <a:solidFill>
              <a:schemeClr val="tx1"/>
            </a:solidFill>
          </a:ln>
        </p:spPr>
        <p:txBody>
          <a:bodyPr wrap="square" rtlCol="0">
            <a:spAutoFit/>
          </a:bodyPr>
          <a:lstStyle/>
          <a:p>
            <a:pPr algn="ctr"/>
            <a:r>
              <a:rPr lang="en-AU" dirty="0"/>
              <a:t>Day 3</a:t>
            </a:r>
          </a:p>
          <a:p>
            <a:pPr algn="ctr"/>
            <a:endParaRPr lang="en-AU" dirty="0"/>
          </a:p>
          <a:p>
            <a:pPr algn="ctr"/>
            <a:r>
              <a:rPr lang="en-AU" dirty="0"/>
              <a:t>The Seed </a:t>
            </a:r>
          </a:p>
          <a:p>
            <a:pPr algn="ctr"/>
            <a:endParaRPr lang="en-AU" dirty="0"/>
          </a:p>
          <a:p>
            <a:pPr algn="ctr"/>
            <a:r>
              <a:rPr lang="en-AU" dirty="0"/>
              <a:t>Waters below create dryness Where this sin abounds -The Seed is planted</a:t>
            </a:r>
          </a:p>
          <a:p>
            <a:pPr algn="ctr"/>
            <a:endParaRPr lang="en-AU" dirty="0"/>
          </a:p>
          <a:p>
            <a:pPr algn="ctr"/>
            <a:r>
              <a:rPr lang="en-AU" dirty="0"/>
              <a:t>A path through the sea. Seed brings life. Root in dry ground. </a:t>
            </a:r>
          </a:p>
        </p:txBody>
      </p:sp>
      <p:sp>
        <p:nvSpPr>
          <p:cNvPr id="7" name="TextBox 6">
            <a:extLst>
              <a:ext uri="{FF2B5EF4-FFF2-40B4-BE49-F238E27FC236}">
                <a16:creationId xmlns:a16="http://schemas.microsoft.com/office/drawing/2014/main" id="{3377D7D2-1F1A-4A72-9D09-13F6927F79F1}"/>
              </a:ext>
            </a:extLst>
          </p:cNvPr>
          <p:cNvSpPr txBox="1"/>
          <p:nvPr/>
        </p:nvSpPr>
        <p:spPr>
          <a:xfrm>
            <a:off x="8660417" y="1407508"/>
            <a:ext cx="2014916" cy="3970318"/>
          </a:xfrm>
          <a:prstGeom prst="rect">
            <a:avLst/>
          </a:prstGeom>
          <a:noFill/>
          <a:ln>
            <a:solidFill>
              <a:schemeClr val="tx1"/>
            </a:solidFill>
          </a:ln>
        </p:spPr>
        <p:txBody>
          <a:bodyPr wrap="square" rtlCol="0">
            <a:spAutoFit/>
          </a:bodyPr>
          <a:lstStyle/>
          <a:p>
            <a:pPr algn="ctr"/>
            <a:r>
              <a:rPr lang="en-AU" dirty="0"/>
              <a:t>Day 4</a:t>
            </a:r>
          </a:p>
          <a:p>
            <a:pPr algn="ctr"/>
            <a:endParaRPr lang="en-AU" dirty="0"/>
          </a:p>
          <a:p>
            <a:pPr algn="ctr"/>
            <a:r>
              <a:rPr lang="en-AU" dirty="0"/>
              <a:t>Christ Manifest in the flesh</a:t>
            </a:r>
          </a:p>
          <a:p>
            <a:pPr algn="ctr"/>
            <a:endParaRPr lang="en-AU" dirty="0"/>
          </a:p>
          <a:p>
            <a:pPr algn="ctr"/>
            <a:r>
              <a:rPr lang="en-AU" dirty="0"/>
              <a:t>The light of the world.</a:t>
            </a:r>
          </a:p>
          <a:p>
            <a:pPr algn="ctr"/>
            <a:endParaRPr lang="en-AU" dirty="0"/>
          </a:p>
          <a:p>
            <a:pPr algn="ctr"/>
            <a:r>
              <a:rPr lang="en-AU" dirty="0"/>
              <a:t>God’s character fully revealed and Satan’s character fully revealed</a:t>
            </a:r>
          </a:p>
          <a:p>
            <a:pPr algn="ctr"/>
            <a:endParaRPr lang="en-AU" dirty="0"/>
          </a:p>
        </p:txBody>
      </p:sp>
      <p:sp>
        <p:nvSpPr>
          <p:cNvPr id="8" name="TextBox 7">
            <a:extLst>
              <a:ext uri="{FF2B5EF4-FFF2-40B4-BE49-F238E27FC236}">
                <a16:creationId xmlns:a16="http://schemas.microsoft.com/office/drawing/2014/main" id="{5D082C94-6E2A-47E2-9D5B-EB69CFE3B442}"/>
              </a:ext>
            </a:extLst>
          </p:cNvPr>
          <p:cNvSpPr txBox="1"/>
          <p:nvPr/>
        </p:nvSpPr>
        <p:spPr>
          <a:xfrm>
            <a:off x="1828800" y="5495925"/>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1" name="TextBox 10">
            <a:extLst>
              <a:ext uri="{FF2B5EF4-FFF2-40B4-BE49-F238E27FC236}">
                <a16:creationId xmlns:a16="http://schemas.microsoft.com/office/drawing/2014/main" id="{D83299DA-1821-4F94-AFE4-4E352D40CE9F}"/>
              </a:ext>
            </a:extLst>
          </p:cNvPr>
          <p:cNvSpPr txBox="1"/>
          <p:nvPr/>
        </p:nvSpPr>
        <p:spPr>
          <a:xfrm>
            <a:off x="6528101" y="5506194"/>
            <a:ext cx="1769459" cy="646331"/>
          </a:xfrm>
          <a:prstGeom prst="rect">
            <a:avLst/>
          </a:prstGeom>
          <a:noFill/>
        </p:spPr>
        <p:txBody>
          <a:bodyPr wrap="square" rtlCol="0">
            <a:spAutoFit/>
          </a:bodyPr>
          <a:lstStyle/>
          <a:p>
            <a:pPr algn="ctr"/>
            <a:r>
              <a:rPr lang="en-AU" dirty="0"/>
              <a:t>Fall of man until 4BC </a:t>
            </a:r>
          </a:p>
        </p:txBody>
      </p:sp>
      <p:sp>
        <p:nvSpPr>
          <p:cNvPr id="12" name="TextBox 11">
            <a:extLst>
              <a:ext uri="{FF2B5EF4-FFF2-40B4-BE49-F238E27FC236}">
                <a16:creationId xmlns:a16="http://schemas.microsoft.com/office/drawing/2014/main" id="{F6445187-5F3D-419B-BFE4-B9800E0BB119}"/>
              </a:ext>
            </a:extLst>
          </p:cNvPr>
          <p:cNvSpPr txBox="1"/>
          <p:nvPr/>
        </p:nvSpPr>
        <p:spPr>
          <a:xfrm>
            <a:off x="4115896" y="5506194"/>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3" name="TextBox 12">
            <a:extLst>
              <a:ext uri="{FF2B5EF4-FFF2-40B4-BE49-F238E27FC236}">
                <a16:creationId xmlns:a16="http://schemas.microsoft.com/office/drawing/2014/main" id="{189872FD-4037-4CEF-BAAD-0F2F88BC9F79}"/>
              </a:ext>
            </a:extLst>
          </p:cNvPr>
          <p:cNvSpPr txBox="1"/>
          <p:nvPr/>
        </p:nvSpPr>
        <p:spPr>
          <a:xfrm>
            <a:off x="8783145" y="5457825"/>
            <a:ext cx="1769460" cy="646331"/>
          </a:xfrm>
          <a:prstGeom prst="rect">
            <a:avLst/>
          </a:prstGeom>
          <a:noFill/>
        </p:spPr>
        <p:txBody>
          <a:bodyPr wrap="square" rtlCol="0">
            <a:spAutoFit/>
          </a:bodyPr>
          <a:lstStyle/>
          <a:p>
            <a:pPr algn="ctr"/>
            <a:r>
              <a:rPr lang="en-AU" dirty="0"/>
              <a:t>Life of Christ on Earth</a:t>
            </a:r>
          </a:p>
        </p:txBody>
      </p:sp>
    </p:spTree>
    <p:extLst>
      <p:ext uri="{BB962C8B-B14F-4D97-AF65-F5344CB8AC3E}">
        <p14:creationId xmlns:p14="http://schemas.microsoft.com/office/powerpoint/2010/main" val="678294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Summary</a:t>
            </a:r>
          </a:p>
        </p:txBody>
      </p:sp>
      <p:sp>
        <p:nvSpPr>
          <p:cNvPr id="4" name="TextBox 3">
            <a:extLst>
              <a:ext uri="{FF2B5EF4-FFF2-40B4-BE49-F238E27FC236}">
                <a16:creationId xmlns:a16="http://schemas.microsoft.com/office/drawing/2014/main" id="{491E4248-AF61-4053-B61C-259EFE679E85}"/>
              </a:ext>
            </a:extLst>
          </p:cNvPr>
          <p:cNvSpPr txBox="1"/>
          <p:nvPr/>
        </p:nvSpPr>
        <p:spPr>
          <a:xfrm>
            <a:off x="1888142" y="1407508"/>
            <a:ext cx="2014916" cy="3970318"/>
          </a:xfrm>
          <a:prstGeom prst="rect">
            <a:avLst/>
          </a:prstGeom>
          <a:noFill/>
          <a:ln>
            <a:solidFill>
              <a:schemeClr val="tx1"/>
            </a:solidFill>
          </a:ln>
        </p:spPr>
        <p:txBody>
          <a:bodyPr wrap="square" rtlCol="0">
            <a:spAutoFit/>
          </a:bodyPr>
          <a:lstStyle/>
          <a:p>
            <a:pPr algn="ctr"/>
            <a:r>
              <a:rPr lang="en-AU" dirty="0"/>
              <a:t>Day 1</a:t>
            </a:r>
          </a:p>
          <a:p>
            <a:pPr algn="ctr"/>
            <a:endParaRPr lang="en-AU" dirty="0"/>
          </a:p>
          <a:p>
            <a:pPr algn="ctr"/>
            <a:r>
              <a:rPr lang="en-AU" dirty="0"/>
              <a:t>Truth Revealed</a:t>
            </a:r>
          </a:p>
          <a:p>
            <a:pPr algn="ctr"/>
            <a:endParaRPr lang="en-AU" dirty="0"/>
          </a:p>
          <a:p>
            <a:pPr algn="ctr"/>
            <a:r>
              <a:rPr lang="en-AU" dirty="0"/>
              <a:t>Darkness from </a:t>
            </a:r>
            <a:br>
              <a:rPr lang="en-AU" dirty="0"/>
            </a:br>
            <a:r>
              <a:rPr lang="en-AU" dirty="0"/>
              <a:t>Satan’s Lies about God’s character</a:t>
            </a:r>
          </a:p>
          <a:p>
            <a:pPr algn="ctr"/>
            <a:endParaRPr lang="en-AU" dirty="0"/>
          </a:p>
          <a:p>
            <a:pPr algn="ctr"/>
            <a:r>
              <a:rPr lang="en-AU" dirty="0"/>
              <a:t>Christ reveals the truth of God’s character</a:t>
            </a:r>
            <a:br>
              <a:rPr lang="en-AU" dirty="0"/>
            </a:br>
            <a:br>
              <a:rPr lang="en-AU" dirty="0"/>
            </a:br>
            <a:r>
              <a:rPr lang="en-AU" dirty="0"/>
              <a:t>Let there be light </a:t>
            </a:r>
          </a:p>
        </p:txBody>
      </p:sp>
      <p:sp>
        <p:nvSpPr>
          <p:cNvPr id="5" name="TextBox 4">
            <a:extLst>
              <a:ext uri="{FF2B5EF4-FFF2-40B4-BE49-F238E27FC236}">
                <a16:creationId xmlns:a16="http://schemas.microsoft.com/office/drawing/2014/main" id="{E73C624E-5D11-4333-B5B6-017472BE99E6}"/>
              </a:ext>
            </a:extLst>
          </p:cNvPr>
          <p:cNvSpPr txBox="1"/>
          <p:nvPr/>
        </p:nvSpPr>
        <p:spPr>
          <a:xfrm>
            <a:off x="4145567" y="1407508"/>
            <a:ext cx="2014916" cy="3970318"/>
          </a:xfrm>
          <a:prstGeom prst="rect">
            <a:avLst/>
          </a:prstGeom>
          <a:noFill/>
          <a:ln>
            <a:solidFill>
              <a:schemeClr val="tx1"/>
            </a:solidFill>
          </a:ln>
        </p:spPr>
        <p:txBody>
          <a:bodyPr wrap="square" rtlCol="0">
            <a:spAutoFit/>
          </a:bodyPr>
          <a:lstStyle/>
          <a:p>
            <a:pPr algn="ctr"/>
            <a:r>
              <a:rPr lang="en-AU" dirty="0"/>
              <a:t>Day 2</a:t>
            </a:r>
          </a:p>
          <a:p>
            <a:pPr algn="ctr"/>
            <a:endParaRPr lang="en-AU" dirty="0"/>
          </a:p>
          <a:p>
            <a:pPr algn="ctr"/>
            <a:r>
              <a:rPr lang="en-AU" dirty="0"/>
              <a:t>Separation</a:t>
            </a:r>
          </a:p>
          <a:p>
            <a:pPr algn="ctr"/>
            <a:endParaRPr lang="en-AU" dirty="0"/>
          </a:p>
          <a:p>
            <a:pPr algn="ctr"/>
            <a:r>
              <a:rPr lang="en-AU" dirty="0"/>
              <a:t>Satan and His angels leave heaven. They resist the Spirit and refuse to repent</a:t>
            </a:r>
            <a:br>
              <a:rPr lang="en-AU" dirty="0"/>
            </a:br>
            <a:br>
              <a:rPr lang="en-AU" dirty="0"/>
            </a:br>
            <a:r>
              <a:rPr lang="en-AU" dirty="0"/>
              <a:t>Waters</a:t>
            </a:r>
          </a:p>
          <a:p>
            <a:pPr algn="ctr"/>
            <a:r>
              <a:rPr lang="en-AU" dirty="0"/>
              <a:t>Divided</a:t>
            </a:r>
          </a:p>
          <a:p>
            <a:pPr algn="ctr"/>
            <a:r>
              <a:rPr lang="en-AU" dirty="0"/>
              <a:t> </a:t>
            </a:r>
          </a:p>
        </p:txBody>
      </p:sp>
      <p:sp>
        <p:nvSpPr>
          <p:cNvPr id="6" name="TextBox 5">
            <a:extLst>
              <a:ext uri="{FF2B5EF4-FFF2-40B4-BE49-F238E27FC236}">
                <a16:creationId xmlns:a16="http://schemas.microsoft.com/office/drawing/2014/main" id="{35C68F84-03BB-4359-9834-BCEBEC3AE75D}"/>
              </a:ext>
            </a:extLst>
          </p:cNvPr>
          <p:cNvSpPr txBox="1"/>
          <p:nvPr/>
        </p:nvSpPr>
        <p:spPr>
          <a:xfrm>
            <a:off x="6402992" y="1407508"/>
            <a:ext cx="2014916" cy="3970318"/>
          </a:xfrm>
          <a:prstGeom prst="rect">
            <a:avLst/>
          </a:prstGeom>
          <a:noFill/>
          <a:ln>
            <a:solidFill>
              <a:schemeClr val="tx1"/>
            </a:solidFill>
          </a:ln>
        </p:spPr>
        <p:txBody>
          <a:bodyPr wrap="square" rtlCol="0">
            <a:spAutoFit/>
          </a:bodyPr>
          <a:lstStyle/>
          <a:p>
            <a:pPr algn="ctr"/>
            <a:r>
              <a:rPr lang="en-AU" dirty="0"/>
              <a:t>Day 3</a:t>
            </a:r>
          </a:p>
          <a:p>
            <a:pPr algn="ctr"/>
            <a:endParaRPr lang="en-AU" dirty="0"/>
          </a:p>
          <a:p>
            <a:pPr algn="ctr"/>
            <a:r>
              <a:rPr lang="en-AU" dirty="0"/>
              <a:t>The Seed</a:t>
            </a:r>
          </a:p>
          <a:p>
            <a:pPr algn="ctr"/>
            <a:endParaRPr lang="en-AU" dirty="0"/>
          </a:p>
          <a:p>
            <a:pPr algn="ctr"/>
            <a:r>
              <a:rPr lang="en-AU" dirty="0"/>
              <a:t>Waters below create dryness Where this sin abounds -The Seed is planted</a:t>
            </a:r>
          </a:p>
          <a:p>
            <a:pPr algn="ctr"/>
            <a:endParaRPr lang="en-AU" dirty="0"/>
          </a:p>
          <a:p>
            <a:pPr algn="ctr"/>
            <a:r>
              <a:rPr lang="en-AU" dirty="0"/>
              <a:t>A path through the sea. Seed brings life. Root in dry ground. </a:t>
            </a:r>
          </a:p>
        </p:txBody>
      </p:sp>
      <p:sp>
        <p:nvSpPr>
          <p:cNvPr id="7" name="TextBox 6">
            <a:extLst>
              <a:ext uri="{FF2B5EF4-FFF2-40B4-BE49-F238E27FC236}">
                <a16:creationId xmlns:a16="http://schemas.microsoft.com/office/drawing/2014/main" id="{3377D7D2-1F1A-4A72-9D09-13F6927F79F1}"/>
              </a:ext>
            </a:extLst>
          </p:cNvPr>
          <p:cNvSpPr txBox="1"/>
          <p:nvPr/>
        </p:nvSpPr>
        <p:spPr>
          <a:xfrm>
            <a:off x="8660417" y="1407508"/>
            <a:ext cx="2014916" cy="3970318"/>
          </a:xfrm>
          <a:prstGeom prst="rect">
            <a:avLst/>
          </a:prstGeom>
          <a:noFill/>
          <a:ln>
            <a:solidFill>
              <a:schemeClr val="tx1"/>
            </a:solidFill>
          </a:ln>
        </p:spPr>
        <p:txBody>
          <a:bodyPr wrap="square" rtlCol="0">
            <a:spAutoFit/>
          </a:bodyPr>
          <a:lstStyle/>
          <a:p>
            <a:pPr algn="ctr"/>
            <a:r>
              <a:rPr lang="en-AU" dirty="0"/>
              <a:t>Day 4</a:t>
            </a:r>
          </a:p>
          <a:p>
            <a:pPr algn="ctr"/>
            <a:endParaRPr lang="en-AU" dirty="0"/>
          </a:p>
          <a:p>
            <a:pPr algn="ctr"/>
            <a:r>
              <a:rPr lang="en-AU" dirty="0"/>
              <a:t>Christ Manifest in the flesh</a:t>
            </a:r>
          </a:p>
          <a:p>
            <a:pPr algn="ctr"/>
            <a:endParaRPr lang="en-AU" dirty="0"/>
          </a:p>
          <a:p>
            <a:pPr algn="ctr"/>
            <a:r>
              <a:rPr lang="en-AU" dirty="0"/>
              <a:t>The light of the world.</a:t>
            </a:r>
          </a:p>
          <a:p>
            <a:pPr algn="ctr"/>
            <a:endParaRPr lang="en-AU" dirty="0"/>
          </a:p>
          <a:p>
            <a:pPr algn="ctr"/>
            <a:r>
              <a:rPr lang="en-AU" dirty="0"/>
              <a:t>God’s character fully revealed and Satan’s character fully revealed</a:t>
            </a:r>
          </a:p>
          <a:p>
            <a:pPr algn="ctr"/>
            <a:endParaRPr lang="en-AU" dirty="0"/>
          </a:p>
        </p:txBody>
      </p:sp>
      <p:sp>
        <p:nvSpPr>
          <p:cNvPr id="8" name="TextBox 7">
            <a:extLst>
              <a:ext uri="{FF2B5EF4-FFF2-40B4-BE49-F238E27FC236}">
                <a16:creationId xmlns:a16="http://schemas.microsoft.com/office/drawing/2014/main" id="{5D082C94-6E2A-47E2-9D5B-EB69CFE3B442}"/>
              </a:ext>
            </a:extLst>
          </p:cNvPr>
          <p:cNvSpPr txBox="1"/>
          <p:nvPr/>
        </p:nvSpPr>
        <p:spPr>
          <a:xfrm>
            <a:off x="1828800" y="5495925"/>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1" name="TextBox 10">
            <a:extLst>
              <a:ext uri="{FF2B5EF4-FFF2-40B4-BE49-F238E27FC236}">
                <a16:creationId xmlns:a16="http://schemas.microsoft.com/office/drawing/2014/main" id="{D83299DA-1821-4F94-AFE4-4E352D40CE9F}"/>
              </a:ext>
            </a:extLst>
          </p:cNvPr>
          <p:cNvSpPr txBox="1"/>
          <p:nvPr/>
        </p:nvSpPr>
        <p:spPr>
          <a:xfrm>
            <a:off x="6528101" y="5506194"/>
            <a:ext cx="1769459" cy="646331"/>
          </a:xfrm>
          <a:prstGeom prst="rect">
            <a:avLst/>
          </a:prstGeom>
          <a:noFill/>
        </p:spPr>
        <p:txBody>
          <a:bodyPr wrap="square" rtlCol="0">
            <a:spAutoFit/>
          </a:bodyPr>
          <a:lstStyle/>
          <a:p>
            <a:pPr algn="ctr"/>
            <a:r>
              <a:rPr lang="en-AU" dirty="0"/>
              <a:t>Fall of man until 4BC </a:t>
            </a:r>
          </a:p>
        </p:txBody>
      </p:sp>
      <p:sp>
        <p:nvSpPr>
          <p:cNvPr id="12" name="TextBox 11">
            <a:extLst>
              <a:ext uri="{FF2B5EF4-FFF2-40B4-BE49-F238E27FC236}">
                <a16:creationId xmlns:a16="http://schemas.microsoft.com/office/drawing/2014/main" id="{F6445187-5F3D-419B-BFE4-B9800E0BB119}"/>
              </a:ext>
            </a:extLst>
          </p:cNvPr>
          <p:cNvSpPr txBox="1"/>
          <p:nvPr/>
        </p:nvSpPr>
        <p:spPr>
          <a:xfrm>
            <a:off x="4115896" y="5506194"/>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3" name="TextBox 12">
            <a:extLst>
              <a:ext uri="{FF2B5EF4-FFF2-40B4-BE49-F238E27FC236}">
                <a16:creationId xmlns:a16="http://schemas.microsoft.com/office/drawing/2014/main" id="{189872FD-4037-4CEF-BAAD-0F2F88BC9F79}"/>
              </a:ext>
            </a:extLst>
          </p:cNvPr>
          <p:cNvSpPr txBox="1"/>
          <p:nvPr/>
        </p:nvSpPr>
        <p:spPr>
          <a:xfrm>
            <a:off x="8783145" y="5457825"/>
            <a:ext cx="1769460" cy="646331"/>
          </a:xfrm>
          <a:prstGeom prst="rect">
            <a:avLst/>
          </a:prstGeom>
          <a:noFill/>
        </p:spPr>
        <p:txBody>
          <a:bodyPr wrap="square" rtlCol="0">
            <a:spAutoFit/>
          </a:bodyPr>
          <a:lstStyle/>
          <a:p>
            <a:pPr algn="ctr"/>
            <a:r>
              <a:rPr lang="en-AU" dirty="0"/>
              <a:t>Life of Christ on Earth</a:t>
            </a:r>
          </a:p>
        </p:txBody>
      </p:sp>
      <p:sp>
        <p:nvSpPr>
          <p:cNvPr id="3" name="Arrow: Curved Up 2">
            <a:extLst>
              <a:ext uri="{FF2B5EF4-FFF2-40B4-BE49-F238E27FC236}">
                <a16:creationId xmlns:a16="http://schemas.microsoft.com/office/drawing/2014/main" id="{6325727F-6B56-4A9C-A5B2-262817B14F25}"/>
              </a:ext>
            </a:extLst>
          </p:cNvPr>
          <p:cNvSpPr/>
          <p:nvPr/>
        </p:nvSpPr>
        <p:spPr>
          <a:xfrm>
            <a:off x="2818113" y="2529851"/>
            <a:ext cx="7068837" cy="22574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4" name="Arrow: Curved Up 13">
            <a:extLst>
              <a:ext uri="{FF2B5EF4-FFF2-40B4-BE49-F238E27FC236}">
                <a16:creationId xmlns:a16="http://schemas.microsoft.com/office/drawing/2014/main" id="{3A04FEFC-9DC6-45A0-81A1-30211FA31561}"/>
              </a:ext>
            </a:extLst>
          </p:cNvPr>
          <p:cNvSpPr/>
          <p:nvPr/>
        </p:nvSpPr>
        <p:spPr>
          <a:xfrm>
            <a:off x="7114078" y="2529851"/>
            <a:ext cx="3561255" cy="2257425"/>
          </a:xfrm>
          <a:prstGeom prst="curved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930963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5 – Fowls and Whales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7"/>
            <a:ext cx="11061813" cy="3655746"/>
          </a:xfrm>
        </p:spPr>
        <p:txBody>
          <a:bodyPr>
            <a:normAutofit/>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waters bring forth abundantly the moving creature that hath life,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fowl</a:t>
            </a:r>
            <a:r>
              <a:rPr lang="en-AU" sz="2400" dirty="0">
                <a:effectLst/>
                <a:latin typeface="Calibri" panose="020F0502020204030204" pitchFamily="34" charset="0"/>
                <a:ea typeface="Calibri" panose="020F0502020204030204" pitchFamily="34" charset="0"/>
                <a:cs typeface="Arial" panose="020B0604020202020204" pitchFamily="34" charset="0"/>
              </a:rPr>
              <a:t> [H5775] that may fly above the earth in the open firmament of heaven. And God created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great whales</a:t>
            </a:r>
            <a:r>
              <a:rPr lang="en-AU" sz="2400" dirty="0">
                <a:effectLst/>
                <a:latin typeface="Calibri" panose="020F0502020204030204" pitchFamily="34" charset="0"/>
                <a:ea typeface="Calibri" panose="020F0502020204030204" pitchFamily="34" charset="0"/>
                <a:cs typeface="Arial" panose="020B0604020202020204" pitchFamily="34" charset="0"/>
              </a:rPr>
              <a:t>,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every living creature that </a:t>
            </a:r>
            <a:r>
              <a:rPr lang="en-AU" sz="24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moveth</a:t>
            </a:r>
            <a:r>
              <a:rPr lang="en-AU" sz="2400" dirty="0">
                <a:effectLst/>
                <a:latin typeface="Calibri" panose="020F0502020204030204" pitchFamily="34" charset="0"/>
                <a:ea typeface="Calibri" panose="020F0502020204030204" pitchFamily="34" charset="0"/>
                <a:cs typeface="Arial" panose="020B0604020202020204" pitchFamily="34" charset="0"/>
              </a:rPr>
              <a:t>, which the waters brought forth abundantly, after their kind, and every winged fowl after his kind: and God saw that it was good. And God blessed them, saying, Be fruitful, and multiply, and fill the waters in the seas, and let fowl multiply in the earth. And the evening and the morning were the fifth day.(Gen 1:20-23)</a:t>
            </a:r>
          </a:p>
        </p:txBody>
      </p:sp>
    </p:spTree>
    <p:extLst>
      <p:ext uri="{BB962C8B-B14F-4D97-AF65-F5344CB8AC3E}">
        <p14:creationId xmlns:p14="http://schemas.microsoft.com/office/powerpoint/2010/main" val="2725772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5 – Fowls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7"/>
            <a:ext cx="11061813" cy="4332948"/>
          </a:xfrm>
        </p:spPr>
        <p:txBody>
          <a:bodyPr>
            <a:normAutofit fontScale="92500" lnSpcReduction="2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40:19  Yet within three days shall Pharaoh lift up thy head from off thee, and shall hang thee on a tree; and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birds</a:t>
            </a:r>
            <a:r>
              <a:rPr lang="en-AU" sz="2400" dirty="0">
                <a:effectLst/>
                <a:latin typeface="Calibri" panose="020F0502020204030204" pitchFamily="34" charset="0"/>
                <a:ea typeface="Calibri" panose="020F0502020204030204" pitchFamily="34" charset="0"/>
                <a:cs typeface="Arial" panose="020B0604020202020204" pitchFamily="34" charset="0"/>
              </a:rPr>
              <a:t> [H5775] shall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eat thy flesh </a:t>
            </a:r>
            <a:r>
              <a:rPr lang="en-AU" sz="2400" dirty="0">
                <a:effectLst/>
                <a:latin typeface="Calibri" panose="020F0502020204030204" pitchFamily="34" charset="0"/>
                <a:ea typeface="Calibri" panose="020F0502020204030204" pitchFamily="34" charset="0"/>
                <a:cs typeface="Arial" panose="020B0604020202020204" pitchFamily="34" charset="0"/>
              </a:rPr>
              <a:t>from off thee.</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Lev 11:13  And these are they which ye shall have in abomination among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fowls</a:t>
            </a:r>
            <a:r>
              <a:rPr lang="en-AU" sz="2400" dirty="0">
                <a:effectLst/>
                <a:latin typeface="Calibri" panose="020F0502020204030204" pitchFamily="34" charset="0"/>
                <a:ea typeface="Calibri" panose="020F0502020204030204" pitchFamily="34" charset="0"/>
                <a:cs typeface="Arial" panose="020B0604020202020204" pitchFamily="34" charset="0"/>
              </a:rPr>
              <a:t>; [H5775] they shall not be eaten, they are an abomination: the eagle, and the </a:t>
            </a:r>
            <a:r>
              <a:rPr lang="en-AU" sz="2400" dirty="0" err="1">
                <a:effectLst/>
                <a:latin typeface="Calibri" panose="020F0502020204030204" pitchFamily="34" charset="0"/>
                <a:ea typeface="Calibri" panose="020F0502020204030204" pitchFamily="34" charset="0"/>
                <a:cs typeface="Arial" panose="020B0604020202020204" pitchFamily="34" charset="0"/>
              </a:rPr>
              <a:t>ossifrage</a:t>
            </a:r>
            <a:r>
              <a:rPr lang="en-AU" sz="2400" dirty="0">
                <a:effectLst/>
                <a:latin typeface="Calibri" panose="020F0502020204030204" pitchFamily="34" charset="0"/>
                <a:ea typeface="Calibri" panose="020F0502020204030204" pitchFamily="34" charset="0"/>
                <a:cs typeface="Arial" panose="020B0604020202020204" pitchFamily="34" charset="0"/>
              </a:rPr>
              <a:t>, and the </a:t>
            </a:r>
            <a:r>
              <a:rPr lang="en-AU" sz="2400" dirty="0" err="1">
                <a:effectLst/>
                <a:latin typeface="Calibri" panose="020F0502020204030204" pitchFamily="34" charset="0"/>
                <a:ea typeface="Calibri" panose="020F0502020204030204" pitchFamily="34" charset="0"/>
                <a:cs typeface="Arial" panose="020B0604020202020204" pitchFamily="34" charset="0"/>
              </a:rPr>
              <a:t>ospray</a:t>
            </a:r>
            <a:r>
              <a:rPr lang="en-AU" sz="2400" dirty="0">
                <a:effectLst/>
                <a:latin typeface="Calibri" panose="020F0502020204030204" pitchFamily="34" charset="0"/>
                <a:ea typeface="Calibri" panose="020F0502020204030204" pitchFamily="34" charset="0"/>
                <a:cs typeface="Arial" panose="020B0604020202020204" pitchFamily="34" charset="0"/>
              </a:rPr>
              <a:t>,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1 Sam 17:44  And the Philistine said to David, Come to me, and I will give thy flesh unto the fowls of the air, and to the beasts of the field.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1Ki 14:11  Him that </a:t>
            </a:r>
            <a:r>
              <a:rPr lang="en-AU" sz="2400" dirty="0" err="1">
                <a:effectLst/>
                <a:latin typeface="Calibri" panose="020F0502020204030204" pitchFamily="34" charset="0"/>
                <a:ea typeface="Calibri" panose="020F0502020204030204" pitchFamily="34" charset="0"/>
                <a:cs typeface="Arial" panose="020B0604020202020204" pitchFamily="34" charset="0"/>
              </a:rPr>
              <a:t>dieth</a:t>
            </a:r>
            <a:r>
              <a:rPr lang="en-AU" sz="2400" dirty="0">
                <a:effectLst/>
                <a:latin typeface="Calibri" panose="020F0502020204030204" pitchFamily="34" charset="0"/>
                <a:ea typeface="Calibri" panose="020F0502020204030204" pitchFamily="34" charset="0"/>
                <a:cs typeface="Arial" panose="020B0604020202020204" pitchFamily="34" charset="0"/>
              </a:rPr>
              <a:t> of Jeroboam in the city shall the dogs eat; and him that </a:t>
            </a:r>
            <a:r>
              <a:rPr lang="en-AU" sz="2400" dirty="0" err="1">
                <a:effectLst/>
                <a:latin typeface="Calibri" panose="020F0502020204030204" pitchFamily="34" charset="0"/>
                <a:ea typeface="Calibri" panose="020F0502020204030204" pitchFamily="34" charset="0"/>
                <a:cs typeface="Arial" panose="020B0604020202020204" pitchFamily="34" charset="0"/>
              </a:rPr>
              <a:t>dieth</a:t>
            </a:r>
            <a:r>
              <a:rPr lang="en-AU" sz="2400" dirty="0">
                <a:effectLst/>
                <a:latin typeface="Calibri" panose="020F0502020204030204" pitchFamily="34" charset="0"/>
                <a:ea typeface="Calibri" panose="020F0502020204030204" pitchFamily="34" charset="0"/>
                <a:cs typeface="Arial" panose="020B0604020202020204" pitchFamily="34" charset="0"/>
              </a:rPr>
              <a:t> in the field shall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fowls</a:t>
            </a:r>
            <a:r>
              <a:rPr lang="en-AU" sz="2400" dirty="0">
                <a:effectLst/>
                <a:latin typeface="Calibri" panose="020F0502020204030204" pitchFamily="34" charset="0"/>
                <a:ea typeface="Calibri" panose="020F0502020204030204" pitchFamily="34" charset="0"/>
                <a:cs typeface="Arial" panose="020B0604020202020204" pitchFamily="34" charset="0"/>
              </a:rPr>
              <a:t> [H5775] of the air eat: for the LORD hath spoken it.</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Jer</a:t>
            </a:r>
            <a:r>
              <a:rPr lang="en-AU" sz="2400" dirty="0">
                <a:effectLst/>
                <a:latin typeface="Calibri" panose="020F0502020204030204" pitchFamily="34" charset="0"/>
                <a:ea typeface="Calibri" panose="020F0502020204030204" pitchFamily="34" charset="0"/>
                <a:cs typeface="Arial" panose="020B0604020202020204" pitchFamily="34" charset="0"/>
              </a:rPr>
              <a:t> 5:27  As a cage is full of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birds</a:t>
            </a:r>
            <a:r>
              <a:rPr lang="en-AU" sz="2400" dirty="0">
                <a:effectLst/>
                <a:latin typeface="Calibri" panose="020F0502020204030204" pitchFamily="34" charset="0"/>
                <a:ea typeface="Calibri" panose="020F0502020204030204" pitchFamily="34" charset="0"/>
                <a:cs typeface="Arial" panose="020B0604020202020204" pitchFamily="34" charset="0"/>
              </a:rPr>
              <a:t>, [H5775] so are their houses full of deceit: therefore they are become great, and waxen rich. </a:t>
            </a:r>
          </a:p>
        </p:txBody>
      </p:sp>
    </p:spTree>
    <p:extLst>
      <p:ext uri="{BB962C8B-B14F-4D97-AF65-F5344CB8AC3E}">
        <p14:creationId xmlns:p14="http://schemas.microsoft.com/office/powerpoint/2010/main" val="847138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030119" y="403885"/>
            <a:ext cx="8131759" cy="1040079"/>
          </a:xfrm>
        </p:spPr>
        <p:txBody>
          <a:bodyPr>
            <a:normAutofit fontScale="90000"/>
          </a:bodyPr>
          <a:lstStyle/>
          <a:p>
            <a:r>
              <a:rPr lang="en-AU" sz="4000" dirty="0"/>
              <a:t>Fowls revealed in light of God’s character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7"/>
            <a:ext cx="11061813" cy="4618698"/>
          </a:xfrm>
        </p:spPr>
        <p:txBody>
          <a:bodyPr>
            <a:normAutofit lnSpcReduction="100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Eze 31:6  All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fowls</a:t>
            </a:r>
            <a:r>
              <a:rPr lang="en-AU" sz="2400" dirty="0">
                <a:effectLst/>
                <a:latin typeface="Calibri" panose="020F0502020204030204" pitchFamily="34" charset="0"/>
                <a:ea typeface="Calibri" panose="020F0502020204030204" pitchFamily="34" charset="0"/>
                <a:cs typeface="Arial" panose="020B0604020202020204" pitchFamily="34" charset="0"/>
              </a:rPr>
              <a:t> [H5775] of heaven made their nests in his [</a:t>
            </a:r>
            <a:r>
              <a:rPr lang="en-AU" sz="2400" dirty="0" err="1">
                <a:effectLst/>
                <a:latin typeface="Calibri" panose="020F0502020204030204" pitchFamily="34" charset="0"/>
                <a:ea typeface="Calibri" panose="020F0502020204030204" pitchFamily="34" charset="0"/>
                <a:cs typeface="Arial" panose="020B0604020202020204" pitchFamily="34" charset="0"/>
              </a:rPr>
              <a:t>Pharoah’s</a:t>
            </a:r>
            <a:r>
              <a:rPr lang="en-AU" sz="2400" dirty="0">
                <a:effectLst/>
                <a:latin typeface="Calibri" panose="020F0502020204030204" pitchFamily="34" charset="0"/>
                <a:ea typeface="Calibri" panose="020F0502020204030204" pitchFamily="34" charset="0"/>
                <a:cs typeface="Arial" panose="020B0604020202020204" pitchFamily="34" charset="0"/>
              </a:rPr>
              <a:t>] boughs, and under his branches did all the beasts of the field bring forth their young, and under his shadow dwelt all great nations. </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Psa</a:t>
            </a:r>
            <a:r>
              <a:rPr lang="en-AU" sz="2400" dirty="0">
                <a:effectLst/>
                <a:latin typeface="Calibri" panose="020F0502020204030204" pitchFamily="34" charset="0"/>
                <a:ea typeface="Calibri" panose="020F0502020204030204" pitchFamily="34" charset="0"/>
                <a:cs typeface="Arial" panose="020B0604020202020204" pitchFamily="34" charset="0"/>
              </a:rPr>
              <a:t> 79:2  The dead bodies of thy servants have they given to be meat unto the fowls [H5775] of the heaven, the flesh of thy saints unto the beasts of the earth.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after these things I saw another angel come down from heaven, having great power;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 earth was lightened with his glory</a:t>
            </a:r>
            <a:r>
              <a:rPr lang="en-AU" sz="2400" dirty="0">
                <a:effectLst/>
                <a:latin typeface="Calibri" panose="020F0502020204030204" pitchFamily="34" charset="0"/>
                <a:ea typeface="Calibri" panose="020F0502020204030204" pitchFamily="34" charset="0"/>
                <a:cs typeface="Arial" panose="020B0604020202020204" pitchFamily="34" charset="0"/>
              </a:rPr>
              <a:t>. And he cried mightily with a strong voice, saying, Babylon the great is fallen, is fallen, and is become the habitation of devils,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the hold of every foul spirit, and [even] a cage of every unclean and hateful bird</a:t>
            </a:r>
            <a:r>
              <a:rPr lang="en-AU" sz="2400" dirty="0">
                <a:effectLst/>
                <a:latin typeface="Calibri" panose="020F0502020204030204" pitchFamily="34" charset="0"/>
                <a:ea typeface="Calibri" panose="020F0502020204030204" pitchFamily="34" charset="0"/>
                <a:cs typeface="Arial" panose="020B0604020202020204" pitchFamily="34" charset="0"/>
              </a:rPr>
              <a:t>.(Rev 18:1-2)</a:t>
            </a:r>
          </a:p>
        </p:txBody>
      </p:sp>
    </p:spTree>
    <p:extLst>
      <p:ext uri="{BB962C8B-B14F-4D97-AF65-F5344CB8AC3E}">
        <p14:creationId xmlns:p14="http://schemas.microsoft.com/office/powerpoint/2010/main" val="2299168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- 2</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fontScale="62500" lnSpcReduction="20000"/>
          </a:bodyPr>
          <a:lstStyle/>
          <a:p>
            <a:pPr marL="0" indent="0" algn="just">
              <a:buNone/>
            </a:pPr>
            <a:r>
              <a:rPr lang="en-AU" sz="3800" dirty="0">
                <a:latin typeface="Calibri" panose="020F0502020204030204" pitchFamily="34" charset="0"/>
                <a:cs typeface="Calibri" panose="020F0502020204030204" pitchFamily="34" charset="0"/>
              </a:rPr>
              <a:t>Gen 1:6-8 The revelation of God in Christ caused a division amongst the angels. Satan would not submit to Christ and convinced 1/3 of the angels to stay with him by telling them they had gone too far and God would not forgiven them. </a:t>
            </a:r>
          </a:p>
          <a:p>
            <a:pPr marL="0" indent="0" algn="just">
              <a:buNone/>
            </a:pPr>
            <a:r>
              <a:rPr lang="en-AU" sz="2800" dirty="0">
                <a:latin typeface="Calibri" panose="020F0502020204030204" pitchFamily="34" charset="0"/>
                <a:cs typeface="Calibri" panose="020F0502020204030204" pitchFamily="34" charset="0"/>
              </a:rPr>
              <a:t> His desire for supremacy returned, and envy of Christ was once more indulged. The high </a:t>
            </a:r>
            <a:r>
              <a:rPr lang="en-AU" sz="2800" dirty="0" err="1">
                <a:latin typeface="Calibri" panose="020F0502020204030204" pitchFamily="34" charset="0"/>
                <a:cs typeface="Calibri" panose="020F0502020204030204" pitchFamily="34" charset="0"/>
              </a:rPr>
              <a:t>honors</a:t>
            </a:r>
            <a:r>
              <a:rPr lang="en-AU" sz="2800" dirty="0">
                <a:latin typeface="Calibri" panose="020F0502020204030204" pitchFamily="34" charset="0"/>
                <a:cs typeface="Calibri" panose="020F0502020204030204" pitchFamily="34" charset="0"/>
              </a:rPr>
              <a:t> conferred upon Lucifer were not appreciated as God's special gift, and therefore, called forth no gratitude to his Creator. He gloried in his brightness and exaltation and aspired to be equal with God. He was beloved and reverenced by the heavenly host, angels delighted to execute his commands, and he was clothed with wisdom and glory above them all. Yet the Son of God was exalted above him, as one in power and authority with the Father. He shared the Father's counsels, while Lucifer did not thus enter into the purposes of God. "Why," questioned this mighty angel, "should Christ have the supremacy? Why is He </a:t>
            </a:r>
            <a:r>
              <a:rPr lang="en-AU" sz="2800" dirty="0" err="1">
                <a:latin typeface="Calibri" panose="020F0502020204030204" pitchFamily="34" charset="0"/>
                <a:cs typeface="Calibri" panose="020F0502020204030204" pitchFamily="34" charset="0"/>
              </a:rPr>
              <a:t>honored</a:t>
            </a:r>
            <a:r>
              <a:rPr lang="en-AU" sz="2800" dirty="0">
                <a:latin typeface="Calibri" panose="020F0502020204030204" pitchFamily="34" charset="0"/>
                <a:cs typeface="Calibri" panose="020F0502020204030204" pitchFamily="34" charset="0"/>
              </a:rPr>
              <a:t> above Lucifer?"  {PP 36.3} </a:t>
            </a:r>
          </a:p>
          <a:p>
            <a:pPr marL="0" indent="0" algn="just">
              <a:buNone/>
            </a:pPr>
            <a:r>
              <a:rPr lang="en-AU" sz="2800" dirty="0">
                <a:latin typeface="Calibri" panose="020F0502020204030204" pitchFamily="34" charset="0"/>
                <a:cs typeface="Calibri" panose="020F0502020204030204" pitchFamily="34" charset="0"/>
              </a:rPr>
              <a:t>     Leaving his place in the immediate presence of the Father, Lucifer went forth to diffuse the spirit of discontent among the angels. He worked with mysterious secrecy, and for a time concealed his real purpose under an appearance of reverence for God.</a:t>
            </a:r>
          </a:p>
        </p:txBody>
      </p:sp>
    </p:spTree>
    <p:extLst>
      <p:ext uri="{BB962C8B-B14F-4D97-AF65-F5344CB8AC3E}">
        <p14:creationId xmlns:p14="http://schemas.microsoft.com/office/powerpoint/2010/main" val="4286523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5 –Whales of the sea</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7"/>
            <a:ext cx="11061813" cy="3655746"/>
          </a:xfrm>
        </p:spPr>
        <p:txBody>
          <a:bodyPr>
            <a:normAutofit/>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waters bring forth abundantly the moving creature that hath life,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fowl</a:t>
            </a:r>
            <a:r>
              <a:rPr lang="en-AU" sz="2400" dirty="0">
                <a:effectLst/>
                <a:latin typeface="Calibri" panose="020F0502020204030204" pitchFamily="34" charset="0"/>
                <a:ea typeface="Calibri" panose="020F0502020204030204" pitchFamily="34" charset="0"/>
                <a:cs typeface="Arial" panose="020B0604020202020204" pitchFamily="34" charset="0"/>
              </a:rPr>
              <a:t> [H5775] that may fly above the earth in the open firmament of heaven. And God created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great whales</a:t>
            </a:r>
            <a:r>
              <a:rPr lang="en-AU" sz="2400" dirty="0">
                <a:effectLst/>
                <a:latin typeface="Calibri" panose="020F0502020204030204" pitchFamily="34" charset="0"/>
                <a:ea typeface="Calibri" panose="020F0502020204030204" pitchFamily="34" charset="0"/>
                <a:cs typeface="Arial" panose="020B0604020202020204" pitchFamily="34" charset="0"/>
              </a:rPr>
              <a:t>, [H8577]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every living creature that </a:t>
            </a:r>
            <a:r>
              <a:rPr lang="en-AU" sz="24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moveth</a:t>
            </a:r>
            <a:r>
              <a:rPr lang="en-AU" sz="2400" dirty="0">
                <a:effectLst/>
                <a:latin typeface="Calibri" panose="020F0502020204030204" pitchFamily="34" charset="0"/>
                <a:ea typeface="Calibri" panose="020F0502020204030204" pitchFamily="34" charset="0"/>
                <a:cs typeface="Arial" panose="020B0604020202020204" pitchFamily="34" charset="0"/>
              </a:rPr>
              <a:t>, (Gen 1:20-21)</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[H8577] intensive from the same as H8565; a marine or land monster, that is, sea serpent or jackal: - dragon, sea-monster, serpent, whale.</a:t>
            </a:r>
          </a:p>
        </p:txBody>
      </p:sp>
    </p:spTree>
    <p:extLst>
      <p:ext uri="{BB962C8B-B14F-4D97-AF65-F5344CB8AC3E}">
        <p14:creationId xmlns:p14="http://schemas.microsoft.com/office/powerpoint/2010/main" val="4090951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5 –Dragon of the sea</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6"/>
            <a:ext cx="11061813" cy="4980649"/>
          </a:xfrm>
        </p:spPr>
        <p:txBody>
          <a:bodyPr>
            <a:normAutofit fontScale="925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waters bring forth abundantly the moving creature that hath life,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fowl</a:t>
            </a:r>
            <a:r>
              <a:rPr lang="en-AU" sz="2400" dirty="0">
                <a:effectLst/>
                <a:latin typeface="Calibri" panose="020F0502020204030204" pitchFamily="34" charset="0"/>
                <a:ea typeface="Calibri" panose="020F0502020204030204" pitchFamily="34" charset="0"/>
                <a:cs typeface="Arial" panose="020B0604020202020204" pitchFamily="34" charset="0"/>
              </a:rPr>
              <a:t> [H5775] that may fly above the earth in the open firmament of heaven. And God created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great whales</a:t>
            </a:r>
            <a:r>
              <a:rPr lang="en-AU" sz="2400" dirty="0">
                <a:effectLst/>
                <a:latin typeface="Calibri" panose="020F0502020204030204" pitchFamily="34" charset="0"/>
                <a:ea typeface="Calibri" panose="020F0502020204030204" pitchFamily="34" charset="0"/>
                <a:cs typeface="Arial" panose="020B0604020202020204" pitchFamily="34" charset="0"/>
              </a:rPr>
              <a:t>, [H8577]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every living creature that </a:t>
            </a:r>
            <a:r>
              <a:rPr lang="en-AU" sz="2400" dirty="0" err="1">
                <a:solidFill>
                  <a:schemeClr val="accent1"/>
                </a:solidFill>
                <a:effectLst/>
                <a:latin typeface="Calibri" panose="020F0502020204030204" pitchFamily="34" charset="0"/>
                <a:ea typeface="Calibri" panose="020F0502020204030204" pitchFamily="34" charset="0"/>
                <a:cs typeface="Arial" panose="020B0604020202020204" pitchFamily="34" charset="0"/>
              </a:rPr>
              <a:t>moveth</a:t>
            </a:r>
            <a:r>
              <a:rPr lang="en-AU" sz="2400" dirty="0">
                <a:effectLst/>
                <a:latin typeface="Calibri" panose="020F0502020204030204" pitchFamily="34" charset="0"/>
                <a:ea typeface="Calibri" panose="020F0502020204030204" pitchFamily="34" charset="0"/>
                <a:cs typeface="Arial" panose="020B0604020202020204" pitchFamily="34" charset="0"/>
              </a:rPr>
              <a:t>, (Gen 1:20-21)</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[H8577] intensive from the same as H8565; a marine or land monster, that is, sea serpent or jackal: - dragon, sea-monster, serpent, whale.</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Exo 7:9  When Pharaoh shall speak unto you, saying, Shew a miracle for you: then thou shalt say unto Aaron, Take thy rod, and cast it before Pharaoh, and it shall become a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serpent</a:t>
            </a:r>
            <a:r>
              <a:rPr lang="en-AU" sz="2400" dirty="0">
                <a:effectLst/>
                <a:latin typeface="Calibri" panose="020F0502020204030204" pitchFamily="34" charset="0"/>
                <a:ea typeface="Calibri" panose="020F0502020204030204" pitchFamily="34" charset="0"/>
                <a:cs typeface="Arial" panose="020B0604020202020204" pitchFamily="34" charset="0"/>
              </a:rPr>
              <a:t>. [H8577]</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Deut</a:t>
            </a:r>
            <a:r>
              <a:rPr lang="en-AU" sz="2400" dirty="0">
                <a:effectLst/>
                <a:latin typeface="Calibri" panose="020F0502020204030204" pitchFamily="34" charset="0"/>
                <a:ea typeface="Calibri" panose="020F0502020204030204" pitchFamily="34" charset="0"/>
                <a:cs typeface="Arial" panose="020B0604020202020204" pitchFamily="34" charset="0"/>
              </a:rPr>
              <a:t> 32:33  Their wine is the poison of dragons, [H8577] and the cruel venom of asps.</a:t>
            </a:r>
          </a:p>
          <a:p>
            <a:pPr marL="0" indent="0" algn="just">
              <a:lnSpc>
                <a:spcPct val="115000"/>
              </a:lnSpc>
              <a:spcAft>
                <a:spcPts val="1000"/>
              </a:spcAft>
              <a:buNone/>
            </a:pPr>
            <a:r>
              <a:rPr lang="en-AU" sz="2400" dirty="0" err="1">
                <a:effectLst/>
                <a:latin typeface="Calibri" panose="020F0502020204030204" pitchFamily="34" charset="0"/>
                <a:ea typeface="Calibri" panose="020F0502020204030204" pitchFamily="34" charset="0"/>
                <a:cs typeface="Arial" panose="020B0604020202020204" pitchFamily="34" charset="0"/>
              </a:rPr>
              <a:t>Psa</a:t>
            </a:r>
            <a:r>
              <a:rPr lang="en-AU" sz="2400" dirty="0">
                <a:effectLst/>
                <a:latin typeface="Calibri" panose="020F0502020204030204" pitchFamily="34" charset="0"/>
                <a:ea typeface="Calibri" panose="020F0502020204030204" pitchFamily="34" charset="0"/>
                <a:cs typeface="Arial" panose="020B0604020202020204" pitchFamily="34" charset="0"/>
              </a:rPr>
              <a:t> 74:13  Thou didst divide the sea by thy strength: thou </a:t>
            </a:r>
            <a:r>
              <a:rPr lang="en-AU" sz="2400" dirty="0" err="1">
                <a:effectLst/>
                <a:latin typeface="Calibri" panose="020F0502020204030204" pitchFamily="34" charset="0"/>
                <a:ea typeface="Calibri" panose="020F0502020204030204" pitchFamily="34" charset="0"/>
                <a:cs typeface="Arial" panose="020B0604020202020204" pitchFamily="34" charset="0"/>
              </a:rPr>
              <a:t>brakest</a:t>
            </a:r>
            <a:r>
              <a:rPr lang="en-AU" sz="2400" dirty="0">
                <a:effectLst/>
                <a:latin typeface="Calibri" panose="020F0502020204030204" pitchFamily="34" charset="0"/>
                <a:ea typeface="Calibri" panose="020F0502020204030204" pitchFamily="34" charset="0"/>
                <a:cs typeface="Arial" panose="020B0604020202020204" pitchFamily="34" charset="0"/>
              </a:rPr>
              <a:t> the heads of the dragons [H8577] in the waters.  </a:t>
            </a:r>
          </a:p>
        </p:txBody>
      </p:sp>
    </p:spTree>
    <p:extLst>
      <p:ext uri="{BB962C8B-B14F-4D97-AF65-F5344CB8AC3E}">
        <p14:creationId xmlns:p14="http://schemas.microsoft.com/office/powerpoint/2010/main" val="1317083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Summary</a:t>
            </a:r>
          </a:p>
        </p:txBody>
      </p:sp>
      <p:sp>
        <p:nvSpPr>
          <p:cNvPr id="4" name="TextBox 3">
            <a:extLst>
              <a:ext uri="{FF2B5EF4-FFF2-40B4-BE49-F238E27FC236}">
                <a16:creationId xmlns:a16="http://schemas.microsoft.com/office/drawing/2014/main" id="{491E4248-AF61-4053-B61C-259EFE679E85}"/>
              </a:ext>
            </a:extLst>
          </p:cNvPr>
          <p:cNvSpPr txBox="1"/>
          <p:nvPr/>
        </p:nvSpPr>
        <p:spPr>
          <a:xfrm>
            <a:off x="526067" y="1407508"/>
            <a:ext cx="2014916" cy="3970318"/>
          </a:xfrm>
          <a:prstGeom prst="rect">
            <a:avLst/>
          </a:prstGeom>
          <a:noFill/>
          <a:ln>
            <a:solidFill>
              <a:schemeClr val="tx1"/>
            </a:solidFill>
          </a:ln>
        </p:spPr>
        <p:txBody>
          <a:bodyPr wrap="square" rtlCol="0">
            <a:spAutoFit/>
          </a:bodyPr>
          <a:lstStyle/>
          <a:p>
            <a:pPr algn="ctr"/>
            <a:r>
              <a:rPr lang="en-AU" dirty="0"/>
              <a:t>Day 1</a:t>
            </a:r>
          </a:p>
          <a:p>
            <a:pPr algn="ctr"/>
            <a:endParaRPr lang="en-AU" dirty="0"/>
          </a:p>
          <a:p>
            <a:pPr algn="ctr"/>
            <a:r>
              <a:rPr lang="en-AU" dirty="0"/>
              <a:t>Truth Revealed</a:t>
            </a:r>
          </a:p>
          <a:p>
            <a:pPr algn="ctr"/>
            <a:endParaRPr lang="en-AU" dirty="0"/>
          </a:p>
          <a:p>
            <a:pPr algn="ctr"/>
            <a:r>
              <a:rPr lang="en-AU" dirty="0"/>
              <a:t>Darkness from </a:t>
            </a:r>
            <a:br>
              <a:rPr lang="en-AU" dirty="0"/>
            </a:br>
            <a:r>
              <a:rPr lang="en-AU" dirty="0"/>
              <a:t>Satan’s Lies about God’s character</a:t>
            </a:r>
          </a:p>
          <a:p>
            <a:pPr algn="ctr"/>
            <a:endParaRPr lang="en-AU" dirty="0"/>
          </a:p>
          <a:p>
            <a:pPr algn="ctr"/>
            <a:r>
              <a:rPr lang="en-AU" dirty="0"/>
              <a:t>Christ reveals the truth of God’s character</a:t>
            </a:r>
            <a:br>
              <a:rPr lang="en-AU" dirty="0"/>
            </a:br>
            <a:br>
              <a:rPr lang="en-AU" dirty="0"/>
            </a:br>
            <a:r>
              <a:rPr lang="en-AU" dirty="0"/>
              <a:t>Let there be light </a:t>
            </a:r>
          </a:p>
        </p:txBody>
      </p:sp>
      <p:sp>
        <p:nvSpPr>
          <p:cNvPr id="5" name="TextBox 4">
            <a:extLst>
              <a:ext uri="{FF2B5EF4-FFF2-40B4-BE49-F238E27FC236}">
                <a16:creationId xmlns:a16="http://schemas.microsoft.com/office/drawing/2014/main" id="{E73C624E-5D11-4333-B5B6-017472BE99E6}"/>
              </a:ext>
            </a:extLst>
          </p:cNvPr>
          <p:cNvSpPr txBox="1"/>
          <p:nvPr/>
        </p:nvSpPr>
        <p:spPr>
          <a:xfrm>
            <a:off x="2783492" y="1407508"/>
            <a:ext cx="2014916" cy="3970318"/>
          </a:xfrm>
          <a:prstGeom prst="rect">
            <a:avLst/>
          </a:prstGeom>
          <a:noFill/>
          <a:ln>
            <a:solidFill>
              <a:schemeClr val="tx1"/>
            </a:solidFill>
          </a:ln>
        </p:spPr>
        <p:txBody>
          <a:bodyPr wrap="square" rtlCol="0">
            <a:spAutoFit/>
          </a:bodyPr>
          <a:lstStyle/>
          <a:p>
            <a:pPr algn="ctr"/>
            <a:r>
              <a:rPr lang="en-AU" dirty="0"/>
              <a:t>Day 2</a:t>
            </a:r>
          </a:p>
          <a:p>
            <a:pPr algn="ctr"/>
            <a:endParaRPr lang="en-AU" dirty="0"/>
          </a:p>
          <a:p>
            <a:pPr algn="ctr"/>
            <a:r>
              <a:rPr lang="en-AU" dirty="0"/>
              <a:t>Separation</a:t>
            </a:r>
          </a:p>
          <a:p>
            <a:pPr algn="ctr"/>
            <a:endParaRPr lang="en-AU" dirty="0"/>
          </a:p>
          <a:p>
            <a:pPr algn="ctr"/>
            <a:r>
              <a:rPr lang="en-AU" dirty="0"/>
              <a:t>Satan and His angels leave heaven. They resist the Spirit and refuse to repent</a:t>
            </a:r>
            <a:br>
              <a:rPr lang="en-AU" dirty="0"/>
            </a:br>
            <a:br>
              <a:rPr lang="en-AU" dirty="0"/>
            </a:br>
            <a:r>
              <a:rPr lang="en-AU" dirty="0"/>
              <a:t>Waters</a:t>
            </a:r>
          </a:p>
          <a:p>
            <a:pPr algn="ctr"/>
            <a:r>
              <a:rPr lang="en-AU" dirty="0"/>
              <a:t>Divided</a:t>
            </a:r>
          </a:p>
          <a:p>
            <a:pPr algn="ctr"/>
            <a:r>
              <a:rPr lang="en-AU" dirty="0"/>
              <a:t> </a:t>
            </a:r>
          </a:p>
        </p:txBody>
      </p:sp>
      <p:sp>
        <p:nvSpPr>
          <p:cNvPr id="6" name="TextBox 5">
            <a:extLst>
              <a:ext uri="{FF2B5EF4-FFF2-40B4-BE49-F238E27FC236}">
                <a16:creationId xmlns:a16="http://schemas.microsoft.com/office/drawing/2014/main" id="{35C68F84-03BB-4359-9834-BCEBEC3AE75D}"/>
              </a:ext>
            </a:extLst>
          </p:cNvPr>
          <p:cNvSpPr txBox="1"/>
          <p:nvPr/>
        </p:nvSpPr>
        <p:spPr>
          <a:xfrm>
            <a:off x="5040917" y="1407508"/>
            <a:ext cx="2014916" cy="3970318"/>
          </a:xfrm>
          <a:prstGeom prst="rect">
            <a:avLst/>
          </a:prstGeom>
          <a:noFill/>
          <a:ln>
            <a:solidFill>
              <a:schemeClr val="tx1"/>
            </a:solidFill>
          </a:ln>
        </p:spPr>
        <p:txBody>
          <a:bodyPr wrap="square" rtlCol="0">
            <a:spAutoFit/>
          </a:bodyPr>
          <a:lstStyle/>
          <a:p>
            <a:pPr algn="ctr"/>
            <a:r>
              <a:rPr lang="en-AU" dirty="0"/>
              <a:t>Day 3</a:t>
            </a:r>
          </a:p>
          <a:p>
            <a:pPr algn="ctr"/>
            <a:endParaRPr lang="en-AU" dirty="0"/>
          </a:p>
          <a:p>
            <a:pPr algn="ctr"/>
            <a:r>
              <a:rPr lang="en-AU" dirty="0"/>
              <a:t>The Seed </a:t>
            </a:r>
          </a:p>
          <a:p>
            <a:pPr algn="ctr"/>
            <a:endParaRPr lang="en-AU" dirty="0"/>
          </a:p>
          <a:p>
            <a:pPr algn="ctr"/>
            <a:r>
              <a:rPr lang="en-AU" dirty="0"/>
              <a:t>Waters below create dryness Where this sin abounds -The Seed is planted</a:t>
            </a:r>
          </a:p>
          <a:p>
            <a:pPr algn="ctr"/>
            <a:endParaRPr lang="en-AU" dirty="0"/>
          </a:p>
          <a:p>
            <a:pPr algn="ctr"/>
            <a:r>
              <a:rPr lang="en-AU" dirty="0"/>
              <a:t>A path through the sea. Seed brings life. Root in dry ground. </a:t>
            </a:r>
          </a:p>
        </p:txBody>
      </p:sp>
      <p:sp>
        <p:nvSpPr>
          <p:cNvPr id="7" name="TextBox 6">
            <a:extLst>
              <a:ext uri="{FF2B5EF4-FFF2-40B4-BE49-F238E27FC236}">
                <a16:creationId xmlns:a16="http://schemas.microsoft.com/office/drawing/2014/main" id="{3377D7D2-1F1A-4A72-9D09-13F6927F79F1}"/>
              </a:ext>
            </a:extLst>
          </p:cNvPr>
          <p:cNvSpPr txBox="1"/>
          <p:nvPr/>
        </p:nvSpPr>
        <p:spPr>
          <a:xfrm>
            <a:off x="7298342" y="1407508"/>
            <a:ext cx="2014916" cy="3970318"/>
          </a:xfrm>
          <a:prstGeom prst="rect">
            <a:avLst/>
          </a:prstGeom>
          <a:noFill/>
          <a:ln>
            <a:solidFill>
              <a:schemeClr val="tx1"/>
            </a:solidFill>
          </a:ln>
        </p:spPr>
        <p:txBody>
          <a:bodyPr wrap="square" rtlCol="0">
            <a:spAutoFit/>
          </a:bodyPr>
          <a:lstStyle/>
          <a:p>
            <a:pPr algn="ctr"/>
            <a:r>
              <a:rPr lang="en-AU" dirty="0"/>
              <a:t>Day 4</a:t>
            </a:r>
          </a:p>
          <a:p>
            <a:pPr algn="ctr"/>
            <a:endParaRPr lang="en-AU" dirty="0"/>
          </a:p>
          <a:p>
            <a:pPr algn="ctr"/>
            <a:r>
              <a:rPr lang="en-AU" dirty="0"/>
              <a:t>Christ Manifest in the flesh</a:t>
            </a:r>
          </a:p>
          <a:p>
            <a:pPr algn="ctr"/>
            <a:endParaRPr lang="en-AU" dirty="0"/>
          </a:p>
          <a:p>
            <a:pPr algn="ctr"/>
            <a:r>
              <a:rPr lang="en-AU" dirty="0"/>
              <a:t>The light of the world.</a:t>
            </a:r>
          </a:p>
          <a:p>
            <a:pPr algn="ctr"/>
            <a:endParaRPr lang="en-AU" dirty="0"/>
          </a:p>
          <a:p>
            <a:pPr algn="ctr"/>
            <a:r>
              <a:rPr lang="en-AU" dirty="0"/>
              <a:t>God’s character fully revealed and Satan’s character fully revealed</a:t>
            </a:r>
          </a:p>
          <a:p>
            <a:pPr algn="ctr"/>
            <a:endParaRPr lang="en-AU" dirty="0"/>
          </a:p>
        </p:txBody>
      </p:sp>
      <p:sp>
        <p:nvSpPr>
          <p:cNvPr id="8" name="TextBox 7">
            <a:extLst>
              <a:ext uri="{FF2B5EF4-FFF2-40B4-BE49-F238E27FC236}">
                <a16:creationId xmlns:a16="http://schemas.microsoft.com/office/drawing/2014/main" id="{5D082C94-6E2A-47E2-9D5B-EB69CFE3B442}"/>
              </a:ext>
            </a:extLst>
          </p:cNvPr>
          <p:cNvSpPr txBox="1"/>
          <p:nvPr/>
        </p:nvSpPr>
        <p:spPr>
          <a:xfrm>
            <a:off x="466725" y="5495925"/>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1" name="TextBox 10">
            <a:extLst>
              <a:ext uri="{FF2B5EF4-FFF2-40B4-BE49-F238E27FC236}">
                <a16:creationId xmlns:a16="http://schemas.microsoft.com/office/drawing/2014/main" id="{D83299DA-1821-4F94-AFE4-4E352D40CE9F}"/>
              </a:ext>
            </a:extLst>
          </p:cNvPr>
          <p:cNvSpPr txBox="1"/>
          <p:nvPr/>
        </p:nvSpPr>
        <p:spPr>
          <a:xfrm>
            <a:off x="5166026" y="5506194"/>
            <a:ext cx="1769459" cy="646331"/>
          </a:xfrm>
          <a:prstGeom prst="rect">
            <a:avLst/>
          </a:prstGeom>
          <a:noFill/>
        </p:spPr>
        <p:txBody>
          <a:bodyPr wrap="square" rtlCol="0">
            <a:spAutoFit/>
          </a:bodyPr>
          <a:lstStyle/>
          <a:p>
            <a:pPr algn="ctr"/>
            <a:r>
              <a:rPr lang="en-AU" dirty="0"/>
              <a:t>Fall of man until 4BC </a:t>
            </a:r>
          </a:p>
        </p:txBody>
      </p:sp>
      <p:sp>
        <p:nvSpPr>
          <p:cNvPr id="12" name="TextBox 11">
            <a:extLst>
              <a:ext uri="{FF2B5EF4-FFF2-40B4-BE49-F238E27FC236}">
                <a16:creationId xmlns:a16="http://schemas.microsoft.com/office/drawing/2014/main" id="{F6445187-5F3D-419B-BFE4-B9800E0BB119}"/>
              </a:ext>
            </a:extLst>
          </p:cNvPr>
          <p:cNvSpPr txBox="1"/>
          <p:nvPr/>
        </p:nvSpPr>
        <p:spPr>
          <a:xfrm>
            <a:off x="2753821" y="5506194"/>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3" name="TextBox 12">
            <a:extLst>
              <a:ext uri="{FF2B5EF4-FFF2-40B4-BE49-F238E27FC236}">
                <a16:creationId xmlns:a16="http://schemas.microsoft.com/office/drawing/2014/main" id="{189872FD-4037-4CEF-BAAD-0F2F88BC9F79}"/>
              </a:ext>
            </a:extLst>
          </p:cNvPr>
          <p:cNvSpPr txBox="1"/>
          <p:nvPr/>
        </p:nvSpPr>
        <p:spPr>
          <a:xfrm>
            <a:off x="7421070" y="5457825"/>
            <a:ext cx="1769460" cy="646331"/>
          </a:xfrm>
          <a:prstGeom prst="rect">
            <a:avLst/>
          </a:prstGeom>
          <a:noFill/>
        </p:spPr>
        <p:txBody>
          <a:bodyPr wrap="square" rtlCol="0">
            <a:spAutoFit/>
          </a:bodyPr>
          <a:lstStyle/>
          <a:p>
            <a:pPr algn="ctr"/>
            <a:r>
              <a:rPr lang="en-AU" dirty="0"/>
              <a:t>Life of Christ on Earth</a:t>
            </a:r>
          </a:p>
        </p:txBody>
      </p:sp>
      <p:sp>
        <p:nvSpPr>
          <p:cNvPr id="14" name="TextBox 13">
            <a:extLst>
              <a:ext uri="{FF2B5EF4-FFF2-40B4-BE49-F238E27FC236}">
                <a16:creationId xmlns:a16="http://schemas.microsoft.com/office/drawing/2014/main" id="{779E3D10-B48C-4746-94FF-FA6858D69B7A}"/>
              </a:ext>
            </a:extLst>
          </p:cNvPr>
          <p:cNvSpPr txBox="1"/>
          <p:nvPr/>
        </p:nvSpPr>
        <p:spPr>
          <a:xfrm>
            <a:off x="9555767" y="1407508"/>
            <a:ext cx="2014916" cy="3970318"/>
          </a:xfrm>
          <a:prstGeom prst="rect">
            <a:avLst/>
          </a:prstGeom>
          <a:noFill/>
          <a:ln>
            <a:solidFill>
              <a:schemeClr val="tx1"/>
            </a:solidFill>
          </a:ln>
        </p:spPr>
        <p:txBody>
          <a:bodyPr wrap="square" rtlCol="0">
            <a:spAutoFit/>
          </a:bodyPr>
          <a:lstStyle/>
          <a:p>
            <a:pPr algn="ctr"/>
            <a:r>
              <a:rPr lang="en-AU" dirty="0"/>
              <a:t>Day 5</a:t>
            </a:r>
          </a:p>
          <a:p>
            <a:pPr algn="ctr"/>
            <a:endParaRPr lang="en-AU" dirty="0"/>
          </a:p>
          <a:p>
            <a:pPr algn="ctr"/>
            <a:r>
              <a:rPr lang="en-AU" dirty="0"/>
              <a:t>Separation – Clean and unclean</a:t>
            </a:r>
          </a:p>
          <a:p>
            <a:pPr algn="ctr"/>
            <a:endParaRPr lang="en-AU" dirty="0"/>
          </a:p>
          <a:p>
            <a:pPr algn="ctr"/>
            <a:r>
              <a:rPr lang="en-AU" dirty="0"/>
              <a:t>Unclean spirits discerned in light of Christ’s character.</a:t>
            </a:r>
          </a:p>
          <a:p>
            <a:pPr algn="ctr"/>
            <a:endParaRPr lang="en-AU" dirty="0"/>
          </a:p>
          <a:p>
            <a:pPr algn="ctr"/>
            <a:r>
              <a:rPr lang="en-AU" dirty="0"/>
              <a:t>Earth begins to divide</a:t>
            </a:r>
          </a:p>
          <a:p>
            <a:pPr algn="ctr"/>
            <a:endParaRPr lang="en-AU" dirty="0"/>
          </a:p>
        </p:txBody>
      </p:sp>
      <p:sp>
        <p:nvSpPr>
          <p:cNvPr id="15" name="TextBox 14">
            <a:extLst>
              <a:ext uri="{FF2B5EF4-FFF2-40B4-BE49-F238E27FC236}">
                <a16:creationId xmlns:a16="http://schemas.microsoft.com/office/drawing/2014/main" id="{590CC79A-F480-46D6-BA85-D2843AF4CE2F}"/>
              </a:ext>
            </a:extLst>
          </p:cNvPr>
          <p:cNvSpPr txBox="1"/>
          <p:nvPr/>
        </p:nvSpPr>
        <p:spPr>
          <a:xfrm>
            <a:off x="9660541" y="5427046"/>
            <a:ext cx="1769460" cy="646331"/>
          </a:xfrm>
          <a:prstGeom prst="rect">
            <a:avLst/>
          </a:prstGeom>
          <a:noFill/>
        </p:spPr>
        <p:txBody>
          <a:bodyPr wrap="square" rtlCol="0">
            <a:spAutoFit/>
          </a:bodyPr>
          <a:lstStyle/>
          <a:p>
            <a:pPr algn="ctr"/>
            <a:r>
              <a:rPr lang="en-AU" dirty="0"/>
              <a:t>man of sin vs remnant</a:t>
            </a:r>
          </a:p>
        </p:txBody>
      </p:sp>
    </p:spTree>
    <p:extLst>
      <p:ext uri="{BB962C8B-B14F-4D97-AF65-F5344CB8AC3E}">
        <p14:creationId xmlns:p14="http://schemas.microsoft.com/office/powerpoint/2010/main" val="1121997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Summary</a:t>
            </a:r>
          </a:p>
        </p:txBody>
      </p:sp>
      <p:sp>
        <p:nvSpPr>
          <p:cNvPr id="4" name="TextBox 3">
            <a:extLst>
              <a:ext uri="{FF2B5EF4-FFF2-40B4-BE49-F238E27FC236}">
                <a16:creationId xmlns:a16="http://schemas.microsoft.com/office/drawing/2014/main" id="{491E4248-AF61-4053-B61C-259EFE679E85}"/>
              </a:ext>
            </a:extLst>
          </p:cNvPr>
          <p:cNvSpPr txBox="1"/>
          <p:nvPr/>
        </p:nvSpPr>
        <p:spPr>
          <a:xfrm>
            <a:off x="526067" y="1407508"/>
            <a:ext cx="2014916" cy="3970318"/>
          </a:xfrm>
          <a:prstGeom prst="rect">
            <a:avLst/>
          </a:prstGeom>
          <a:noFill/>
          <a:ln>
            <a:solidFill>
              <a:schemeClr val="tx1"/>
            </a:solidFill>
          </a:ln>
        </p:spPr>
        <p:txBody>
          <a:bodyPr wrap="square" rtlCol="0">
            <a:spAutoFit/>
          </a:bodyPr>
          <a:lstStyle/>
          <a:p>
            <a:pPr algn="ctr"/>
            <a:r>
              <a:rPr lang="en-AU" dirty="0"/>
              <a:t>Day 1</a:t>
            </a:r>
          </a:p>
          <a:p>
            <a:pPr algn="ctr"/>
            <a:endParaRPr lang="en-AU" dirty="0"/>
          </a:p>
          <a:p>
            <a:pPr algn="ctr"/>
            <a:r>
              <a:rPr lang="en-AU" dirty="0"/>
              <a:t>Truth Revealed</a:t>
            </a:r>
          </a:p>
          <a:p>
            <a:pPr algn="ctr"/>
            <a:endParaRPr lang="en-AU" dirty="0"/>
          </a:p>
          <a:p>
            <a:pPr algn="ctr"/>
            <a:r>
              <a:rPr lang="en-AU" dirty="0"/>
              <a:t>Darkness from </a:t>
            </a:r>
            <a:br>
              <a:rPr lang="en-AU" dirty="0"/>
            </a:br>
            <a:r>
              <a:rPr lang="en-AU" dirty="0"/>
              <a:t>Satan’s Lies about God’s character</a:t>
            </a:r>
          </a:p>
          <a:p>
            <a:pPr algn="ctr"/>
            <a:endParaRPr lang="en-AU" dirty="0"/>
          </a:p>
          <a:p>
            <a:pPr algn="ctr"/>
            <a:r>
              <a:rPr lang="en-AU" dirty="0"/>
              <a:t>Christ reveals the truth of God’s character</a:t>
            </a:r>
            <a:br>
              <a:rPr lang="en-AU" dirty="0"/>
            </a:br>
            <a:br>
              <a:rPr lang="en-AU" dirty="0"/>
            </a:br>
            <a:r>
              <a:rPr lang="en-AU" dirty="0"/>
              <a:t>Let there be light </a:t>
            </a:r>
          </a:p>
        </p:txBody>
      </p:sp>
      <p:sp>
        <p:nvSpPr>
          <p:cNvPr id="5" name="TextBox 4">
            <a:extLst>
              <a:ext uri="{FF2B5EF4-FFF2-40B4-BE49-F238E27FC236}">
                <a16:creationId xmlns:a16="http://schemas.microsoft.com/office/drawing/2014/main" id="{E73C624E-5D11-4333-B5B6-017472BE99E6}"/>
              </a:ext>
            </a:extLst>
          </p:cNvPr>
          <p:cNvSpPr txBox="1"/>
          <p:nvPr/>
        </p:nvSpPr>
        <p:spPr>
          <a:xfrm>
            <a:off x="2783492" y="1407508"/>
            <a:ext cx="2014916" cy="3970318"/>
          </a:xfrm>
          <a:prstGeom prst="rect">
            <a:avLst/>
          </a:prstGeom>
          <a:noFill/>
          <a:ln>
            <a:solidFill>
              <a:schemeClr val="tx1"/>
            </a:solidFill>
          </a:ln>
        </p:spPr>
        <p:txBody>
          <a:bodyPr wrap="square" rtlCol="0">
            <a:spAutoFit/>
          </a:bodyPr>
          <a:lstStyle/>
          <a:p>
            <a:pPr algn="ctr"/>
            <a:r>
              <a:rPr lang="en-AU" dirty="0"/>
              <a:t>Day 2</a:t>
            </a:r>
          </a:p>
          <a:p>
            <a:pPr algn="ctr"/>
            <a:endParaRPr lang="en-AU" dirty="0"/>
          </a:p>
          <a:p>
            <a:pPr algn="ctr"/>
            <a:r>
              <a:rPr lang="en-AU" dirty="0"/>
              <a:t>Separation</a:t>
            </a:r>
          </a:p>
          <a:p>
            <a:pPr algn="ctr"/>
            <a:endParaRPr lang="en-AU" dirty="0"/>
          </a:p>
          <a:p>
            <a:pPr algn="ctr"/>
            <a:r>
              <a:rPr lang="en-AU" dirty="0"/>
              <a:t>Satan and His angels leave heaven. They resist the Spirit and refuse to repent</a:t>
            </a:r>
            <a:br>
              <a:rPr lang="en-AU" dirty="0"/>
            </a:br>
            <a:br>
              <a:rPr lang="en-AU" dirty="0"/>
            </a:br>
            <a:r>
              <a:rPr lang="en-AU" dirty="0"/>
              <a:t>Waters</a:t>
            </a:r>
          </a:p>
          <a:p>
            <a:pPr algn="ctr"/>
            <a:r>
              <a:rPr lang="en-AU" dirty="0"/>
              <a:t>Divided</a:t>
            </a:r>
          </a:p>
          <a:p>
            <a:pPr algn="ctr"/>
            <a:r>
              <a:rPr lang="en-AU" dirty="0"/>
              <a:t> </a:t>
            </a:r>
          </a:p>
        </p:txBody>
      </p:sp>
      <p:sp>
        <p:nvSpPr>
          <p:cNvPr id="6" name="TextBox 5">
            <a:extLst>
              <a:ext uri="{FF2B5EF4-FFF2-40B4-BE49-F238E27FC236}">
                <a16:creationId xmlns:a16="http://schemas.microsoft.com/office/drawing/2014/main" id="{35C68F84-03BB-4359-9834-BCEBEC3AE75D}"/>
              </a:ext>
            </a:extLst>
          </p:cNvPr>
          <p:cNvSpPr txBox="1"/>
          <p:nvPr/>
        </p:nvSpPr>
        <p:spPr>
          <a:xfrm>
            <a:off x="5040917" y="1407508"/>
            <a:ext cx="2014916" cy="3970318"/>
          </a:xfrm>
          <a:prstGeom prst="rect">
            <a:avLst/>
          </a:prstGeom>
          <a:noFill/>
          <a:ln>
            <a:solidFill>
              <a:schemeClr val="tx1"/>
            </a:solidFill>
          </a:ln>
        </p:spPr>
        <p:txBody>
          <a:bodyPr wrap="square" rtlCol="0">
            <a:spAutoFit/>
          </a:bodyPr>
          <a:lstStyle/>
          <a:p>
            <a:pPr algn="ctr"/>
            <a:r>
              <a:rPr lang="en-AU" dirty="0"/>
              <a:t>Day 3</a:t>
            </a:r>
          </a:p>
          <a:p>
            <a:pPr algn="ctr"/>
            <a:endParaRPr lang="en-AU" dirty="0"/>
          </a:p>
          <a:p>
            <a:pPr algn="ctr"/>
            <a:r>
              <a:rPr lang="en-AU" dirty="0"/>
              <a:t>The Seed </a:t>
            </a:r>
          </a:p>
          <a:p>
            <a:pPr algn="ctr"/>
            <a:endParaRPr lang="en-AU" dirty="0"/>
          </a:p>
          <a:p>
            <a:pPr algn="ctr"/>
            <a:r>
              <a:rPr lang="en-AU" dirty="0"/>
              <a:t>Waters below create dryness Where this sin abounds -The Seed is planted</a:t>
            </a:r>
          </a:p>
          <a:p>
            <a:pPr algn="ctr"/>
            <a:endParaRPr lang="en-AU" dirty="0"/>
          </a:p>
          <a:p>
            <a:pPr algn="ctr"/>
            <a:r>
              <a:rPr lang="en-AU" dirty="0"/>
              <a:t>A path through the sea. Seed brings life. Root in dry ground. </a:t>
            </a:r>
          </a:p>
        </p:txBody>
      </p:sp>
      <p:sp>
        <p:nvSpPr>
          <p:cNvPr id="7" name="TextBox 6">
            <a:extLst>
              <a:ext uri="{FF2B5EF4-FFF2-40B4-BE49-F238E27FC236}">
                <a16:creationId xmlns:a16="http://schemas.microsoft.com/office/drawing/2014/main" id="{3377D7D2-1F1A-4A72-9D09-13F6927F79F1}"/>
              </a:ext>
            </a:extLst>
          </p:cNvPr>
          <p:cNvSpPr txBox="1"/>
          <p:nvPr/>
        </p:nvSpPr>
        <p:spPr>
          <a:xfrm>
            <a:off x="7298342" y="1407508"/>
            <a:ext cx="2014916" cy="3970318"/>
          </a:xfrm>
          <a:prstGeom prst="rect">
            <a:avLst/>
          </a:prstGeom>
          <a:noFill/>
          <a:ln>
            <a:solidFill>
              <a:schemeClr val="tx1"/>
            </a:solidFill>
          </a:ln>
        </p:spPr>
        <p:txBody>
          <a:bodyPr wrap="square" rtlCol="0">
            <a:spAutoFit/>
          </a:bodyPr>
          <a:lstStyle/>
          <a:p>
            <a:pPr algn="ctr"/>
            <a:r>
              <a:rPr lang="en-AU" dirty="0"/>
              <a:t>Day 4</a:t>
            </a:r>
          </a:p>
          <a:p>
            <a:pPr algn="ctr"/>
            <a:endParaRPr lang="en-AU" dirty="0"/>
          </a:p>
          <a:p>
            <a:pPr algn="ctr"/>
            <a:r>
              <a:rPr lang="en-AU" dirty="0"/>
              <a:t>Christ Manifest in the flesh</a:t>
            </a:r>
          </a:p>
          <a:p>
            <a:pPr algn="ctr"/>
            <a:endParaRPr lang="en-AU" dirty="0"/>
          </a:p>
          <a:p>
            <a:pPr algn="ctr"/>
            <a:r>
              <a:rPr lang="en-AU" dirty="0"/>
              <a:t>The light of the world.</a:t>
            </a:r>
          </a:p>
          <a:p>
            <a:pPr algn="ctr"/>
            <a:endParaRPr lang="en-AU" dirty="0"/>
          </a:p>
          <a:p>
            <a:pPr algn="ctr"/>
            <a:r>
              <a:rPr lang="en-AU" dirty="0"/>
              <a:t>God’s character fully revealed and Satan’s character fully revealed</a:t>
            </a:r>
          </a:p>
          <a:p>
            <a:pPr algn="ctr"/>
            <a:endParaRPr lang="en-AU" dirty="0"/>
          </a:p>
        </p:txBody>
      </p:sp>
      <p:sp>
        <p:nvSpPr>
          <p:cNvPr id="8" name="TextBox 7">
            <a:extLst>
              <a:ext uri="{FF2B5EF4-FFF2-40B4-BE49-F238E27FC236}">
                <a16:creationId xmlns:a16="http://schemas.microsoft.com/office/drawing/2014/main" id="{5D082C94-6E2A-47E2-9D5B-EB69CFE3B442}"/>
              </a:ext>
            </a:extLst>
          </p:cNvPr>
          <p:cNvSpPr txBox="1"/>
          <p:nvPr/>
        </p:nvSpPr>
        <p:spPr>
          <a:xfrm>
            <a:off x="466725" y="5495925"/>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1" name="TextBox 10">
            <a:extLst>
              <a:ext uri="{FF2B5EF4-FFF2-40B4-BE49-F238E27FC236}">
                <a16:creationId xmlns:a16="http://schemas.microsoft.com/office/drawing/2014/main" id="{D83299DA-1821-4F94-AFE4-4E352D40CE9F}"/>
              </a:ext>
            </a:extLst>
          </p:cNvPr>
          <p:cNvSpPr txBox="1"/>
          <p:nvPr/>
        </p:nvSpPr>
        <p:spPr>
          <a:xfrm>
            <a:off x="5166026" y="5506194"/>
            <a:ext cx="1769459" cy="646331"/>
          </a:xfrm>
          <a:prstGeom prst="rect">
            <a:avLst/>
          </a:prstGeom>
          <a:noFill/>
        </p:spPr>
        <p:txBody>
          <a:bodyPr wrap="square" rtlCol="0">
            <a:spAutoFit/>
          </a:bodyPr>
          <a:lstStyle/>
          <a:p>
            <a:pPr algn="ctr"/>
            <a:r>
              <a:rPr lang="en-AU" dirty="0"/>
              <a:t>Fall of man until 4BC </a:t>
            </a:r>
          </a:p>
        </p:txBody>
      </p:sp>
      <p:sp>
        <p:nvSpPr>
          <p:cNvPr id="12" name="TextBox 11">
            <a:extLst>
              <a:ext uri="{FF2B5EF4-FFF2-40B4-BE49-F238E27FC236}">
                <a16:creationId xmlns:a16="http://schemas.microsoft.com/office/drawing/2014/main" id="{F6445187-5F3D-419B-BFE4-B9800E0BB119}"/>
              </a:ext>
            </a:extLst>
          </p:cNvPr>
          <p:cNvSpPr txBox="1"/>
          <p:nvPr/>
        </p:nvSpPr>
        <p:spPr>
          <a:xfrm>
            <a:off x="2753821" y="5506194"/>
            <a:ext cx="2083783" cy="584775"/>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3" name="TextBox 12">
            <a:extLst>
              <a:ext uri="{FF2B5EF4-FFF2-40B4-BE49-F238E27FC236}">
                <a16:creationId xmlns:a16="http://schemas.microsoft.com/office/drawing/2014/main" id="{189872FD-4037-4CEF-BAAD-0F2F88BC9F79}"/>
              </a:ext>
            </a:extLst>
          </p:cNvPr>
          <p:cNvSpPr txBox="1"/>
          <p:nvPr/>
        </p:nvSpPr>
        <p:spPr>
          <a:xfrm>
            <a:off x="7421070" y="5457825"/>
            <a:ext cx="1769460" cy="646331"/>
          </a:xfrm>
          <a:prstGeom prst="rect">
            <a:avLst/>
          </a:prstGeom>
          <a:noFill/>
        </p:spPr>
        <p:txBody>
          <a:bodyPr wrap="square" rtlCol="0">
            <a:spAutoFit/>
          </a:bodyPr>
          <a:lstStyle/>
          <a:p>
            <a:pPr algn="ctr"/>
            <a:r>
              <a:rPr lang="en-AU" dirty="0"/>
              <a:t>Life of Christ on Earth</a:t>
            </a:r>
          </a:p>
        </p:txBody>
      </p:sp>
      <p:sp>
        <p:nvSpPr>
          <p:cNvPr id="14" name="TextBox 13">
            <a:extLst>
              <a:ext uri="{FF2B5EF4-FFF2-40B4-BE49-F238E27FC236}">
                <a16:creationId xmlns:a16="http://schemas.microsoft.com/office/drawing/2014/main" id="{779E3D10-B48C-4746-94FF-FA6858D69B7A}"/>
              </a:ext>
            </a:extLst>
          </p:cNvPr>
          <p:cNvSpPr txBox="1"/>
          <p:nvPr/>
        </p:nvSpPr>
        <p:spPr>
          <a:xfrm>
            <a:off x="9555767" y="1407508"/>
            <a:ext cx="2014916" cy="3970318"/>
          </a:xfrm>
          <a:prstGeom prst="rect">
            <a:avLst/>
          </a:prstGeom>
          <a:noFill/>
          <a:ln>
            <a:solidFill>
              <a:schemeClr val="tx1"/>
            </a:solidFill>
          </a:ln>
        </p:spPr>
        <p:txBody>
          <a:bodyPr wrap="square" rtlCol="0">
            <a:spAutoFit/>
          </a:bodyPr>
          <a:lstStyle/>
          <a:p>
            <a:pPr algn="ctr"/>
            <a:r>
              <a:rPr lang="en-AU" dirty="0"/>
              <a:t>Day 5</a:t>
            </a:r>
          </a:p>
          <a:p>
            <a:pPr algn="ctr"/>
            <a:endParaRPr lang="en-AU" dirty="0"/>
          </a:p>
          <a:p>
            <a:pPr algn="ctr"/>
            <a:r>
              <a:rPr lang="en-AU" dirty="0"/>
              <a:t>Separation – Clean and unclean</a:t>
            </a:r>
          </a:p>
          <a:p>
            <a:pPr algn="ctr"/>
            <a:endParaRPr lang="en-AU" dirty="0"/>
          </a:p>
          <a:p>
            <a:pPr algn="ctr"/>
            <a:r>
              <a:rPr lang="en-AU" dirty="0"/>
              <a:t>Unclean spirits discerned in light of Christ’s character.</a:t>
            </a:r>
          </a:p>
          <a:p>
            <a:pPr algn="ctr"/>
            <a:endParaRPr lang="en-AU" dirty="0"/>
          </a:p>
          <a:p>
            <a:pPr algn="ctr"/>
            <a:r>
              <a:rPr lang="en-AU" dirty="0"/>
              <a:t>Earth begins to divide</a:t>
            </a:r>
          </a:p>
          <a:p>
            <a:pPr algn="ctr"/>
            <a:endParaRPr lang="en-AU" dirty="0"/>
          </a:p>
        </p:txBody>
      </p:sp>
      <p:sp>
        <p:nvSpPr>
          <p:cNvPr id="15" name="TextBox 14">
            <a:extLst>
              <a:ext uri="{FF2B5EF4-FFF2-40B4-BE49-F238E27FC236}">
                <a16:creationId xmlns:a16="http://schemas.microsoft.com/office/drawing/2014/main" id="{590CC79A-F480-46D6-BA85-D2843AF4CE2F}"/>
              </a:ext>
            </a:extLst>
          </p:cNvPr>
          <p:cNvSpPr txBox="1"/>
          <p:nvPr/>
        </p:nvSpPr>
        <p:spPr>
          <a:xfrm>
            <a:off x="9660541" y="5427046"/>
            <a:ext cx="1769460" cy="646331"/>
          </a:xfrm>
          <a:prstGeom prst="rect">
            <a:avLst/>
          </a:prstGeom>
          <a:noFill/>
        </p:spPr>
        <p:txBody>
          <a:bodyPr wrap="square" rtlCol="0">
            <a:spAutoFit/>
          </a:bodyPr>
          <a:lstStyle/>
          <a:p>
            <a:pPr algn="ctr"/>
            <a:r>
              <a:rPr lang="en-AU" dirty="0"/>
              <a:t>man of sin vs remnant</a:t>
            </a:r>
          </a:p>
        </p:txBody>
      </p:sp>
      <p:sp>
        <p:nvSpPr>
          <p:cNvPr id="16" name="Arrow: Curved Up 15">
            <a:extLst>
              <a:ext uri="{FF2B5EF4-FFF2-40B4-BE49-F238E27FC236}">
                <a16:creationId xmlns:a16="http://schemas.microsoft.com/office/drawing/2014/main" id="{3E1DE8F7-D64D-4DDB-877D-A2004D65BC4A}"/>
              </a:ext>
            </a:extLst>
          </p:cNvPr>
          <p:cNvSpPr/>
          <p:nvPr/>
        </p:nvSpPr>
        <p:spPr>
          <a:xfrm>
            <a:off x="3673957" y="2853701"/>
            <a:ext cx="7489343" cy="225742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61169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6 – Beasts and Man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6"/>
            <a:ext cx="11061813" cy="4980649"/>
          </a:xfrm>
        </p:spPr>
        <p:txBody>
          <a:bodyPr>
            <a:normAutofit/>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And God said, Let the earth bring forth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living</a:t>
            </a:r>
            <a:r>
              <a:rPr lang="en-AU" sz="2400" dirty="0">
                <a:effectLst/>
                <a:latin typeface="Calibri" panose="020F0502020204030204" pitchFamily="34" charset="0"/>
                <a:ea typeface="Calibri" panose="020F0502020204030204" pitchFamily="34" charset="0"/>
                <a:cs typeface="Arial" panose="020B0604020202020204" pitchFamily="34" charset="0"/>
              </a:rPr>
              <a:t> [H2416]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creature</a:t>
            </a:r>
            <a:r>
              <a:rPr lang="en-AU" sz="2400" dirty="0">
                <a:effectLst/>
                <a:latin typeface="Calibri" panose="020F0502020204030204" pitchFamily="34" charset="0"/>
                <a:ea typeface="Calibri" panose="020F0502020204030204" pitchFamily="34" charset="0"/>
                <a:cs typeface="Arial" panose="020B0604020202020204" pitchFamily="34" charset="0"/>
              </a:rPr>
              <a:t> [H5315 - breathing] after his kind, cattle,[H929 – mute, dumb] and creeping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thing</a:t>
            </a:r>
            <a:r>
              <a:rPr lang="en-AU" sz="2400" dirty="0">
                <a:effectLst/>
                <a:latin typeface="Calibri" panose="020F0502020204030204" pitchFamily="34" charset="0"/>
                <a:ea typeface="Calibri" panose="020F0502020204030204" pitchFamily="34" charset="0"/>
                <a:cs typeface="Arial" panose="020B0604020202020204" pitchFamily="34" charset="0"/>
              </a:rPr>
              <a:t>, [H7431 - Reptile] and beast of the earth after his kind: and it was so. And God made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beast</a:t>
            </a:r>
            <a:r>
              <a:rPr lang="en-AU" sz="2400" dirty="0">
                <a:effectLst/>
                <a:latin typeface="Calibri" panose="020F0502020204030204" pitchFamily="34" charset="0"/>
                <a:ea typeface="Calibri" panose="020F0502020204030204" pitchFamily="34" charset="0"/>
                <a:cs typeface="Arial" panose="020B0604020202020204" pitchFamily="34" charset="0"/>
              </a:rPr>
              <a:t> [H2416] of the earth after his kind, and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cattle</a:t>
            </a:r>
            <a:r>
              <a:rPr lang="en-AU" sz="2400" dirty="0">
                <a:effectLst/>
                <a:latin typeface="Calibri" panose="020F0502020204030204" pitchFamily="34" charset="0"/>
                <a:ea typeface="Calibri" panose="020F0502020204030204" pitchFamily="34" charset="0"/>
                <a:cs typeface="Arial" panose="020B0604020202020204" pitchFamily="34" charset="0"/>
              </a:rPr>
              <a:t> after their kind, and every thing that </a:t>
            </a:r>
            <a:r>
              <a:rPr lang="en-AU" sz="2400" dirty="0" err="1">
                <a:effectLst/>
                <a:latin typeface="Calibri" panose="020F0502020204030204" pitchFamily="34" charset="0"/>
                <a:ea typeface="Calibri" panose="020F0502020204030204" pitchFamily="34" charset="0"/>
                <a:cs typeface="Arial" panose="020B0604020202020204" pitchFamily="34" charset="0"/>
              </a:rPr>
              <a:t>creepeth</a:t>
            </a:r>
            <a:r>
              <a:rPr lang="en-AU" sz="2400" dirty="0">
                <a:effectLst/>
                <a:latin typeface="Calibri" panose="020F0502020204030204" pitchFamily="34" charset="0"/>
                <a:ea typeface="Calibri" panose="020F0502020204030204" pitchFamily="34" charset="0"/>
                <a:cs typeface="Arial" panose="020B0604020202020204" pitchFamily="34" charset="0"/>
              </a:rPr>
              <a:t> upon the earth after his kind: and God saw that it was good. And God said, Let us make man in our image, after our likeness: and let them have dominion over the fish of the sea, and over the fowl of the air, and over the cattle, and over all the earth, and over every creeping thing that </a:t>
            </a:r>
            <a:r>
              <a:rPr lang="en-AU" sz="2400" dirty="0" err="1">
                <a:effectLst/>
                <a:latin typeface="Calibri" panose="020F0502020204030204" pitchFamily="34" charset="0"/>
                <a:ea typeface="Calibri" panose="020F0502020204030204" pitchFamily="34" charset="0"/>
                <a:cs typeface="Arial" panose="020B0604020202020204" pitchFamily="34" charset="0"/>
              </a:rPr>
              <a:t>creepeth</a:t>
            </a:r>
            <a:r>
              <a:rPr lang="en-AU" sz="2400" dirty="0">
                <a:effectLst/>
                <a:latin typeface="Calibri" panose="020F0502020204030204" pitchFamily="34" charset="0"/>
                <a:ea typeface="Calibri" panose="020F0502020204030204" pitchFamily="34" charset="0"/>
                <a:cs typeface="Arial" panose="020B0604020202020204" pitchFamily="34" charset="0"/>
              </a:rPr>
              <a:t> upon the earth.(Gen 1:24-26)</a:t>
            </a:r>
          </a:p>
        </p:txBody>
      </p:sp>
    </p:spTree>
    <p:extLst>
      <p:ext uri="{BB962C8B-B14F-4D97-AF65-F5344CB8AC3E}">
        <p14:creationId xmlns:p14="http://schemas.microsoft.com/office/powerpoint/2010/main" val="390835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6 – Beasts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410626"/>
            <a:ext cx="11061813" cy="4980649"/>
          </a:xfrm>
        </p:spPr>
        <p:txBody>
          <a:bodyPr>
            <a:normAutofit fontScale="92500"/>
          </a:bodyPr>
          <a:lstStyle/>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2:7  And the LORD God formed man of the dust of the ground, and breathed into his nostrils the breath of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life</a:t>
            </a:r>
            <a:r>
              <a:rPr lang="en-AU" sz="2400" dirty="0">
                <a:effectLst/>
                <a:latin typeface="Calibri" panose="020F0502020204030204" pitchFamily="34" charset="0"/>
                <a:ea typeface="Calibri" panose="020F0502020204030204" pitchFamily="34" charset="0"/>
                <a:cs typeface="Arial" panose="020B0604020202020204" pitchFamily="34" charset="0"/>
              </a:rPr>
              <a:t>; [H2416] and man became a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living</a:t>
            </a:r>
            <a:r>
              <a:rPr lang="en-AU" sz="2400" dirty="0">
                <a:effectLst/>
                <a:latin typeface="Calibri" panose="020F0502020204030204" pitchFamily="34" charset="0"/>
                <a:ea typeface="Calibri" panose="020F0502020204030204" pitchFamily="34" charset="0"/>
                <a:cs typeface="Arial" panose="020B0604020202020204" pitchFamily="34" charset="0"/>
              </a:rPr>
              <a:t> [H2416] soul.</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Gen 2:9  And out of the ground made the LORD God to grow every tree that is pleasant to the sight, and good for food; the tree of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life</a:t>
            </a:r>
            <a:r>
              <a:rPr lang="en-AU" sz="2400" dirty="0">
                <a:effectLst/>
                <a:latin typeface="Calibri" panose="020F0502020204030204" pitchFamily="34" charset="0"/>
                <a:ea typeface="Calibri" panose="020F0502020204030204" pitchFamily="34" charset="0"/>
                <a:cs typeface="Arial" panose="020B0604020202020204" pitchFamily="34" charset="0"/>
              </a:rPr>
              <a:t> [H2416] also in the midst of the garden, and the tree of knowledge of good and evil.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Lev 11:47  To make a difference [H914] between the unclean and the clean, and between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beast</a:t>
            </a:r>
            <a:r>
              <a:rPr lang="en-AU" sz="2400" dirty="0">
                <a:effectLst/>
                <a:latin typeface="Calibri" panose="020F0502020204030204" pitchFamily="34" charset="0"/>
                <a:ea typeface="Calibri" panose="020F0502020204030204" pitchFamily="34" charset="0"/>
                <a:cs typeface="Arial" panose="020B0604020202020204" pitchFamily="34" charset="0"/>
              </a:rPr>
              <a:t> [H2416] that may be eaten and the </a:t>
            </a:r>
            <a:r>
              <a:rPr lang="en-AU"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beast</a:t>
            </a:r>
            <a:r>
              <a:rPr lang="en-AU" sz="2400" dirty="0">
                <a:effectLst/>
                <a:latin typeface="Calibri" panose="020F0502020204030204" pitchFamily="34" charset="0"/>
                <a:ea typeface="Calibri" panose="020F0502020204030204" pitchFamily="34" charset="0"/>
                <a:cs typeface="Arial" panose="020B0604020202020204" pitchFamily="34" charset="0"/>
              </a:rPr>
              <a:t> [H2416] that may not be eaten.</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Eze 14:21  For thus saith the Lord GOD; How much more when I send my four sore judgments upon Jerusalem, the sword, and the famine, and the noisome beast, [H2416] and the pestilence, to cut off from it man and beast? </a:t>
            </a:r>
          </a:p>
        </p:txBody>
      </p:sp>
    </p:spTree>
    <p:extLst>
      <p:ext uri="{BB962C8B-B14F-4D97-AF65-F5344CB8AC3E}">
        <p14:creationId xmlns:p14="http://schemas.microsoft.com/office/powerpoint/2010/main" val="595094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6 – MEN AS BEASTS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6"/>
            <a:ext cx="11061813" cy="4980649"/>
          </a:xfrm>
        </p:spPr>
        <p:txBody>
          <a:bodyPr>
            <a:normAutofit lnSpcReduction="10000"/>
          </a:bodyPr>
          <a:lstStyle/>
          <a:p>
            <a:pPr marL="0" indent="0" algn="just">
              <a:lnSpc>
                <a:spcPct val="115000"/>
              </a:lnSpc>
              <a:spcAft>
                <a:spcPts val="1000"/>
              </a:spcAft>
              <a:buNone/>
            </a:pPr>
            <a:r>
              <a:rPr lang="en-AU" sz="2400" dirty="0">
                <a:latin typeface="Calibri" panose="020F0502020204030204" pitchFamily="34" charset="0"/>
                <a:ea typeface="Calibri" panose="020F0502020204030204" pitchFamily="34" charset="0"/>
                <a:cs typeface="Arial" panose="020B0604020202020204" pitchFamily="34" charset="0"/>
              </a:rPr>
              <a:t>Dan 7:7 </a:t>
            </a:r>
            <a:r>
              <a:rPr lang="en-AU" sz="2400" dirty="0">
                <a:effectLst/>
                <a:latin typeface="Calibri" panose="020F0502020204030204" pitchFamily="34" charset="0"/>
                <a:ea typeface="Calibri" panose="020F0502020204030204" pitchFamily="34" charset="0"/>
                <a:cs typeface="Arial" panose="020B0604020202020204" pitchFamily="34" charset="0"/>
              </a:rPr>
              <a:t>After this I saw in the night visions, and behold a fourth beast, [H2423] dreadful and terrible, and strong exceedingly; and it had great iron teeth: it devoured and brake in pieces, and stamped the residue with the feet of it: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Dan 4:33  The same hour was the thing fulfilled upon Nebuchadnezzar: and he was driven from men, and did eat grass as oxen, and his body was wet with the dew of heaven, till his hairs were grown like eagles' feathers, and his nails like birds' claws.</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The tree grew, and was strong, and the height thereof reached unto heaven, and the sight thereof to the end of all the earth: The leaves thereof were fair, and the fruit thereof much, and in it was meat for all: the beasts of the field had shadow under it, and the fowls of the heaven dwelt in the boughs thereof, and all flesh was fed of it.(Dan 4:11-12) </a:t>
            </a:r>
          </a:p>
        </p:txBody>
      </p:sp>
    </p:spTree>
    <p:extLst>
      <p:ext uri="{BB962C8B-B14F-4D97-AF65-F5344CB8AC3E}">
        <p14:creationId xmlns:p14="http://schemas.microsoft.com/office/powerpoint/2010/main" val="3908635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0391" y="659104"/>
            <a:ext cx="9291215" cy="704825"/>
          </a:xfrm>
        </p:spPr>
        <p:txBody>
          <a:bodyPr>
            <a:normAutofit/>
          </a:bodyPr>
          <a:lstStyle/>
          <a:p>
            <a:r>
              <a:rPr lang="en-AU" sz="4000" dirty="0"/>
              <a:t>Day 6 – Beasts</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65093" y="1601126"/>
            <a:ext cx="11061813" cy="4980649"/>
          </a:xfrm>
        </p:spPr>
        <p:txBody>
          <a:bodyPr>
            <a:normAutofit/>
          </a:bodyPr>
          <a:lstStyle/>
          <a:p>
            <a:pPr marL="0" indent="0" algn="just">
              <a:lnSpc>
                <a:spcPct val="115000"/>
              </a:lnSpc>
              <a:spcAft>
                <a:spcPts val="1000"/>
              </a:spcAft>
              <a:buNone/>
            </a:pPr>
            <a:r>
              <a:rPr lang="en-AU" sz="2400" dirty="0">
                <a:latin typeface="Calibri" panose="020F0502020204030204" pitchFamily="34" charset="0"/>
                <a:ea typeface="Calibri" panose="020F0502020204030204" pitchFamily="34" charset="0"/>
                <a:cs typeface="Arial" panose="020B0604020202020204" pitchFamily="34" charset="0"/>
              </a:rPr>
              <a:t>Rev 17:3  So he carried me away in the spirit into the wilderness: and I saw a woman sit upon a scarlet coloured beast, full of names of blasphemy, having seven heads and ten horns. </a:t>
            </a:r>
          </a:p>
          <a:p>
            <a:pPr marL="0" indent="0" algn="just">
              <a:lnSpc>
                <a:spcPct val="115000"/>
              </a:lnSpc>
              <a:spcAft>
                <a:spcPts val="1000"/>
              </a:spcAft>
              <a:buNone/>
            </a:pPr>
            <a:r>
              <a:rPr lang="en-AU" sz="2400" dirty="0">
                <a:effectLst/>
                <a:latin typeface="Calibri" panose="020F0502020204030204" pitchFamily="34" charset="0"/>
                <a:ea typeface="Calibri" panose="020F0502020204030204" pitchFamily="34" charset="0"/>
                <a:cs typeface="Arial" panose="020B0604020202020204" pitchFamily="34" charset="0"/>
              </a:rPr>
              <a:t>Rev 19:19  And I saw the beast, and the kings of the earth, and their armies, gathered together to make war against him that sat on the horse, and against his army. </a:t>
            </a:r>
          </a:p>
        </p:txBody>
      </p:sp>
    </p:spTree>
    <p:extLst>
      <p:ext uri="{BB962C8B-B14F-4D97-AF65-F5344CB8AC3E}">
        <p14:creationId xmlns:p14="http://schemas.microsoft.com/office/powerpoint/2010/main" val="81325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06679"/>
            <a:ext cx="9291215" cy="1049235"/>
          </a:xfrm>
        </p:spPr>
        <p:txBody>
          <a:bodyPr>
            <a:normAutofit/>
          </a:bodyPr>
          <a:lstStyle/>
          <a:p>
            <a:r>
              <a:rPr lang="en-AU" sz="4000" dirty="0"/>
              <a:t>Gospel in Creation Summary</a:t>
            </a:r>
          </a:p>
        </p:txBody>
      </p:sp>
      <p:sp>
        <p:nvSpPr>
          <p:cNvPr id="4" name="TextBox 3">
            <a:extLst>
              <a:ext uri="{FF2B5EF4-FFF2-40B4-BE49-F238E27FC236}">
                <a16:creationId xmlns:a16="http://schemas.microsoft.com/office/drawing/2014/main" id="{491E4248-AF61-4053-B61C-259EFE679E85}"/>
              </a:ext>
            </a:extLst>
          </p:cNvPr>
          <p:cNvSpPr txBox="1"/>
          <p:nvPr/>
        </p:nvSpPr>
        <p:spPr>
          <a:xfrm>
            <a:off x="240317" y="1407508"/>
            <a:ext cx="1994770" cy="3970318"/>
          </a:xfrm>
          <a:prstGeom prst="rect">
            <a:avLst/>
          </a:prstGeom>
          <a:noFill/>
          <a:ln>
            <a:solidFill>
              <a:schemeClr val="tx1"/>
            </a:solidFill>
          </a:ln>
        </p:spPr>
        <p:txBody>
          <a:bodyPr wrap="square" rtlCol="0">
            <a:spAutoFit/>
          </a:bodyPr>
          <a:lstStyle/>
          <a:p>
            <a:pPr algn="ctr"/>
            <a:r>
              <a:rPr lang="en-AU" dirty="0"/>
              <a:t>Day 1</a:t>
            </a:r>
          </a:p>
          <a:p>
            <a:pPr algn="ctr"/>
            <a:endParaRPr lang="en-AU" dirty="0"/>
          </a:p>
          <a:p>
            <a:pPr algn="ctr"/>
            <a:r>
              <a:rPr lang="en-AU" dirty="0"/>
              <a:t>Truth Revealed</a:t>
            </a:r>
          </a:p>
          <a:p>
            <a:pPr algn="ctr"/>
            <a:endParaRPr lang="en-AU" dirty="0"/>
          </a:p>
          <a:p>
            <a:pPr algn="ctr"/>
            <a:r>
              <a:rPr lang="en-AU" dirty="0"/>
              <a:t>Darkness from </a:t>
            </a:r>
            <a:br>
              <a:rPr lang="en-AU" dirty="0"/>
            </a:br>
            <a:r>
              <a:rPr lang="en-AU" dirty="0"/>
              <a:t>Satan’s Lies about God’s character</a:t>
            </a:r>
          </a:p>
          <a:p>
            <a:pPr algn="ctr"/>
            <a:endParaRPr lang="en-AU" dirty="0"/>
          </a:p>
          <a:p>
            <a:pPr algn="ctr"/>
            <a:r>
              <a:rPr lang="en-AU" dirty="0"/>
              <a:t>Christ reveals the truth of God’s character</a:t>
            </a:r>
            <a:br>
              <a:rPr lang="en-AU" dirty="0"/>
            </a:br>
            <a:br>
              <a:rPr lang="en-AU" dirty="0"/>
            </a:br>
            <a:r>
              <a:rPr lang="en-AU" dirty="0"/>
              <a:t>Let there be light </a:t>
            </a:r>
          </a:p>
        </p:txBody>
      </p:sp>
      <p:sp>
        <p:nvSpPr>
          <p:cNvPr id="5" name="TextBox 4">
            <a:extLst>
              <a:ext uri="{FF2B5EF4-FFF2-40B4-BE49-F238E27FC236}">
                <a16:creationId xmlns:a16="http://schemas.microsoft.com/office/drawing/2014/main" id="{E73C624E-5D11-4333-B5B6-017472BE99E6}"/>
              </a:ext>
            </a:extLst>
          </p:cNvPr>
          <p:cNvSpPr txBox="1"/>
          <p:nvPr/>
        </p:nvSpPr>
        <p:spPr>
          <a:xfrm>
            <a:off x="2240567" y="1407508"/>
            <a:ext cx="1759933" cy="3970318"/>
          </a:xfrm>
          <a:prstGeom prst="rect">
            <a:avLst/>
          </a:prstGeom>
          <a:noFill/>
          <a:ln>
            <a:solidFill>
              <a:schemeClr val="tx1"/>
            </a:solidFill>
          </a:ln>
        </p:spPr>
        <p:txBody>
          <a:bodyPr wrap="square" rtlCol="0">
            <a:spAutoFit/>
          </a:bodyPr>
          <a:lstStyle/>
          <a:p>
            <a:pPr algn="ctr"/>
            <a:r>
              <a:rPr lang="en-AU" dirty="0"/>
              <a:t>Day 2</a:t>
            </a:r>
          </a:p>
          <a:p>
            <a:pPr algn="ctr"/>
            <a:endParaRPr lang="en-AU" dirty="0"/>
          </a:p>
          <a:p>
            <a:pPr algn="ctr"/>
            <a:r>
              <a:rPr lang="en-AU" dirty="0"/>
              <a:t>Separation</a:t>
            </a:r>
          </a:p>
          <a:p>
            <a:pPr algn="ctr"/>
            <a:endParaRPr lang="en-AU" dirty="0"/>
          </a:p>
          <a:p>
            <a:pPr algn="ctr"/>
            <a:r>
              <a:rPr lang="en-AU" dirty="0"/>
              <a:t>Satan and His angels leave heaven. They resist the Spirit and refuse to repent</a:t>
            </a:r>
            <a:br>
              <a:rPr lang="en-AU" dirty="0"/>
            </a:br>
            <a:br>
              <a:rPr lang="en-AU" dirty="0"/>
            </a:br>
            <a:r>
              <a:rPr lang="en-AU" dirty="0"/>
              <a:t>Waters</a:t>
            </a:r>
          </a:p>
          <a:p>
            <a:pPr algn="ctr"/>
            <a:r>
              <a:rPr lang="en-AU" dirty="0"/>
              <a:t>Divided</a:t>
            </a:r>
          </a:p>
          <a:p>
            <a:pPr algn="ctr"/>
            <a:r>
              <a:rPr lang="en-AU" dirty="0"/>
              <a:t> </a:t>
            </a:r>
          </a:p>
        </p:txBody>
      </p:sp>
      <p:sp>
        <p:nvSpPr>
          <p:cNvPr id="6" name="TextBox 5">
            <a:extLst>
              <a:ext uri="{FF2B5EF4-FFF2-40B4-BE49-F238E27FC236}">
                <a16:creationId xmlns:a16="http://schemas.microsoft.com/office/drawing/2014/main" id="{35C68F84-03BB-4359-9834-BCEBEC3AE75D}"/>
              </a:ext>
            </a:extLst>
          </p:cNvPr>
          <p:cNvSpPr txBox="1"/>
          <p:nvPr/>
        </p:nvSpPr>
        <p:spPr>
          <a:xfrm>
            <a:off x="4012217" y="1407508"/>
            <a:ext cx="2014916" cy="3970318"/>
          </a:xfrm>
          <a:prstGeom prst="rect">
            <a:avLst/>
          </a:prstGeom>
          <a:noFill/>
          <a:ln>
            <a:solidFill>
              <a:schemeClr val="tx1"/>
            </a:solidFill>
          </a:ln>
        </p:spPr>
        <p:txBody>
          <a:bodyPr wrap="square" rtlCol="0">
            <a:spAutoFit/>
          </a:bodyPr>
          <a:lstStyle/>
          <a:p>
            <a:pPr algn="ctr"/>
            <a:r>
              <a:rPr lang="en-AU" dirty="0"/>
              <a:t>Day 3</a:t>
            </a:r>
          </a:p>
          <a:p>
            <a:pPr algn="ctr"/>
            <a:endParaRPr lang="en-AU" dirty="0"/>
          </a:p>
          <a:p>
            <a:pPr algn="ctr"/>
            <a:r>
              <a:rPr lang="en-AU" dirty="0"/>
              <a:t>The Seed </a:t>
            </a:r>
          </a:p>
          <a:p>
            <a:pPr algn="ctr"/>
            <a:endParaRPr lang="en-AU" dirty="0"/>
          </a:p>
          <a:p>
            <a:pPr algn="ctr"/>
            <a:r>
              <a:rPr lang="en-AU" dirty="0"/>
              <a:t>Waters below create dryness Where this sin abounds -The Seed is planted</a:t>
            </a:r>
          </a:p>
          <a:p>
            <a:pPr algn="ctr"/>
            <a:endParaRPr lang="en-AU" dirty="0"/>
          </a:p>
          <a:p>
            <a:pPr algn="ctr"/>
            <a:r>
              <a:rPr lang="en-AU" dirty="0"/>
              <a:t>A path through the sea. Seed brings life. Root in dry ground. </a:t>
            </a:r>
          </a:p>
        </p:txBody>
      </p:sp>
      <p:sp>
        <p:nvSpPr>
          <p:cNvPr id="7" name="TextBox 6">
            <a:extLst>
              <a:ext uri="{FF2B5EF4-FFF2-40B4-BE49-F238E27FC236}">
                <a16:creationId xmlns:a16="http://schemas.microsoft.com/office/drawing/2014/main" id="{3377D7D2-1F1A-4A72-9D09-13F6927F79F1}"/>
              </a:ext>
            </a:extLst>
          </p:cNvPr>
          <p:cNvSpPr txBox="1"/>
          <p:nvPr/>
        </p:nvSpPr>
        <p:spPr>
          <a:xfrm>
            <a:off x="6041042" y="1407508"/>
            <a:ext cx="1892188" cy="3970318"/>
          </a:xfrm>
          <a:prstGeom prst="rect">
            <a:avLst/>
          </a:prstGeom>
          <a:noFill/>
          <a:ln>
            <a:solidFill>
              <a:schemeClr val="tx1"/>
            </a:solidFill>
          </a:ln>
        </p:spPr>
        <p:txBody>
          <a:bodyPr wrap="square" rtlCol="0">
            <a:spAutoFit/>
          </a:bodyPr>
          <a:lstStyle/>
          <a:p>
            <a:pPr algn="ctr"/>
            <a:r>
              <a:rPr lang="en-AU" dirty="0"/>
              <a:t>Day 4</a:t>
            </a:r>
          </a:p>
          <a:p>
            <a:pPr algn="ctr"/>
            <a:endParaRPr lang="en-AU" dirty="0"/>
          </a:p>
          <a:p>
            <a:pPr algn="ctr"/>
            <a:r>
              <a:rPr lang="en-AU" dirty="0"/>
              <a:t>Christ Manifest in the flesh</a:t>
            </a:r>
          </a:p>
          <a:p>
            <a:pPr algn="ctr"/>
            <a:endParaRPr lang="en-AU" dirty="0"/>
          </a:p>
          <a:p>
            <a:pPr algn="ctr"/>
            <a:r>
              <a:rPr lang="en-AU" dirty="0"/>
              <a:t>The light of the world.</a:t>
            </a:r>
          </a:p>
          <a:p>
            <a:pPr algn="ctr"/>
            <a:endParaRPr lang="en-AU" dirty="0"/>
          </a:p>
          <a:p>
            <a:pPr algn="ctr"/>
            <a:r>
              <a:rPr lang="en-AU" dirty="0"/>
              <a:t>God’s character fully revealed and Satan’s character fully revealed</a:t>
            </a:r>
          </a:p>
          <a:p>
            <a:pPr algn="ctr"/>
            <a:endParaRPr lang="en-AU" dirty="0"/>
          </a:p>
        </p:txBody>
      </p:sp>
      <p:sp>
        <p:nvSpPr>
          <p:cNvPr id="8" name="TextBox 7">
            <a:extLst>
              <a:ext uri="{FF2B5EF4-FFF2-40B4-BE49-F238E27FC236}">
                <a16:creationId xmlns:a16="http://schemas.microsoft.com/office/drawing/2014/main" id="{5D082C94-6E2A-47E2-9D5B-EB69CFE3B442}"/>
              </a:ext>
            </a:extLst>
          </p:cNvPr>
          <p:cNvSpPr txBox="1"/>
          <p:nvPr/>
        </p:nvSpPr>
        <p:spPr>
          <a:xfrm>
            <a:off x="180976" y="5495925"/>
            <a:ext cx="1826610" cy="830997"/>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1" name="TextBox 10">
            <a:extLst>
              <a:ext uri="{FF2B5EF4-FFF2-40B4-BE49-F238E27FC236}">
                <a16:creationId xmlns:a16="http://schemas.microsoft.com/office/drawing/2014/main" id="{D83299DA-1821-4F94-AFE4-4E352D40CE9F}"/>
              </a:ext>
            </a:extLst>
          </p:cNvPr>
          <p:cNvSpPr txBox="1"/>
          <p:nvPr/>
        </p:nvSpPr>
        <p:spPr>
          <a:xfrm>
            <a:off x="4177811" y="5506194"/>
            <a:ext cx="1769459" cy="646331"/>
          </a:xfrm>
          <a:prstGeom prst="rect">
            <a:avLst/>
          </a:prstGeom>
          <a:noFill/>
        </p:spPr>
        <p:txBody>
          <a:bodyPr wrap="square" rtlCol="0">
            <a:spAutoFit/>
          </a:bodyPr>
          <a:lstStyle/>
          <a:p>
            <a:pPr algn="ctr"/>
            <a:r>
              <a:rPr lang="en-AU" dirty="0"/>
              <a:t>Fall of man until 4BC </a:t>
            </a:r>
          </a:p>
        </p:txBody>
      </p:sp>
      <p:sp>
        <p:nvSpPr>
          <p:cNvPr id="12" name="TextBox 11">
            <a:extLst>
              <a:ext uri="{FF2B5EF4-FFF2-40B4-BE49-F238E27FC236}">
                <a16:creationId xmlns:a16="http://schemas.microsoft.com/office/drawing/2014/main" id="{F6445187-5F3D-419B-BFE4-B9800E0BB119}"/>
              </a:ext>
            </a:extLst>
          </p:cNvPr>
          <p:cNvSpPr txBox="1"/>
          <p:nvPr/>
        </p:nvSpPr>
        <p:spPr>
          <a:xfrm>
            <a:off x="2239472" y="5506194"/>
            <a:ext cx="1759934" cy="830997"/>
          </a:xfrm>
          <a:prstGeom prst="rect">
            <a:avLst/>
          </a:prstGeom>
          <a:noFill/>
        </p:spPr>
        <p:txBody>
          <a:bodyPr wrap="square" rtlCol="0">
            <a:spAutoFit/>
          </a:bodyPr>
          <a:lstStyle/>
          <a:p>
            <a:pPr algn="ctr"/>
            <a:r>
              <a:rPr lang="en-AU" sz="1600" dirty="0"/>
              <a:t>War in Heaven</a:t>
            </a:r>
          </a:p>
          <a:p>
            <a:pPr algn="ctr"/>
            <a:r>
              <a:rPr lang="en-AU" sz="1600" dirty="0"/>
              <a:t>Before world began</a:t>
            </a:r>
          </a:p>
        </p:txBody>
      </p:sp>
      <p:sp>
        <p:nvSpPr>
          <p:cNvPr id="13" name="TextBox 12">
            <a:extLst>
              <a:ext uri="{FF2B5EF4-FFF2-40B4-BE49-F238E27FC236}">
                <a16:creationId xmlns:a16="http://schemas.microsoft.com/office/drawing/2014/main" id="{189872FD-4037-4CEF-BAAD-0F2F88BC9F79}"/>
              </a:ext>
            </a:extLst>
          </p:cNvPr>
          <p:cNvSpPr txBox="1"/>
          <p:nvPr/>
        </p:nvSpPr>
        <p:spPr>
          <a:xfrm>
            <a:off x="6096000" y="5495925"/>
            <a:ext cx="1769460" cy="646331"/>
          </a:xfrm>
          <a:prstGeom prst="rect">
            <a:avLst/>
          </a:prstGeom>
          <a:noFill/>
        </p:spPr>
        <p:txBody>
          <a:bodyPr wrap="square" rtlCol="0">
            <a:spAutoFit/>
          </a:bodyPr>
          <a:lstStyle/>
          <a:p>
            <a:pPr algn="ctr"/>
            <a:r>
              <a:rPr lang="en-AU" dirty="0"/>
              <a:t>Life of Christ on Earth</a:t>
            </a:r>
          </a:p>
        </p:txBody>
      </p:sp>
      <p:sp>
        <p:nvSpPr>
          <p:cNvPr id="14" name="TextBox 13">
            <a:extLst>
              <a:ext uri="{FF2B5EF4-FFF2-40B4-BE49-F238E27FC236}">
                <a16:creationId xmlns:a16="http://schemas.microsoft.com/office/drawing/2014/main" id="{779E3D10-B48C-4746-94FF-FA6858D69B7A}"/>
              </a:ext>
            </a:extLst>
          </p:cNvPr>
          <p:cNvSpPr txBox="1"/>
          <p:nvPr/>
        </p:nvSpPr>
        <p:spPr>
          <a:xfrm>
            <a:off x="7946042" y="1407508"/>
            <a:ext cx="2014916" cy="3970318"/>
          </a:xfrm>
          <a:prstGeom prst="rect">
            <a:avLst/>
          </a:prstGeom>
          <a:noFill/>
          <a:ln>
            <a:solidFill>
              <a:schemeClr val="tx1"/>
            </a:solidFill>
          </a:ln>
        </p:spPr>
        <p:txBody>
          <a:bodyPr wrap="square" rtlCol="0">
            <a:spAutoFit/>
          </a:bodyPr>
          <a:lstStyle/>
          <a:p>
            <a:pPr algn="ctr"/>
            <a:r>
              <a:rPr lang="en-AU" dirty="0"/>
              <a:t>Day 5</a:t>
            </a:r>
          </a:p>
          <a:p>
            <a:pPr algn="ctr"/>
            <a:endParaRPr lang="en-AU" dirty="0"/>
          </a:p>
          <a:p>
            <a:pPr algn="ctr"/>
            <a:r>
              <a:rPr lang="en-AU" dirty="0"/>
              <a:t>Separation – Clean and unclean spirits</a:t>
            </a:r>
          </a:p>
          <a:p>
            <a:pPr algn="ctr"/>
            <a:endParaRPr lang="en-AU" dirty="0"/>
          </a:p>
          <a:p>
            <a:pPr algn="ctr"/>
            <a:r>
              <a:rPr lang="en-AU" dirty="0"/>
              <a:t>Unclean spirits discerned in light of Christ’s character.</a:t>
            </a:r>
          </a:p>
          <a:p>
            <a:pPr algn="ctr"/>
            <a:endParaRPr lang="en-AU" dirty="0"/>
          </a:p>
          <a:p>
            <a:pPr algn="ctr"/>
            <a:r>
              <a:rPr lang="en-AU" dirty="0"/>
              <a:t>Earth begins to divide</a:t>
            </a:r>
          </a:p>
          <a:p>
            <a:pPr algn="ctr"/>
            <a:endParaRPr lang="en-AU" dirty="0"/>
          </a:p>
        </p:txBody>
      </p:sp>
      <p:sp>
        <p:nvSpPr>
          <p:cNvPr id="15" name="TextBox 14">
            <a:extLst>
              <a:ext uri="{FF2B5EF4-FFF2-40B4-BE49-F238E27FC236}">
                <a16:creationId xmlns:a16="http://schemas.microsoft.com/office/drawing/2014/main" id="{590CC79A-F480-46D6-BA85-D2843AF4CE2F}"/>
              </a:ext>
            </a:extLst>
          </p:cNvPr>
          <p:cNvSpPr txBox="1"/>
          <p:nvPr/>
        </p:nvSpPr>
        <p:spPr>
          <a:xfrm>
            <a:off x="8169331" y="5429238"/>
            <a:ext cx="1769460" cy="646331"/>
          </a:xfrm>
          <a:prstGeom prst="rect">
            <a:avLst/>
          </a:prstGeom>
          <a:noFill/>
        </p:spPr>
        <p:txBody>
          <a:bodyPr wrap="square" rtlCol="0">
            <a:spAutoFit/>
          </a:bodyPr>
          <a:lstStyle/>
          <a:p>
            <a:pPr algn="ctr"/>
            <a:r>
              <a:rPr lang="en-AU" dirty="0"/>
              <a:t>man of sin vs remnant</a:t>
            </a:r>
          </a:p>
        </p:txBody>
      </p:sp>
      <p:sp>
        <p:nvSpPr>
          <p:cNvPr id="16" name="TextBox 15">
            <a:extLst>
              <a:ext uri="{FF2B5EF4-FFF2-40B4-BE49-F238E27FC236}">
                <a16:creationId xmlns:a16="http://schemas.microsoft.com/office/drawing/2014/main" id="{AAE358D5-AC6D-4B10-BC53-08EB257AEB13}"/>
              </a:ext>
            </a:extLst>
          </p:cNvPr>
          <p:cNvSpPr txBox="1"/>
          <p:nvPr/>
        </p:nvSpPr>
        <p:spPr>
          <a:xfrm>
            <a:off x="9975963" y="1407508"/>
            <a:ext cx="1975720" cy="3970318"/>
          </a:xfrm>
          <a:prstGeom prst="rect">
            <a:avLst/>
          </a:prstGeom>
          <a:noFill/>
          <a:ln>
            <a:solidFill>
              <a:schemeClr val="tx1"/>
            </a:solidFill>
          </a:ln>
        </p:spPr>
        <p:txBody>
          <a:bodyPr wrap="square" rtlCol="0">
            <a:spAutoFit/>
          </a:bodyPr>
          <a:lstStyle/>
          <a:p>
            <a:pPr algn="ctr"/>
            <a:r>
              <a:rPr lang="en-AU" dirty="0"/>
              <a:t>Day 6</a:t>
            </a:r>
          </a:p>
          <a:p>
            <a:pPr algn="ctr"/>
            <a:endParaRPr lang="en-AU" dirty="0"/>
          </a:p>
          <a:p>
            <a:pPr algn="ctr"/>
            <a:r>
              <a:rPr lang="en-AU" dirty="0"/>
              <a:t>Separation – Man from Beast</a:t>
            </a:r>
          </a:p>
          <a:p>
            <a:pPr algn="ctr"/>
            <a:endParaRPr lang="en-AU" dirty="0"/>
          </a:p>
          <a:p>
            <a:pPr algn="ctr"/>
            <a:r>
              <a:rPr lang="en-AU" dirty="0"/>
              <a:t>Division complete. Let him be righteous or filthy still</a:t>
            </a:r>
          </a:p>
          <a:p>
            <a:pPr algn="ctr"/>
            <a:endParaRPr lang="en-AU" dirty="0"/>
          </a:p>
          <a:p>
            <a:pPr algn="ctr"/>
            <a:r>
              <a:rPr lang="en-AU" dirty="0"/>
              <a:t>God’s character revealed again</a:t>
            </a:r>
          </a:p>
          <a:p>
            <a:pPr algn="ctr"/>
            <a:endParaRPr lang="en-AU" dirty="0"/>
          </a:p>
        </p:txBody>
      </p:sp>
      <p:sp>
        <p:nvSpPr>
          <p:cNvPr id="17" name="TextBox 16">
            <a:extLst>
              <a:ext uri="{FF2B5EF4-FFF2-40B4-BE49-F238E27FC236}">
                <a16:creationId xmlns:a16="http://schemas.microsoft.com/office/drawing/2014/main" id="{F5A6BF33-52A3-4F68-9B68-AB534EFC1013}"/>
              </a:ext>
            </a:extLst>
          </p:cNvPr>
          <p:cNvSpPr txBox="1"/>
          <p:nvPr/>
        </p:nvSpPr>
        <p:spPr>
          <a:xfrm>
            <a:off x="10099787" y="5427046"/>
            <a:ext cx="1769460" cy="923330"/>
          </a:xfrm>
          <a:prstGeom prst="rect">
            <a:avLst/>
          </a:prstGeom>
          <a:noFill/>
        </p:spPr>
        <p:txBody>
          <a:bodyPr wrap="square" rtlCol="0">
            <a:spAutoFit/>
          </a:bodyPr>
          <a:lstStyle/>
          <a:p>
            <a:pPr algn="ctr"/>
            <a:r>
              <a:rPr lang="en-AU" dirty="0"/>
              <a:t>3</a:t>
            </a:r>
            <a:r>
              <a:rPr lang="en-AU" baseline="30000" dirty="0"/>
              <a:t>rd</a:t>
            </a:r>
            <a:r>
              <a:rPr lang="en-AU" dirty="0"/>
              <a:t> and 4</a:t>
            </a:r>
            <a:r>
              <a:rPr lang="en-AU" baseline="30000" dirty="0"/>
              <a:t>th</a:t>
            </a:r>
            <a:r>
              <a:rPr lang="en-AU" dirty="0"/>
              <a:t> Angels Message</a:t>
            </a:r>
          </a:p>
        </p:txBody>
      </p:sp>
    </p:spTree>
    <p:extLst>
      <p:ext uri="{BB962C8B-B14F-4D97-AF65-F5344CB8AC3E}">
        <p14:creationId xmlns:p14="http://schemas.microsoft.com/office/powerpoint/2010/main" val="258638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- 2</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428878" y="1258225"/>
            <a:ext cx="11361218" cy="5474348"/>
          </a:xfrm>
        </p:spPr>
        <p:txBody>
          <a:bodyPr>
            <a:normAutofit fontScale="47500" lnSpcReduction="20000"/>
          </a:bodyPr>
          <a:lstStyle/>
          <a:p>
            <a:pPr marL="0" indent="0" algn="just">
              <a:buNone/>
            </a:pPr>
            <a:r>
              <a:rPr lang="en-AU" sz="3800" dirty="0">
                <a:latin typeface="Calibri" panose="020F0502020204030204" pitchFamily="34" charset="0"/>
                <a:cs typeface="Calibri" panose="020F0502020204030204" pitchFamily="34" charset="0"/>
              </a:rPr>
              <a:t>A compassionate Creator, in yearning pity for Lucifer and his followers, was seeking to draw them back from the abyss of ruin into which they were about to plunge. But His mercy was misinterpreted. Lucifer pointed to the long-suffering of God as an evidence of his own superiority, an indication that the King of the universe would yet accede to his terms. If the angels would stand firmly with him, he declared, they could yet gain all that they desired. He persistently defended his own course, and fully committed himself to the great controversy against his Maker. Thus it was that Lucifer, "the light bearer," the sharer of God's glory, the attendant of His throne, by transgression became Satan, "the adversary" of God and holy beings and the destroyer of those whom Heaven had committed to his guidance and guardianship.  {PP 39.2}  </a:t>
            </a:r>
          </a:p>
          <a:p>
            <a:pPr marL="0" indent="0" algn="just">
              <a:buNone/>
            </a:pPr>
            <a:r>
              <a:rPr lang="en-AU" sz="3800" dirty="0">
                <a:latin typeface="Calibri" panose="020F0502020204030204" pitchFamily="34" charset="0"/>
                <a:cs typeface="Calibri" panose="020F0502020204030204" pitchFamily="34" charset="0"/>
              </a:rPr>
              <a:t>     Rejecting with disdain the arguments and entreaties of the loyal angels, he denounced them as deluded slaves. The preference shown to Christ he declared an act of injustice both to himself and to all the heavenly host, and announced that he would no longer submit to this invasion of his rights and theirs. He would never again acknowledge the supremacy of Christ. He had determined to claim the </a:t>
            </a:r>
            <a:r>
              <a:rPr lang="en-AU" sz="3800" dirty="0" err="1">
                <a:latin typeface="Calibri" panose="020F0502020204030204" pitchFamily="34" charset="0"/>
                <a:cs typeface="Calibri" panose="020F0502020204030204" pitchFamily="34" charset="0"/>
              </a:rPr>
              <a:t>honor</a:t>
            </a:r>
            <a:r>
              <a:rPr lang="en-AU" sz="3800" dirty="0">
                <a:latin typeface="Calibri" panose="020F0502020204030204" pitchFamily="34" charset="0"/>
                <a:cs typeface="Calibri" panose="020F0502020204030204" pitchFamily="34" charset="0"/>
              </a:rPr>
              <a:t> which should have been given him, and take command of all who would become his followers; and he promised those who would enter his ranks a new and better government, under which all would enjoy freedom. Great numbers of the angels signified their purpose to accept him as their leader. Flattered by the </a:t>
            </a:r>
            <a:r>
              <a:rPr lang="en-AU" sz="3800" dirty="0" err="1">
                <a:latin typeface="Calibri" panose="020F0502020204030204" pitchFamily="34" charset="0"/>
                <a:cs typeface="Calibri" panose="020F0502020204030204" pitchFamily="34" charset="0"/>
              </a:rPr>
              <a:t>favor</a:t>
            </a:r>
            <a:r>
              <a:rPr lang="en-AU" sz="3800" dirty="0">
                <a:latin typeface="Calibri" panose="020F0502020204030204" pitchFamily="34" charset="0"/>
                <a:cs typeface="Calibri" panose="020F0502020204030204" pitchFamily="34" charset="0"/>
              </a:rPr>
              <a:t> with which his advances were received, he hoped to win all the angels to his side, to become equal with God Himself, and to be obeyed by the entire host of heaven.  {PP 40.1} </a:t>
            </a:r>
          </a:p>
        </p:txBody>
      </p:sp>
    </p:spTree>
    <p:extLst>
      <p:ext uri="{BB962C8B-B14F-4D97-AF65-F5344CB8AC3E}">
        <p14:creationId xmlns:p14="http://schemas.microsoft.com/office/powerpoint/2010/main" val="146338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- 3</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fontScale="92500" lnSpcReduction="10000"/>
          </a:bodyPr>
          <a:lstStyle/>
          <a:p>
            <a:pPr marL="0" indent="0" algn="just">
              <a:buNone/>
            </a:pPr>
            <a:r>
              <a:rPr lang="en-AU" sz="3000" dirty="0">
                <a:latin typeface="Calibri" panose="020F0502020204030204" pitchFamily="34" charset="0"/>
                <a:cs typeface="Calibri" panose="020F0502020204030204" pitchFamily="34" charset="0"/>
              </a:rPr>
              <a:t>Gen 1:9  And God said, Let the waters under the heaven be gathered together unto one place, and let the dry land appear: and it was so. </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Satan’s condemnation of God and His Son caused him and his angels to be gathered into chains of darkness. They set the door and set bars against God through believing God would not forgive. The gates of hell can’t prevail against this gate for they themselves have thrown away the key.</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Adam joins Satan. He becomes confused, depressed and dry. His nakedness is reflected in the nakedness of the earth. It was not clothed with grass or vegetation. </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Adam did not have to fulfill this part of the process from darkness. He might have simply held fast the seed of Christ that was in him from the beginning and grown that seed in his heart and been the means of displaying the truth about God thus being the tool to lead the universe out of darkness. </a:t>
            </a:r>
          </a:p>
          <a:p>
            <a:pPr marL="0" indent="0" algn="just">
              <a:buNone/>
            </a:pP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385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08014" y="398946"/>
            <a:ext cx="9591779" cy="758216"/>
          </a:xfrm>
        </p:spPr>
        <p:txBody>
          <a:bodyPr>
            <a:normAutofit/>
          </a:bodyPr>
          <a:lstStyle/>
          <a:p>
            <a:r>
              <a:rPr lang="en-AU" sz="4000" dirty="0"/>
              <a:t>Summary - 3</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972418" y="1258225"/>
            <a:ext cx="10247163" cy="4891722"/>
          </a:xfrm>
        </p:spPr>
        <p:txBody>
          <a:bodyPr>
            <a:normAutofit/>
          </a:bodyPr>
          <a:lstStyle/>
          <a:p>
            <a:pPr marL="0" indent="0" algn="just">
              <a:buNone/>
            </a:pPr>
            <a:r>
              <a:rPr lang="en-AU" sz="2200" dirty="0">
                <a:latin typeface="Calibri" panose="020F0502020204030204" pitchFamily="34" charset="0"/>
                <a:cs typeface="Calibri" panose="020F0502020204030204" pitchFamily="34" charset="0"/>
              </a:rPr>
              <a:t>And God said, Let the earth bring forth grass, the herb yielding seed, and the fruit tree yielding fruit after his kind, whose seed is in itself, upon the earth: and it was so. And the earth brought forth grass, and herb yielding seed after his kind, and the tree yielding fruit, whose seed was in itself, after his kind: and God saw that it was good. And the evening and the morning were the third day.(Gen 1:11-13)</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Christ the seed, is planted in the woman – the church. He is the hope of salvation for the human race and by extension the universe. </a:t>
            </a:r>
          </a:p>
          <a:p>
            <a:pPr marL="457200" indent="-457200" algn="just">
              <a:buFont typeface="+mj-lt"/>
              <a:buAutoNum type="alphaLcParenR"/>
            </a:pPr>
            <a:r>
              <a:rPr lang="en-AU" sz="2200" dirty="0">
                <a:latin typeface="Calibri" panose="020F0502020204030204" pitchFamily="34" charset="0"/>
                <a:cs typeface="Calibri" panose="020F0502020204030204" pitchFamily="34" charset="0"/>
              </a:rPr>
              <a:t>The grass and trees are symbols of the children of light that are born to the seed. </a:t>
            </a:r>
          </a:p>
          <a:p>
            <a:pPr marL="0" indent="0" algn="just">
              <a:buNone/>
            </a:pPr>
            <a:endParaRPr lang="en-AU"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152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BCB4A1-4D81-43EC-A506-8F90F6935FCE}"/>
              </a:ext>
            </a:extLst>
          </p:cNvPr>
          <p:cNvPicPr>
            <a:picLocks noChangeAspect="1"/>
          </p:cNvPicPr>
          <p:nvPr/>
        </p:nvPicPr>
        <p:blipFill rotWithShape="1">
          <a:blip r:embed="rId2"/>
          <a:srcRect t="10502"/>
          <a:stretch/>
        </p:blipFill>
        <p:spPr>
          <a:xfrm>
            <a:off x="0" y="0"/>
            <a:ext cx="12192000" cy="6858000"/>
          </a:xfrm>
          <a:prstGeom prst="rect">
            <a:avLst/>
          </a:prstGeom>
        </p:spPr>
      </p:pic>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2700109" y="1751290"/>
            <a:ext cx="7851906" cy="2952666"/>
          </a:xfrm>
        </p:spPr>
        <p:txBody>
          <a:bodyPr>
            <a:noAutofit/>
          </a:bodyPr>
          <a:lstStyle/>
          <a:p>
            <a:r>
              <a:rPr lang="en-AU" sz="5400" dirty="0">
                <a:solidFill>
                  <a:schemeClr val="bg1"/>
                </a:solidFill>
                <a:effectLst>
                  <a:outerShdw blurRad="38100" dist="38100" dir="2700000" algn="tl">
                    <a:srgbClr val="000000">
                      <a:alpha val="43137"/>
                    </a:srgbClr>
                  </a:outerShdw>
                </a:effectLst>
              </a:rPr>
              <a:t>Day 4 of creation</a:t>
            </a:r>
          </a:p>
        </p:txBody>
      </p:sp>
    </p:spTree>
    <p:extLst>
      <p:ext uri="{BB962C8B-B14F-4D97-AF65-F5344CB8AC3E}">
        <p14:creationId xmlns:p14="http://schemas.microsoft.com/office/powerpoint/2010/main" val="114591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21C5-CC21-463E-8F38-E2DC31FFCC49}"/>
              </a:ext>
            </a:extLst>
          </p:cNvPr>
          <p:cNvSpPr>
            <a:spLocks noGrp="1"/>
          </p:cNvSpPr>
          <p:nvPr>
            <p:ph type="title"/>
          </p:nvPr>
        </p:nvSpPr>
        <p:spPr/>
        <p:txBody>
          <a:bodyPr/>
          <a:lstStyle/>
          <a:p>
            <a:r>
              <a:rPr lang="en-AU" dirty="0"/>
              <a:t>Gospel in creation</a:t>
            </a:r>
          </a:p>
        </p:txBody>
      </p:sp>
      <p:sp>
        <p:nvSpPr>
          <p:cNvPr id="3" name="Content Placeholder 2">
            <a:extLst>
              <a:ext uri="{FF2B5EF4-FFF2-40B4-BE49-F238E27FC236}">
                <a16:creationId xmlns:a16="http://schemas.microsoft.com/office/drawing/2014/main" id="{04ABD75F-505E-4F31-A8F6-5E7D00E282DD}"/>
              </a:ext>
            </a:extLst>
          </p:cNvPr>
          <p:cNvSpPr>
            <a:spLocks noGrp="1"/>
          </p:cNvSpPr>
          <p:nvPr>
            <p:ph idx="1"/>
          </p:nvPr>
        </p:nvSpPr>
        <p:spPr/>
        <p:txBody>
          <a:bodyPr/>
          <a:lstStyle/>
          <a:p>
            <a:pPr marL="0" indent="0" algn="just">
              <a:buNone/>
            </a:pPr>
            <a:r>
              <a:rPr lang="en-AU" sz="2800" dirty="0">
                <a:effectLst/>
                <a:latin typeface="Calibri" panose="020F0502020204030204" pitchFamily="34" charset="0"/>
                <a:ea typeface="Calibri" panose="020F0502020204030204" pitchFamily="34" charset="0"/>
                <a:cs typeface="Arial" panose="020B0604020202020204" pitchFamily="34" charset="0"/>
              </a:rPr>
              <a:t>“The first thing that Moses wrote, through the inspiration of the Spirit of God, was the story of creation. That, therefore, is one of the things through which we are to receive hope and comfort. </a:t>
            </a:r>
            <a:r>
              <a:rPr lang="en-AU" sz="28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Why is it that we can receive hope and comfort through the story of the creation? Because that story contains the Gospel</a:t>
            </a:r>
            <a:r>
              <a:rPr lang="en-AU" sz="2800" dirty="0">
                <a:effectLst/>
                <a:latin typeface="Calibri" panose="020F0502020204030204" pitchFamily="34" charset="0"/>
                <a:ea typeface="Calibri" panose="020F0502020204030204" pitchFamily="34" charset="0"/>
                <a:cs typeface="Arial" panose="020B0604020202020204" pitchFamily="34" charset="0"/>
              </a:rPr>
              <a:t>.” E.J. Waggoner Gospel in Creation Page 9.</a:t>
            </a:r>
          </a:p>
          <a:p>
            <a:pPr marL="0" indent="0">
              <a:buNone/>
            </a:pPr>
            <a:endParaRPr lang="en-AU" dirty="0"/>
          </a:p>
        </p:txBody>
      </p:sp>
    </p:spTree>
    <p:extLst>
      <p:ext uri="{BB962C8B-B14F-4D97-AF65-F5344CB8AC3E}">
        <p14:creationId xmlns:p14="http://schemas.microsoft.com/office/powerpoint/2010/main" val="3442415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774542" y="187895"/>
            <a:ext cx="10564010" cy="1049235"/>
          </a:xfrm>
        </p:spPr>
        <p:txBody>
          <a:bodyPr>
            <a:normAutofit/>
          </a:bodyPr>
          <a:lstStyle/>
          <a:p>
            <a:r>
              <a:rPr lang="en-AU" sz="4000" dirty="0"/>
              <a:t>darkness</a:t>
            </a:r>
          </a:p>
        </p:txBody>
      </p:sp>
      <p:sp>
        <p:nvSpPr>
          <p:cNvPr id="6" name="Content Placeholder 2">
            <a:extLst>
              <a:ext uri="{FF2B5EF4-FFF2-40B4-BE49-F238E27FC236}">
                <a16:creationId xmlns:a16="http://schemas.microsoft.com/office/drawing/2014/main" id="{97D3F060-6622-4FB7-AEDF-DBAFD64458CB}"/>
              </a:ext>
            </a:extLst>
          </p:cNvPr>
          <p:cNvSpPr txBox="1">
            <a:spLocks/>
          </p:cNvSpPr>
          <p:nvPr/>
        </p:nvSpPr>
        <p:spPr>
          <a:xfrm>
            <a:off x="647362" y="1156210"/>
            <a:ext cx="10737727" cy="4775252"/>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just">
              <a:lnSpc>
                <a:spcPct val="115000"/>
              </a:lnSpc>
              <a:buNone/>
            </a:pPr>
            <a:r>
              <a:rPr lang="en-AU" sz="2400" b="1"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Darkness = Power of Satan: </a:t>
            </a:r>
          </a:p>
          <a:p>
            <a:pPr marL="0" indent="0" algn="just">
              <a:lnSpc>
                <a:spcPct val="115000"/>
              </a:lnSpc>
              <a:spcBef>
                <a:spcPts val="0"/>
              </a:spcBef>
              <a:spcAft>
                <a:spcPts val="400"/>
              </a:spcAft>
              <a:buNone/>
            </a:pPr>
            <a:r>
              <a:rPr lang="x-none" sz="2400" dirty="0">
                <a:effectLst/>
                <a:latin typeface="Calibri" panose="020F0502020204030204" pitchFamily="34" charset="0"/>
                <a:ea typeface="Calibri" panose="020F0502020204030204" pitchFamily="34" charset="0"/>
                <a:cs typeface="Arial" panose="020B0604020202020204" pitchFamily="34" charset="0"/>
              </a:rPr>
              <a:t>To open their eyes, and to turn them from darkness to light, </a:t>
            </a:r>
            <a:r>
              <a:rPr lang="x-none"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from the power of Satan unto God</a:t>
            </a:r>
            <a:r>
              <a:rPr lang="en-AU" sz="2400" b="1" dirty="0">
                <a:effectLst/>
                <a:latin typeface="Calibri" panose="020F0502020204030204" pitchFamily="34" charset="0"/>
                <a:ea typeface="Calibri" panose="020F0502020204030204" pitchFamily="34" charset="0"/>
                <a:cs typeface="Arial" panose="020B0604020202020204" pitchFamily="34" charset="0"/>
              </a:rPr>
              <a:t>… </a:t>
            </a:r>
            <a:r>
              <a:rPr lang="x-none" sz="2400" dirty="0">
                <a:latin typeface="Calibri" panose="020F0502020204030204" pitchFamily="34" charset="0"/>
                <a:ea typeface="Calibri" panose="020F0502020204030204" pitchFamily="34" charset="0"/>
                <a:cs typeface="Arial" panose="020B0604020202020204" pitchFamily="34" charset="0"/>
              </a:rPr>
              <a:t>Act</a:t>
            </a:r>
            <a:r>
              <a:rPr lang="en-AU" sz="2400" dirty="0">
                <a:latin typeface="Calibri" panose="020F0502020204030204" pitchFamily="34" charset="0"/>
                <a:ea typeface="Calibri" panose="020F0502020204030204" pitchFamily="34" charset="0"/>
                <a:cs typeface="Arial" panose="020B0604020202020204" pitchFamily="34" charset="0"/>
              </a:rPr>
              <a:t>s</a:t>
            </a:r>
            <a:r>
              <a:rPr lang="x-none" sz="2400" dirty="0">
                <a:latin typeface="Calibri" panose="020F0502020204030204" pitchFamily="34" charset="0"/>
                <a:ea typeface="Calibri" panose="020F0502020204030204" pitchFamily="34" charset="0"/>
                <a:cs typeface="Arial" panose="020B0604020202020204" pitchFamily="34" charset="0"/>
              </a:rPr>
              <a:t> 26:18  </a:t>
            </a:r>
            <a:endParaRPr lang="en-AU" sz="2400" dirty="0">
              <a:solidFill>
                <a:schemeClr val="accent1"/>
              </a:solidFill>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400"/>
              </a:spcBef>
              <a:buNone/>
            </a:pPr>
            <a:r>
              <a:rPr lang="en-AU" sz="2400" b="1"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Darkness = Wickedness</a:t>
            </a:r>
          </a:p>
          <a:p>
            <a:pPr marL="0" indent="0" algn="just">
              <a:lnSpc>
                <a:spcPct val="115000"/>
              </a:lnSpc>
              <a:spcBef>
                <a:spcPts val="0"/>
              </a:spcBef>
              <a:spcAft>
                <a:spcPts val="1000"/>
              </a:spcAft>
              <a:buNone/>
            </a:pPr>
            <a:r>
              <a:rPr lang="en-AU" sz="2400" dirty="0">
                <a:latin typeface="Calibri" panose="020F0502020204030204" pitchFamily="34" charset="0"/>
                <a:ea typeface="Calibri" panose="020F0502020204030204" pitchFamily="34" charset="0"/>
                <a:cs typeface="Arial" panose="020B0604020202020204" pitchFamily="34" charset="0"/>
              </a:rPr>
              <a:t>The way of the wicked is as darkness: [H653] they know not at what they stumble. Prov 4:19  </a:t>
            </a:r>
          </a:p>
          <a:p>
            <a:pPr marL="0" indent="0" algn="just">
              <a:lnSpc>
                <a:spcPct val="115000"/>
              </a:lnSpc>
              <a:spcBef>
                <a:spcPts val="200"/>
              </a:spcBef>
              <a:buNone/>
            </a:pPr>
            <a:r>
              <a:rPr lang="en-AU" sz="2400" b="1" dirty="0">
                <a:solidFill>
                  <a:schemeClr val="accent1">
                    <a:lumMod val="60000"/>
                    <a:lumOff val="40000"/>
                  </a:schemeClr>
                </a:solidFill>
                <a:latin typeface="Calibri" panose="020F0502020204030204" pitchFamily="34" charset="0"/>
                <a:ea typeface="Calibri" panose="020F0502020204030204" pitchFamily="34" charset="0"/>
                <a:cs typeface="Arial" panose="020B0604020202020204" pitchFamily="34" charset="0"/>
              </a:rPr>
              <a:t>Darkness = Unrighteousness</a:t>
            </a:r>
          </a:p>
          <a:p>
            <a:pPr marL="0" indent="0" algn="just">
              <a:lnSpc>
                <a:spcPct val="115000"/>
              </a:lnSpc>
              <a:spcBef>
                <a:spcPts val="0"/>
              </a:spcBef>
              <a:spcAft>
                <a:spcPts val="400"/>
              </a:spcAft>
              <a:buNone/>
            </a:pPr>
            <a:r>
              <a:rPr lang="x-none" sz="2400" dirty="0">
                <a:latin typeface="Calibri" panose="020F0502020204030204" pitchFamily="34" charset="0"/>
                <a:ea typeface="Calibri" panose="020F0502020204030204" pitchFamily="34" charset="0"/>
                <a:cs typeface="Arial" panose="020B0604020202020204" pitchFamily="34" charset="0"/>
              </a:rPr>
              <a:t>Be ye not unequally yoked together with unbelievers: for </a:t>
            </a:r>
            <a:r>
              <a:rPr lang="x-none"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what fellowship hath righteousness with unrighteousness?</a:t>
            </a:r>
            <a:r>
              <a:rPr lang="x-none" sz="2400" dirty="0">
                <a:latin typeface="Calibri" panose="020F0502020204030204" pitchFamily="34" charset="0"/>
                <a:ea typeface="Calibri" panose="020F0502020204030204" pitchFamily="34" charset="0"/>
                <a:cs typeface="Arial" panose="020B0604020202020204" pitchFamily="34" charset="0"/>
              </a:rPr>
              <a:t> </a:t>
            </a:r>
            <a:r>
              <a:rPr lang="x-none"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and what communion hath light with darkness?</a:t>
            </a:r>
            <a:r>
              <a:rPr lang="x-none" sz="2400" dirty="0">
                <a:latin typeface="Calibri" panose="020F0502020204030204" pitchFamily="34" charset="0"/>
                <a:ea typeface="Calibri" panose="020F0502020204030204" pitchFamily="34" charset="0"/>
                <a:cs typeface="Arial" panose="020B0604020202020204" pitchFamily="34" charset="0"/>
              </a:rPr>
              <a:t> </a:t>
            </a:r>
            <a:r>
              <a:rPr lang="en-AU" sz="2400">
                <a:latin typeface="Calibri" panose="020F0502020204030204" pitchFamily="34" charset="0"/>
                <a:ea typeface="Calibri" panose="020F0502020204030204" pitchFamily="34" charset="0"/>
                <a:cs typeface="Arial" panose="020B0604020202020204" pitchFamily="34" charset="0"/>
              </a:rPr>
              <a:t> </a:t>
            </a:r>
            <a:br>
              <a:rPr lang="en-AU" sz="2400">
                <a:latin typeface="Calibri" panose="020F0502020204030204" pitchFamily="34" charset="0"/>
                <a:ea typeface="Calibri" panose="020F0502020204030204" pitchFamily="34" charset="0"/>
                <a:cs typeface="Arial" panose="020B0604020202020204" pitchFamily="34" charset="0"/>
              </a:rPr>
            </a:br>
            <a:r>
              <a:rPr lang="x-none" sz="2400">
                <a:latin typeface="Calibri" panose="020F0502020204030204" pitchFamily="34" charset="0"/>
                <a:ea typeface="Calibri" panose="020F0502020204030204" pitchFamily="34" charset="0"/>
                <a:cs typeface="Arial" panose="020B0604020202020204" pitchFamily="34" charset="0"/>
              </a:rPr>
              <a:t>2</a:t>
            </a:r>
            <a:r>
              <a:rPr lang="en-AU" sz="2400" dirty="0">
                <a:latin typeface="Calibri" panose="020F0502020204030204" pitchFamily="34" charset="0"/>
                <a:ea typeface="Calibri" panose="020F0502020204030204" pitchFamily="34" charset="0"/>
                <a:cs typeface="Arial" panose="020B0604020202020204" pitchFamily="34" charset="0"/>
              </a:rPr>
              <a:t> </a:t>
            </a:r>
            <a:r>
              <a:rPr lang="x-none" sz="2400" dirty="0">
                <a:latin typeface="Calibri" panose="020F0502020204030204" pitchFamily="34" charset="0"/>
                <a:ea typeface="Calibri" panose="020F0502020204030204" pitchFamily="34" charset="0"/>
                <a:cs typeface="Arial" panose="020B0604020202020204" pitchFamily="34" charset="0"/>
              </a:rPr>
              <a:t>Co</a:t>
            </a:r>
            <a:r>
              <a:rPr lang="en-AU" sz="2400" dirty="0">
                <a:latin typeface="Calibri" panose="020F0502020204030204" pitchFamily="34" charset="0"/>
                <a:ea typeface="Calibri" panose="020F0502020204030204" pitchFamily="34" charset="0"/>
                <a:cs typeface="Arial" panose="020B0604020202020204" pitchFamily="34" charset="0"/>
              </a:rPr>
              <a:t>r </a:t>
            </a:r>
            <a:r>
              <a:rPr lang="x-none" sz="2400" dirty="0">
                <a:latin typeface="Calibri" panose="020F0502020204030204" pitchFamily="34" charset="0"/>
                <a:ea typeface="Calibri" panose="020F0502020204030204" pitchFamily="34" charset="0"/>
                <a:cs typeface="Arial" panose="020B0604020202020204" pitchFamily="34" charset="0"/>
              </a:rPr>
              <a:t>6:14  </a:t>
            </a:r>
            <a:endParaRPr lang="en-AU" sz="2400" dirty="0">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400"/>
              </a:spcBef>
              <a:spcAft>
                <a:spcPts val="400"/>
              </a:spcAft>
              <a:buNone/>
            </a:pPr>
            <a:r>
              <a:rPr lang="en-AU" sz="2200" b="1" dirty="0">
                <a:solidFill>
                  <a:schemeClr val="accent1">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rPr>
              <a:t>Darkness = Hate you brother</a:t>
            </a:r>
          </a:p>
          <a:p>
            <a:pPr marL="0" indent="0" algn="just">
              <a:lnSpc>
                <a:spcPct val="115000"/>
              </a:lnSpc>
              <a:spcBef>
                <a:spcPts val="400"/>
              </a:spcBef>
              <a:spcAft>
                <a:spcPts val="400"/>
              </a:spcAft>
              <a:buNone/>
            </a:pPr>
            <a:r>
              <a:rPr lang="x-none" sz="2200" dirty="0">
                <a:effectLst/>
                <a:latin typeface="Calibri" panose="020F0502020204030204" pitchFamily="34" charset="0"/>
                <a:ea typeface="Calibri" panose="020F0502020204030204" pitchFamily="34" charset="0"/>
                <a:cs typeface="Arial" panose="020B0604020202020204" pitchFamily="34" charset="0"/>
              </a:rPr>
              <a:t>He that saith he is in the light, </a:t>
            </a:r>
            <a:r>
              <a:rPr lang="x-none" sz="22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hateth his brother, is in darkness even until now</a:t>
            </a:r>
            <a:r>
              <a:rPr lang="x-none" sz="2200" dirty="0">
                <a:effectLst/>
                <a:latin typeface="Calibri" panose="020F0502020204030204" pitchFamily="34" charset="0"/>
                <a:ea typeface="Calibri" panose="020F0502020204030204" pitchFamily="34" charset="0"/>
                <a:cs typeface="Arial" panose="020B0604020202020204" pitchFamily="34" charset="0"/>
              </a:rPr>
              <a:t>.</a:t>
            </a:r>
            <a:r>
              <a:rPr lang="en-AU" sz="2200" dirty="0">
                <a:effectLst/>
                <a:latin typeface="Calibri" panose="020F0502020204030204" pitchFamily="34" charset="0"/>
                <a:ea typeface="Calibri" panose="020F0502020204030204" pitchFamily="34" charset="0"/>
                <a:cs typeface="Arial" panose="020B0604020202020204" pitchFamily="34" charset="0"/>
              </a:rPr>
              <a:t> 1 John 2:9</a:t>
            </a:r>
            <a:endParaRPr lang="en-AU" sz="35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endParaRPr lang="en-AU"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122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451579" y="343903"/>
            <a:ext cx="9291215" cy="1049235"/>
          </a:xfrm>
        </p:spPr>
        <p:txBody>
          <a:bodyPr>
            <a:normAutofit/>
          </a:bodyPr>
          <a:lstStyle/>
          <a:p>
            <a:r>
              <a:rPr lang="en-AU" sz="4000" dirty="0"/>
              <a:t>light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338700"/>
            <a:ext cx="9821731" cy="3815928"/>
          </a:xfrm>
        </p:spPr>
        <p:txBody>
          <a:bodyPr>
            <a:normAutofit fontScale="92500" lnSpcReduction="20000"/>
          </a:bodyPr>
          <a:lstStyle/>
          <a:p>
            <a:pPr marL="0" indent="0">
              <a:lnSpc>
                <a:spcPct val="115000"/>
              </a:lnSpc>
              <a:spcAft>
                <a:spcPts val="1000"/>
              </a:spcAft>
              <a:buNone/>
            </a:pPr>
            <a:r>
              <a:rPr lang="en-AU" sz="2400" b="1"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t>Light = God the Father. No darkness at all</a:t>
            </a:r>
            <a:endParaRPr lang="en-AU" sz="2400" b="1" dirty="0">
              <a:solidFill>
                <a:schemeClr val="accent2">
                  <a:lumMod val="60000"/>
                  <a:lumOff val="40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x-none" sz="2400" dirty="0">
                <a:effectLst/>
                <a:latin typeface="Calibri" panose="020F0502020204030204" pitchFamily="34" charset="0"/>
                <a:ea typeface="Calibri" panose="020F0502020204030204" pitchFamily="34" charset="0"/>
                <a:cs typeface="Arial" panose="020B0604020202020204" pitchFamily="34" charset="0"/>
              </a:rPr>
              <a:t>This then is the message which we have heard of him, and declare unto you, that </a:t>
            </a:r>
            <a:r>
              <a:rPr lang="x-none" sz="2400"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God is light, </a:t>
            </a:r>
            <a:r>
              <a:rPr lang="x-none" sz="24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rPr>
              <a:t>and in him is no darkness at all</a:t>
            </a:r>
            <a:r>
              <a:rPr lang="x-none" sz="2400" b="1" dirty="0">
                <a:effectLst/>
                <a:latin typeface="Calibri" panose="020F0502020204030204" pitchFamily="34" charset="0"/>
                <a:ea typeface="Calibri" panose="020F0502020204030204" pitchFamily="34" charset="0"/>
                <a:cs typeface="Arial" panose="020B0604020202020204" pitchFamily="34" charset="0"/>
              </a:rPr>
              <a:t>.</a:t>
            </a:r>
            <a:r>
              <a:rPr lang="x-none" sz="2400" dirty="0">
                <a:latin typeface="Calibri" panose="020F0502020204030204" pitchFamily="34" charset="0"/>
                <a:ea typeface="Calibri" panose="020F0502020204030204" pitchFamily="34" charset="0"/>
                <a:cs typeface="Arial" panose="020B0604020202020204" pitchFamily="34" charset="0"/>
              </a:rPr>
              <a:t> 1</a:t>
            </a:r>
            <a:r>
              <a:rPr lang="en-AU" sz="2400" dirty="0">
                <a:latin typeface="Calibri" panose="020F0502020204030204" pitchFamily="34" charset="0"/>
                <a:ea typeface="Calibri" panose="020F0502020204030204" pitchFamily="34" charset="0"/>
                <a:cs typeface="Arial" panose="020B0604020202020204" pitchFamily="34" charset="0"/>
              </a:rPr>
              <a:t> </a:t>
            </a:r>
            <a:r>
              <a:rPr lang="x-none" sz="2400" dirty="0">
                <a:latin typeface="Calibri" panose="020F0502020204030204" pitchFamily="34" charset="0"/>
                <a:ea typeface="Calibri" panose="020F0502020204030204" pitchFamily="34" charset="0"/>
                <a:cs typeface="Arial" panose="020B0604020202020204" pitchFamily="34" charset="0"/>
              </a:rPr>
              <a:t>J</a:t>
            </a:r>
            <a:r>
              <a:rPr lang="en-AU" sz="2400" dirty="0">
                <a:latin typeface="Calibri" panose="020F0502020204030204" pitchFamily="34" charset="0"/>
                <a:ea typeface="Calibri" panose="020F0502020204030204" pitchFamily="34" charset="0"/>
                <a:cs typeface="Arial" panose="020B0604020202020204" pitchFamily="34" charset="0"/>
              </a:rPr>
              <a:t>oh</a:t>
            </a:r>
            <a:r>
              <a:rPr lang="x-none" sz="2400" dirty="0">
                <a:latin typeface="Calibri" panose="020F0502020204030204" pitchFamily="34" charset="0"/>
                <a:ea typeface="Calibri" panose="020F0502020204030204" pitchFamily="34" charset="0"/>
                <a:cs typeface="Arial" panose="020B0604020202020204" pitchFamily="34" charset="0"/>
              </a:rPr>
              <a:t>n 1:5  </a:t>
            </a:r>
            <a:endParaRPr lang="en-AU" sz="2400" dirty="0">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AU" sz="2400" b="1" dirty="0">
                <a:solidFill>
                  <a:schemeClr val="accent2">
                    <a:lumMod val="60000"/>
                    <a:lumOff val="40000"/>
                  </a:schemeClr>
                </a:solidFill>
                <a:latin typeface="Calibri" panose="020F0502020204030204" pitchFamily="34" charset="0"/>
                <a:ea typeface="Calibri" panose="020F0502020204030204" pitchFamily="34" charset="0"/>
                <a:cs typeface="Arial" panose="020B0604020202020204" pitchFamily="34" charset="0"/>
              </a:rPr>
              <a:t>Light = Son of God</a:t>
            </a:r>
          </a:p>
          <a:p>
            <a:pPr marL="0" indent="0">
              <a:lnSpc>
                <a:spcPct val="115000"/>
              </a:lnSpc>
              <a:spcAft>
                <a:spcPts val="1000"/>
              </a:spcAft>
              <a:buNone/>
            </a:pPr>
            <a:r>
              <a:rPr lang="en-AU" sz="2400" b="1" dirty="0">
                <a:latin typeface="Calibri" panose="020F0502020204030204" pitchFamily="34" charset="0"/>
                <a:ea typeface="Calibri" panose="020F0502020204030204" pitchFamily="34" charset="0"/>
                <a:cs typeface="Arial" panose="020B0604020202020204" pitchFamily="34" charset="0"/>
              </a:rPr>
              <a:t>Then </a:t>
            </a:r>
            <a:r>
              <a:rPr lang="en-AU" sz="2400" b="1" dirty="0" err="1">
                <a:latin typeface="Calibri" panose="020F0502020204030204" pitchFamily="34" charset="0"/>
                <a:ea typeface="Calibri" panose="020F0502020204030204" pitchFamily="34" charset="0"/>
                <a:cs typeface="Arial" panose="020B0604020202020204" pitchFamily="34" charset="0"/>
              </a:rPr>
              <a:t>spake</a:t>
            </a:r>
            <a:r>
              <a:rPr lang="en-AU" sz="2400" b="1" dirty="0">
                <a:latin typeface="Calibri" panose="020F0502020204030204" pitchFamily="34" charset="0"/>
                <a:ea typeface="Calibri" panose="020F0502020204030204" pitchFamily="34" charset="0"/>
                <a:cs typeface="Arial" panose="020B0604020202020204" pitchFamily="34" charset="0"/>
              </a:rPr>
              <a:t> Jesus again unto them, saying, </a:t>
            </a:r>
            <a:r>
              <a:rPr lang="en-AU"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I am the light of the world</a:t>
            </a:r>
            <a:r>
              <a:rPr lang="en-AU" sz="2400" b="1" dirty="0">
                <a:latin typeface="Calibri" panose="020F0502020204030204" pitchFamily="34" charset="0"/>
                <a:ea typeface="Calibri" panose="020F0502020204030204" pitchFamily="34" charset="0"/>
                <a:cs typeface="Arial" panose="020B0604020202020204" pitchFamily="34" charset="0"/>
              </a:rPr>
              <a:t>: he that </a:t>
            </a:r>
            <a:r>
              <a:rPr lang="en-AU" sz="2400" b="1" dirty="0" err="1">
                <a:latin typeface="Calibri" panose="020F0502020204030204" pitchFamily="34" charset="0"/>
                <a:ea typeface="Calibri" panose="020F0502020204030204" pitchFamily="34" charset="0"/>
                <a:cs typeface="Arial" panose="020B0604020202020204" pitchFamily="34" charset="0"/>
              </a:rPr>
              <a:t>followeth</a:t>
            </a:r>
            <a:r>
              <a:rPr lang="en-AU" sz="2400" b="1" dirty="0">
                <a:latin typeface="Calibri" panose="020F0502020204030204" pitchFamily="34" charset="0"/>
                <a:ea typeface="Calibri" panose="020F0502020204030204" pitchFamily="34" charset="0"/>
                <a:cs typeface="Arial" panose="020B0604020202020204" pitchFamily="34" charset="0"/>
              </a:rPr>
              <a:t> me shall not walk in darkness, but shall have the light of life. John 8:12  </a:t>
            </a:r>
          </a:p>
          <a:p>
            <a:pPr marL="0" indent="0">
              <a:lnSpc>
                <a:spcPct val="115000"/>
              </a:lnSpc>
              <a:spcAft>
                <a:spcPts val="1000"/>
              </a:spcAft>
              <a:buNone/>
            </a:pPr>
            <a:r>
              <a:rPr lang="en-AU" sz="2400" b="1" dirty="0">
                <a:solidFill>
                  <a:schemeClr val="accent1"/>
                </a:solidFill>
                <a:latin typeface="Calibri" panose="020F0502020204030204" pitchFamily="34" charset="0"/>
                <a:ea typeface="Calibri" panose="020F0502020204030204" pitchFamily="34" charset="0"/>
                <a:cs typeface="Arial" panose="020B0604020202020204" pitchFamily="34" charset="0"/>
              </a:rPr>
              <a:t>I am come a light into the world</a:t>
            </a:r>
            <a:r>
              <a:rPr lang="en-AU" sz="2400" dirty="0">
                <a:latin typeface="Calibri" panose="020F0502020204030204" pitchFamily="34" charset="0"/>
                <a:ea typeface="Calibri" panose="020F0502020204030204" pitchFamily="34" charset="0"/>
                <a:cs typeface="Arial" panose="020B0604020202020204" pitchFamily="34" charset="0"/>
              </a:rPr>
              <a:t>, that whosoever believeth on me should not abide in darkness. John 12:46  </a:t>
            </a:r>
          </a:p>
          <a:p>
            <a:pPr marL="0" indent="0">
              <a:lnSpc>
                <a:spcPct val="115000"/>
              </a:lnSpc>
              <a:spcAft>
                <a:spcPts val="1000"/>
              </a:spcAft>
              <a:buNone/>
            </a:pPr>
            <a:endParaRPr lang="en-AU"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924796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11334</TotalTime>
  <Words>4921</Words>
  <Application>Microsoft Office PowerPoint</Application>
  <PresentationFormat>Widescreen</PresentationFormat>
  <Paragraphs>309</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Rockwell</vt:lpstr>
      <vt:lpstr>Gallery</vt:lpstr>
      <vt:lpstr>Summary - 1</vt:lpstr>
      <vt:lpstr>Summary - 2</vt:lpstr>
      <vt:lpstr>Summary - 2</vt:lpstr>
      <vt:lpstr>Summary - 3</vt:lpstr>
      <vt:lpstr>Summary - 3</vt:lpstr>
      <vt:lpstr>Day 4 of creation</vt:lpstr>
      <vt:lpstr>Gospel in creation</vt:lpstr>
      <vt:lpstr>darkness</vt:lpstr>
      <vt:lpstr>light</vt:lpstr>
      <vt:lpstr>Lights in the firmament</vt:lpstr>
      <vt:lpstr>Light, [H3974] in OT</vt:lpstr>
      <vt:lpstr>Christ the light of the world</vt:lpstr>
      <vt:lpstr>Christ the light of the world</vt:lpstr>
      <vt:lpstr>Divide day from night</vt:lpstr>
      <vt:lpstr>Summary</vt:lpstr>
      <vt:lpstr>Summary</vt:lpstr>
      <vt:lpstr>Day 5 – Fowls and Whales</vt:lpstr>
      <vt:lpstr>Day 5 – Fowls</vt:lpstr>
      <vt:lpstr>Fowls revealed in light of God’s character</vt:lpstr>
      <vt:lpstr>Day 5 –Whales of the sea</vt:lpstr>
      <vt:lpstr>Day 5 –Dragon of the sea</vt:lpstr>
      <vt:lpstr>Summary</vt:lpstr>
      <vt:lpstr>Summary</vt:lpstr>
      <vt:lpstr>Day 6 – Beasts and Man</vt:lpstr>
      <vt:lpstr>Day 6 – Beasts</vt:lpstr>
      <vt:lpstr>Day 6 – MEN AS BEASTS</vt:lpstr>
      <vt:lpstr>Day 6 – Beasts</vt:lpstr>
      <vt:lpstr>Gospel in Creation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207</cp:revision>
  <dcterms:created xsi:type="dcterms:W3CDTF">2020-11-26T04:46:46Z</dcterms:created>
  <dcterms:modified xsi:type="dcterms:W3CDTF">2021-01-20T11:42:52Z</dcterms:modified>
</cp:coreProperties>
</file>