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352" r:id="rId3"/>
    <p:sldId id="431" r:id="rId4"/>
    <p:sldId id="393" r:id="rId5"/>
    <p:sldId id="432" r:id="rId6"/>
    <p:sldId id="390" r:id="rId7"/>
    <p:sldId id="433" r:id="rId8"/>
    <p:sldId id="434" r:id="rId9"/>
    <p:sldId id="435" r:id="rId10"/>
    <p:sldId id="436" r:id="rId11"/>
    <p:sldId id="409" r:id="rId12"/>
    <p:sldId id="395" r:id="rId13"/>
    <p:sldId id="405" r:id="rId14"/>
    <p:sldId id="437" r:id="rId15"/>
    <p:sldId id="410" r:id="rId16"/>
    <p:sldId id="407" r:id="rId17"/>
    <p:sldId id="438" r:id="rId18"/>
    <p:sldId id="439" r:id="rId19"/>
    <p:sldId id="440" r:id="rId20"/>
    <p:sldId id="441" r:id="rId21"/>
    <p:sldId id="442" r:id="rId22"/>
    <p:sldId id="444" r:id="rId23"/>
    <p:sldId id="443" r:id="rId24"/>
    <p:sldId id="445" r:id="rId25"/>
    <p:sldId id="446" r:id="rId26"/>
    <p:sldId id="447" r:id="rId27"/>
    <p:sldId id="43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130" d="100"/>
          <a:sy n="130" d="100"/>
        </p:scale>
        <p:origin x="144"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11/06/2021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11/06/2021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11/06/2021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11/06/2021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11/06/2021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11/06/2021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11/06/2021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11/06/2021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11/06/2021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11/06/2021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11/06/2021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11/06/2021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11/06/2021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11/06/2021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11/06/2021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11/06/2021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11/06/2021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11/06/2021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893573" y="1609931"/>
            <a:ext cx="6717827" cy="3638137"/>
          </a:xfrm>
        </p:spPr>
        <p:txBody>
          <a:bodyPr>
            <a:noAutofit/>
          </a:bodyPr>
          <a:lstStyle/>
          <a:p>
            <a:pPr algn="ctr"/>
            <a:r>
              <a:rPr lang="en-AU" sz="7200" dirty="0">
                <a:effectLst>
                  <a:outerShdw blurRad="38100" dist="38100" dir="2700000" algn="tl">
                    <a:srgbClr val="000000">
                      <a:alpha val="43137"/>
                    </a:srgbClr>
                  </a:outerShdw>
                </a:effectLst>
              </a:rPr>
              <a:t>Divine Pattern </a:t>
            </a:r>
            <a:br>
              <a:rPr lang="en-AU" sz="7200" dirty="0">
                <a:effectLst>
                  <a:outerShdw blurRad="38100" dist="38100" dir="2700000" algn="tl">
                    <a:srgbClr val="000000">
                      <a:alpha val="43137"/>
                    </a:srgbClr>
                  </a:outerShdw>
                </a:effectLst>
              </a:rPr>
            </a:br>
            <a:r>
              <a:rPr lang="en-AU" sz="7200" dirty="0">
                <a:effectLst>
                  <a:outerShdw blurRad="38100" dist="38100" dir="2700000" algn="tl">
                    <a:srgbClr val="000000">
                      <a:alpha val="43137"/>
                    </a:srgbClr>
                  </a:outerShdw>
                </a:effectLst>
              </a:rPr>
              <a:t>of life</a:t>
            </a:r>
          </a:p>
        </p:txBody>
      </p:sp>
      <p:pic>
        <p:nvPicPr>
          <p:cNvPr id="4" name="Picture 3">
            <a:extLst>
              <a:ext uri="{FF2B5EF4-FFF2-40B4-BE49-F238E27FC236}">
                <a16:creationId xmlns:a16="http://schemas.microsoft.com/office/drawing/2014/main" id="{3DD9F3C7-0BEE-4679-96C4-2334D4159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431" y="1334727"/>
            <a:ext cx="2614279" cy="4070555"/>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40781" y="373400"/>
            <a:ext cx="10043401" cy="1049235"/>
          </a:xfrm>
        </p:spPr>
        <p:txBody>
          <a:bodyPr>
            <a:normAutofit/>
          </a:bodyPr>
          <a:lstStyle/>
          <a:p>
            <a:r>
              <a:rPr lang="en-AU" sz="4000" dirty="0"/>
              <a:t>Man and Woman as Image of God</a:t>
            </a:r>
          </a:p>
        </p:txBody>
      </p:sp>
      <p:graphicFrame>
        <p:nvGraphicFramePr>
          <p:cNvPr id="8" name="Content Placeholder 7">
            <a:extLst>
              <a:ext uri="{FF2B5EF4-FFF2-40B4-BE49-F238E27FC236}">
                <a16:creationId xmlns:a16="http://schemas.microsoft.com/office/drawing/2014/main" id="{2925D9D8-6EEF-42E4-8AD8-33324411CB8F}"/>
              </a:ext>
            </a:extLst>
          </p:cNvPr>
          <p:cNvGraphicFramePr>
            <a:graphicFrameLocks noGrp="1"/>
          </p:cNvGraphicFramePr>
          <p:nvPr>
            <p:ph idx="1"/>
            <p:extLst>
              <p:ext uri="{D42A27DB-BD31-4B8C-83A1-F6EECF244321}">
                <p14:modId xmlns:p14="http://schemas.microsoft.com/office/powerpoint/2010/main" val="1972215379"/>
              </p:ext>
            </p:extLst>
          </p:nvPr>
        </p:nvGraphicFramePr>
        <p:xfrm>
          <a:off x="892276" y="1755070"/>
          <a:ext cx="9940413" cy="3983365"/>
        </p:xfrm>
        <a:graphic>
          <a:graphicData uri="http://schemas.openxmlformats.org/drawingml/2006/table">
            <a:tbl>
              <a:tblPr firstRow="1" firstCol="1" bandRow="1">
                <a:tableStyleId>{5C22544A-7EE6-4342-B048-85BDC9FD1C3A}</a:tableStyleId>
              </a:tblPr>
              <a:tblGrid>
                <a:gridCol w="5792296">
                  <a:extLst>
                    <a:ext uri="{9D8B030D-6E8A-4147-A177-3AD203B41FA5}">
                      <a16:colId xmlns:a16="http://schemas.microsoft.com/office/drawing/2014/main" val="3747854679"/>
                    </a:ext>
                  </a:extLst>
                </a:gridCol>
                <a:gridCol w="380380">
                  <a:extLst>
                    <a:ext uri="{9D8B030D-6E8A-4147-A177-3AD203B41FA5}">
                      <a16:colId xmlns:a16="http://schemas.microsoft.com/office/drawing/2014/main" val="542460179"/>
                    </a:ext>
                  </a:extLst>
                </a:gridCol>
                <a:gridCol w="1938747">
                  <a:extLst>
                    <a:ext uri="{9D8B030D-6E8A-4147-A177-3AD203B41FA5}">
                      <a16:colId xmlns:a16="http://schemas.microsoft.com/office/drawing/2014/main" val="1815131140"/>
                    </a:ext>
                  </a:extLst>
                </a:gridCol>
                <a:gridCol w="1828990">
                  <a:extLst>
                    <a:ext uri="{9D8B030D-6E8A-4147-A177-3AD203B41FA5}">
                      <a16:colId xmlns:a16="http://schemas.microsoft.com/office/drawing/2014/main" val="3579878932"/>
                    </a:ext>
                  </a:extLst>
                </a:gridCol>
              </a:tblGrid>
              <a:tr h="780445">
                <a:tc>
                  <a:txBody>
                    <a:bodyPr/>
                    <a:lstStyle/>
                    <a:p>
                      <a:pPr>
                        <a:lnSpc>
                          <a:spcPct val="115000"/>
                        </a:lnSpc>
                        <a:spcAft>
                          <a:spcPts val="1000"/>
                        </a:spcAft>
                      </a:pPr>
                      <a:r>
                        <a:rPr lang="en-AU" sz="1800" dirty="0">
                          <a:effectLst/>
                        </a:rPr>
                        <a:t>Passage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Origin (Adam) </a:t>
                      </a:r>
                      <a:br>
                        <a:rPr lang="en-AU" sz="1800" dirty="0">
                          <a:effectLst/>
                        </a:rPr>
                      </a:br>
                      <a:r>
                        <a:rPr lang="en-AU" sz="1800" dirty="0">
                          <a:effectLst/>
                        </a:rPr>
                        <a:t>- </a:t>
                      </a:r>
                      <a:r>
                        <a:rPr lang="en-AU" sz="2000" dirty="0" err="1">
                          <a:effectLst/>
                        </a:rPr>
                        <a:t>ἐκ</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Channel (Eve) </a:t>
                      </a:r>
                      <a:br>
                        <a:rPr lang="en-AU" sz="1800" dirty="0">
                          <a:effectLst/>
                        </a:rPr>
                      </a:br>
                      <a:r>
                        <a:rPr lang="en-AU" sz="1800" dirty="0">
                          <a:effectLst/>
                        </a:rPr>
                        <a:t>- </a:t>
                      </a:r>
                      <a:r>
                        <a:rPr lang="en-AU" sz="1800" dirty="0" err="1">
                          <a:effectLst/>
                        </a:rPr>
                        <a:t>dia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8408627"/>
                  </a:ext>
                </a:extLst>
              </a:tr>
              <a:tr h="580807">
                <a:tc>
                  <a:txBody>
                    <a:bodyPr/>
                    <a:lstStyle/>
                    <a:p>
                      <a:pPr>
                        <a:lnSpc>
                          <a:spcPct val="115000"/>
                        </a:lnSpc>
                        <a:spcAft>
                          <a:spcPts val="1000"/>
                        </a:spcAft>
                      </a:pPr>
                      <a:r>
                        <a:rPr lang="en-AU" sz="2000" b="0" dirty="0">
                          <a:effectLst/>
                          <a:latin typeface="+mj-lt"/>
                          <a:ea typeface="Calibri" panose="020F0502020204030204" pitchFamily="34" charset="0"/>
                          <a:cs typeface="Times New Roman" panose="02020603050405020304" pitchFamily="18" charset="0"/>
                        </a:rPr>
                        <a:t>Husbands, likewise, dwell with them with understanding, giving </a:t>
                      </a:r>
                      <a:r>
                        <a:rPr lang="en-AU" sz="2000" b="0" dirty="0" err="1">
                          <a:effectLst/>
                          <a:latin typeface="+mj-lt"/>
                          <a:ea typeface="Calibri" panose="020F0502020204030204" pitchFamily="34" charset="0"/>
                          <a:cs typeface="Times New Roman" panose="02020603050405020304" pitchFamily="18" charset="0"/>
                        </a:rPr>
                        <a:t>honor</a:t>
                      </a:r>
                      <a:r>
                        <a:rPr lang="en-AU" sz="2000" b="0" dirty="0">
                          <a:effectLst/>
                          <a:latin typeface="+mj-lt"/>
                          <a:ea typeface="Calibri" panose="020F0502020204030204" pitchFamily="34" charset="0"/>
                          <a:cs typeface="Times New Roman" panose="02020603050405020304" pitchFamily="18" charset="0"/>
                        </a:rPr>
                        <a:t> to the wife, </a:t>
                      </a:r>
                      <a:r>
                        <a:rPr lang="en-AU" sz="2000" b="0" dirty="0">
                          <a:solidFill>
                            <a:srgbClr val="FFFF00"/>
                          </a:solidFill>
                          <a:effectLst/>
                          <a:latin typeface="+mj-lt"/>
                          <a:ea typeface="Calibri" panose="020F0502020204030204" pitchFamily="34" charset="0"/>
                          <a:cs typeface="Times New Roman" panose="02020603050405020304" pitchFamily="18" charset="0"/>
                        </a:rPr>
                        <a:t>as to the weaker vessel</a:t>
                      </a:r>
                      <a:r>
                        <a:rPr lang="en-AU" sz="2000" b="0" dirty="0">
                          <a:effectLst/>
                          <a:latin typeface="+mj-lt"/>
                          <a:ea typeface="Calibri" panose="020F0502020204030204" pitchFamily="34" charset="0"/>
                          <a:cs typeface="Times New Roman" panose="02020603050405020304" pitchFamily="18" charset="0"/>
                        </a:rPr>
                        <a:t>, and as being heirs together of the grace of life, that your prayers may not be hindered. 1Pet 3:7 </a:t>
                      </a:r>
                    </a:p>
                  </a:txBody>
                  <a:tcPr marL="68580" marR="68580" marT="0" marB="0" anchor="ctr"/>
                </a:tc>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4</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Protector</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Protected</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1399603"/>
                  </a:ext>
                </a:extLst>
              </a:tr>
              <a:tr h="1481625">
                <a:tc>
                  <a:txBody>
                    <a:bodyPr/>
                    <a:lstStyle/>
                    <a:p>
                      <a:pPr rtl="0"/>
                      <a:r>
                        <a:rPr lang="en-AU" sz="1800" b="0" i="0" u="none" strike="noStrike" kern="1200" baseline="0" dirty="0">
                          <a:solidFill>
                            <a:schemeClr val="lt1"/>
                          </a:solidFill>
                          <a:latin typeface="+mn-lt"/>
                          <a:ea typeface="+mn-ea"/>
                          <a:cs typeface="+mn-cs"/>
                        </a:rPr>
                        <a:t>Husbands, love your wives, just as Christ also loved the church and gave Himself for her, Eph 5:25 </a:t>
                      </a:r>
                    </a:p>
                  </a:txBody>
                  <a:tcPr marL="68580" marR="68580" marT="0" marB="0" anchor="ctr"/>
                </a:tc>
                <a:tc>
                  <a:txBody>
                    <a:bodyPr/>
                    <a:lstStyle/>
                    <a:p>
                      <a:pPr>
                        <a:lnSpc>
                          <a:spcPct val="115000"/>
                        </a:lnSpc>
                        <a:spcAft>
                          <a:spcPts val="1000"/>
                        </a:spcAft>
                      </a:pPr>
                      <a:r>
                        <a:rPr lang="en-AU" sz="1800" b="0">
                          <a:effectLst/>
                          <a:latin typeface="+mj-lt"/>
                          <a:ea typeface="Calibri" panose="020F0502020204030204" pitchFamily="34" charset="0"/>
                          <a:cs typeface="Times New Roman" panose="02020603050405020304" pitchFamily="18" charset="0"/>
                        </a:rPr>
                        <a:t>5</a:t>
                      </a:r>
                      <a:endParaRPr lang="en-AU" sz="2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Blessing </a:t>
                      </a:r>
                      <a:br>
                        <a:rPr lang="en-AU" sz="1800" b="0" dirty="0">
                          <a:effectLst/>
                          <a:latin typeface="+mj-lt"/>
                          <a:ea typeface="Calibri" panose="020F0502020204030204" pitchFamily="34" charset="0"/>
                          <a:cs typeface="Times New Roman" panose="02020603050405020304" pitchFamily="18" charset="0"/>
                        </a:rPr>
                      </a:br>
                      <a:r>
                        <a:rPr lang="en-AU" sz="1800" b="0" dirty="0">
                          <a:effectLst/>
                          <a:latin typeface="+mj-lt"/>
                          <a:ea typeface="Calibri" panose="020F0502020204030204" pitchFamily="34" charset="0"/>
                          <a:cs typeface="Times New Roman" panose="02020603050405020304" pitchFamily="18" charset="0"/>
                        </a:rPr>
                        <a:t>Giver/ Provider</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Blessing Receiver</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7405207"/>
                  </a:ext>
                </a:extLst>
              </a:tr>
            </a:tbl>
          </a:graphicData>
        </a:graphic>
      </p:graphicFrame>
    </p:spTree>
    <p:extLst>
      <p:ext uri="{BB962C8B-B14F-4D97-AF65-F5344CB8AC3E}">
        <p14:creationId xmlns:p14="http://schemas.microsoft.com/office/powerpoint/2010/main" val="306732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94071" y="402897"/>
            <a:ext cx="10043401" cy="1049235"/>
          </a:xfrm>
        </p:spPr>
        <p:txBody>
          <a:bodyPr>
            <a:normAutofit fontScale="90000"/>
          </a:bodyPr>
          <a:lstStyle/>
          <a:p>
            <a:r>
              <a:rPr lang="en-AU" sz="4000" dirty="0"/>
              <a:t>All the Treasures of Wisdom and Knowledge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535061" y="1880418"/>
            <a:ext cx="9121878" cy="4454013"/>
          </a:xfrm>
        </p:spPr>
        <p:txBody>
          <a:bodyPr>
            <a:normAutofit/>
          </a:bodyPr>
          <a:lstStyle/>
          <a:p>
            <a:pPr marL="0" marR="0" indent="0" algn="just" rtl="0">
              <a:buNone/>
            </a:pPr>
            <a:r>
              <a:rPr lang="en-AU" sz="2400" dirty="0">
                <a:latin typeface="+mn-lt"/>
              </a:rPr>
              <a:t>…that their hearts may be encouraged, being knit together in love, and attaining to all riches of the full assurance of understanding, to the knowledge of the mystery of God, </a:t>
            </a:r>
            <a:r>
              <a:rPr lang="en-AU" sz="2400" dirty="0">
                <a:solidFill>
                  <a:srgbClr val="92D050"/>
                </a:solidFill>
                <a:latin typeface="+mn-lt"/>
              </a:rPr>
              <a:t>both of the Father and of Christ, in whom are hidden all the treasures of wisdom and knowledge.</a:t>
            </a:r>
            <a:r>
              <a:rPr lang="en-AU" sz="2400" dirty="0">
                <a:latin typeface="+mn-lt"/>
              </a:rPr>
              <a:t> Col 2:2-3</a:t>
            </a:r>
          </a:p>
          <a:p>
            <a:pPr marL="0" indent="0" algn="just">
              <a:buNone/>
            </a:pPr>
            <a:r>
              <a:rPr lang="en-AU" sz="2400" dirty="0">
                <a:latin typeface="+mn-lt"/>
              </a:rPr>
              <a:t>He who does not love does not know God, for </a:t>
            </a:r>
            <a:r>
              <a:rPr lang="en-AU" sz="2400" dirty="0">
                <a:solidFill>
                  <a:srgbClr val="92D050"/>
                </a:solidFill>
                <a:latin typeface="+mn-lt"/>
              </a:rPr>
              <a:t>God is love</a:t>
            </a:r>
            <a:r>
              <a:rPr lang="en-AU" sz="2400" dirty="0">
                <a:latin typeface="+mn-lt"/>
              </a:rPr>
              <a:t>. 1John 4:8 </a:t>
            </a:r>
          </a:p>
          <a:p>
            <a:pPr marL="0" indent="0" algn="just">
              <a:buNone/>
            </a:pPr>
            <a:r>
              <a:rPr lang="en-AU" sz="2400" dirty="0">
                <a:latin typeface="+mn-lt"/>
              </a:rPr>
              <a:t>Love is about relationships</a:t>
            </a:r>
          </a:p>
          <a:p>
            <a:pPr marL="0" marR="0" indent="0" algn="just" rtl="0">
              <a:buNone/>
            </a:pPr>
            <a:endParaRPr lang="en-AU" sz="32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31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5483" y="343903"/>
            <a:ext cx="10043401" cy="1049235"/>
          </a:xfrm>
        </p:spPr>
        <p:txBody>
          <a:bodyPr>
            <a:normAutofit fontScale="90000"/>
          </a:bodyPr>
          <a:lstStyle/>
          <a:p>
            <a:r>
              <a:rPr lang="en-AU" sz="4000" dirty="0"/>
              <a:t>All the Treasures of Wisdom and Knowledge</a:t>
            </a:r>
          </a:p>
        </p:txBody>
      </p:sp>
      <p:graphicFrame>
        <p:nvGraphicFramePr>
          <p:cNvPr id="7" name="Content Placeholder 6">
            <a:extLst>
              <a:ext uri="{FF2B5EF4-FFF2-40B4-BE49-F238E27FC236}">
                <a16:creationId xmlns:a16="http://schemas.microsoft.com/office/drawing/2014/main" id="{8FE1B3D5-B7B2-4E4F-8E80-35664E47966B}"/>
              </a:ext>
            </a:extLst>
          </p:cNvPr>
          <p:cNvGraphicFramePr>
            <a:graphicFrameLocks noGrp="1"/>
          </p:cNvGraphicFramePr>
          <p:nvPr>
            <p:ph idx="1"/>
            <p:extLst>
              <p:ext uri="{D42A27DB-BD31-4B8C-83A1-F6EECF244321}">
                <p14:modId xmlns:p14="http://schemas.microsoft.com/office/powerpoint/2010/main" val="942901063"/>
              </p:ext>
            </p:extLst>
          </p:nvPr>
        </p:nvGraphicFramePr>
        <p:xfrm>
          <a:off x="645483" y="1511491"/>
          <a:ext cx="10415328" cy="4917148"/>
        </p:xfrm>
        <a:graphic>
          <a:graphicData uri="http://schemas.openxmlformats.org/drawingml/2006/table">
            <a:tbl>
              <a:tblPr firstRow="1" firstCol="1" bandRow="1">
                <a:tableStyleId>{5C22544A-7EE6-4342-B048-85BDC9FD1C3A}</a:tableStyleId>
              </a:tblPr>
              <a:tblGrid>
                <a:gridCol w="2165082">
                  <a:extLst>
                    <a:ext uri="{9D8B030D-6E8A-4147-A177-3AD203B41FA5}">
                      <a16:colId xmlns:a16="http://schemas.microsoft.com/office/drawing/2014/main" val="1088452488"/>
                    </a:ext>
                  </a:extLst>
                </a:gridCol>
                <a:gridCol w="1786427">
                  <a:extLst>
                    <a:ext uri="{9D8B030D-6E8A-4147-A177-3AD203B41FA5}">
                      <a16:colId xmlns:a16="http://schemas.microsoft.com/office/drawing/2014/main" val="2974040338"/>
                    </a:ext>
                  </a:extLst>
                </a:gridCol>
                <a:gridCol w="6463819">
                  <a:extLst>
                    <a:ext uri="{9D8B030D-6E8A-4147-A177-3AD203B41FA5}">
                      <a16:colId xmlns:a16="http://schemas.microsoft.com/office/drawing/2014/main" val="3168603914"/>
                    </a:ext>
                  </a:extLst>
                </a:gridCol>
              </a:tblGrid>
              <a:tr h="367332">
                <a:tc>
                  <a:txBody>
                    <a:bodyPr/>
                    <a:lstStyle/>
                    <a:p>
                      <a:pPr>
                        <a:lnSpc>
                          <a:spcPct val="115000"/>
                        </a:lnSpc>
                        <a:spcAft>
                          <a:spcPts val="1000"/>
                        </a:spcAft>
                      </a:pPr>
                      <a:r>
                        <a:rPr lang="en-AU" sz="1400" dirty="0">
                          <a:effectLst/>
                        </a:rPr>
                        <a:t>Source – </a:t>
                      </a:r>
                      <a:br>
                        <a:rPr lang="en-AU" sz="1400" dirty="0">
                          <a:effectLst/>
                        </a:rPr>
                      </a:br>
                      <a:r>
                        <a:rPr lang="en-AU" sz="2000" dirty="0" err="1">
                          <a:effectLst/>
                        </a:rPr>
                        <a:t>ἐκ</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tc>
                  <a:txBody>
                    <a:bodyPr/>
                    <a:lstStyle/>
                    <a:p>
                      <a:pPr>
                        <a:lnSpc>
                          <a:spcPct val="115000"/>
                        </a:lnSpc>
                        <a:spcAft>
                          <a:spcPts val="1000"/>
                        </a:spcAft>
                      </a:pPr>
                      <a:r>
                        <a:rPr lang="en-AU" sz="1400">
                          <a:effectLst/>
                        </a:rPr>
                        <a:t>Channel – </a:t>
                      </a:r>
                      <a:r>
                        <a:rPr lang="en-AU" sz="1800">
                          <a:effectLst/>
                        </a:rPr>
                        <a:t>dia</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tc>
                  <a:txBody>
                    <a:bodyPr/>
                    <a:lstStyle/>
                    <a:p>
                      <a:pPr>
                        <a:lnSpc>
                          <a:spcPct val="115000"/>
                        </a:lnSpc>
                        <a:spcAft>
                          <a:spcPts val="1000"/>
                        </a:spcAft>
                      </a:pPr>
                      <a:r>
                        <a:rPr lang="en-AU" sz="1800">
                          <a:effectLst/>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extLst>
                  <a:ext uri="{0D108BD9-81ED-4DB2-BD59-A6C34878D82A}">
                    <a16:rowId xmlns:a16="http://schemas.microsoft.com/office/drawing/2014/main" val="4174733092"/>
                  </a:ext>
                </a:extLst>
              </a:tr>
              <a:tr h="162356">
                <a:tc>
                  <a:txBody>
                    <a:bodyPr/>
                    <a:lstStyle/>
                    <a:p>
                      <a:pPr>
                        <a:lnSpc>
                          <a:spcPct val="115000"/>
                        </a:lnSpc>
                        <a:spcAft>
                          <a:spcPts val="1000"/>
                        </a:spcAft>
                      </a:pPr>
                      <a:r>
                        <a:rPr lang="en-AU" sz="1400" b="0" dirty="0">
                          <a:solidFill>
                            <a:schemeClr val="bg1"/>
                          </a:solidFill>
                          <a:effectLst/>
                        </a:rPr>
                        <a:t>Husband</a:t>
                      </a:r>
                      <a:endParaRPr lang="en-AU" sz="1800" b="0" dirty="0">
                        <a:solidFill>
                          <a:schemeClr val="bg1"/>
                        </a:solidFill>
                        <a:effectLst/>
                        <a:latin typeface="Calibri" panose="020F0502020204030204" pitchFamily="34" charset="0"/>
                        <a:ea typeface="+mn-ea"/>
                        <a:cs typeface="Times New Roman" panose="02020603050405020304" pitchFamily="18" charset="0"/>
                      </a:endParaRPr>
                    </a:p>
                  </a:txBody>
                  <a:tcPr marL="67492" marR="67492" marT="0" marB="0">
                    <a:solidFill>
                      <a:schemeClr val="accent1">
                        <a:tint val="40000"/>
                      </a:schemeClr>
                    </a:solidFill>
                  </a:tcPr>
                </a:tc>
                <a:tc>
                  <a:txBody>
                    <a:bodyPr/>
                    <a:lstStyle/>
                    <a:p>
                      <a:pPr>
                        <a:lnSpc>
                          <a:spcPct val="115000"/>
                        </a:lnSpc>
                        <a:spcAft>
                          <a:spcPts val="1000"/>
                        </a:spcAft>
                      </a:pPr>
                      <a:r>
                        <a:rPr lang="en-AU" sz="1400" dirty="0">
                          <a:effectLst/>
                        </a:rPr>
                        <a:t>Wife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tc>
                  <a:txBody>
                    <a:bodyPr/>
                    <a:lstStyle/>
                    <a:p>
                      <a:pPr>
                        <a:lnSpc>
                          <a:spcPct val="115000"/>
                        </a:lnSpc>
                        <a:spcAft>
                          <a:spcPts val="1000"/>
                        </a:spcAft>
                      </a:pPr>
                      <a:r>
                        <a:rPr lang="en-AU" sz="1400">
                          <a:effectLst/>
                        </a:rPr>
                        <a:t>the head of the woman is man. 1 Cor 11:3</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extLst>
                  <a:ext uri="{0D108BD9-81ED-4DB2-BD59-A6C34878D82A}">
                    <a16:rowId xmlns:a16="http://schemas.microsoft.com/office/drawing/2014/main" val="4010764949"/>
                  </a:ext>
                </a:extLst>
              </a:tr>
              <a:tr h="162356">
                <a:tc>
                  <a:txBody>
                    <a:bodyPr/>
                    <a:lstStyle/>
                    <a:p>
                      <a:pPr>
                        <a:lnSpc>
                          <a:spcPct val="115000"/>
                        </a:lnSpc>
                        <a:spcAft>
                          <a:spcPts val="1000"/>
                        </a:spcAft>
                      </a:pPr>
                      <a:r>
                        <a:rPr lang="en-AU" sz="1400" b="0" dirty="0">
                          <a:solidFill>
                            <a:schemeClr val="bg1"/>
                          </a:solidFill>
                          <a:effectLst/>
                        </a:rPr>
                        <a:t>Parent</a:t>
                      </a:r>
                      <a:endParaRPr lang="en-AU" sz="1800" b="0" dirty="0">
                        <a:solidFill>
                          <a:schemeClr val="bg1"/>
                        </a:solidFill>
                        <a:effectLst/>
                        <a:latin typeface="Calibri" panose="020F0502020204030204" pitchFamily="34" charset="0"/>
                        <a:ea typeface="+mn-ea"/>
                        <a:cs typeface="Times New Roman" panose="02020603050405020304" pitchFamily="18" charset="0"/>
                      </a:endParaRPr>
                    </a:p>
                  </a:txBody>
                  <a:tcPr marL="67492" marR="67492" marT="0" marB="0">
                    <a:solidFill>
                      <a:srgbClr val="F2E7E7"/>
                    </a:solidFill>
                  </a:tcPr>
                </a:tc>
                <a:tc>
                  <a:txBody>
                    <a:bodyPr/>
                    <a:lstStyle/>
                    <a:p>
                      <a:pPr>
                        <a:lnSpc>
                          <a:spcPct val="115000"/>
                        </a:lnSpc>
                        <a:spcAft>
                          <a:spcPts val="1000"/>
                        </a:spcAft>
                      </a:pPr>
                      <a:r>
                        <a:rPr lang="en-AU" sz="1400" dirty="0">
                          <a:effectLst/>
                        </a:rPr>
                        <a:t>Child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solidFill>
                      <a:srgbClr val="F2E7E7"/>
                    </a:solidFill>
                  </a:tcPr>
                </a:tc>
                <a:tc>
                  <a:txBody>
                    <a:bodyPr/>
                    <a:lstStyle/>
                    <a:p>
                      <a:pPr>
                        <a:lnSpc>
                          <a:spcPct val="115000"/>
                        </a:lnSpc>
                        <a:spcAft>
                          <a:spcPts val="1000"/>
                        </a:spcAft>
                      </a:pPr>
                      <a:r>
                        <a:rPr lang="en-AU" sz="1400">
                          <a:effectLst/>
                        </a:rPr>
                        <a:t>honor your father and mother. Matt 19:19</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extLst>
                  <a:ext uri="{0D108BD9-81ED-4DB2-BD59-A6C34878D82A}">
                    <a16:rowId xmlns:a16="http://schemas.microsoft.com/office/drawing/2014/main" val="470823414"/>
                  </a:ext>
                </a:extLst>
              </a:tr>
              <a:tr h="334836">
                <a:tc>
                  <a:txBody>
                    <a:bodyPr/>
                    <a:lstStyle/>
                    <a:p>
                      <a:pPr>
                        <a:lnSpc>
                          <a:spcPct val="115000"/>
                        </a:lnSpc>
                        <a:spcAft>
                          <a:spcPts val="1000"/>
                        </a:spcAft>
                      </a:pPr>
                      <a:r>
                        <a:rPr lang="en-AU" sz="1400" b="0" dirty="0">
                          <a:solidFill>
                            <a:schemeClr val="bg1"/>
                          </a:solidFill>
                          <a:effectLst/>
                        </a:rPr>
                        <a:t>Christ</a:t>
                      </a:r>
                      <a:endParaRPr lang="en-AU" sz="1800" b="0" dirty="0">
                        <a:solidFill>
                          <a:schemeClr val="bg1"/>
                        </a:solidFill>
                        <a:effectLst/>
                        <a:latin typeface="Calibri" panose="020F0502020204030204" pitchFamily="34" charset="0"/>
                        <a:ea typeface="+mn-ea"/>
                        <a:cs typeface="Times New Roman" panose="02020603050405020304" pitchFamily="18" charset="0"/>
                      </a:endParaRPr>
                    </a:p>
                  </a:txBody>
                  <a:tcPr marL="67492" marR="67492" marT="0" marB="0">
                    <a:solidFill>
                      <a:schemeClr val="accent1">
                        <a:tint val="40000"/>
                      </a:schemeClr>
                    </a:solidFill>
                  </a:tcPr>
                </a:tc>
                <a:tc>
                  <a:txBody>
                    <a:bodyPr/>
                    <a:lstStyle/>
                    <a:p>
                      <a:pPr>
                        <a:lnSpc>
                          <a:spcPct val="115000"/>
                        </a:lnSpc>
                        <a:spcAft>
                          <a:spcPts val="1000"/>
                        </a:spcAft>
                      </a:pPr>
                      <a:r>
                        <a:rPr lang="en-AU" sz="1400" dirty="0">
                          <a:effectLst/>
                        </a:rPr>
                        <a:t>Church</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tc>
                  <a:txBody>
                    <a:bodyPr/>
                    <a:lstStyle/>
                    <a:p>
                      <a:pPr>
                        <a:lnSpc>
                          <a:spcPct val="115000"/>
                        </a:lnSpc>
                        <a:spcAft>
                          <a:spcPts val="1000"/>
                        </a:spcAft>
                      </a:pPr>
                      <a:r>
                        <a:rPr lang="en-AU" sz="1400">
                          <a:effectLst/>
                        </a:rPr>
                        <a:t>For the husband is head of the wife, as also Christ is head of the church; Eph 5:23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extLst>
                  <a:ext uri="{0D108BD9-81ED-4DB2-BD59-A6C34878D82A}">
                    <a16:rowId xmlns:a16="http://schemas.microsoft.com/office/drawing/2014/main" val="2762836118"/>
                  </a:ext>
                </a:extLst>
              </a:tr>
              <a:tr h="334836">
                <a:tc>
                  <a:txBody>
                    <a:bodyPr/>
                    <a:lstStyle/>
                    <a:p>
                      <a:pPr>
                        <a:lnSpc>
                          <a:spcPct val="115000"/>
                        </a:lnSpc>
                        <a:spcAft>
                          <a:spcPts val="1000"/>
                        </a:spcAft>
                      </a:pPr>
                      <a:r>
                        <a:rPr lang="en-AU" sz="1400" b="0" dirty="0">
                          <a:solidFill>
                            <a:schemeClr val="bg1"/>
                          </a:solidFill>
                          <a:effectLst/>
                        </a:rPr>
                        <a:t>Elder</a:t>
                      </a:r>
                      <a:endParaRPr lang="en-AU" sz="1800" b="0" dirty="0">
                        <a:solidFill>
                          <a:schemeClr val="bg1"/>
                        </a:solidFill>
                        <a:effectLst/>
                        <a:latin typeface="Calibri" panose="020F0502020204030204" pitchFamily="34" charset="0"/>
                        <a:ea typeface="+mn-ea"/>
                        <a:cs typeface="Times New Roman" panose="02020603050405020304" pitchFamily="18" charset="0"/>
                      </a:endParaRPr>
                    </a:p>
                  </a:txBody>
                  <a:tcPr marL="67492" marR="67492" marT="0" marB="0">
                    <a:solidFill>
                      <a:srgbClr val="F2E7E7"/>
                    </a:solidFill>
                  </a:tcPr>
                </a:tc>
                <a:tc>
                  <a:txBody>
                    <a:bodyPr/>
                    <a:lstStyle/>
                    <a:p>
                      <a:pPr>
                        <a:lnSpc>
                          <a:spcPct val="115000"/>
                        </a:lnSpc>
                        <a:spcAft>
                          <a:spcPts val="1000"/>
                        </a:spcAft>
                      </a:pPr>
                      <a:r>
                        <a:rPr lang="en-AU" sz="1400" dirty="0">
                          <a:effectLst/>
                        </a:rPr>
                        <a:t>Flock</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tc>
                  <a:txBody>
                    <a:bodyPr/>
                    <a:lstStyle/>
                    <a:p>
                      <a:pPr>
                        <a:lnSpc>
                          <a:spcPct val="115000"/>
                        </a:lnSpc>
                        <a:spcAft>
                          <a:spcPts val="1000"/>
                        </a:spcAft>
                      </a:pPr>
                      <a:r>
                        <a:rPr lang="en-AU" sz="1400">
                          <a:effectLst/>
                        </a:rPr>
                        <a:t>Shepherd the flock of God which is among you, serving as overseers. 1 Pet 5:2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extLst>
                  <a:ext uri="{0D108BD9-81ED-4DB2-BD59-A6C34878D82A}">
                    <a16:rowId xmlns:a16="http://schemas.microsoft.com/office/drawing/2014/main" val="1320216641"/>
                  </a:ext>
                </a:extLst>
              </a:tr>
              <a:tr h="679796">
                <a:tc>
                  <a:txBody>
                    <a:bodyPr/>
                    <a:lstStyle/>
                    <a:p>
                      <a:pPr>
                        <a:lnSpc>
                          <a:spcPct val="115000"/>
                        </a:lnSpc>
                        <a:spcAft>
                          <a:spcPts val="1000"/>
                        </a:spcAft>
                      </a:pPr>
                      <a:r>
                        <a:rPr lang="en-AU" sz="1400" b="0" dirty="0">
                          <a:solidFill>
                            <a:schemeClr val="bg1"/>
                          </a:solidFill>
                          <a:effectLst/>
                        </a:rPr>
                        <a:t>Governor</a:t>
                      </a:r>
                      <a:endParaRPr lang="en-AU" sz="1800" b="0" dirty="0">
                        <a:solidFill>
                          <a:schemeClr val="bg1"/>
                        </a:solidFill>
                        <a:effectLst/>
                        <a:latin typeface="Calibri" panose="020F0502020204030204" pitchFamily="34" charset="0"/>
                        <a:ea typeface="+mn-ea"/>
                        <a:cs typeface="Times New Roman" panose="02020603050405020304" pitchFamily="18" charset="0"/>
                      </a:endParaRPr>
                    </a:p>
                  </a:txBody>
                  <a:tcPr marL="67492" marR="67492" marT="0" marB="0">
                    <a:solidFill>
                      <a:schemeClr val="accent1">
                        <a:tint val="40000"/>
                      </a:schemeClr>
                    </a:solidFill>
                  </a:tcPr>
                </a:tc>
                <a:tc>
                  <a:txBody>
                    <a:bodyPr/>
                    <a:lstStyle/>
                    <a:p>
                      <a:pPr>
                        <a:lnSpc>
                          <a:spcPct val="115000"/>
                        </a:lnSpc>
                        <a:spcAft>
                          <a:spcPts val="1000"/>
                        </a:spcAft>
                      </a:pPr>
                      <a:r>
                        <a:rPr lang="en-AU" sz="1400" dirty="0">
                          <a:effectLst/>
                        </a:rPr>
                        <a:t>Citizens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tc>
                  <a:txBody>
                    <a:bodyPr/>
                    <a:lstStyle/>
                    <a:p>
                      <a:pPr>
                        <a:lnSpc>
                          <a:spcPct val="115000"/>
                        </a:lnSpc>
                        <a:spcAft>
                          <a:spcPts val="1000"/>
                        </a:spcAft>
                      </a:pPr>
                      <a:r>
                        <a:rPr lang="en-AU" sz="1400" dirty="0">
                          <a:effectLst/>
                        </a:rPr>
                        <a:t>Let every soul be subject to the governing authorities. For there is no authority except from God, and the authorities that exist are appointed by God. Romans 13:1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extLst>
                  <a:ext uri="{0D108BD9-81ED-4DB2-BD59-A6C34878D82A}">
                    <a16:rowId xmlns:a16="http://schemas.microsoft.com/office/drawing/2014/main" val="4002412814"/>
                  </a:ext>
                </a:extLst>
              </a:tr>
              <a:tr h="334836">
                <a:tc>
                  <a:txBody>
                    <a:bodyPr/>
                    <a:lstStyle/>
                    <a:p>
                      <a:pPr>
                        <a:lnSpc>
                          <a:spcPct val="115000"/>
                        </a:lnSpc>
                        <a:spcAft>
                          <a:spcPts val="1000"/>
                        </a:spcAft>
                      </a:pPr>
                      <a:r>
                        <a:rPr lang="en-AU" sz="1400" b="0" dirty="0">
                          <a:solidFill>
                            <a:schemeClr val="bg1"/>
                          </a:solidFill>
                          <a:effectLst/>
                        </a:rPr>
                        <a:t>Reason</a:t>
                      </a:r>
                      <a:endParaRPr lang="en-AU" sz="1800" b="0" dirty="0">
                        <a:solidFill>
                          <a:schemeClr val="bg1"/>
                        </a:solidFill>
                        <a:effectLst/>
                        <a:latin typeface="Calibri" panose="020F0502020204030204" pitchFamily="34" charset="0"/>
                        <a:ea typeface="+mn-ea"/>
                        <a:cs typeface="Times New Roman" panose="02020603050405020304" pitchFamily="18" charset="0"/>
                      </a:endParaRPr>
                    </a:p>
                  </a:txBody>
                  <a:tcPr marL="67492" marR="67492" marT="0" marB="0">
                    <a:solidFill>
                      <a:srgbClr val="F2E7E7"/>
                    </a:solidFill>
                  </a:tcPr>
                </a:tc>
                <a:tc>
                  <a:txBody>
                    <a:bodyPr/>
                    <a:lstStyle/>
                    <a:p>
                      <a:pPr>
                        <a:lnSpc>
                          <a:spcPct val="115000"/>
                        </a:lnSpc>
                        <a:spcAft>
                          <a:spcPts val="1000"/>
                        </a:spcAft>
                      </a:pPr>
                      <a:r>
                        <a:rPr lang="en-AU" sz="1400" dirty="0">
                          <a:effectLst/>
                        </a:rPr>
                        <a:t>Emotion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tc>
                  <a:txBody>
                    <a:bodyPr/>
                    <a:lstStyle/>
                    <a:p>
                      <a:pPr>
                        <a:lnSpc>
                          <a:spcPct val="115000"/>
                        </a:lnSpc>
                        <a:spcAft>
                          <a:spcPts val="1000"/>
                        </a:spcAft>
                      </a:pPr>
                      <a:r>
                        <a:rPr lang="en-AU" sz="1400">
                          <a:effectLst/>
                        </a:rPr>
                        <a:t>Test all things; hold fast what is good. 1 Thess 5:21</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extLst>
                  <a:ext uri="{0D108BD9-81ED-4DB2-BD59-A6C34878D82A}">
                    <a16:rowId xmlns:a16="http://schemas.microsoft.com/office/drawing/2014/main" val="2568131210"/>
                  </a:ext>
                </a:extLst>
              </a:tr>
              <a:tr h="162356">
                <a:tc>
                  <a:txBody>
                    <a:bodyPr/>
                    <a:lstStyle/>
                    <a:p>
                      <a:pPr>
                        <a:lnSpc>
                          <a:spcPct val="115000"/>
                        </a:lnSpc>
                        <a:spcAft>
                          <a:spcPts val="1000"/>
                        </a:spcAft>
                      </a:pPr>
                      <a:r>
                        <a:rPr lang="en-AU" sz="1400" b="0">
                          <a:solidFill>
                            <a:schemeClr val="bg1"/>
                          </a:solidFill>
                          <a:effectLst/>
                        </a:rPr>
                        <a:t>Faith</a:t>
                      </a:r>
                      <a:endParaRPr lang="en-AU" sz="1800" b="0">
                        <a:solidFill>
                          <a:schemeClr val="bg1"/>
                        </a:solidFill>
                        <a:effectLst/>
                        <a:latin typeface="Calibri" panose="020F0502020204030204" pitchFamily="34" charset="0"/>
                        <a:ea typeface="+mn-ea"/>
                        <a:cs typeface="Times New Roman" panose="02020603050405020304" pitchFamily="18" charset="0"/>
                      </a:endParaRPr>
                    </a:p>
                  </a:txBody>
                  <a:tcPr marL="67492" marR="67492" marT="0" marB="0">
                    <a:solidFill>
                      <a:schemeClr val="accent1">
                        <a:tint val="40000"/>
                      </a:schemeClr>
                    </a:solidFill>
                  </a:tcPr>
                </a:tc>
                <a:tc>
                  <a:txBody>
                    <a:bodyPr/>
                    <a:lstStyle/>
                    <a:p>
                      <a:pPr>
                        <a:lnSpc>
                          <a:spcPct val="115000"/>
                        </a:lnSpc>
                        <a:spcAft>
                          <a:spcPts val="1000"/>
                        </a:spcAft>
                      </a:pPr>
                      <a:r>
                        <a:rPr lang="en-AU" sz="1400" dirty="0">
                          <a:effectLst/>
                        </a:rPr>
                        <a:t>Works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tc>
                  <a:txBody>
                    <a:bodyPr/>
                    <a:lstStyle/>
                    <a:p>
                      <a:pPr>
                        <a:lnSpc>
                          <a:spcPct val="115000"/>
                        </a:lnSpc>
                        <a:spcAft>
                          <a:spcPts val="1000"/>
                        </a:spcAft>
                      </a:pPr>
                      <a:r>
                        <a:rPr lang="en-AU" sz="1400">
                          <a:effectLst/>
                        </a:rPr>
                        <a:t>…faith which works by love. Gal 5:6</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extLst>
                  <a:ext uri="{0D108BD9-81ED-4DB2-BD59-A6C34878D82A}">
                    <a16:rowId xmlns:a16="http://schemas.microsoft.com/office/drawing/2014/main" val="3883180017"/>
                  </a:ext>
                </a:extLst>
              </a:tr>
              <a:tr h="1149741">
                <a:tc>
                  <a:txBody>
                    <a:bodyPr/>
                    <a:lstStyle/>
                    <a:p>
                      <a:pPr>
                        <a:lnSpc>
                          <a:spcPct val="115000"/>
                        </a:lnSpc>
                        <a:spcAft>
                          <a:spcPts val="1000"/>
                        </a:spcAft>
                      </a:pPr>
                      <a:r>
                        <a:rPr lang="en-AU" sz="1400" b="0" dirty="0">
                          <a:solidFill>
                            <a:schemeClr val="bg1"/>
                          </a:solidFill>
                          <a:effectLst/>
                        </a:rPr>
                        <a:t>Christ</a:t>
                      </a:r>
                      <a:endParaRPr lang="en-AU" sz="1800" b="0" dirty="0">
                        <a:solidFill>
                          <a:schemeClr val="bg1"/>
                        </a:solidFill>
                        <a:effectLst/>
                        <a:latin typeface="Calibri" panose="020F0502020204030204" pitchFamily="34" charset="0"/>
                        <a:ea typeface="+mn-ea"/>
                        <a:cs typeface="Times New Roman" panose="02020603050405020304" pitchFamily="18" charset="0"/>
                      </a:endParaRPr>
                    </a:p>
                  </a:txBody>
                  <a:tcPr marL="67492" marR="67492" marT="0" marB="0">
                    <a:solidFill>
                      <a:srgbClr val="F2E7E7"/>
                    </a:solidFill>
                  </a:tcPr>
                </a:tc>
                <a:tc>
                  <a:txBody>
                    <a:bodyPr/>
                    <a:lstStyle/>
                    <a:p>
                      <a:pPr>
                        <a:lnSpc>
                          <a:spcPct val="115000"/>
                        </a:lnSpc>
                        <a:spcAft>
                          <a:spcPts val="1000"/>
                        </a:spcAft>
                      </a:pPr>
                      <a:r>
                        <a:rPr lang="en-AU" sz="1400" dirty="0">
                          <a:effectLst/>
                        </a:rPr>
                        <a:t>Bible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tc>
                  <a:txBody>
                    <a:bodyPr/>
                    <a:lstStyle/>
                    <a:p>
                      <a:pPr>
                        <a:lnSpc>
                          <a:spcPct val="115000"/>
                        </a:lnSpc>
                        <a:spcAft>
                          <a:spcPts val="1000"/>
                        </a:spcAft>
                      </a:pPr>
                      <a:r>
                        <a:rPr lang="en-AU" sz="1400">
                          <a:effectLst/>
                        </a:rPr>
                        <a:t>And beginning at Moses and all the Prophets, He expounded to them in all the Scriptures the things concerning Himself. Luke 24:27</a:t>
                      </a:r>
                      <a:endParaRPr lang="en-AU" sz="1800">
                        <a:effectLst/>
                      </a:endParaRPr>
                    </a:p>
                    <a:p>
                      <a:pPr>
                        <a:lnSpc>
                          <a:spcPct val="115000"/>
                        </a:lnSpc>
                        <a:spcAft>
                          <a:spcPts val="1000"/>
                        </a:spcAft>
                      </a:pPr>
                      <a:r>
                        <a:rPr lang="en-AU" sz="1400">
                          <a:effectLst/>
                        </a:rPr>
                        <a:t>You search the Scriptures, for in them you think you have eternal life; and these are they which testify of Me. John 5:39</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extLst>
                  <a:ext uri="{0D108BD9-81ED-4DB2-BD59-A6C34878D82A}">
                    <a16:rowId xmlns:a16="http://schemas.microsoft.com/office/drawing/2014/main" val="1015976088"/>
                  </a:ext>
                </a:extLst>
              </a:tr>
              <a:tr h="507316">
                <a:tc>
                  <a:txBody>
                    <a:bodyPr/>
                    <a:lstStyle/>
                    <a:p>
                      <a:pPr>
                        <a:lnSpc>
                          <a:spcPct val="115000"/>
                        </a:lnSpc>
                        <a:spcAft>
                          <a:spcPts val="1000"/>
                        </a:spcAft>
                      </a:pPr>
                      <a:r>
                        <a:rPr lang="en-AU" sz="1400" b="0" dirty="0">
                          <a:solidFill>
                            <a:schemeClr val="bg1"/>
                          </a:solidFill>
                          <a:effectLst/>
                        </a:rPr>
                        <a:t>Old Testament</a:t>
                      </a:r>
                      <a:endParaRPr lang="en-AU" sz="1800" b="0" dirty="0">
                        <a:solidFill>
                          <a:schemeClr val="bg1"/>
                        </a:solidFill>
                        <a:effectLst/>
                        <a:latin typeface="Calibri" panose="020F0502020204030204" pitchFamily="34" charset="0"/>
                        <a:ea typeface="+mn-ea"/>
                        <a:cs typeface="Times New Roman" panose="02020603050405020304" pitchFamily="18" charset="0"/>
                      </a:endParaRPr>
                    </a:p>
                  </a:txBody>
                  <a:tcPr marL="67492" marR="67492" marT="0" marB="0">
                    <a:solidFill>
                      <a:schemeClr val="accent1">
                        <a:tint val="40000"/>
                      </a:schemeClr>
                    </a:solidFill>
                  </a:tcPr>
                </a:tc>
                <a:tc>
                  <a:txBody>
                    <a:bodyPr/>
                    <a:lstStyle/>
                    <a:p>
                      <a:pPr>
                        <a:lnSpc>
                          <a:spcPct val="115000"/>
                        </a:lnSpc>
                        <a:spcAft>
                          <a:spcPts val="1000"/>
                        </a:spcAft>
                      </a:pPr>
                      <a:r>
                        <a:rPr lang="en-AU" sz="1400" dirty="0">
                          <a:effectLst/>
                        </a:rPr>
                        <a:t>New Testament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tc>
                  <a:txBody>
                    <a:bodyPr/>
                    <a:lstStyle/>
                    <a:p>
                      <a:pPr>
                        <a:lnSpc>
                          <a:spcPct val="115000"/>
                        </a:lnSpc>
                        <a:spcAft>
                          <a:spcPts val="1000"/>
                        </a:spcAft>
                      </a:pPr>
                      <a:r>
                        <a:rPr lang="en-AU" sz="1400" dirty="0">
                          <a:effectLst/>
                        </a:rPr>
                        <a:t>Think not that I came to destroy the law or the prophets: I came not to destroy, but to fulfill. Matt 5:17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92" marR="67492" marT="0" marB="0"/>
                </a:tc>
                <a:extLst>
                  <a:ext uri="{0D108BD9-81ED-4DB2-BD59-A6C34878D82A}">
                    <a16:rowId xmlns:a16="http://schemas.microsoft.com/office/drawing/2014/main" val="494257285"/>
                  </a:ext>
                </a:extLst>
              </a:tr>
            </a:tbl>
          </a:graphicData>
        </a:graphic>
      </p:graphicFrame>
    </p:spTree>
    <p:extLst>
      <p:ext uri="{BB962C8B-B14F-4D97-AF65-F5344CB8AC3E}">
        <p14:creationId xmlns:p14="http://schemas.microsoft.com/office/powerpoint/2010/main" val="304770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2420" y="401921"/>
            <a:ext cx="10564010" cy="1049235"/>
          </a:xfrm>
        </p:spPr>
        <p:txBody>
          <a:bodyPr>
            <a:normAutofit/>
          </a:bodyPr>
          <a:lstStyle/>
          <a:p>
            <a:r>
              <a:rPr lang="en-AU" sz="4000" dirty="0"/>
              <a:t>Divine Pattern of Scripture</a:t>
            </a:r>
          </a:p>
        </p:txBody>
      </p:sp>
      <p:cxnSp>
        <p:nvCxnSpPr>
          <p:cNvPr id="4" name="Straight Arrow Connector 3">
            <a:extLst>
              <a:ext uri="{FF2B5EF4-FFF2-40B4-BE49-F238E27FC236}">
                <a16:creationId xmlns:a16="http://schemas.microsoft.com/office/drawing/2014/main" id="{6F601FE5-6BCD-4692-B7AA-452DE07A51C8}"/>
              </a:ext>
            </a:extLst>
          </p:cNvPr>
          <p:cNvCxnSpPr>
            <a:cxnSpLocks/>
          </p:cNvCxnSpPr>
          <p:nvPr/>
        </p:nvCxnSpPr>
        <p:spPr>
          <a:xfrm flipH="1" flipV="1">
            <a:off x="5029200" y="3900948"/>
            <a:ext cx="1109554" cy="361336"/>
          </a:xfrm>
          <a:prstGeom prst="straightConnector1">
            <a:avLst/>
          </a:prstGeom>
          <a:ln w="101600">
            <a:tailEnd type="triangle"/>
          </a:ln>
        </p:spPr>
        <p:style>
          <a:lnRef idx="3">
            <a:schemeClr val="accent1"/>
          </a:lnRef>
          <a:fillRef idx="0">
            <a:schemeClr val="accent1"/>
          </a:fillRef>
          <a:effectRef idx="2">
            <a:schemeClr val="accent1"/>
          </a:effectRef>
          <a:fontRef idx="minor">
            <a:schemeClr val="tx1"/>
          </a:fontRef>
        </p:style>
      </p:cxnSp>
      <p:graphicFrame>
        <p:nvGraphicFramePr>
          <p:cNvPr id="3" name="Table 2">
            <a:extLst>
              <a:ext uri="{FF2B5EF4-FFF2-40B4-BE49-F238E27FC236}">
                <a16:creationId xmlns:a16="http://schemas.microsoft.com/office/drawing/2014/main" id="{A82EB639-3B65-4283-8184-3A577F871573}"/>
              </a:ext>
            </a:extLst>
          </p:cNvPr>
          <p:cNvGraphicFramePr>
            <a:graphicFrameLocks noGrp="1"/>
          </p:cNvGraphicFramePr>
          <p:nvPr>
            <p:extLst>
              <p:ext uri="{D42A27DB-BD31-4B8C-83A1-F6EECF244321}">
                <p14:modId xmlns:p14="http://schemas.microsoft.com/office/powerpoint/2010/main" val="862166187"/>
              </p:ext>
            </p:extLst>
          </p:nvPr>
        </p:nvGraphicFramePr>
        <p:xfrm>
          <a:off x="1710812" y="1676623"/>
          <a:ext cx="8126362" cy="3818795"/>
        </p:xfrm>
        <a:graphic>
          <a:graphicData uri="http://schemas.openxmlformats.org/drawingml/2006/table">
            <a:tbl>
              <a:tblPr firstRow="1" firstCol="1" bandRow="1">
                <a:tableStyleId>{5C22544A-7EE6-4342-B048-85BDC9FD1C3A}</a:tableStyleId>
              </a:tblPr>
              <a:tblGrid>
                <a:gridCol w="2815032">
                  <a:extLst>
                    <a:ext uri="{9D8B030D-6E8A-4147-A177-3AD203B41FA5}">
                      <a16:colId xmlns:a16="http://schemas.microsoft.com/office/drawing/2014/main" val="3554564676"/>
                    </a:ext>
                  </a:extLst>
                </a:gridCol>
                <a:gridCol w="3704063">
                  <a:extLst>
                    <a:ext uri="{9D8B030D-6E8A-4147-A177-3AD203B41FA5}">
                      <a16:colId xmlns:a16="http://schemas.microsoft.com/office/drawing/2014/main" val="4076550508"/>
                    </a:ext>
                  </a:extLst>
                </a:gridCol>
                <a:gridCol w="1607267">
                  <a:extLst>
                    <a:ext uri="{9D8B030D-6E8A-4147-A177-3AD203B41FA5}">
                      <a16:colId xmlns:a16="http://schemas.microsoft.com/office/drawing/2014/main" val="2760870511"/>
                    </a:ext>
                  </a:extLst>
                </a:gridCol>
              </a:tblGrid>
              <a:tr h="780445">
                <a:tc>
                  <a:txBody>
                    <a:bodyPr/>
                    <a:lstStyle/>
                    <a:p>
                      <a:pPr>
                        <a:lnSpc>
                          <a:spcPct val="115000"/>
                        </a:lnSpc>
                        <a:spcAft>
                          <a:spcPts val="1000"/>
                        </a:spcAft>
                      </a:pPr>
                      <a:r>
                        <a:rPr lang="en-AU" sz="1800" dirty="0">
                          <a:effectLst/>
                        </a:rPr>
                        <a:t>Origin (Old Testament) </a:t>
                      </a:r>
                      <a:br>
                        <a:rPr lang="en-AU" sz="1800" dirty="0">
                          <a:effectLst/>
                        </a:rPr>
                      </a:br>
                      <a:r>
                        <a:rPr lang="en-AU" sz="1800" dirty="0">
                          <a:effectLst/>
                        </a:rPr>
                        <a:t>- </a:t>
                      </a:r>
                      <a:r>
                        <a:rPr lang="en-AU" sz="2000" dirty="0" err="1">
                          <a:effectLst/>
                        </a:rPr>
                        <a:t>ἐκ</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Channel (New Testament) </a:t>
                      </a:r>
                      <a:br>
                        <a:rPr lang="en-AU" sz="1800" dirty="0">
                          <a:effectLst/>
                        </a:rPr>
                      </a:br>
                      <a:r>
                        <a:rPr lang="en-AU" sz="1800" dirty="0">
                          <a:effectLst/>
                        </a:rPr>
                        <a:t>- </a:t>
                      </a:r>
                      <a:r>
                        <a:rPr lang="en-AU" sz="1800" dirty="0" err="1">
                          <a:effectLst/>
                        </a:rPr>
                        <a:t>dia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3926747"/>
                  </a:ext>
                </a:extLst>
              </a:tr>
              <a:tr h="580807">
                <a:tc>
                  <a:txBody>
                    <a:bodyPr/>
                    <a:lstStyle/>
                    <a:p>
                      <a:pPr>
                        <a:lnSpc>
                          <a:spcPct val="115000"/>
                        </a:lnSpc>
                        <a:spcAft>
                          <a:spcPts val="1000"/>
                        </a:spcAft>
                      </a:pPr>
                      <a:r>
                        <a:rPr lang="en-AU" sz="2200" b="0" dirty="0">
                          <a:solidFill>
                            <a:schemeClr val="bg1"/>
                          </a:solidFill>
                          <a:effectLst/>
                          <a:latin typeface="+mn-lt"/>
                        </a:rPr>
                        <a:t>Glory</a:t>
                      </a:r>
                      <a:endParaRPr lang="en-AU" sz="22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4CCCC"/>
                    </a:solidFill>
                  </a:tcPr>
                </a:tc>
                <a:tc>
                  <a:txBody>
                    <a:bodyPr/>
                    <a:lstStyle/>
                    <a:p>
                      <a:pPr>
                        <a:lnSpc>
                          <a:spcPct val="115000"/>
                        </a:lnSpc>
                        <a:spcAft>
                          <a:spcPts val="1000"/>
                        </a:spcAft>
                      </a:pPr>
                      <a:r>
                        <a:rPr lang="en-AU" sz="2200" dirty="0">
                          <a:effectLst/>
                          <a:latin typeface="+mn-lt"/>
                        </a:rPr>
                        <a:t>Brightness (Magnifier)</a:t>
                      </a:r>
                      <a:endParaRPr lang="en-AU" sz="22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4CCCC"/>
                    </a:solidFill>
                  </a:tcP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Heb 1:3</a:t>
                      </a:r>
                    </a:p>
                  </a:txBody>
                  <a:tcPr marL="68580" marR="68580" marT="0" marB="0" anchor="ctr">
                    <a:solidFill>
                      <a:srgbClr val="E4CCCC"/>
                    </a:solidFill>
                  </a:tcPr>
                </a:tc>
                <a:extLst>
                  <a:ext uri="{0D108BD9-81ED-4DB2-BD59-A6C34878D82A}">
                    <a16:rowId xmlns:a16="http://schemas.microsoft.com/office/drawing/2014/main" val="2800879821"/>
                  </a:ext>
                </a:extLst>
              </a:tr>
              <a:tr h="975918">
                <a:tc>
                  <a:txBody>
                    <a:bodyPr/>
                    <a:lstStyle/>
                    <a:p>
                      <a:pPr>
                        <a:lnSpc>
                          <a:spcPct val="115000"/>
                        </a:lnSpc>
                        <a:spcAft>
                          <a:spcPts val="1000"/>
                        </a:spcAft>
                      </a:pPr>
                      <a:r>
                        <a:rPr lang="en-AU" sz="2200" b="0" dirty="0">
                          <a:solidFill>
                            <a:schemeClr val="bg1"/>
                          </a:solidFill>
                          <a:effectLst/>
                          <a:latin typeface="+mn-lt"/>
                        </a:rPr>
                        <a:t>Headship</a:t>
                      </a:r>
                      <a:endParaRPr lang="en-AU" sz="22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2E7E7"/>
                    </a:solidFill>
                  </a:tcPr>
                </a:tc>
                <a:tc>
                  <a:txBody>
                    <a:bodyPr/>
                    <a:lstStyle/>
                    <a:p>
                      <a:pPr>
                        <a:lnSpc>
                          <a:spcPct val="115000"/>
                        </a:lnSpc>
                        <a:spcAft>
                          <a:spcPts val="1000"/>
                        </a:spcAft>
                      </a:pPr>
                      <a:r>
                        <a:rPr lang="en-AU" sz="2200" dirty="0">
                          <a:effectLst/>
                          <a:latin typeface="+mn-lt"/>
                        </a:rPr>
                        <a:t>Submission </a:t>
                      </a:r>
                      <a:endParaRPr lang="en-AU" sz="2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1 Cor 11:3</a:t>
                      </a:r>
                    </a:p>
                  </a:txBody>
                  <a:tcPr marL="68580" marR="68580" marT="0" marB="0" anchor="ctr"/>
                </a:tc>
                <a:extLst>
                  <a:ext uri="{0D108BD9-81ED-4DB2-BD59-A6C34878D82A}">
                    <a16:rowId xmlns:a16="http://schemas.microsoft.com/office/drawing/2014/main" val="1111687327"/>
                  </a:ext>
                </a:extLst>
              </a:tr>
              <a:tr h="1481625">
                <a:tc>
                  <a:txBody>
                    <a:bodyPr/>
                    <a:lstStyle/>
                    <a:p>
                      <a:pPr>
                        <a:lnSpc>
                          <a:spcPct val="115000"/>
                        </a:lnSpc>
                        <a:spcAft>
                          <a:spcPts val="1000"/>
                        </a:spcAft>
                      </a:pPr>
                      <a:r>
                        <a:rPr lang="en-AU" sz="2200" b="0" dirty="0">
                          <a:solidFill>
                            <a:schemeClr val="bg1"/>
                          </a:solidFill>
                          <a:effectLst/>
                          <a:latin typeface="+mn-lt"/>
                          <a:ea typeface="Calibri" panose="020F0502020204030204" pitchFamily="34" charset="0"/>
                          <a:cs typeface="Times New Roman" panose="02020603050405020304" pitchFamily="18" charset="0"/>
                        </a:rPr>
                        <a:t>The Source</a:t>
                      </a:r>
                    </a:p>
                  </a:txBody>
                  <a:tcPr marL="68580" marR="68580" marT="0" marB="0" anchor="ctr">
                    <a:solidFill>
                      <a:srgbClr val="E4CCCC"/>
                    </a:solidFill>
                  </a:tcPr>
                </a:tc>
                <a:tc>
                  <a:txBody>
                    <a:bodyPr/>
                    <a:lstStyle/>
                    <a:p>
                      <a:pPr>
                        <a:lnSpc>
                          <a:spcPct val="115000"/>
                        </a:lnSpc>
                        <a:spcAft>
                          <a:spcPts val="1000"/>
                        </a:spcAft>
                      </a:pPr>
                      <a:r>
                        <a:rPr lang="en-AU" sz="2200" dirty="0">
                          <a:effectLst/>
                          <a:latin typeface="+mn-lt"/>
                          <a:ea typeface="Calibri" panose="020F0502020204030204" pitchFamily="34" charset="0"/>
                          <a:cs typeface="Times New Roman" panose="02020603050405020304" pitchFamily="18" charset="0"/>
                        </a:rPr>
                        <a:t>The Way to</a:t>
                      </a:r>
                    </a:p>
                  </a:txBody>
                  <a:tcPr marL="68580" marR="68580" marT="0" marB="0" anchor="ct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John 14:6</a:t>
                      </a:r>
                    </a:p>
                  </a:txBody>
                  <a:tcPr marL="68580" marR="68580" marT="0" marB="0" anchor="ctr"/>
                </a:tc>
                <a:extLst>
                  <a:ext uri="{0D108BD9-81ED-4DB2-BD59-A6C34878D82A}">
                    <a16:rowId xmlns:a16="http://schemas.microsoft.com/office/drawing/2014/main" val="1113362062"/>
                  </a:ext>
                </a:extLst>
              </a:tr>
            </a:tbl>
          </a:graphicData>
        </a:graphic>
      </p:graphicFrame>
    </p:spTree>
    <p:extLst>
      <p:ext uri="{BB962C8B-B14F-4D97-AF65-F5344CB8AC3E}">
        <p14:creationId xmlns:p14="http://schemas.microsoft.com/office/powerpoint/2010/main" val="320966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Counterfeit System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822724"/>
          </a:xfrm>
        </p:spPr>
        <p:txBody>
          <a:bodyPr>
            <a:normAutofit/>
          </a:bodyPr>
          <a:lstStyle/>
          <a:p>
            <a:pPr marL="0" indent="0" algn="just">
              <a:buNone/>
            </a:pPr>
            <a:r>
              <a:rPr lang="en-AU" sz="2800" dirty="0">
                <a:latin typeface="+mn-lt"/>
              </a:rPr>
              <a:t>"How you are fallen from heaven, O Lucifer, son of the morning! How you are cut down to the ground, You who weakened the nations! For you have said in your heart: 'I will ascend into heaven, I will exalt my throne above the stars of God; I will also sit on the mount of the congregation On the farthest sides of the north; I will ascend above the heights of the clouds, </a:t>
            </a:r>
            <a:r>
              <a:rPr lang="en-AU" sz="2800" dirty="0">
                <a:solidFill>
                  <a:srgbClr val="92D050"/>
                </a:solidFill>
                <a:latin typeface="+mn-lt"/>
              </a:rPr>
              <a:t>I will be like the Most High</a:t>
            </a:r>
            <a:r>
              <a:rPr lang="en-AU" sz="2800" dirty="0">
                <a:latin typeface="+mn-lt"/>
              </a:rPr>
              <a:t>.'  Isa 14:12-14 </a:t>
            </a:r>
          </a:p>
          <a:p>
            <a:pPr marL="0" indent="0" algn="ctr">
              <a:buNone/>
            </a:pP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t>  </a:t>
            </a:r>
            <a:r>
              <a:rPr lang="en-AU" sz="3200" dirty="0">
                <a:effectLst/>
                <a:latin typeface="Calibri" panose="020F0502020204030204" pitchFamily="34" charset="0"/>
                <a:ea typeface="TITUS Cyberbit Basic" panose="02020603050405020304" pitchFamily="18" charset="0"/>
                <a:cs typeface="TITUS Cyberbit Basic" panose="02020603050405020304" pitchFamily="18" charset="0"/>
              </a:rPr>
              <a:t>and</a:t>
            </a:r>
            <a:r>
              <a:rPr lang="en-AU" sz="3200" dirty="0">
                <a:effectLst/>
                <a:latin typeface="TITUS Cyberbit Basic" panose="02020603050405020304" pitchFamily="18" charset="0"/>
                <a:ea typeface="Calibri" panose="020F0502020204030204" pitchFamily="34" charset="0"/>
                <a:cs typeface="Times New Roman" panose="02020603050405020304" pitchFamily="18" charset="0"/>
              </a:rPr>
              <a:t>   </a:t>
            </a: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Calibri" panose="020F0502020204030204" pitchFamily="34" charset="0"/>
                <a:ea typeface="Calibri" panose="020F0502020204030204" pitchFamily="34" charset="0"/>
                <a:cs typeface="Times New Roman" panose="02020603050405020304" pitchFamily="18" charset="0"/>
              </a:rPr>
              <a:t> </a:t>
            </a:r>
            <a:b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br>
            <a:r>
              <a:rPr lang="en-AU" sz="3200" dirty="0">
                <a:effectLst/>
                <a:latin typeface="Calibri" panose="020F0502020204030204" pitchFamily="34" charset="0"/>
                <a:ea typeface="TITUS Cyberbit Basic" panose="02020603050405020304" pitchFamily="18" charset="0"/>
                <a:cs typeface="Times New Roman" panose="02020603050405020304" pitchFamily="18" charset="0"/>
              </a:rPr>
              <a:t>(source) and (source)</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AU" sz="28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493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Counterfeit System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2662084" y="1637070"/>
            <a:ext cx="8261111" cy="4822724"/>
          </a:xfrm>
        </p:spPr>
        <p:txBody>
          <a:bodyPr>
            <a:normAutofit lnSpcReduction="10000"/>
          </a:bodyPr>
          <a:lstStyle/>
          <a:p>
            <a:pPr marL="0" indent="0" algn="just">
              <a:buNone/>
            </a:pPr>
            <a:r>
              <a:rPr lang="en-AU" sz="2800" dirty="0">
                <a:latin typeface="+mn-lt"/>
              </a:rPr>
              <a:t>"How you are fallen from heaven, O Lucifer, son of the morning! How you are cut down to the ground, You who weakened the nations! For you have said in your heart: 'I will ascend into heaven, I will exalt my throne above the stars of God; I will also sit on the mount of the congregation On the farthest sides of the north; I will ascend above the heights of the clouds, </a:t>
            </a:r>
            <a:r>
              <a:rPr lang="en-AU" sz="2800" dirty="0">
                <a:solidFill>
                  <a:srgbClr val="92D050"/>
                </a:solidFill>
                <a:latin typeface="+mn-lt"/>
              </a:rPr>
              <a:t>I will be like the Most High</a:t>
            </a:r>
            <a:r>
              <a:rPr lang="en-AU" sz="2800" dirty="0">
                <a:latin typeface="+mn-lt"/>
              </a:rPr>
              <a:t>.'  Isa 14:12-14 </a:t>
            </a:r>
          </a:p>
          <a:p>
            <a:pPr marL="0" indent="0" algn="ctr">
              <a:buNone/>
            </a:pP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t>→  </a:t>
            </a:r>
            <a:r>
              <a:rPr lang="en-AU" sz="3200" dirty="0">
                <a:effectLst/>
                <a:latin typeface="Calibri" panose="020F0502020204030204" pitchFamily="34" charset="0"/>
                <a:ea typeface="TITUS Cyberbit Basic" panose="02020603050405020304" pitchFamily="18" charset="0"/>
                <a:cs typeface="TITUS Cyberbit Basic" panose="02020603050405020304" pitchFamily="18" charset="0"/>
              </a:rPr>
              <a:t>and</a:t>
            </a:r>
            <a:r>
              <a:rPr lang="en-AU" sz="3200" dirty="0">
                <a:effectLst/>
                <a:latin typeface="TITUS Cyberbit Basic" panose="02020603050405020304" pitchFamily="18" charset="0"/>
                <a:ea typeface="Calibri" panose="020F0502020204030204" pitchFamily="34" charset="0"/>
                <a:cs typeface="Times New Roman" panose="02020603050405020304" pitchFamily="18" charset="0"/>
              </a:rPr>
              <a:t>   </a:t>
            </a: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t>→</a:t>
            </a:r>
            <a:r>
              <a:rPr lang="en-AU" sz="3200" dirty="0">
                <a:effectLst/>
                <a:latin typeface="Calibri" panose="020F0502020204030204" pitchFamily="34" charset="0"/>
                <a:ea typeface="Calibri" panose="020F0502020204030204" pitchFamily="34" charset="0"/>
                <a:cs typeface="Times New Roman" panose="02020603050405020304" pitchFamily="18" charset="0"/>
              </a:rPr>
              <a:t> </a:t>
            </a:r>
            <a:b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br>
            <a:r>
              <a:rPr lang="en-AU" sz="3200" dirty="0">
                <a:effectLst/>
                <a:latin typeface="Calibri" panose="020F0502020204030204" pitchFamily="34" charset="0"/>
                <a:ea typeface="TITUS Cyberbit Basic" panose="02020603050405020304" pitchFamily="18" charset="0"/>
                <a:cs typeface="Times New Roman" panose="02020603050405020304" pitchFamily="18" charset="0"/>
              </a:rPr>
              <a:t>(source) and (source)</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AU" sz="2800" dirty="0">
              <a:effectLst/>
              <a:latin typeface="+mn-l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41253B3-4113-4565-A225-A8A1C72FA5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227" y="2497168"/>
            <a:ext cx="1944760" cy="2023213"/>
          </a:xfrm>
          <a:prstGeom prst="rect">
            <a:avLst/>
          </a:prstGeom>
          <a:noFill/>
          <a:ln>
            <a:noFill/>
          </a:ln>
        </p:spPr>
      </p:pic>
    </p:spTree>
    <p:extLst>
      <p:ext uri="{BB962C8B-B14F-4D97-AF65-F5344CB8AC3E}">
        <p14:creationId xmlns:p14="http://schemas.microsoft.com/office/powerpoint/2010/main" val="419636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Your Way is in the Sanctuary</a:t>
            </a:r>
          </a:p>
        </p:txBody>
      </p:sp>
      <p:pic>
        <p:nvPicPr>
          <p:cNvPr id="7" name="Content Placeholder 6">
            <a:extLst>
              <a:ext uri="{FF2B5EF4-FFF2-40B4-BE49-F238E27FC236}">
                <a16:creationId xmlns:a16="http://schemas.microsoft.com/office/drawing/2014/main" id="{D7F699D5-5371-4F6F-9E45-727523B6D6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0283" y="1720799"/>
            <a:ext cx="5594349" cy="4195762"/>
          </a:xfrm>
        </p:spPr>
      </p:pic>
      <p:pic>
        <p:nvPicPr>
          <p:cNvPr id="9" name="Picture 8">
            <a:extLst>
              <a:ext uri="{FF2B5EF4-FFF2-40B4-BE49-F238E27FC236}">
                <a16:creationId xmlns:a16="http://schemas.microsoft.com/office/drawing/2014/main" id="{587AFE1F-CCF4-4ACF-9019-2F83C7AFF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67" y="1773493"/>
            <a:ext cx="5524091" cy="4143068"/>
          </a:xfrm>
          <a:prstGeom prst="rect">
            <a:avLst/>
          </a:prstGeom>
        </p:spPr>
      </p:pic>
    </p:spTree>
    <p:extLst>
      <p:ext uri="{BB962C8B-B14F-4D97-AF65-F5344CB8AC3E}">
        <p14:creationId xmlns:p14="http://schemas.microsoft.com/office/powerpoint/2010/main" val="408420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Your Way is in the Sanctuary</a:t>
            </a:r>
          </a:p>
        </p:txBody>
      </p:sp>
      <p:pic>
        <p:nvPicPr>
          <p:cNvPr id="6" name="Content Placeholder 5">
            <a:extLst>
              <a:ext uri="{FF2B5EF4-FFF2-40B4-BE49-F238E27FC236}">
                <a16:creationId xmlns:a16="http://schemas.microsoft.com/office/drawing/2014/main" id="{2107CC36-F550-45C2-BD68-99C5C7C1F2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1836" y="1634643"/>
            <a:ext cx="6165183" cy="4623888"/>
          </a:xfrm>
        </p:spPr>
      </p:pic>
    </p:spTree>
    <p:extLst>
      <p:ext uri="{BB962C8B-B14F-4D97-AF65-F5344CB8AC3E}">
        <p14:creationId xmlns:p14="http://schemas.microsoft.com/office/powerpoint/2010/main" val="353482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Your Way is in the Sanctuary</a:t>
            </a:r>
          </a:p>
        </p:txBody>
      </p:sp>
      <p:pic>
        <p:nvPicPr>
          <p:cNvPr id="7" name="Content Placeholder 6">
            <a:extLst>
              <a:ext uri="{FF2B5EF4-FFF2-40B4-BE49-F238E27FC236}">
                <a16:creationId xmlns:a16="http://schemas.microsoft.com/office/drawing/2014/main" id="{50E9B9DB-45C9-4394-965A-B29D0DA194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261" y="1352673"/>
            <a:ext cx="6828862" cy="5121647"/>
          </a:xfrm>
        </p:spPr>
      </p:pic>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9749610" y="286832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4">
            <a:lum bright="34000"/>
            <a:extLst>
              <a:ext uri="{28A0092B-C50C-407E-A947-70E740481C1C}">
                <a14:useLocalDpi xmlns:a14="http://schemas.microsoft.com/office/drawing/2010/main" val="0"/>
              </a:ext>
            </a:extLst>
          </a:blip>
          <a:srcRect/>
          <a:stretch>
            <a:fillRect/>
          </a:stretch>
        </p:blipFill>
        <p:spPr bwMode="auto">
          <a:xfrm>
            <a:off x="10223453" y="286832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79666A52-97AB-4102-9035-518E8F046C16}"/>
              </a:ext>
            </a:extLst>
          </p:cNvPr>
          <p:cNvCxnSpPr>
            <a:cxnSpLocks/>
            <a:stCxn id="8" idx="1"/>
          </p:cNvCxnSpPr>
          <p:nvPr/>
        </p:nvCxnSpPr>
        <p:spPr>
          <a:xfrm flipH="1">
            <a:off x="8259098" y="3254234"/>
            <a:ext cx="1490512" cy="595095"/>
          </a:xfrm>
          <a:prstGeom prst="straightConnector1">
            <a:avLst/>
          </a:prstGeom>
          <a:ln w="1905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CD47235-9CDD-4C9E-9082-3E63CEA40B36}"/>
              </a:ext>
            </a:extLst>
          </p:cNvPr>
          <p:cNvCxnSpPr>
            <a:cxnSpLocks/>
          </p:cNvCxnSpPr>
          <p:nvPr/>
        </p:nvCxnSpPr>
        <p:spPr>
          <a:xfrm flipH="1" flipV="1">
            <a:off x="8259100" y="4358987"/>
            <a:ext cx="1278007" cy="247196"/>
          </a:xfrm>
          <a:prstGeom prst="straightConnector1">
            <a:avLst/>
          </a:prstGeom>
          <a:ln w="1905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CDA21F5-BD3D-40B3-BE59-81C1FEAA0370}"/>
              </a:ext>
            </a:extLst>
          </p:cNvPr>
          <p:cNvSpPr/>
          <p:nvPr/>
        </p:nvSpPr>
        <p:spPr>
          <a:xfrm>
            <a:off x="9639654" y="4503923"/>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9831934" y="4369214"/>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480397BF-C912-45E8-A2E8-427A9453933B}"/>
              </a:ext>
            </a:extLst>
          </p:cNvPr>
          <p:cNvSpPr txBox="1"/>
          <p:nvPr/>
        </p:nvSpPr>
        <p:spPr>
          <a:xfrm>
            <a:off x="9251432" y="2410718"/>
            <a:ext cx="2409634" cy="369332"/>
          </a:xfrm>
          <a:prstGeom prst="rect">
            <a:avLst/>
          </a:prstGeom>
          <a:noFill/>
        </p:spPr>
        <p:txBody>
          <a:bodyPr wrap="none" rtlCol="0">
            <a:spAutoFit/>
          </a:bodyPr>
          <a:lstStyle/>
          <a:p>
            <a:r>
              <a:rPr lang="en-AU" dirty="0"/>
              <a:t>10 Commandments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9467837" y="3929661"/>
            <a:ext cx="1976823" cy="369332"/>
          </a:xfrm>
          <a:prstGeom prst="rect">
            <a:avLst/>
          </a:prstGeom>
          <a:noFill/>
        </p:spPr>
        <p:txBody>
          <a:bodyPr wrap="none" rtlCol="0">
            <a:spAutoFit/>
          </a:bodyPr>
          <a:lstStyle/>
          <a:p>
            <a:r>
              <a:rPr lang="en-AU" dirty="0"/>
              <a:t>Book of the Law</a:t>
            </a:r>
          </a:p>
        </p:txBody>
      </p:sp>
      <p:sp>
        <p:nvSpPr>
          <p:cNvPr id="21" name="TextBox 20">
            <a:extLst>
              <a:ext uri="{FF2B5EF4-FFF2-40B4-BE49-F238E27FC236}">
                <a16:creationId xmlns:a16="http://schemas.microsoft.com/office/drawing/2014/main" id="{9ECDEE99-6EA3-4EF8-B4FA-CEAAB3F43A79}"/>
              </a:ext>
            </a:extLst>
          </p:cNvPr>
          <p:cNvSpPr txBox="1"/>
          <p:nvPr/>
        </p:nvSpPr>
        <p:spPr>
          <a:xfrm>
            <a:off x="7603124" y="5614953"/>
            <a:ext cx="960519" cy="369332"/>
          </a:xfrm>
          <a:prstGeom prst="rect">
            <a:avLst/>
          </a:prstGeom>
          <a:noFill/>
        </p:spPr>
        <p:txBody>
          <a:bodyPr wrap="none" rtlCol="0">
            <a:spAutoFit/>
          </a:bodyPr>
          <a:lstStyle/>
          <a:p>
            <a:r>
              <a:rPr lang="en-AU" dirty="0"/>
              <a:t>Source</a:t>
            </a:r>
          </a:p>
        </p:txBody>
      </p:sp>
      <p:sp>
        <p:nvSpPr>
          <p:cNvPr id="22" name="TextBox 21">
            <a:extLst>
              <a:ext uri="{FF2B5EF4-FFF2-40B4-BE49-F238E27FC236}">
                <a16:creationId xmlns:a16="http://schemas.microsoft.com/office/drawing/2014/main" id="{BCB87B1A-97B9-4C18-98A0-A1F70831EB5C}"/>
              </a:ext>
            </a:extLst>
          </p:cNvPr>
          <p:cNvSpPr txBox="1"/>
          <p:nvPr/>
        </p:nvSpPr>
        <p:spPr>
          <a:xfrm>
            <a:off x="4718192" y="5629069"/>
            <a:ext cx="1149674" cy="369332"/>
          </a:xfrm>
          <a:prstGeom prst="rect">
            <a:avLst/>
          </a:prstGeom>
          <a:noFill/>
        </p:spPr>
        <p:txBody>
          <a:bodyPr wrap="none" rtlCol="0">
            <a:spAutoFit/>
          </a:bodyPr>
          <a:lstStyle/>
          <a:p>
            <a:r>
              <a:rPr lang="en-AU" dirty="0"/>
              <a:t>Channel</a:t>
            </a:r>
          </a:p>
        </p:txBody>
      </p:sp>
    </p:spTree>
    <p:extLst>
      <p:ext uri="{BB962C8B-B14F-4D97-AF65-F5344CB8AC3E}">
        <p14:creationId xmlns:p14="http://schemas.microsoft.com/office/powerpoint/2010/main" val="108284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Tablets and Book</a:t>
            </a:r>
          </a:p>
        </p:txBody>
      </p:sp>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1716561" y="2227388"/>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2190404" y="2227388"/>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ACDA21F5-BD3D-40B3-BE59-81C1FEAA0370}"/>
              </a:ext>
            </a:extLst>
          </p:cNvPr>
          <p:cNvSpPr/>
          <p:nvPr/>
        </p:nvSpPr>
        <p:spPr>
          <a:xfrm>
            <a:off x="1598059" y="3862987"/>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1790339" y="3728278"/>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480397BF-C912-45E8-A2E8-427A9453933B}"/>
              </a:ext>
            </a:extLst>
          </p:cNvPr>
          <p:cNvSpPr txBox="1"/>
          <p:nvPr/>
        </p:nvSpPr>
        <p:spPr>
          <a:xfrm>
            <a:off x="1085504" y="1498489"/>
            <a:ext cx="2409634" cy="646331"/>
          </a:xfrm>
          <a:prstGeom prst="rect">
            <a:avLst/>
          </a:prstGeom>
          <a:noFill/>
        </p:spPr>
        <p:txBody>
          <a:bodyPr wrap="none" rtlCol="0">
            <a:spAutoFit/>
          </a:bodyPr>
          <a:lstStyle/>
          <a:p>
            <a:r>
              <a:rPr lang="en-AU" dirty="0"/>
              <a:t>10 Commandments</a:t>
            </a:r>
          </a:p>
          <a:p>
            <a:pPr algn="ctr"/>
            <a:r>
              <a:rPr lang="en-AU" dirty="0"/>
              <a:t>Tablets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1263399" y="3269972"/>
            <a:ext cx="1976823" cy="369332"/>
          </a:xfrm>
          <a:prstGeom prst="rect">
            <a:avLst/>
          </a:prstGeom>
          <a:noFill/>
        </p:spPr>
        <p:txBody>
          <a:bodyPr wrap="none" rtlCol="0">
            <a:spAutoFit/>
          </a:bodyPr>
          <a:lstStyle/>
          <a:p>
            <a:r>
              <a:rPr lang="en-AU" dirty="0"/>
              <a:t>Book of the Law</a:t>
            </a:r>
          </a:p>
        </p:txBody>
      </p:sp>
      <p:sp>
        <p:nvSpPr>
          <p:cNvPr id="21" name="TextBox 20">
            <a:extLst>
              <a:ext uri="{FF2B5EF4-FFF2-40B4-BE49-F238E27FC236}">
                <a16:creationId xmlns:a16="http://schemas.microsoft.com/office/drawing/2014/main" id="{9ECDEE99-6EA3-4EF8-B4FA-CEAAB3F43A79}"/>
              </a:ext>
            </a:extLst>
          </p:cNvPr>
          <p:cNvSpPr txBox="1"/>
          <p:nvPr/>
        </p:nvSpPr>
        <p:spPr>
          <a:xfrm>
            <a:off x="4050584" y="1769782"/>
            <a:ext cx="960519" cy="369332"/>
          </a:xfrm>
          <a:prstGeom prst="rect">
            <a:avLst/>
          </a:prstGeom>
          <a:noFill/>
        </p:spPr>
        <p:txBody>
          <a:bodyPr wrap="none" rtlCol="0">
            <a:spAutoFit/>
          </a:bodyPr>
          <a:lstStyle/>
          <a:p>
            <a:r>
              <a:rPr lang="en-AU" dirty="0"/>
              <a:t>Source</a:t>
            </a:r>
          </a:p>
        </p:txBody>
      </p:sp>
      <p:sp>
        <p:nvSpPr>
          <p:cNvPr id="22" name="TextBox 21">
            <a:extLst>
              <a:ext uri="{FF2B5EF4-FFF2-40B4-BE49-F238E27FC236}">
                <a16:creationId xmlns:a16="http://schemas.microsoft.com/office/drawing/2014/main" id="{BCB87B1A-97B9-4C18-98A0-A1F70831EB5C}"/>
              </a:ext>
            </a:extLst>
          </p:cNvPr>
          <p:cNvSpPr txBox="1"/>
          <p:nvPr/>
        </p:nvSpPr>
        <p:spPr>
          <a:xfrm>
            <a:off x="3861429" y="3728278"/>
            <a:ext cx="1149674" cy="369332"/>
          </a:xfrm>
          <a:prstGeom prst="rect">
            <a:avLst/>
          </a:prstGeom>
          <a:noFill/>
        </p:spPr>
        <p:txBody>
          <a:bodyPr wrap="none" rtlCol="0">
            <a:spAutoFit/>
          </a:bodyPr>
          <a:lstStyle/>
          <a:p>
            <a:r>
              <a:rPr lang="en-AU" dirty="0"/>
              <a:t>Channel</a:t>
            </a:r>
          </a:p>
        </p:txBody>
      </p:sp>
      <p:sp>
        <p:nvSpPr>
          <p:cNvPr id="20" name="TextBox 19">
            <a:extLst>
              <a:ext uri="{FF2B5EF4-FFF2-40B4-BE49-F238E27FC236}">
                <a16:creationId xmlns:a16="http://schemas.microsoft.com/office/drawing/2014/main" id="{20CEF8E6-206D-479B-ABBB-8871160DB8BE}"/>
              </a:ext>
            </a:extLst>
          </p:cNvPr>
          <p:cNvSpPr txBox="1"/>
          <p:nvPr/>
        </p:nvSpPr>
        <p:spPr>
          <a:xfrm>
            <a:off x="5566549" y="1698640"/>
            <a:ext cx="6097424" cy="2954655"/>
          </a:xfrm>
          <a:prstGeom prst="rect">
            <a:avLst/>
          </a:prstGeom>
          <a:noFill/>
        </p:spPr>
        <p:txBody>
          <a:bodyPr wrap="square">
            <a:spAutoFit/>
          </a:bodyPr>
          <a:lstStyle/>
          <a:p>
            <a:pPr marR="0" algn="just" rtl="0"/>
            <a:r>
              <a:rPr lang="en-AU" sz="2400" b="0" i="0" u="none" strike="noStrike" baseline="0" dirty="0">
                <a:latin typeface="+mj-lt"/>
              </a:rPr>
              <a:t>"Do not think that I came to destroy the Law </a:t>
            </a:r>
            <a:r>
              <a:rPr lang="en-AU" sz="2400" dirty="0">
                <a:latin typeface="+mj-lt"/>
              </a:rPr>
              <a:t>[Torah] </a:t>
            </a:r>
            <a:r>
              <a:rPr lang="en-AU" sz="2400" b="0" i="0" u="none" strike="noStrike" baseline="0" dirty="0">
                <a:latin typeface="+mj-lt"/>
              </a:rPr>
              <a:t>or the Prophets. I did not come to destroy but to fulfill. For assuredly, I say to you, till heaven and earth pass away, one jot or one tittle will by no means pass from the law till all is fulfilled.  (Mat 5:17-18)</a:t>
            </a:r>
          </a:p>
          <a:p>
            <a:pPr marR="0" algn="l" rtl="0"/>
            <a:endParaRPr lang="en-AU" sz="1800" b="0" i="0" u="none" strike="noStrike" baseline="0" dirty="0">
              <a:latin typeface="Verdana" panose="020B0604030504040204" pitchFamily="34" charset="0"/>
            </a:endParaRPr>
          </a:p>
        </p:txBody>
      </p:sp>
      <p:sp>
        <p:nvSpPr>
          <p:cNvPr id="25" name="TextBox 24">
            <a:extLst>
              <a:ext uri="{FF2B5EF4-FFF2-40B4-BE49-F238E27FC236}">
                <a16:creationId xmlns:a16="http://schemas.microsoft.com/office/drawing/2014/main" id="{97E2C29A-7CCD-4642-8FD1-FCF9092E2802}"/>
              </a:ext>
            </a:extLst>
          </p:cNvPr>
          <p:cNvSpPr txBox="1"/>
          <p:nvPr/>
        </p:nvSpPr>
        <p:spPr>
          <a:xfrm>
            <a:off x="470789" y="4659700"/>
            <a:ext cx="11196091" cy="1938992"/>
          </a:xfrm>
          <a:prstGeom prst="rect">
            <a:avLst/>
          </a:prstGeom>
          <a:noFill/>
        </p:spPr>
        <p:txBody>
          <a:bodyPr wrap="square">
            <a:spAutoFit/>
          </a:bodyPr>
          <a:lstStyle/>
          <a:p>
            <a:pPr algn="just"/>
            <a:r>
              <a:rPr lang="en-AU" sz="2400" dirty="0"/>
              <a:t>Jesus said unto him, Thou shalt love the Lord thy God with all thy heart, and with all thy soul, and with all thy mind. This is the first and great commandment. And the second is like unto it, Thou shalt love thy neighbour as thyself. </a:t>
            </a:r>
            <a:r>
              <a:rPr lang="en-AU" sz="2400" dirty="0">
                <a:solidFill>
                  <a:srgbClr val="92D050"/>
                </a:solidFill>
              </a:rPr>
              <a:t>On these two commandments hang all the law and the prophets.</a:t>
            </a:r>
            <a:r>
              <a:rPr lang="en-AU" sz="2400" dirty="0"/>
              <a:t>(Mat 22:37-40)</a:t>
            </a:r>
          </a:p>
        </p:txBody>
      </p:sp>
    </p:spTree>
    <p:extLst>
      <p:ext uri="{BB962C8B-B14F-4D97-AF65-F5344CB8AC3E}">
        <p14:creationId xmlns:p14="http://schemas.microsoft.com/office/powerpoint/2010/main" val="181532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Divine Pattern = Key to Everything</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762432"/>
            <a:ext cx="9620613" cy="4313903"/>
          </a:xfrm>
        </p:spPr>
        <p:txBody>
          <a:bodyPr>
            <a:normAutofit/>
          </a:bodyPr>
          <a:lstStyle/>
          <a:p>
            <a:pPr marL="0" indent="0" algn="just">
              <a:buNone/>
            </a:pPr>
            <a:r>
              <a:rPr lang="en-AU" sz="2800" dirty="0">
                <a:latin typeface="+mn-lt"/>
              </a:rPr>
              <a:t>But to us there is but </a:t>
            </a:r>
            <a:r>
              <a:rPr lang="en-AU" sz="2800" dirty="0">
                <a:solidFill>
                  <a:srgbClr val="92D050"/>
                </a:solidFill>
                <a:latin typeface="+mn-lt"/>
              </a:rPr>
              <a:t>one God, the Father</a:t>
            </a:r>
            <a:r>
              <a:rPr lang="en-AU" sz="2800" dirty="0">
                <a:latin typeface="+mn-lt"/>
              </a:rPr>
              <a:t>, </a:t>
            </a:r>
            <a:r>
              <a:rPr lang="en-AU" sz="2800" dirty="0">
                <a:solidFill>
                  <a:schemeClr val="bg2">
                    <a:lumMod val="40000"/>
                    <a:lumOff val="60000"/>
                  </a:schemeClr>
                </a:solidFill>
                <a:latin typeface="+mn-lt"/>
              </a:rPr>
              <a:t>of whom </a:t>
            </a:r>
            <a:r>
              <a:rPr lang="en-AU" sz="2800" dirty="0">
                <a:latin typeface="+mn-lt"/>
              </a:rPr>
              <a:t>are all things, and we in him; and </a:t>
            </a:r>
            <a:r>
              <a:rPr lang="en-AU" sz="2800" dirty="0">
                <a:solidFill>
                  <a:schemeClr val="accent1">
                    <a:lumMod val="40000"/>
                    <a:lumOff val="60000"/>
                  </a:schemeClr>
                </a:solidFill>
                <a:latin typeface="+mn-lt"/>
              </a:rPr>
              <a:t>one Lord Jesus Christ</a:t>
            </a:r>
            <a:r>
              <a:rPr lang="en-AU" sz="2800" dirty="0">
                <a:latin typeface="+mn-lt"/>
              </a:rPr>
              <a:t>, </a:t>
            </a:r>
            <a:r>
              <a:rPr lang="en-AU" sz="2800" dirty="0">
                <a:solidFill>
                  <a:schemeClr val="bg2">
                    <a:lumMod val="40000"/>
                    <a:lumOff val="60000"/>
                  </a:schemeClr>
                </a:solidFill>
                <a:latin typeface="+mn-lt"/>
              </a:rPr>
              <a:t>by whom</a:t>
            </a:r>
            <a:r>
              <a:rPr lang="en-AU" sz="2800" dirty="0">
                <a:latin typeface="+mn-lt"/>
              </a:rPr>
              <a:t> are all things, and we by him. </a:t>
            </a:r>
            <a:br>
              <a:rPr lang="en-AU" sz="2800" dirty="0">
                <a:latin typeface="+mn-lt"/>
              </a:rPr>
            </a:br>
            <a:r>
              <a:rPr lang="en-AU" sz="2800" dirty="0">
                <a:latin typeface="+mn-lt"/>
              </a:rPr>
              <a:t>1 Corinthians 8:6  </a:t>
            </a:r>
            <a:endParaRPr lang="en-AU" sz="28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243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Tablets and Book</a:t>
            </a:r>
          </a:p>
        </p:txBody>
      </p:sp>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1716561" y="2227388"/>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2190404" y="2227388"/>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ACDA21F5-BD3D-40B3-BE59-81C1FEAA0370}"/>
              </a:ext>
            </a:extLst>
          </p:cNvPr>
          <p:cNvSpPr/>
          <p:nvPr/>
        </p:nvSpPr>
        <p:spPr>
          <a:xfrm>
            <a:off x="1598059" y="3862987"/>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1790339" y="3728278"/>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480397BF-C912-45E8-A2E8-427A9453933B}"/>
              </a:ext>
            </a:extLst>
          </p:cNvPr>
          <p:cNvSpPr txBox="1"/>
          <p:nvPr/>
        </p:nvSpPr>
        <p:spPr>
          <a:xfrm>
            <a:off x="1085504" y="1498489"/>
            <a:ext cx="2409634" cy="646331"/>
          </a:xfrm>
          <a:prstGeom prst="rect">
            <a:avLst/>
          </a:prstGeom>
          <a:noFill/>
        </p:spPr>
        <p:txBody>
          <a:bodyPr wrap="none" rtlCol="0">
            <a:spAutoFit/>
          </a:bodyPr>
          <a:lstStyle/>
          <a:p>
            <a:r>
              <a:rPr lang="en-AU" dirty="0"/>
              <a:t>10 Commandments</a:t>
            </a:r>
          </a:p>
          <a:p>
            <a:pPr algn="ctr"/>
            <a:r>
              <a:rPr lang="en-AU" dirty="0"/>
              <a:t>Tablets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1263399" y="3269972"/>
            <a:ext cx="1976823" cy="369332"/>
          </a:xfrm>
          <a:prstGeom prst="rect">
            <a:avLst/>
          </a:prstGeom>
          <a:noFill/>
        </p:spPr>
        <p:txBody>
          <a:bodyPr wrap="none" rtlCol="0">
            <a:spAutoFit/>
          </a:bodyPr>
          <a:lstStyle/>
          <a:p>
            <a:r>
              <a:rPr lang="en-AU" dirty="0"/>
              <a:t>Book of the Law</a:t>
            </a:r>
          </a:p>
        </p:txBody>
      </p:sp>
      <p:sp>
        <p:nvSpPr>
          <p:cNvPr id="21" name="TextBox 20">
            <a:extLst>
              <a:ext uri="{FF2B5EF4-FFF2-40B4-BE49-F238E27FC236}">
                <a16:creationId xmlns:a16="http://schemas.microsoft.com/office/drawing/2014/main" id="{9ECDEE99-6EA3-4EF8-B4FA-CEAAB3F43A79}"/>
              </a:ext>
            </a:extLst>
          </p:cNvPr>
          <p:cNvSpPr txBox="1"/>
          <p:nvPr/>
        </p:nvSpPr>
        <p:spPr>
          <a:xfrm>
            <a:off x="4050584" y="1769782"/>
            <a:ext cx="960519" cy="369332"/>
          </a:xfrm>
          <a:prstGeom prst="rect">
            <a:avLst/>
          </a:prstGeom>
          <a:noFill/>
        </p:spPr>
        <p:txBody>
          <a:bodyPr wrap="none" rtlCol="0">
            <a:spAutoFit/>
          </a:bodyPr>
          <a:lstStyle/>
          <a:p>
            <a:r>
              <a:rPr lang="en-AU" dirty="0"/>
              <a:t>Source</a:t>
            </a:r>
          </a:p>
        </p:txBody>
      </p:sp>
      <p:sp>
        <p:nvSpPr>
          <p:cNvPr id="22" name="TextBox 21">
            <a:extLst>
              <a:ext uri="{FF2B5EF4-FFF2-40B4-BE49-F238E27FC236}">
                <a16:creationId xmlns:a16="http://schemas.microsoft.com/office/drawing/2014/main" id="{BCB87B1A-97B9-4C18-98A0-A1F70831EB5C}"/>
              </a:ext>
            </a:extLst>
          </p:cNvPr>
          <p:cNvSpPr txBox="1"/>
          <p:nvPr/>
        </p:nvSpPr>
        <p:spPr>
          <a:xfrm>
            <a:off x="3861429" y="3728278"/>
            <a:ext cx="1149674" cy="369332"/>
          </a:xfrm>
          <a:prstGeom prst="rect">
            <a:avLst/>
          </a:prstGeom>
          <a:noFill/>
        </p:spPr>
        <p:txBody>
          <a:bodyPr wrap="none" rtlCol="0">
            <a:spAutoFit/>
          </a:bodyPr>
          <a:lstStyle/>
          <a:p>
            <a:r>
              <a:rPr lang="en-AU" dirty="0"/>
              <a:t>Channel</a:t>
            </a:r>
          </a:p>
        </p:txBody>
      </p:sp>
      <p:sp>
        <p:nvSpPr>
          <p:cNvPr id="20" name="TextBox 19">
            <a:extLst>
              <a:ext uri="{FF2B5EF4-FFF2-40B4-BE49-F238E27FC236}">
                <a16:creationId xmlns:a16="http://schemas.microsoft.com/office/drawing/2014/main" id="{20CEF8E6-206D-479B-ABBB-8871160DB8BE}"/>
              </a:ext>
            </a:extLst>
          </p:cNvPr>
          <p:cNvSpPr txBox="1"/>
          <p:nvPr/>
        </p:nvSpPr>
        <p:spPr>
          <a:xfrm>
            <a:off x="5296121" y="1393138"/>
            <a:ext cx="6368487" cy="4093428"/>
          </a:xfrm>
          <a:prstGeom prst="rect">
            <a:avLst/>
          </a:prstGeom>
          <a:noFill/>
        </p:spPr>
        <p:txBody>
          <a:bodyPr wrap="square">
            <a:spAutoFit/>
          </a:bodyPr>
          <a:lstStyle/>
          <a:p>
            <a:pPr marR="0" algn="just" rtl="0"/>
            <a:r>
              <a:rPr lang="en-AU" sz="2000" b="0" i="0" u="none" strike="noStrike" baseline="0" dirty="0">
                <a:latin typeface="+mj-lt"/>
              </a:rPr>
              <a:t>But He did not stop with giving them the precepts of the Decalogue. The people had shown themselves so easily led astray that He would leave no door of temptation unguarded. Moses was commanded to write, as God should bid him, judgments and laws giving minute instruction as to what was required. These directions relating to the duty of the people to God, to one another, and to the stranger were </a:t>
            </a:r>
            <a:r>
              <a:rPr lang="en-AU" sz="2000" b="1" i="0" u="none" strike="noStrike" baseline="0" dirty="0">
                <a:solidFill>
                  <a:srgbClr val="92D050"/>
                </a:solidFill>
                <a:latin typeface="+mj-lt"/>
              </a:rPr>
              <a:t>only</a:t>
            </a:r>
            <a:r>
              <a:rPr lang="en-AU" sz="2000" b="0" i="0" u="none" strike="noStrike" baseline="0" dirty="0">
                <a:latin typeface="+mj-lt"/>
              </a:rPr>
              <a:t> </a:t>
            </a:r>
            <a:r>
              <a:rPr lang="en-AU" sz="2000" b="0" i="0" u="none" strike="noStrike" baseline="0" dirty="0">
                <a:solidFill>
                  <a:srgbClr val="92D050"/>
                </a:solidFill>
                <a:latin typeface="+mj-lt"/>
              </a:rPr>
              <a:t>the principles of the Ten Commandments amplified </a:t>
            </a:r>
            <a:r>
              <a:rPr lang="en-AU" sz="2000" b="0" i="0" u="none" strike="noStrike" baseline="0" dirty="0">
                <a:latin typeface="+mj-lt"/>
              </a:rPr>
              <a:t>and given in a specific manner, that none need err. They were designed to guard the sacredness of the ten precepts engraved on the tables of stone.  {PP 364.1} </a:t>
            </a:r>
            <a:endParaRPr lang="en-AU" sz="1600" b="0" i="0" u="none" strike="noStrike" baseline="0" dirty="0">
              <a:latin typeface="Verdana" panose="020B0604030504040204" pitchFamily="34" charset="0"/>
            </a:endParaRPr>
          </a:p>
        </p:txBody>
      </p:sp>
    </p:spTree>
    <p:extLst>
      <p:ext uri="{BB962C8B-B14F-4D97-AF65-F5344CB8AC3E}">
        <p14:creationId xmlns:p14="http://schemas.microsoft.com/office/powerpoint/2010/main" val="359939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Law of Moses is Law of Christ</a:t>
            </a:r>
          </a:p>
        </p:txBody>
      </p:sp>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1272179" y="260340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1746022" y="260340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ACDA21F5-BD3D-40B3-BE59-81C1FEAA0370}"/>
              </a:ext>
            </a:extLst>
          </p:cNvPr>
          <p:cNvSpPr/>
          <p:nvPr/>
        </p:nvSpPr>
        <p:spPr>
          <a:xfrm>
            <a:off x="1153677" y="4239003"/>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1345957" y="4104294"/>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480397BF-C912-45E8-A2E8-427A9453933B}"/>
              </a:ext>
            </a:extLst>
          </p:cNvPr>
          <p:cNvSpPr txBox="1"/>
          <p:nvPr/>
        </p:nvSpPr>
        <p:spPr>
          <a:xfrm>
            <a:off x="641122" y="1874505"/>
            <a:ext cx="2409634" cy="646331"/>
          </a:xfrm>
          <a:prstGeom prst="rect">
            <a:avLst/>
          </a:prstGeom>
          <a:noFill/>
        </p:spPr>
        <p:txBody>
          <a:bodyPr wrap="none" rtlCol="0">
            <a:spAutoFit/>
          </a:bodyPr>
          <a:lstStyle/>
          <a:p>
            <a:r>
              <a:rPr lang="en-AU" dirty="0"/>
              <a:t>10 Commandments</a:t>
            </a:r>
          </a:p>
          <a:p>
            <a:pPr algn="ctr"/>
            <a:r>
              <a:rPr lang="en-AU" dirty="0"/>
              <a:t>Tablets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819017" y="3645988"/>
            <a:ext cx="1976823" cy="369332"/>
          </a:xfrm>
          <a:prstGeom prst="rect">
            <a:avLst/>
          </a:prstGeom>
          <a:noFill/>
        </p:spPr>
        <p:txBody>
          <a:bodyPr wrap="none" rtlCol="0">
            <a:spAutoFit/>
          </a:bodyPr>
          <a:lstStyle/>
          <a:p>
            <a:r>
              <a:rPr lang="en-AU" dirty="0"/>
              <a:t>Book of the Law</a:t>
            </a:r>
          </a:p>
        </p:txBody>
      </p:sp>
      <p:sp>
        <p:nvSpPr>
          <p:cNvPr id="21" name="TextBox 20">
            <a:extLst>
              <a:ext uri="{FF2B5EF4-FFF2-40B4-BE49-F238E27FC236}">
                <a16:creationId xmlns:a16="http://schemas.microsoft.com/office/drawing/2014/main" id="{9ECDEE99-6EA3-4EF8-B4FA-CEAAB3F43A79}"/>
              </a:ext>
            </a:extLst>
          </p:cNvPr>
          <p:cNvSpPr txBox="1"/>
          <p:nvPr/>
        </p:nvSpPr>
        <p:spPr>
          <a:xfrm>
            <a:off x="3606202" y="2145798"/>
            <a:ext cx="960519" cy="369332"/>
          </a:xfrm>
          <a:prstGeom prst="rect">
            <a:avLst/>
          </a:prstGeom>
          <a:noFill/>
        </p:spPr>
        <p:txBody>
          <a:bodyPr wrap="none" rtlCol="0">
            <a:spAutoFit/>
          </a:bodyPr>
          <a:lstStyle/>
          <a:p>
            <a:r>
              <a:rPr lang="en-AU" dirty="0"/>
              <a:t>Source</a:t>
            </a:r>
          </a:p>
        </p:txBody>
      </p:sp>
      <p:sp>
        <p:nvSpPr>
          <p:cNvPr id="22" name="TextBox 21">
            <a:extLst>
              <a:ext uri="{FF2B5EF4-FFF2-40B4-BE49-F238E27FC236}">
                <a16:creationId xmlns:a16="http://schemas.microsoft.com/office/drawing/2014/main" id="{BCB87B1A-97B9-4C18-98A0-A1F70831EB5C}"/>
              </a:ext>
            </a:extLst>
          </p:cNvPr>
          <p:cNvSpPr txBox="1"/>
          <p:nvPr/>
        </p:nvSpPr>
        <p:spPr>
          <a:xfrm>
            <a:off x="3417047" y="4104294"/>
            <a:ext cx="1149674" cy="369332"/>
          </a:xfrm>
          <a:prstGeom prst="rect">
            <a:avLst/>
          </a:prstGeom>
          <a:noFill/>
        </p:spPr>
        <p:txBody>
          <a:bodyPr wrap="none" rtlCol="0">
            <a:spAutoFit/>
          </a:bodyPr>
          <a:lstStyle/>
          <a:p>
            <a:r>
              <a:rPr lang="en-AU" dirty="0"/>
              <a:t>Channel</a:t>
            </a:r>
          </a:p>
        </p:txBody>
      </p:sp>
      <p:sp>
        <p:nvSpPr>
          <p:cNvPr id="20" name="TextBox 19">
            <a:extLst>
              <a:ext uri="{FF2B5EF4-FFF2-40B4-BE49-F238E27FC236}">
                <a16:creationId xmlns:a16="http://schemas.microsoft.com/office/drawing/2014/main" id="{20CEF8E6-206D-479B-ABBB-8871160DB8BE}"/>
              </a:ext>
            </a:extLst>
          </p:cNvPr>
          <p:cNvSpPr txBox="1"/>
          <p:nvPr/>
        </p:nvSpPr>
        <p:spPr>
          <a:xfrm>
            <a:off x="5182391" y="1393138"/>
            <a:ext cx="6368487" cy="3477875"/>
          </a:xfrm>
          <a:prstGeom prst="rect">
            <a:avLst/>
          </a:prstGeom>
          <a:noFill/>
        </p:spPr>
        <p:txBody>
          <a:bodyPr wrap="square">
            <a:spAutoFit/>
          </a:bodyPr>
          <a:lstStyle/>
          <a:p>
            <a:pPr marR="0" algn="just" rtl="0"/>
            <a:r>
              <a:rPr lang="en-AU" sz="2000" b="1" i="0" u="none" strike="noStrike" baseline="0" dirty="0">
                <a:solidFill>
                  <a:srgbClr val="92D050"/>
                </a:solidFill>
                <a:latin typeface="+mj-lt"/>
              </a:rPr>
              <a:t>Moses of himself framed no law</a:t>
            </a:r>
            <a:r>
              <a:rPr lang="en-AU" sz="2000" b="0" i="0" u="none" strike="noStrike" baseline="0" dirty="0">
                <a:latin typeface="+mj-lt"/>
              </a:rPr>
              <a:t>. Christ, the angel whom God had appointed to go before his chosen people, gave to Moses statutes and requirements necessary to a living religion and to govern the people of God. </a:t>
            </a:r>
            <a:r>
              <a:rPr lang="en-AU" sz="2000" b="0" i="0" u="none" strike="noStrike" baseline="0" dirty="0">
                <a:solidFill>
                  <a:srgbClr val="92D050"/>
                </a:solidFill>
                <a:latin typeface="+mj-lt"/>
              </a:rPr>
              <a:t>Christians commit a terrible mistake in calling this law severe and arbitrary, and then contrasting it with the gospel and mission of Christ in his ministry on earth</a:t>
            </a:r>
            <a:r>
              <a:rPr lang="en-AU" sz="2000" b="0" i="0" u="none" strike="noStrike" baseline="0" dirty="0">
                <a:solidFill>
                  <a:schemeClr val="accent1">
                    <a:lumMod val="40000"/>
                    <a:lumOff val="60000"/>
                  </a:schemeClr>
                </a:solidFill>
                <a:latin typeface="+mj-lt"/>
              </a:rPr>
              <a:t>, as though he were in </a:t>
            </a:r>
            <a:r>
              <a:rPr lang="en-AU" sz="2000" b="1" i="0" u="none" strike="noStrike" baseline="0" dirty="0">
                <a:solidFill>
                  <a:schemeClr val="accent1">
                    <a:lumMod val="40000"/>
                    <a:lumOff val="60000"/>
                  </a:schemeClr>
                </a:solidFill>
                <a:latin typeface="+mj-lt"/>
              </a:rPr>
              <a:t>opposition</a:t>
            </a:r>
            <a:r>
              <a:rPr lang="en-AU" sz="2000" b="0" i="0" u="none" strike="noStrike" baseline="0" dirty="0">
                <a:solidFill>
                  <a:schemeClr val="accent1">
                    <a:lumMod val="40000"/>
                    <a:lumOff val="60000"/>
                  </a:schemeClr>
                </a:solidFill>
                <a:latin typeface="+mj-lt"/>
              </a:rPr>
              <a:t> to the just precepts which they call the law of Moses.  </a:t>
            </a:r>
            <a:r>
              <a:rPr lang="en-AU" sz="2000" b="0" i="0" u="none" strike="noStrike" baseline="0" dirty="0">
                <a:latin typeface="+mj-lt"/>
              </a:rPr>
              <a:t>{RH, May 6, 1875 par. 12} </a:t>
            </a:r>
            <a:endParaRPr lang="en-AU" sz="1600" b="0" i="0" u="none" strike="noStrike" baseline="0" dirty="0">
              <a:latin typeface="Verdana" panose="020B0604030504040204" pitchFamily="34" charset="0"/>
            </a:endParaRPr>
          </a:p>
        </p:txBody>
      </p:sp>
      <p:sp>
        <p:nvSpPr>
          <p:cNvPr id="13" name="TextBox 12">
            <a:extLst>
              <a:ext uri="{FF2B5EF4-FFF2-40B4-BE49-F238E27FC236}">
                <a16:creationId xmlns:a16="http://schemas.microsoft.com/office/drawing/2014/main" id="{2BBE4EA2-EF8E-4FFC-9245-0BB487EB3174}"/>
              </a:ext>
            </a:extLst>
          </p:cNvPr>
          <p:cNvSpPr txBox="1"/>
          <p:nvPr/>
        </p:nvSpPr>
        <p:spPr>
          <a:xfrm>
            <a:off x="641122" y="5259848"/>
            <a:ext cx="10827334" cy="1200329"/>
          </a:xfrm>
          <a:prstGeom prst="rect">
            <a:avLst/>
          </a:prstGeom>
          <a:noFill/>
        </p:spPr>
        <p:txBody>
          <a:bodyPr wrap="square">
            <a:spAutoFit/>
          </a:bodyPr>
          <a:lstStyle/>
          <a:p>
            <a:pPr algn="just"/>
            <a:r>
              <a:rPr lang="en-AU" sz="2400" dirty="0"/>
              <a:t>The instructions given to Moses for ancient Israel, with their sharp, rigid outlines, are to be studied and obeyed by the people of God today (Letter 259, 1903). </a:t>
            </a:r>
          </a:p>
        </p:txBody>
      </p:sp>
    </p:spTree>
    <p:extLst>
      <p:ext uri="{BB962C8B-B14F-4D97-AF65-F5344CB8AC3E}">
        <p14:creationId xmlns:p14="http://schemas.microsoft.com/office/powerpoint/2010/main" val="281023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Law of Moses is Law of Christ</a:t>
            </a:r>
          </a:p>
        </p:txBody>
      </p:sp>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1272179" y="260340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1746022" y="260340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ACDA21F5-BD3D-40B3-BE59-81C1FEAA0370}"/>
              </a:ext>
            </a:extLst>
          </p:cNvPr>
          <p:cNvSpPr/>
          <p:nvPr/>
        </p:nvSpPr>
        <p:spPr>
          <a:xfrm>
            <a:off x="1153677" y="4239003"/>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1345957" y="4104294"/>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480397BF-C912-45E8-A2E8-427A9453933B}"/>
              </a:ext>
            </a:extLst>
          </p:cNvPr>
          <p:cNvSpPr txBox="1"/>
          <p:nvPr/>
        </p:nvSpPr>
        <p:spPr>
          <a:xfrm>
            <a:off x="641122" y="1874505"/>
            <a:ext cx="2409634" cy="646331"/>
          </a:xfrm>
          <a:prstGeom prst="rect">
            <a:avLst/>
          </a:prstGeom>
          <a:noFill/>
        </p:spPr>
        <p:txBody>
          <a:bodyPr wrap="none" rtlCol="0">
            <a:spAutoFit/>
          </a:bodyPr>
          <a:lstStyle/>
          <a:p>
            <a:r>
              <a:rPr lang="en-AU" dirty="0"/>
              <a:t>10 Commandments</a:t>
            </a:r>
          </a:p>
          <a:p>
            <a:pPr algn="ctr"/>
            <a:r>
              <a:rPr lang="en-AU" dirty="0"/>
              <a:t>Tablets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819017" y="3645988"/>
            <a:ext cx="1976823" cy="369332"/>
          </a:xfrm>
          <a:prstGeom prst="rect">
            <a:avLst/>
          </a:prstGeom>
          <a:noFill/>
        </p:spPr>
        <p:txBody>
          <a:bodyPr wrap="none" rtlCol="0">
            <a:spAutoFit/>
          </a:bodyPr>
          <a:lstStyle/>
          <a:p>
            <a:r>
              <a:rPr lang="en-AU" dirty="0"/>
              <a:t>Book of the Law</a:t>
            </a:r>
          </a:p>
        </p:txBody>
      </p:sp>
      <p:sp>
        <p:nvSpPr>
          <p:cNvPr id="21" name="TextBox 20">
            <a:extLst>
              <a:ext uri="{FF2B5EF4-FFF2-40B4-BE49-F238E27FC236}">
                <a16:creationId xmlns:a16="http://schemas.microsoft.com/office/drawing/2014/main" id="{9ECDEE99-6EA3-4EF8-B4FA-CEAAB3F43A79}"/>
              </a:ext>
            </a:extLst>
          </p:cNvPr>
          <p:cNvSpPr txBox="1"/>
          <p:nvPr/>
        </p:nvSpPr>
        <p:spPr>
          <a:xfrm>
            <a:off x="3606202" y="2145798"/>
            <a:ext cx="960519" cy="369332"/>
          </a:xfrm>
          <a:prstGeom prst="rect">
            <a:avLst/>
          </a:prstGeom>
          <a:noFill/>
        </p:spPr>
        <p:txBody>
          <a:bodyPr wrap="none" rtlCol="0">
            <a:spAutoFit/>
          </a:bodyPr>
          <a:lstStyle/>
          <a:p>
            <a:r>
              <a:rPr lang="en-AU" dirty="0"/>
              <a:t>Source</a:t>
            </a:r>
          </a:p>
        </p:txBody>
      </p:sp>
      <p:sp>
        <p:nvSpPr>
          <p:cNvPr id="22" name="TextBox 21">
            <a:extLst>
              <a:ext uri="{FF2B5EF4-FFF2-40B4-BE49-F238E27FC236}">
                <a16:creationId xmlns:a16="http://schemas.microsoft.com/office/drawing/2014/main" id="{BCB87B1A-97B9-4C18-98A0-A1F70831EB5C}"/>
              </a:ext>
            </a:extLst>
          </p:cNvPr>
          <p:cNvSpPr txBox="1"/>
          <p:nvPr/>
        </p:nvSpPr>
        <p:spPr>
          <a:xfrm>
            <a:off x="3417047" y="4104294"/>
            <a:ext cx="1149674" cy="369332"/>
          </a:xfrm>
          <a:prstGeom prst="rect">
            <a:avLst/>
          </a:prstGeom>
          <a:noFill/>
        </p:spPr>
        <p:txBody>
          <a:bodyPr wrap="none" rtlCol="0">
            <a:spAutoFit/>
          </a:bodyPr>
          <a:lstStyle/>
          <a:p>
            <a:r>
              <a:rPr lang="en-AU" dirty="0"/>
              <a:t>Channel</a:t>
            </a:r>
          </a:p>
        </p:txBody>
      </p:sp>
      <p:sp>
        <p:nvSpPr>
          <p:cNvPr id="20" name="TextBox 19">
            <a:extLst>
              <a:ext uri="{FF2B5EF4-FFF2-40B4-BE49-F238E27FC236}">
                <a16:creationId xmlns:a16="http://schemas.microsoft.com/office/drawing/2014/main" id="{20CEF8E6-206D-479B-ABBB-8871160DB8BE}"/>
              </a:ext>
            </a:extLst>
          </p:cNvPr>
          <p:cNvSpPr txBox="1"/>
          <p:nvPr/>
        </p:nvSpPr>
        <p:spPr>
          <a:xfrm>
            <a:off x="5714866" y="2418552"/>
            <a:ext cx="5009706" cy="2062103"/>
          </a:xfrm>
          <a:prstGeom prst="rect">
            <a:avLst/>
          </a:prstGeom>
          <a:noFill/>
        </p:spPr>
        <p:txBody>
          <a:bodyPr wrap="square">
            <a:spAutoFit/>
          </a:bodyPr>
          <a:lstStyle/>
          <a:p>
            <a:pPr marR="0" algn="just" rtl="0"/>
            <a:r>
              <a:rPr lang="en-AU" sz="3200" i="0" u="none" strike="noStrike" baseline="0" dirty="0">
                <a:latin typeface="+mj-lt"/>
              </a:rPr>
              <a:t>As Christ is the way to the Father so the Law of Moses is the way to the 10 Commandments</a:t>
            </a:r>
            <a:endParaRPr lang="en-AU" sz="2400" i="0" u="none" strike="noStrike" baseline="0" dirty="0">
              <a:latin typeface="Verdana" panose="020B0604030504040204" pitchFamily="34" charset="0"/>
            </a:endParaRPr>
          </a:p>
        </p:txBody>
      </p:sp>
    </p:spTree>
    <p:extLst>
      <p:ext uri="{BB962C8B-B14F-4D97-AF65-F5344CB8AC3E}">
        <p14:creationId xmlns:p14="http://schemas.microsoft.com/office/powerpoint/2010/main" val="679580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Christian Oppositional System</a:t>
            </a:r>
          </a:p>
        </p:txBody>
      </p:sp>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7818257" y="3030693"/>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8292100" y="3030693"/>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DCD5F0EB-A98F-45B9-A44A-340AFA49333E}"/>
              </a:ext>
            </a:extLst>
          </p:cNvPr>
          <p:cNvGrpSpPr/>
          <p:nvPr/>
        </p:nvGrpSpPr>
        <p:grpSpPr>
          <a:xfrm>
            <a:off x="2826783" y="3125953"/>
            <a:ext cx="1307506" cy="473938"/>
            <a:chOff x="2826783" y="3125953"/>
            <a:chExt cx="1307506" cy="473938"/>
          </a:xfrm>
        </p:grpSpPr>
        <p:sp>
          <p:nvSpPr>
            <p:cNvPr id="16" name="Rectangle 15">
              <a:extLst>
                <a:ext uri="{FF2B5EF4-FFF2-40B4-BE49-F238E27FC236}">
                  <a16:creationId xmlns:a16="http://schemas.microsoft.com/office/drawing/2014/main" id="{ACDA21F5-BD3D-40B3-BE59-81C1FEAA0370}"/>
                </a:ext>
              </a:extLst>
            </p:cNvPr>
            <p:cNvSpPr/>
            <p:nvPr/>
          </p:nvSpPr>
          <p:spPr>
            <a:xfrm>
              <a:off x="2826783" y="3260662"/>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3019063" y="3125953"/>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TextBox 17">
            <a:extLst>
              <a:ext uri="{FF2B5EF4-FFF2-40B4-BE49-F238E27FC236}">
                <a16:creationId xmlns:a16="http://schemas.microsoft.com/office/drawing/2014/main" id="{480397BF-C912-45E8-A2E8-427A9453933B}"/>
              </a:ext>
            </a:extLst>
          </p:cNvPr>
          <p:cNvSpPr txBox="1"/>
          <p:nvPr/>
        </p:nvSpPr>
        <p:spPr>
          <a:xfrm>
            <a:off x="7187200" y="2301794"/>
            <a:ext cx="2409634" cy="646331"/>
          </a:xfrm>
          <a:prstGeom prst="rect">
            <a:avLst/>
          </a:prstGeom>
          <a:noFill/>
        </p:spPr>
        <p:txBody>
          <a:bodyPr wrap="none" rtlCol="0">
            <a:spAutoFit/>
          </a:bodyPr>
          <a:lstStyle/>
          <a:p>
            <a:r>
              <a:rPr lang="en-AU" dirty="0"/>
              <a:t>10 Commandments</a:t>
            </a:r>
          </a:p>
          <a:p>
            <a:pPr algn="ctr"/>
            <a:r>
              <a:rPr lang="en-AU" dirty="0"/>
              <a:t>Tablets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2492123" y="2667647"/>
            <a:ext cx="1976823" cy="369332"/>
          </a:xfrm>
          <a:prstGeom prst="rect">
            <a:avLst/>
          </a:prstGeom>
          <a:noFill/>
        </p:spPr>
        <p:txBody>
          <a:bodyPr wrap="none" rtlCol="0">
            <a:spAutoFit/>
          </a:bodyPr>
          <a:lstStyle/>
          <a:p>
            <a:r>
              <a:rPr lang="en-AU" dirty="0"/>
              <a:t>Book of the Law</a:t>
            </a:r>
          </a:p>
        </p:txBody>
      </p:sp>
      <p:sp>
        <p:nvSpPr>
          <p:cNvPr id="21" name="TextBox 20">
            <a:extLst>
              <a:ext uri="{FF2B5EF4-FFF2-40B4-BE49-F238E27FC236}">
                <a16:creationId xmlns:a16="http://schemas.microsoft.com/office/drawing/2014/main" id="{9ECDEE99-6EA3-4EF8-B4FA-CEAAB3F43A79}"/>
              </a:ext>
            </a:extLst>
          </p:cNvPr>
          <p:cNvSpPr txBox="1"/>
          <p:nvPr/>
        </p:nvSpPr>
        <p:spPr>
          <a:xfrm>
            <a:off x="2903577" y="2069162"/>
            <a:ext cx="960519" cy="369332"/>
          </a:xfrm>
          <a:prstGeom prst="rect">
            <a:avLst/>
          </a:prstGeom>
          <a:noFill/>
        </p:spPr>
        <p:txBody>
          <a:bodyPr wrap="none" rtlCol="0">
            <a:spAutoFit/>
          </a:bodyPr>
          <a:lstStyle/>
          <a:p>
            <a:r>
              <a:rPr lang="en-AU" dirty="0"/>
              <a:t>Source</a:t>
            </a:r>
          </a:p>
        </p:txBody>
      </p:sp>
      <p:sp>
        <p:nvSpPr>
          <p:cNvPr id="14" name="TextBox 13">
            <a:extLst>
              <a:ext uri="{FF2B5EF4-FFF2-40B4-BE49-F238E27FC236}">
                <a16:creationId xmlns:a16="http://schemas.microsoft.com/office/drawing/2014/main" id="{40959C62-1133-402E-B733-10615D9B08D1}"/>
              </a:ext>
            </a:extLst>
          </p:cNvPr>
          <p:cNvSpPr txBox="1"/>
          <p:nvPr/>
        </p:nvSpPr>
        <p:spPr>
          <a:xfrm>
            <a:off x="308197" y="5091138"/>
            <a:ext cx="11575605" cy="400110"/>
          </a:xfrm>
          <a:prstGeom prst="rect">
            <a:avLst/>
          </a:prstGeom>
          <a:noFill/>
        </p:spPr>
        <p:txBody>
          <a:bodyPr wrap="none" rtlCol="0">
            <a:spAutoFit/>
          </a:bodyPr>
          <a:lstStyle/>
          <a:p>
            <a:pPr marR="0" algn="l" rtl="0"/>
            <a:r>
              <a:rPr lang="en-AU" sz="2000" i="0" u="none" strike="noStrike" baseline="0" dirty="0">
                <a:latin typeface="Verdana" panose="020B0604030504040204" pitchFamily="34" charset="0"/>
              </a:rPr>
              <a:t>John 1:17  </a:t>
            </a:r>
            <a:r>
              <a:rPr lang="en-AU" sz="2000" b="0" i="0" u="none" strike="noStrike" baseline="0" dirty="0">
                <a:latin typeface="Verdana" panose="020B0604030504040204" pitchFamily="34" charset="0"/>
              </a:rPr>
              <a:t>For the law was given by Moses, </a:t>
            </a:r>
            <a:r>
              <a:rPr lang="en-AU" sz="2000" b="0" i="1" u="none" strike="noStrike" baseline="0" dirty="0">
                <a:latin typeface="Verdana" panose="020B0604030504040204" pitchFamily="34" charset="0"/>
              </a:rPr>
              <a:t>but</a:t>
            </a:r>
            <a:r>
              <a:rPr lang="en-AU" sz="2000" b="0" i="0" u="none" strike="noStrike" baseline="0" dirty="0">
                <a:latin typeface="Verdana" panose="020B0604030504040204" pitchFamily="34" charset="0"/>
              </a:rPr>
              <a:t> grace and truth came by Jesus Christ. </a:t>
            </a:r>
          </a:p>
        </p:txBody>
      </p:sp>
      <p:cxnSp>
        <p:nvCxnSpPr>
          <p:cNvPr id="4" name="Straight Connector 3">
            <a:extLst>
              <a:ext uri="{FF2B5EF4-FFF2-40B4-BE49-F238E27FC236}">
                <a16:creationId xmlns:a16="http://schemas.microsoft.com/office/drawing/2014/main" id="{DC2D5F72-D950-4CA6-A150-C4113E05240E}"/>
              </a:ext>
            </a:extLst>
          </p:cNvPr>
          <p:cNvCxnSpPr/>
          <p:nvPr/>
        </p:nvCxnSpPr>
        <p:spPr>
          <a:xfrm>
            <a:off x="760576" y="4435267"/>
            <a:ext cx="10417323"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F17CFE-C997-4FDB-94DE-4DBACC216379}"/>
              </a:ext>
            </a:extLst>
          </p:cNvPr>
          <p:cNvCxnSpPr/>
          <p:nvPr/>
        </p:nvCxnSpPr>
        <p:spPr>
          <a:xfrm>
            <a:off x="5853869" y="3037099"/>
            <a:ext cx="0" cy="132980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466F02-51FD-49D1-8356-11DEA49C9DCE}"/>
              </a:ext>
            </a:extLst>
          </p:cNvPr>
          <p:cNvCxnSpPr>
            <a:cxnSpLocks/>
          </p:cNvCxnSpPr>
          <p:nvPr/>
        </p:nvCxnSpPr>
        <p:spPr>
          <a:xfrm flipH="1">
            <a:off x="5496979" y="3397867"/>
            <a:ext cx="75131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668663C-75E3-450D-B629-FE50579D016C}"/>
              </a:ext>
            </a:extLst>
          </p:cNvPr>
          <p:cNvSpPr txBox="1"/>
          <p:nvPr/>
        </p:nvSpPr>
        <p:spPr>
          <a:xfrm>
            <a:off x="7819654" y="1879095"/>
            <a:ext cx="960519" cy="369332"/>
          </a:xfrm>
          <a:prstGeom prst="rect">
            <a:avLst/>
          </a:prstGeom>
          <a:noFill/>
        </p:spPr>
        <p:txBody>
          <a:bodyPr wrap="none" rtlCol="0">
            <a:spAutoFit/>
          </a:bodyPr>
          <a:lstStyle/>
          <a:p>
            <a:r>
              <a:rPr lang="en-AU" dirty="0"/>
              <a:t>Source</a:t>
            </a:r>
          </a:p>
        </p:txBody>
      </p:sp>
    </p:spTree>
    <p:extLst>
      <p:ext uri="{BB962C8B-B14F-4D97-AF65-F5344CB8AC3E}">
        <p14:creationId xmlns:p14="http://schemas.microsoft.com/office/powerpoint/2010/main" val="31192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19466 0.00972 " pathEditMode="relative" rAng="0" ptsTypes="AA">
                                      <p:cBhvr>
                                        <p:cTn id="6" dur="2000" fill="hold"/>
                                        <p:tgtEl>
                                          <p:spTgt spid="11"/>
                                        </p:tgtEl>
                                        <p:attrNameLst>
                                          <p:attrName>ppt_x</p:attrName>
                                          <p:attrName>ppt_y</p:attrName>
                                        </p:attrNameLst>
                                      </p:cBhvr>
                                      <p:rCtr x="9727" y="486"/>
                                    </p:animMotion>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grpId="0" nodeType="clickEffect">
                                  <p:stCondLst>
                                    <p:cond delay="0"/>
                                  </p:stCondLst>
                                  <p:childTnLst>
                                    <p:animEffect transition="out" filter="fade">
                                      <p:cBhvr>
                                        <p:cTn id="10" dur="1000"/>
                                        <p:tgtEl>
                                          <p:spTgt spid="21"/>
                                        </p:tgtEl>
                                      </p:cBhvr>
                                    </p:animEffect>
                                    <p:anim calcmode="lin" valueType="num">
                                      <p:cBhvr>
                                        <p:cTn id="11" dur="1000"/>
                                        <p:tgtEl>
                                          <p:spTgt spid="21"/>
                                        </p:tgtEl>
                                        <p:attrNameLst>
                                          <p:attrName>ppt_x</p:attrName>
                                        </p:attrNameLst>
                                      </p:cBhvr>
                                      <p:tavLst>
                                        <p:tav tm="0">
                                          <p:val>
                                            <p:strVal val="ppt_x"/>
                                          </p:val>
                                        </p:tav>
                                        <p:tav tm="100000">
                                          <p:val>
                                            <p:strVal val="ppt_x"/>
                                          </p:val>
                                        </p:tav>
                                      </p:tavLst>
                                    </p:anim>
                                    <p:anim calcmode="lin" valueType="num">
                                      <p:cBhvr>
                                        <p:cTn id="12" dur="1000"/>
                                        <p:tgtEl>
                                          <p:spTgt spid="21"/>
                                        </p:tgtEl>
                                        <p:attrNameLst>
                                          <p:attrName>ppt_y</p:attrName>
                                        </p:attrNameLst>
                                      </p:cBhvr>
                                      <p:tavLst>
                                        <p:tav tm="0">
                                          <p:val>
                                            <p:strVal val="ppt_y"/>
                                          </p:val>
                                        </p:tav>
                                        <p:tav tm="100000">
                                          <p:val>
                                            <p:strVal val="ppt_y+.1"/>
                                          </p:val>
                                        </p:tav>
                                      </p:tavLst>
                                    </p:anim>
                                    <p:set>
                                      <p:cBhvr>
                                        <p:cTn id="13" dur="1" fill="hold">
                                          <p:stCondLst>
                                            <p:cond delay="999"/>
                                          </p:stCondLst>
                                        </p:cTn>
                                        <p:tgtEl>
                                          <p:spTgt spid="21"/>
                                        </p:tgtEl>
                                        <p:attrNameLst>
                                          <p:attrName>style.visibility</p:attrName>
                                        </p:attrNameLst>
                                      </p:cBhvr>
                                      <p:to>
                                        <p:strVal val="hidden"/>
                                      </p:to>
                                    </p:set>
                                  </p:childTnLst>
                                </p:cTn>
                              </p:par>
                              <p:par>
                                <p:cTn id="14" presetID="42" presetClass="exit" presetSubtype="0" fill="hold" grpId="0" nodeType="withEffect">
                                  <p:stCondLst>
                                    <p:cond delay="0"/>
                                  </p:stCondLst>
                                  <p:childTnLst>
                                    <p:animEffect transition="out" filter="fade">
                                      <p:cBhvr>
                                        <p:cTn id="15" dur="1000"/>
                                        <p:tgtEl>
                                          <p:spTgt spid="19"/>
                                        </p:tgtEl>
                                      </p:cBhvr>
                                    </p:animEffect>
                                    <p:anim calcmode="lin" valueType="num">
                                      <p:cBhvr>
                                        <p:cTn id="16" dur="1000"/>
                                        <p:tgtEl>
                                          <p:spTgt spid="19"/>
                                        </p:tgtEl>
                                        <p:attrNameLst>
                                          <p:attrName>ppt_x</p:attrName>
                                        </p:attrNameLst>
                                      </p:cBhvr>
                                      <p:tavLst>
                                        <p:tav tm="0">
                                          <p:val>
                                            <p:strVal val="ppt_x"/>
                                          </p:val>
                                        </p:tav>
                                        <p:tav tm="100000">
                                          <p:val>
                                            <p:strVal val="ppt_x"/>
                                          </p:val>
                                        </p:tav>
                                      </p:tavLst>
                                    </p:anim>
                                    <p:anim calcmode="lin" valueType="num">
                                      <p:cBhvr>
                                        <p:cTn id="17" dur="1000"/>
                                        <p:tgtEl>
                                          <p:spTgt spid="19"/>
                                        </p:tgtEl>
                                        <p:attrNameLst>
                                          <p:attrName>ppt_y</p:attrName>
                                        </p:attrNameLst>
                                      </p:cBhvr>
                                      <p:tavLst>
                                        <p:tav tm="0">
                                          <p:val>
                                            <p:strVal val="ppt_y"/>
                                          </p:val>
                                        </p:tav>
                                        <p:tav tm="100000">
                                          <p:val>
                                            <p:strVal val="ppt_y+.1"/>
                                          </p:val>
                                        </p:tav>
                                      </p:tavLst>
                                    </p:anim>
                                    <p:set>
                                      <p:cBhvr>
                                        <p:cTn id="18"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Christian Oppositional System</a:t>
            </a:r>
          </a:p>
        </p:txBody>
      </p:sp>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2692030" y="2328308"/>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3165873" y="2328308"/>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DCD5F0EB-A98F-45B9-A44A-340AFA49333E}"/>
              </a:ext>
            </a:extLst>
          </p:cNvPr>
          <p:cNvGrpSpPr/>
          <p:nvPr/>
        </p:nvGrpSpPr>
        <p:grpSpPr>
          <a:xfrm>
            <a:off x="2543005" y="3777596"/>
            <a:ext cx="1307506" cy="473938"/>
            <a:chOff x="2826783" y="3125953"/>
            <a:chExt cx="1307506" cy="473938"/>
          </a:xfrm>
        </p:grpSpPr>
        <p:sp>
          <p:nvSpPr>
            <p:cNvPr id="16" name="Rectangle 15">
              <a:extLst>
                <a:ext uri="{FF2B5EF4-FFF2-40B4-BE49-F238E27FC236}">
                  <a16:creationId xmlns:a16="http://schemas.microsoft.com/office/drawing/2014/main" id="{ACDA21F5-BD3D-40B3-BE59-81C1FEAA0370}"/>
                </a:ext>
              </a:extLst>
            </p:cNvPr>
            <p:cNvSpPr/>
            <p:nvPr/>
          </p:nvSpPr>
          <p:spPr>
            <a:xfrm>
              <a:off x="2826783" y="3260662"/>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3019063" y="3125953"/>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TextBox 17">
            <a:extLst>
              <a:ext uri="{FF2B5EF4-FFF2-40B4-BE49-F238E27FC236}">
                <a16:creationId xmlns:a16="http://schemas.microsoft.com/office/drawing/2014/main" id="{480397BF-C912-45E8-A2E8-427A9453933B}"/>
              </a:ext>
            </a:extLst>
          </p:cNvPr>
          <p:cNvSpPr txBox="1"/>
          <p:nvPr/>
        </p:nvSpPr>
        <p:spPr>
          <a:xfrm>
            <a:off x="2060973" y="1599409"/>
            <a:ext cx="2409634" cy="646331"/>
          </a:xfrm>
          <a:prstGeom prst="rect">
            <a:avLst/>
          </a:prstGeom>
          <a:noFill/>
        </p:spPr>
        <p:txBody>
          <a:bodyPr wrap="none" rtlCol="0">
            <a:spAutoFit/>
          </a:bodyPr>
          <a:lstStyle/>
          <a:p>
            <a:r>
              <a:rPr lang="en-AU" dirty="0"/>
              <a:t>10 Commandments</a:t>
            </a:r>
          </a:p>
          <a:p>
            <a:pPr algn="ctr"/>
            <a:r>
              <a:rPr lang="en-AU" dirty="0"/>
              <a:t>Tablets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2208345" y="3319290"/>
            <a:ext cx="1976823" cy="369332"/>
          </a:xfrm>
          <a:prstGeom prst="rect">
            <a:avLst/>
          </a:prstGeom>
          <a:noFill/>
        </p:spPr>
        <p:txBody>
          <a:bodyPr wrap="none" rtlCol="0">
            <a:spAutoFit/>
          </a:bodyPr>
          <a:lstStyle/>
          <a:p>
            <a:r>
              <a:rPr lang="en-AU" dirty="0"/>
              <a:t>Book of the Law</a:t>
            </a:r>
          </a:p>
        </p:txBody>
      </p:sp>
      <p:sp>
        <p:nvSpPr>
          <p:cNvPr id="14" name="TextBox 13">
            <a:extLst>
              <a:ext uri="{FF2B5EF4-FFF2-40B4-BE49-F238E27FC236}">
                <a16:creationId xmlns:a16="http://schemas.microsoft.com/office/drawing/2014/main" id="{40959C62-1133-402E-B733-10615D9B08D1}"/>
              </a:ext>
            </a:extLst>
          </p:cNvPr>
          <p:cNvSpPr txBox="1"/>
          <p:nvPr/>
        </p:nvSpPr>
        <p:spPr>
          <a:xfrm>
            <a:off x="310089" y="5085718"/>
            <a:ext cx="11571822" cy="400110"/>
          </a:xfrm>
          <a:prstGeom prst="rect">
            <a:avLst/>
          </a:prstGeom>
          <a:noFill/>
        </p:spPr>
        <p:txBody>
          <a:bodyPr wrap="none" rtlCol="0">
            <a:spAutoFit/>
          </a:bodyPr>
          <a:lstStyle/>
          <a:p>
            <a:pPr marR="0" algn="l" rtl="0"/>
            <a:r>
              <a:rPr lang="en-AU" sz="2000" i="0" u="none" strike="noStrike" baseline="0" dirty="0">
                <a:latin typeface="Verdana" panose="020B0604030504040204" pitchFamily="34" charset="0"/>
              </a:rPr>
              <a:t>John 1:17  </a:t>
            </a:r>
            <a:r>
              <a:rPr lang="en-AU" sz="2000" b="0" i="0" u="none" strike="noStrike" baseline="0" dirty="0">
                <a:latin typeface="Verdana" panose="020B0604030504040204" pitchFamily="34" charset="0"/>
              </a:rPr>
              <a:t>Because the law was given by Moses, grace and truth came by Jesus Christ. </a:t>
            </a:r>
          </a:p>
        </p:txBody>
      </p:sp>
      <p:cxnSp>
        <p:nvCxnSpPr>
          <p:cNvPr id="4" name="Straight Connector 3">
            <a:extLst>
              <a:ext uri="{FF2B5EF4-FFF2-40B4-BE49-F238E27FC236}">
                <a16:creationId xmlns:a16="http://schemas.microsoft.com/office/drawing/2014/main" id="{DC2D5F72-D950-4CA6-A150-C4113E05240E}"/>
              </a:ext>
            </a:extLst>
          </p:cNvPr>
          <p:cNvCxnSpPr/>
          <p:nvPr/>
        </p:nvCxnSpPr>
        <p:spPr>
          <a:xfrm>
            <a:off x="760576" y="4435267"/>
            <a:ext cx="10417323"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F17CFE-C997-4FDB-94DE-4DBACC216379}"/>
              </a:ext>
            </a:extLst>
          </p:cNvPr>
          <p:cNvCxnSpPr/>
          <p:nvPr/>
        </p:nvCxnSpPr>
        <p:spPr>
          <a:xfrm>
            <a:off x="5853869" y="3037099"/>
            <a:ext cx="0" cy="132980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466F02-51FD-49D1-8356-11DEA49C9DCE}"/>
              </a:ext>
            </a:extLst>
          </p:cNvPr>
          <p:cNvCxnSpPr>
            <a:cxnSpLocks/>
          </p:cNvCxnSpPr>
          <p:nvPr/>
        </p:nvCxnSpPr>
        <p:spPr>
          <a:xfrm flipH="1">
            <a:off x="5496979" y="3397867"/>
            <a:ext cx="75131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668663C-75E3-450D-B629-FE50579D016C}"/>
              </a:ext>
            </a:extLst>
          </p:cNvPr>
          <p:cNvSpPr txBox="1"/>
          <p:nvPr/>
        </p:nvSpPr>
        <p:spPr>
          <a:xfrm>
            <a:off x="685951" y="1638958"/>
            <a:ext cx="960519" cy="369332"/>
          </a:xfrm>
          <a:prstGeom prst="rect">
            <a:avLst/>
          </a:prstGeom>
          <a:noFill/>
        </p:spPr>
        <p:txBody>
          <a:bodyPr wrap="none" rtlCol="0">
            <a:spAutoFit/>
          </a:bodyPr>
          <a:lstStyle/>
          <a:p>
            <a:r>
              <a:rPr lang="en-AU" dirty="0"/>
              <a:t>Source</a:t>
            </a:r>
          </a:p>
        </p:txBody>
      </p:sp>
      <p:sp>
        <p:nvSpPr>
          <p:cNvPr id="20" name="TextBox 19">
            <a:extLst>
              <a:ext uri="{FF2B5EF4-FFF2-40B4-BE49-F238E27FC236}">
                <a16:creationId xmlns:a16="http://schemas.microsoft.com/office/drawing/2014/main" id="{A77F2578-128F-4CA2-929C-78F9315FEED4}"/>
              </a:ext>
            </a:extLst>
          </p:cNvPr>
          <p:cNvSpPr txBox="1"/>
          <p:nvPr/>
        </p:nvSpPr>
        <p:spPr>
          <a:xfrm>
            <a:off x="726407" y="3332668"/>
            <a:ext cx="1149674" cy="369332"/>
          </a:xfrm>
          <a:prstGeom prst="rect">
            <a:avLst/>
          </a:prstGeom>
          <a:noFill/>
        </p:spPr>
        <p:txBody>
          <a:bodyPr wrap="none" rtlCol="0">
            <a:spAutoFit/>
          </a:bodyPr>
          <a:lstStyle/>
          <a:p>
            <a:r>
              <a:rPr lang="en-AU" dirty="0"/>
              <a:t>Channel</a:t>
            </a:r>
          </a:p>
        </p:txBody>
      </p:sp>
      <p:pic>
        <p:nvPicPr>
          <p:cNvPr id="22" name="Picture 42">
            <a:extLst>
              <a:ext uri="{FF2B5EF4-FFF2-40B4-BE49-F238E27FC236}">
                <a16:creationId xmlns:a16="http://schemas.microsoft.com/office/drawing/2014/main" id="{0A4C392C-847B-4972-BBB5-39CDDE5BA2AC}"/>
              </a:ext>
            </a:extLst>
          </p:cNvPr>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8870783" y="2143027"/>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3">
            <a:extLst>
              <a:ext uri="{FF2B5EF4-FFF2-40B4-BE49-F238E27FC236}">
                <a16:creationId xmlns:a16="http://schemas.microsoft.com/office/drawing/2014/main" id="{43283834-C718-43CE-9B64-E3E04960A171}"/>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9344626" y="2143027"/>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a:extLst>
              <a:ext uri="{FF2B5EF4-FFF2-40B4-BE49-F238E27FC236}">
                <a16:creationId xmlns:a16="http://schemas.microsoft.com/office/drawing/2014/main" id="{D918F0C5-487E-49C7-93B6-D454A18F3A30}"/>
              </a:ext>
            </a:extLst>
          </p:cNvPr>
          <p:cNvGrpSpPr/>
          <p:nvPr/>
        </p:nvGrpSpPr>
        <p:grpSpPr>
          <a:xfrm>
            <a:off x="8721758" y="3592315"/>
            <a:ext cx="1307506" cy="473938"/>
            <a:chOff x="2826783" y="3125953"/>
            <a:chExt cx="1307506" cy="473938"/>
          </a:xfrm>
        </p:grpSpPr>
        <p:sp>
          <p:nvSpPr>
            <p:cNvPr id="27" name="Rectangle 26">
              <a:extLst>
                <a:ext uri="{FF2B5EF4-FFF2-40B4-BE49-F238E27FC236}">
                  <a16:creationId xmlns:a16="http://schemas.microsoft.com/office/drawing/2014/main" id="{77897708-BE83-4534-9C18-9AB839D322F0}"/>
                </a:ext>
              </a:extLst>
            </p:cNvPr>
            <p:cNvSpPr/>
            <p:nvPr/>
          </p:nvSpPr>
          <p:spPr>
            <a:xfrm>
              <a:off x="2826783" y="3260662"/>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C04E43D3-032A-408E-B24B-4C828B45CE8A}"/>
                </a:ext>
              </a:extLst>
            </p:cNvPr>
            <p:cNvSpPr/>
            <p:nvPr/>
          </p:nvSpPr>
          <p:spPr>
            <a:xfrm>
              <a:off x="3019063" y="3125953"/>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9" name="TextBox 28">
            <a:extLst>
              <a:ext uri="{FF2B5EF4-FFF2-40B4-BE49-F238E27FC236}">
                <a16:creationId xmlns:a16="http://schemas.microsoft.com/office/drawing/2014/main" id="{6FB9391B-73CC-4BA6-9CFB-AB6324B69D4A}"/>
              </a:ext>
            </a:extLst>
          </p:cNvPr>
          <p:cNvSpPr txBox="1"/>
          <p:nvPr/>
        </p:nvSpPr>
        <p:spPr>
          <a:xfrm>
            <a:off x="8239726" y="1414128"/>
            <a:ext cx="2409634" cy="646331"/>
          </a:xfrm>
          <a:prstGeom prst="rect">
            <a:avLst/>
          </a:prstGeom>
          <a:noFill/>
        </p:spPr>
        <p:txBody>
          <a:bodyPr wrap="none" rtlCol="0">
            <a:spAutoFit/>
          </a:bodyPr>
          <a:lstStyle/>
          <a:p>
            <a:r>
              <a:rPr lang="en-AU" dirty="0"/>
              <a:t>10 Commandments</a:t>
            </a:r>
          </a:p>
          <a:p>
            <a:pPr algn="ctr"/>
            <a:r>
              <a:rPr lang="en-AU" dirty="0"/>
              <a:t>Tablets</a:t>
            </a:r>
          </a:p>
        </p:txBody>
      </p:sp>
      <p:sp>
        <p:nvSpPr>
          <p:cNvPr id="30" name="TextBox 29">
            <a:extLst>
              <a:ext uri="{FF2B5EF4-FFF2-40B4-BE49-F238E27FC236}">
                <a16:creationId xmlns:a16="http://schemas.microsoft.com/office/drawing/2014/main" id="{F6A34C68-F59B-428E-8B83-C0F91BB786F9}"/>
              </a:ext>
            </a:extLst>
          </p:cNvPr>
          <p:cNvSpPr txBox="1"/>
          <p:nvPr/>
        </p:nvSpPr>
        <p:spPr>
          <a:xfrm>
            <a:off x="8387098" y="3134009"/>
            <a:ext cx="1976823" cy="369332"/>
          </a:xfrm>
          <a:prstGeom prst="rect">
            <a:avLst/>
          </a:prstGeom>
          <a:noFill/>
        </p:spPr>
        <p:txBody>
          <a:bodyPr wrap="none" rtlCol="0">
            <a:spAutoFit/>
          </a:bodyPr>
          <a:lstStyle/>
          <a:p>
            <a:r>
              <a:rPr lang="en-AU" dirty="0"/>
              <a:t>Book of the Law</a:t>
            </a:r>
          </a:p>
        </p:txBody>
      </p:sp>
      <p:sp>
        <p:nvSpPr>
          <p:cNvPr id="31" name="TextBox 30">
            <a:extLst>
              <a:ext uri="{FF2B5EF4-FFF2-40B4-BE49-F238E27FC236}">
                <a16:creationId xmlns:a16="http://schemas.microsoft.com/office/drawing/2014/main" id="{55DE5966-3438-4D89-94E6-22134F33BDD4}"/>
              </a:ext>
            </a:extLst>
          </p:cNvPr>
          <p:cNvSpPr txBox="1"/>
          <p:nvPr/>
        </p:nvSpPr>
        <p:spPr>
          <a:xfrm>
            <a:off x="6864704" y="1453677"/>
            <a:ext cx="960519" cy="369332"/>
          </a:xfrm>
          <a:prstGeom prst="rect">
            <a:avLst/>
          </a:prstGeom>
          <a:noFill/>
        </p:spPr>
        <p:txBody>
          <a:bodyPr wrap="none" rtlCol="0">
            <a:spAutoFit/>
          </a:bodyPr>
          <a:lstStyle/>
          <a:p>
            <a:r>
              <a:rPr lang="en-AU" dirty="0"/>
              <a:t>Source</a:t>
            </a:r>
          </a:p>
        </p:txBody>
      </p:sp>
      <p:sp>
        <p:nvSpPr>
          <p:cNvPr id="32" name="TextBox 31">
            <a:extLst>
              <a:ext uri="{FF2B5EF4-FFF2-40B4-BE49-F238E27FC236}">
                <a16:creationId xmlns:a16="http://schemas.microsoft.com/office/drawing/2014/main" id="{26E8BA13-068B-41C2-86C0-956277AABC8A}"/>
              </a:ext>
            </a:extLst>
          </p:cNvPr>
          <p:cNvSpPr txBox="1"/>
          <p:nvPr/>
        </p:nvSpPr>
        <p:spPr>
          <a:xfrm>
            <a:off x="6905160" y="3147387"/>
            <a:ext cx="1149674" cy="369332"/>
          </a:xfrm>
          <a:prstGeom prst="rect">
            <a:avLst/>
          </a:prstGeom>
          <a:noFill/>
        </p:spPr>
        <p:txBody>
          <a:bodyPr wrap="none" rtlCol="0">
            <a:spAutoFit/>
          </a:bodyPr>
          <a:lstStyle/>
          <a:p>
            <a:r>
              <a:rPr lang="en-AU" dirty="0"/>
              <a:t>Channel</a:t>
            </a:r>
          </a:p>
        </p:txBody>
      </p:sp>
    </p:spTree>
    <p:extLst>
      <p:ext uri="{BB962C8B-B14F-4D97-AF65-F5344CB8AC3E}">
        <p14:creationId xmlns:p14="http://schemas.microsoft.com/office/powerpoint/2010/main" val="1769400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Your Way is in the Sanctuary</a:t>
            </a:r>
          </a:p>
        </p:txBody>
      </p:sp>
      <p:pic>
        <p:nvPicPr>
          <p:cNvPr id="7" name="Content Placeholder 6">
            <a:extLst>
              <a:ext uri="{FF2B5EF4-FFF2-40B4-BE49-F238E27FC236}">
                <a16:creationId xmlns:a16="http://schemas.microsoft.com/office/drawing/2014/main" id="{50E9B9DB-45C9-4394-965A-B29D0DA194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261" y="1352673"/>
            <a:ext cx="6828862" cy="5121647"/>
          </a:xfrm>
        </p:spPr>
      </p:pic>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9749610" y="286832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4">
            <a:lum bright="34000"/>
            <a:extLst>
              <a:ext uri="{28A0092B-C50C-407E-A947-70E740481C1C}">
                <a14:useLocalDpi xmlns:a14="http://schemas.microsoft.com/office/drawing/2010/main" val="0"/>
              </a:ext>
            </a:extLst>
          </a:blip>
          <a:srcRect/>
          <a:stretch>
            <a:fillRect/>
          </a:stretch>
        </p:blipFill>
        <p:spPr bwMode="auto">
          <a:xfrm>
            <a:off x="10223453" y="286832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79666A52-97AB-4102-9035-518E8F046C16}"/>
              </a:ext>
            </a:extLst>
          </p:cNvPr>
          <p:cNvCxnSpPr>
            <a:cxnSpLocks/>
            <a:stCxn id="8" idx="1"/>
          </p:cNvCxnSpPr>
          <p:nvPr/>
        </p:nvCxnSpPr>
        <p:spPr>
          <a:xfrm flipH="1">
            <a:off x="8259098" y="3254234"/>
            <a:ext cx="1490512" cy="595095"/>
          </a:xfrm>
          <a:prstGeom prst="straightConnector1">
            <a:avLst/>
          </a:prstGeom>
          <a:ln w="1905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CD47235-9CDD-4C9E-9082-3E63CEA40B36}"/>
              </a:ext>
            </a:extLst>
          </p:cNvPr>
          <p:cNvCxnSpPr>
            <a:cxnSpLocks/>
          </p:cNvCxnSpPr>
          <p:nvPr/>
        </p:nvCxnSpPr>
        <p:spPr>
          <a:xfrm flipH="1" flipV="1">
            <a:off x="8259100" y="4358987"/>
            <a:ext cx="1278007" cy="247196"/>
          </a:xfrm>
          <a:prstGeom prst="straightConnector1">
            <a:avLst/>
          </a:prstGeom>
          <a:ln w="1905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CDA21F5-BD3D-40B3-BE59-81C1FEAA0370}"/>
              </a:ext>
            </a:extLst>
          </p:cNvPr>
          <p:cNvSpPr/>
          <p:nvPr/>
        </p:nvSpPr>
        <p:spPr>
          <a:xfrm>
            <a:off x="9639654" y="4503923"/>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9831934" y="4369214"/>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480397BF-C912-45E8-A2E8-427A9453933B}"/>
              </a:ext>
            </a:extLst>
          </p:cNvPr>
          <p:cNvSpPr txBox="1"/>
          <p:nvPr/>
        </p:nvSpPr>
        <p:spPr>
          <a:xfrm>
            <a:off x="9251432" y="2410718"/>
            <a:ext cx="2409634" cy="369332"/>
          </a:xfrm>
          <a:prstGeom prst="rect">
            <a:avLst/>
          </a:prstGeom>
          <a:noFill/>
        </p:spPr>
        <p:txBody>
          <a:bodyPr wrap="none" rtlCol="0">
            <a:spAutoFit/>
          </a:bodyPr>
          <a:lstStyle/>
          <a:p>
            <a:r>
              <a:rPr lang="en-AU" dirty="0"/>
              <a:t>10 Commandments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9467837" y="3929661"/>
            <a:ext cx="1976823" cy="369332"/>
          </a:xfrm>
          <a:prstGeom prst="rect">
            <a:avLst/>
          </a:prstGeom>
          <a:noFill/>
        </p:spPr>
        <p:txBody>
          <a:bodyPr wrap="none" rtlCol="0">
            <a:spAutoFit/>
          </a:bodyPr>
          <a:lstStyle/>
          <a:p>
            <a:r>
              <a:rPr lang="en-AU" dirty="0"/>
              <a:t>Book of the Law</a:t>
            </a:r>
          </a:p>
        </p:txBody>
      </p:sp>
      <p:sp>
        <p:nvSpPr>
          <p:cNvPr id="21" name="TextBox 20">
            <a:extLst>
              <a:ext uri="{FF2B5EF4-FFF2-40B4-BE49-F238E27FC236}">
                <a16:creationId xmlns:a16="http://schemas.microsoft.com/office/drawing/2014/main" id="{9ECDEE99-6EA3-4EF8-B4FA-CEAAB3F43A79}"/>
              </a:ext>
            </a:extLst>
          </p:cNvPr>
          <p:cNvSpPr txBox="1"/>
          <p:nvPr/>
        </p:nvSpPr>
        <p:spPr>
          <a:xfrm>
            <a:off x="7603124" y="5614953"/>
            <a:ext cx="960519" cy="369332"/>
          </a:xfrm>
          <a:prstGeom prst="rect">
            <a:avLst/>
          </a:prstGeom>
          <a:noFill/>
        </p:spPr>
        <p:txBody>
          <a:bodyPr wrap="none" rtlCol="0">
            <a:spAutoFit/>
          </a:bodyPr>
          <a:lstStyle/>
          <a:p>
            <a:r>
              <a:rPr lang="en-AU" dirty="0"/>
              <a:t>Source</a:t>
            </a:r>
          </a:p>
        </p:txBody>
      </p:sp>
      <p:sp>
        <p:nvSpPr>
          <p:cNvPr id="22" name="TextBox 21">
            <a:extLst>
              <a:ext uri="{FF2B5EF4-FFF2-40B4-BE49-F238E27FC236}">
                <a16:creationId xmlns:a16="http://schemas.microsoft.com/office/drawing/2014/main" id="{BCB87B1A-97B9-4C18-98A0-A1F70831EB5C}"/>
              </a:ext>
            </a:extLst>
          </p:cNvPr>
          <p:cNvSpPr txBox="1"/>
          <p:nvPr/>
        </p:nvSpPr>
        <p:spPr>
          <a:xfrm>
            <a:off x="4718192" y="5629069"/>
            <a:ext cx="1149674" cy="369332"/>
          </a:xfrm>
          <a:prstGeom prst="rect">
            <a:avLst/>
          </a:prstGeom>
          <a:noFill/>
        </p:spPr>
        <p:txBody>
          <a:bodyPr wrap="none" rtlCol="0">
            <a:spAutoFit/>
          </a:bodyPr>
          <a:lstStyle/>
          <a:p>
            <a:r>
              <a:rPr lang="en-AU" dirty="0"/>
              <a:t>Channel</a:t>
            </a:r>
          </a:p>
        </p:txBody>
      </p:sp>
      <p:sp>
        <p:nvSpPr>
          <p:cNvPr id="15" name="TextBox 14">
            <a:extLst>
              <a:ext uri="{FF2B5EF4-FFF2-40B4-BE49-F238E27FC236}">
                <a16:creationId xmlns:a16="http://schemas.microsoft.com/office/drawing/2014/main" id="{1B7D13AB-E860-4DC9-BE03-EF1E6CFBA83D}"/>
              </a:ext>
            </a:extLst>
          </p:cNvPr>
          <p:cNvSpPr txBox="1"/>
          <p:nvPr/>
        </p:nvSpPr>
        <p:spPr>
          <a:xfrm>
            <a:off x="219593" y="2023439"/>
            <a:ext cx="2117667" cy="3139321"/>
          </a:xfrm>
          <a:prstGeom prst="rect">
            <a:avLst/>
          </a:prstGeom>
          <a:noFill/>
        </p:spPr>
        <p:txBody>
          <a:bodyPr wrap="square">
            <a:spAutoFit/>
          </a:bodyPr>
          <a:lstStyle/>
          <a:p>
            <a:r>
              <a:rPr lang="en-AU" sz="1800" b="0" i="0" u="none" strike="noStrike" baseline="0" dirty="0">
                <a:latin typeface="Verdana" panose="020B0604030504040204" pitchFamily="34" charset="0"/>
              </a:rPr>
              <a:t>To him that </a:t>
            </a:r>
            <a:r>
              <a:rPr lang="en-AU" sz="1800" b="0" i="0" u="none" strike="noStrike" baseline="0" dirty="0" err="1">
                <a:latin typeface="Verdana" panose="020B0604030504040204" pitchFamily="34" charset="0"/>
              </a:rPr>
              <a:t>overcometh</a:t>
            </a:r>
            <a:r>
              <a:rPr lang="en-AU" sz="1800" b="0" i="0" u="none" strike="noStrike" baseline="0" dirty="0">
                <a:latin typeface="Verdana" panose="020B0604030504040204" pitchFamily="34" charset="0"/>
              </a:rPr>
              <a:t> will I grant to sit with me in my throne, even as I also overcame, and am set down with my Father in his throne. </a:t>
            </a:r>
            <a:r>
              <a:rPr lang="en-AU" dirty="0">
                <a:latin typeface="Verdana" panose="020B0604030504040204" pitchFamily="34" charset="0"/>
              </a:rPr>
              <a:t>Rev 3:21  </a:t>
            </a:r>
            <a:endParaRPr lang="en-AU" sz="1800" b="0" i="0" u="none" strike="noStrike" baseline="0" dirty="0">
              <a:latin typeface="Verdana" panose="020B0604030504040204" pitchFamily="34" charset="0"/>
            </a:endParaRPr>
          </a:p>
        </p:txBody>
      </p:sp>
    </p:spTree>
    <p:extLst>
      <p:ext uri="{BB962C8B-B14F-4D97-AF65-F5344CB8AC3E}">
        <p14:creationId xmlns:p14="http://schemas.microsoft.com/office/powerpoint/2010/main" val="4128829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2420" y="401921"/>
            <a:ext cx="10564010" cy="1049235"/>
          </a:xfrm>
        </p:spPr>
        <p:txBody>
          <a:bodyPr>
            <a:normAutofit/>
          </a:bodyPr>
          <a:lstStyle/>
          <a:p>
            <a:r>
              <a:rPr lang="en-AU" sz="4000" dirty="0"/>
              <a:t>Divine Pattern of Sabbath</a:t>
            </a:r>
          </a:p>
        </p:txBody>
      </p:sp>
      <p:cxnSp>
        <p:nvCxnSpPr>
          <p:cNvPr id="4" name="Straight Arrow Connector 3">
            <a:extLst>
              <a:ext uri="{FF2B5EF4-FFF2-40B4-BE49-F238E27FC236}">
                <a16:creationId xmlns:a16="http://schemas.microsoft.com/office/drawing/2014/main" id="{6F601FE5-6BCD-4692-B7AA-452DE07A51C8}"/>
              </a:ext>
            </a:extLst>
          </p:cNvPr>
          <p:cNvCxnSpPr>
            <a:cxnSpLocks/>
          </p:cNvCxnSpPr>
          <p:nvPr/>
        </p:nvCxnSpPr>
        <p:spPr>
          <a:xfrm flipH="1" flipV="1">
            <a:off x="5029200" y="3900948"/>
            <a:ext cx="1109554" cy="361336"/>
          </a:xfrm>
          <a:prstGeom prst="straightConnector1">
            <a:avLst/>
          </a:prstGeom>
          <a:ln w="101600">
            <a:tailEnd type="triangle"/>
          </a:ln>
        </p:spPr>
        <p:style>
          <a:lnRef idx="3">
            <a:schemeClr val="accent1"/>
          </a:lnRef>
          <a:fillRef idx="0">
            <a:schemeClr val="accent1"/>
          </a:fillRef>
          <a:effectRef idx="2">
            <a:schemeClr val="accent1"/>
          </a:effectRef>
          <a:fontRef idx="minor">
            <a:schemeClr val="tx1"/>
          </a:fontRef>
        </p:style>
      </p:cxnSp>
      <p:graphicFrame>
        <p:nvGraphicFramePr>
          <p:cNvPr id="3" name="Table 2">
            <a:extLst>
              <a:ext uri="{FF2B5EF4-FFF2-40B4-BE49-F238E27FC236}">
                <a16:creationId xmlns:a16="http://schemas.microsoft.com/office/drawing/2014/main" id="{A82EB639-3B65-4283-8184-3A577F871573}"/>
              </a:ext>
            </a:extLst>
          </p:cNvPr>
          <p:cNvGraphicFramePr>
            <a:graphicFrameLocks noGrp="1"/>
          </p:cNvGraphicFramePr>
          <p:nvPr>
            <p:extLst>
              <p:ext uri="{D42A27DB-BD31-4B8C-83A1-F6EECF244321}">
                <p14:modId xmlns:p14="http://schemas.microsoft.com/office/powerpoint/2010/main" val="4225525539"/>
              </p:ext>
            </p:extLst>
          </p:nvPr>
        </p:nvGraphicFramePr>
        <p:xfrm>
          <a:off x="1710812" y="1676623"/>
          <a:ext cx="8126362" cy="3818795"/>
        </p:xfrm>
        <a:graphic>
          <a:graphicData uri="http://schemas.openxmlformats.org/drawingml/2006/table">
            <a:tbl>
              <a:tblPr firstRow="1" firstCol="1" bandRow="1">
                <a:tableStyleId>{5C22544A-7EE6-4342-B048-85BDC9FD1C3A}</a:tableStyleId>
              </a:tblPr>
              <a:tblGrid>
                <a:gridCol w="2815032">
                  <a:extLst>
                    <a:ext uri="{9D8B030D-6E8A-4147-A177-3AD203B41FA5}">
                      <a16:colId xmlns:a16="http://schemas.microsoft.com/office/drawing/2014/main" val="3554564676"/>
                    </a:ext>
                  </a:extLst>
                </a:gridCol>
                <a:gridCol w="3704063">
                  <a:extLst>
                    <a:ext uri="{9D8B030D-6E8A-4147-A177-3AD203B41FA5}">
                      <a16:colId xmlns:a16="http://schemas.microsoft.com/office/drawing/2014/main" val="4076550508"/>
                    </a:ext>
                  </a:extLst>
                </a:gridCol>
                <a:gridCol w="1607267">
                  <a:extLst>
                    <a:ext uri="{9D8B030D-6E8A-4147-A177-3AD203B41FA5}">
                      <a16:colId xmlns:a16="http://schemas.microsoft.com/office/drawing/2014/main" val="2760870511"/>
                    </a:ext>
                  </a:extLst>
                </a:gridCol>
              </a:tblGrid>
              <a:tr h="780445">
                <a:tc>
                  <a:txBody>
                    <a:bodyPr/>
                    <a:lstStyle/>
                    <a:p>
                      <a:pPr>
                        <a:lnSpc>
                          <a:spcPct val="115000"/>
                        </a:lnSpc>
                        <a:spcAft>
                          <a:spcPts val="1000"/>
                        </a:spcAft>
                      </a:pPr>
                      <a:r>
                        <a:rPr lang="en-AU" sz="1800" dirty="0">
                          <a:effectLst/>
                        </a:rPr>
                        <a:t>Origin (Sabbath) </a:t>
                      </a:r>
                      <a:br>
                        <a:rPr lang="en-AU" sz="1800" dirty="0">
                          <a:effectLst/>
                        </a:rPr>
                      </a:br>
                      <a:r>
                        <a:rPr lang="en-AU" sz="1800" dirty="0">
                          <a:effectLst/>
                        </a:rPr>
                        <a:t>- </a:t>
                      </a:r>
                      <a:r>
                        <a:rPr lang="en-AU" sz="2000" dirty="0" err="1">
                          <a:effectLst/>
                        </a:rPr>
                        <a:t>ἐκ</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Channel (Feasts) </a:t>
                      </a:r>
                      <a:br>
                        <a:rPr lang="en-AU" sz="1800" dirty="0">
                          <a:effectLst/>
                        </a:rPr>
                      </a:br>
                      <a:r>
                        <a:rPr lang="en-AU" sz="1800" dirty="0">
                          <a:effectLst/>
                        </a:rPr>
                        <a:t>- </a:t>
                      </a:r>
                      <a:r>
                        <a:rPr lang="en-AU" sz="1800" dirty="0" err="1">
                          <a:effectLst/>
                        </a:rPr>
                        <a:t>dia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3926747"/>
                  </a:ext>
                </a:extLst>
              </a:tr>
              <a:tr h="580807">
                <a:tc>
                  <a:txBody>
                    <a:bodyPr/>
                    <a:lstStyle/>
                    <a:p>
                      <a:pPr>
                        <a:lnSpc>
                          <a:spcPct val="115000"/>
                        </a:lnSpc>
                        <a:spcAft>
                          <a:spcPts val="1000"/>
                        </a:spcAft>
                      </a:pPr>
                      <a:r>
                        <a:rPr lang="en-AU" sz="2200" b="0" dirty="0">
                          <a:solidFill>
                            <a:schemeClr val="bg1"/>
                          </a:solidFill>
                          <a:effectLst/>
                          <a:latin typeface="+mn-lt"/>
                        </a:rPr>
                        <a:t>Glory</a:t>
                      </a:r>
                      <a:endParaRPr lang="en-AU" sz="22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4CCCC"/>
                    </a:solidFill>
                  </a:tcPr>
                </a:tc>
                <a:tc>
                  <a:txBody>
                    <a:bodyPr/>
                    <a:lstStyle/>
                    <a:p>
                      <a:pPr>
                        <a:lnSpc>
                          <a:spcPct val="115000"/>
                        </a:lnSpc>
                        <a:spcAft>
                          <a:spcPts val="1000"/>
                        </a:spcAft>
                      </a:pPr>
                      <a:r>
                        <a:rPr lang="en-AU" sz="2200" dirty="0">
                          <a:effectLst/>
                          <a:latin typeface="+mn-lt"/>
                        </a:rPr>
                        <a:t>Brightness (Magnifier)</a:t>
                      </a:r>
                      <a:endParaRPr lang="en-AU" sz="22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4CCCC"/>
                    </a:solidFill>
                  </a:tcP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Heb 1:3</a:t>
                      </a:r>
                    </a:p>
                  </a:txBody>
                  <a:tcPr marL="68580" marR="68580" marT="0" marB="0" anchor="ctr">
                    <a:solidFill>
                      <a:srgbClr val="E4CCCC"/>
                    </a:solidFill>
                  </a:tcPr>
                </a:tc>
                <a:extLst>
                  <a:ext uri="{0D108BD9-81ED-4DB2-BD59-A6C34878D82A}">
                    <a16:rowId xmlns:a16="http://schemas.microsoft.com/office/drawing/2014/main" val="2800879821"/>
                  </a:ext>
                </a:extLst>
              </a:tr>
              <a:tr h="975918">
                <a:tc>
                  <a:txBody>
                    <a:bodyPr/>
                    <a:lstStyle/>
                    <a:p>
                      <a:pPr>
                        <a:lnSpc>
                          <a:spcPct val="115000"/>
                        </a:lnSpc>
                        <a:spcAft>
                          <a:spcPts val="1000"/>
                        </a:spcAft>
                      </a:pPr>
                      <a:r>
                        <a:rPr lang="en-AU" sz="2200" b="0" dirty="0">
                          <a:solidFill>
                            <a:schemeClr val="bg1"/>
                          </a:solidFill>
                          <a:effectLst/>
                          <a:latin typeface="+mn-lt"/>
                        </a:rPr>
                        <a:t>Headship</a:t>
                      </a:r>
                      <a:endParaRPr lang="en-AU" sz="22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2E7E7"/>
                    </a:solidFill>
                  </a:tcPr>
                </a:tc>
                <a:tc>
                  <a:txBody>
                    <a:bodyPr/>
                    <a:lstStyle/>
                    <a:p>
                      <a:pPr>
                        <a:lnSpc>
                          <a:spcPct val="115000"/>
                        </a:lnSpc>
                        <a:spcAft>
                          <a:spcPts val="1000"/>
                        </a:spcAft>
                      </a:pPr>
                      <a:r>
                        <a:rPr lang="en-AU" sz="2200" dirty="0">
                          <a:effectLst/>
                          <a:latin typeface="+mn-lt"/>
                        </a:rPr>
                        <a:t>Submission </a:t>
                      </a:r>
                      <a:endParaRPr lang="en-AU" sz="2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1 Cor 11:3</a:t>
                      </a:r>
                    </a:p>
                  </a:txBody>
                  <a:tcPr marL="68580" marR="68580" marT="0" marB="0" anchor="ctr"/>
                </a:tc>
                <a:extLst>
                  <a:ext uri="{0D108BD9-81ED-4DB2-BD59-A6C34878D82A}">
                    <a16:rowId xmlns:a16="http://schemas.microsoft.com/office/drawing/2014/main" val="1111687327"/>
                  </a:ext>
                </a:extLst>
              </a:tr>
              <a:tr h="1481625">
                <a:tc>
                  <a:txBody>
                    <a:bodyPr/>
                    <a:lstStyle/>
                    <a:p>
                      <a:pPr>
                        <a:lnSpc>
                          <a:spcPct val="115000"/>
                        </a:lnSpc>
                        <a:spcAft>
                          <a:spcPts val="1000"/>
                        </a:spcAft>
                      </a:pPr>
                      <a:r>
                        <a:rPr lang="en-AU" sz="2200" b="0" dirty="0">
                          <a:solidFill>
                            <a:schemeClr val="bg1"/>
                          </a:solidFill>
                          <a:effectLst/>
                          <a:latin typeface="+mn-lt"/>
                          <a:ea typeface="Calibri" panose="020F0502020204030204" pitchFamily="34" charset="0"/>
                          <a:cs typeface="Times New Roman" panose="02020603050405020304" pitchFamily="18" charset="0"/>
                        </a:rPr>
                        <a:t>The Source</a:t>
                      </a:r>
                    </a:p>
                  </a:txBody>
                  <a:tcPr marL="68580" marR="68580" marT="0" marB="0" anchor="ctr">
                    <a:solidFill>
                      <a:srgbClr val="E4CCCC"/>
                    </a:solidFill>
                  </a:tcPr>
                </a:tc>
                <a:tc>
                  <a:txBody>
                    <a:bodyPr/>
                    <a:lstStyle/>
                    <a:p>
                      <a:pPr>
                        <a:lnSpc>
                          <a:spcPct val="115000"/>
                        </a:lnSpc>
                        <a:spcAft>
                          <a:spcPts val="1000"/>
                        </a:spcAft>
                      </a:pPr>
                      <a:r>
                        <a:rPr lang="en-AU" sz="2200" dirty="0">
                          <a:effectLst/>
                          <a:latin typeface="+mn-lt"/>
                          <a:ea typeface="Calibri" panose="020F0502020204030204" pitchFamily="34" charset="0"/>
                          <a:cs typeface="Times New Roman" panose="02020603050405020304" pitchFamily="18" charset="0"/>
                        </a:rPr>
                        <a:t>The Way to</a:t>
                      </a:r>
                    </a:p>
                  </a:txBody>
                  <a:tcPr marL="68580" marR="68580" marT="0" marB="0" anchor="ct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John 14:6</a:t>
                      </a:r>
                    </a:p>
                  </a:txBody>
                  <a:tcPr marL="68580" marR="68580" marT="0" marB="0" anchor="ctr"/>
                </a:tc>
                <a:extLst>
                  <a:ext uri="{0D108BD9-81ED-4DB2-BD59-A6C34878D82A}">
                    <a16:rowId xmlns:a16="http://schemas.microsoft.com/office/drawing/2014/main" val="1113362062"/>
                  </a:ext>
                </a:extLst>
              </a:tr>
            </a:tbl>
          </a:graphicData>
        </a:graphic>
      </p:graphicFrame>
    </p:spTree>
    <p:extLst>
      <p:ext uri="{BB962C8B-B14F-4D97-AF65-F5344CB8AC3E}">
        <p14:creationId xmlns:p14="http://schemas.microsoft.com/office/powerpoint/2010/main" val="427302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8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Divine Pattern = Key to Everything</a:t>
            </a:r>
          </a:p>
        </p:txBody>
      </p:sp>
      <p:graphicFrame>
        <p:nvGraphicFramePr>
          <p:cNvPr id="4" name="Table 3">
            <a:extLst>
              <a:ext uri="{FF2B5EF4-FFF2-40B4-BE49-F238E27FC236}">
                <a16:creationId xmlns:a16="http://schemas.microsoft.com/office/drawing/2014/main" id="{059ECE4F-17AA-44DF-99F7-4812DED43469}"/>
              </a:ext>
            </a:extLst>
          </p:cNvPr>
          <p:cNvGraphicFramePr>
            <a:graphicFrameLocks noGrp="1"/>
          </p:cNvGraphicFramePr>
          <p:nvPr>
            <p:extLst>
              <p:ext uri="{D42A27DB-BD31-4B8C-83A1-F6EECF244321}">
                <p14:modId xmlns:p14="http://schemas.microsoft.com/office/powerpoint/2010/main" val="1065767047"/>
              </p:ext>
            </p:extLst>
          </p:nvPr>
        </p:nvGraphicFramePr>
        <p:xfrm>
          <a:off x="1507355" y="2213009"/>
          <a:ext cx="9428014" cy="3016996"/>
        </p:xfrm>
        <a:graphic>
          <a:graphicData uri="http://schemas.openxmlformats.org/drawingml/2006/table">
            <a:tbl>
              <a:tblPr firstRow="1" firstCol="1" bandRow="1">
                <a:tableStyleId>{5C22544A-7EE6-4342-B048-85BDC9FD1C3A}</a:tableStyleId>
              </a:tblPr>
              <a:tblGrid>
                <a:gridCol w="1419271">
                  <a:extLst>
                    <a:ext uri="{9D8B030D-6E8A-4147-A177-3AD203B41FA5}">
                      <a16:colId xmlns:a16="http://schemas.microsoft.com/office/drawing/2014/main" val="1923037965"/>
                    </a:ext>
                  </a:extLst>
                </a:gridCol>
                <a:gridCol w="1900808">
                  <a:extLst>
                    <a:ext uri="{9D8B030D-6E8A-4147-A177-3AD203B41FA5}">
                      <a16:colId xmlns:a16="http://schemas.microsoft.com/office/drawing/2014/main" val="825451305"/>
                    </a:ext>
                  </a:extLst>
                </a:gridCol>
                <a:gridCol w="6107935">
                  <a:extLst>
                    <a:ext uri="{9D8B030D-6E8A-4147-A177-3AD203B41FA5}">
                      <a16:colId xmlns:a16="http://schemas.microsoft.com/office/drawing/2014/main" val="1810515"/>
                    </a:ext>
                  </a:extLst>
                </a:gridCol>
              </a:tblGrid>
              <a:tr h="548116">
                <a:tc>
                  <a:txBody>
                    <a:bodyPr/>
                    <a:lstStyle/>
                    <a:p>
                      <a:pPr>
                        <a:lnSpc>
                          <a:spcPct val="115000"/>
                        </a:lnSpc>
                        <a:spcAft>
                          <a:spcPts val="1000"/>
                        </a:spcAft>
                      </a:pPr>
                      <a:r>
                        <a:rPr lang="en-AU" sz="2400" dirty="0">
                          <a:effectLst/>
                        </a:rPr>
                        <a:t>Being</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a:effectLst/>
                        </a:rPr>
                        <a:t>Pattern</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dirty="0">
                          <a:effectLst/>
                        </a:rPr>
                        <a:t>Definition (From Strong’s Concordance)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444390"/>
                  </a:ext>
                </a:extLst>
              </a:tr>
              <a:tr h="831695">
                <a:tc>
                  <a:txBody>
                    <a:bodyPr/>
                    <a:lstStyle/>
                    <a:p>
                      <a:pPr>
                        <a:lnSpc>
                          <a:spcPct val="115000"/>
                        </a:lnSpc>
                        <a:spcAft>
                          <a:spcPts val="1000"/>
                        </a:spcAft>
                      </a:pPr>
                      <a:r>
                        <a:rPr lang="en-AU" sz="2400" dirty="0">
                          <a:effectLst/>
                        </a:rPr>
                        <a:t>Father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AU" sz="2800">
                          <a:effectLst/>
                        </a:rPr>
                        <a:t>ἐκ</a:t>
                      </a:r>
                      <a:endParaRPr lang="en-AU" sz="2400">
                        <a:effectLst/>
                      </a:endParaRPr>
                    </a:p>
                    <a:p>
                      <a:pPr algn="ctr">
                        <a:lnSpc>
                          <a:spcPct val="115000"/>
                        </a:lnSpc>
                        <a:spcAft>
                          <a:spcPts val="1000"/>
                        </a:spcAft>
                      </a:pPr>
                      <a:r>
                        <a:rPr lang="en-AU" sz="2400">
                          <a:effectLst/>
                        </a:rPr>
                        <a:t>Of Whom</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2400" dirty="0" err="1">
                          <a:effectLst/>
                        </a:rPr>
                        <a:t>ek</a:t>
                      </a:r>
                      <a:r>
                        <a:rPr lang="en-AU" sz="2400" dirty="0">
                          <a:effectLst/>
                        </a:rPr>
                        <a:t>, ex - A primary preposition denoting origin, source (the point whence motion or action proceeds)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526010"/>
                  </a:ext>
                </a:extLst>
              </a:tr>
              <a:tr h="831695">
                <a:tc>
                  <a:txBody>
                    <a:bodyPr/>
                    <a:lstStyle/>
                    <a:p>
                      <a:pPr>
                        <a:lnSpc>
                          <a:spcPct val="115000"/>
                        </a:lnSpc>
                        <a:spcAft>
                          <a:spcPts val="1000"/>
                        </a:spcAft>
                      </a:pPr>
                      <a:r>
                        <a:rPr lang="en-AU" sz="2400" dirty="0">
                          <a:effectLst/>
                        </a:rPr>
                        <a:t>Jesus </a:t>
                      </a:r>
                      <a:br>
                        <a:rPr lang="en-AU" sz="2400" dirty="0">
                          <a:effectLst/>
                        </a:rPr>
                      </a:br>
                      <a:r>
                        <a:rPr lang="en-AU" sz="2400" dirty="0">
                          <a:effectLst/>
                        </a:rPr>
                        <a:t>Christ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AU" sz="2400" dirty="0" err="1">
                          <a:effectLst/>
                        </a:rPr>
                        <a:t>dia</a:t>
                      </a:r>
                      <a:endParaRPr lang="en-AU" sz="2400" dirty="0">
                        <a:effectLst/>
                      </a:endParaRPr>
                    </a:p>
                    <a:p>
                      <a:pPr algn="ctr">
                        <a:lnSpc>
                          <a:spcPct val="115000"/>
                        </a:lnSpc>
                        <a:spcAft>
                          <a:spcPts val="1000"/>
                        </a:spcAft>
                      </a:pPr>
                      <a:r>
                        <a:rPr lang="en-AU" sz="2400" dirty="0">
                          <a:effectLst/>
                        </a:rPr>
                        <a:t>By Whom</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400"/>
                        </a:spcBef>
                        <a:spcAft>
                          <a:spcPts val="200"/>
                        </a:spcAft>
                      </a:pPr>
                      <a:r>
                        <a:rPr lang="en-AU" sz="2400" dirty="0" err="1">
                          <a:effectLst/>
                        </a:rPr>
                        <a:t>dia</a:t>
                      </a:r>
                      <a:r>
                        <a:rPr lang="en-AU" sz="2400" dirty="0">
                          <a:effectLst/>
                        </a:rPr>
                        <a:t> dee-ah' - A primary preposition denoting the channel of an act; through.</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413488"/>
                  </a:ext>
                </a:extLst>
              </a:tr>
            </a:tbl>
          </a:graphicData>
        </a:graphic>
      </p:graphicFrame>
    </p:spTree>
    <p:extLst>
      <p:ext uri="{BB962C8B-B14F-4D97-AF65-F5344CB8AC3E}">
        <p14:creationId xmlns:p14="http://schemas.microsoft.com/office/powerpoint/2010/main" val="145717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97433" y="358652"/>
            <a:ext cx="10043401" cy="1049235"/>
          </a:xfrm>
        </p:spPr>
        <p:txBody>
          <a:bodyPr>
            <a:normAutofit/>
          </a:bodyPr>
          <a:lstStyle/>
          <a:p>
            <a:r>
              <a:rPr lang="en-AU" sz="4000" dirty="0"/>
              <a:t>Divine Pattern Elements</a:t>
            </a:r>
          </a:p>
        </p:txBody>
      </p:sp>
      <p:graphicFrame>
        <p:nvGraphicFramePr>
          <p:cNvPr id="8" name="Content Placeholder 7">
            <a:extLst>
              <a:ext uri="{FF2B5EF4-FFF2-40B4-BE49-F238E27FC236}">
                <a16:creationId xmlns:a16="http://schemas.microsoft.com/office/drawing/2014/main" id="{2925D9D8-6EEF-42E4-8AD8-33324411CB8F}"/>
              </a:ext>
            </a:extLst>
          </p:cNvPr>
          <p:cNvGraphicFramePr>
            <a:graphicFrameLocks noGrp="1"/>
          </p:cNvGraphicFramePr>
          <p:nvPr>
            <p:ph idx="1"/>
            <p:extLst>
              <p:ext uri="{D42A27DB-BD31-4B8C-83A1-F6EECF244321}">
                <p14:modId xmlns:p14="http://schemas.microsoft.com/office/powerpoint/2010/main" val="1990113213"/>
              </p:ext>
            </p:extLst>
          </p:nvPr>
        </p:nvGraphicFramePr>
        <p:xfrm>
          <a:off x="648928" y="1460102"/>
          <a:ext cx="9940413" cy="4819807"/>
        </p:xfrm>
        <a:graphic>
          <a:graphicData uri="http://schemas.openxmlformats.org/drawingml/2006/table">
            <a:tbl>
              <a:tblPr firstRow="1" firstCol="1" bandRow="1">
                <a:tableStyleId>{5C22544A-7EE6-4342-B048-85BDC9FD1C3A}</a:tableStyleId>
              </a:tblPr>
              <a:tblGrid>
                <a:gridCol w="5792296">
                  <a:extLst>
                    <a:ext uri="{9D8B030D-6E8A-4147-A177-3AD203B41FA5}">
                      <a16:colId xmlns:a16="http://schemas.microsoft.com/office/drawing/2014/main" val="3747854679"/>
                    </a:ext>
                  </a:extLst>
                </a:gridCol>
                <a:gridCol w="380380">
                  <a:extLst>
                    <a:ext uri="{9D8B030D-6E8A-4147-A177-3AD203B41FA5}">
                      <a16:colId xmlns:a16="http://schemas.microsoft.com/office/drawing/2014/main" val="542460179"/>
                    </a:ext>
                  </a:extLst>
                </a:gridCol>
                <a:gridCol w="1938747">
                  <a:extLst>
                    <a:ext uri="{9D8B030D-6E8A-4147-A177-3AD203B41FA5}">
                      <a16:colId xmlns:a16="http://schemas.microsoft.com/office/drawing/2014/main" val="1815131140"/>
                    </a:ext>
                  </a:extLst>
                </a:gridCol>
                <a:gridCol w="1828990">
                  <a:extLst>
                    <a:ext uri="{9D8B030D-6E8A-4147-A177-3AD203B41FA5}">
                      <a16:colId xmlns:a16="http://schemas.microsoft.com/office/drawing/2014/main" val="3579878932"/>
                    </a:ext>
                  </a:extLst>
                </a:gridCol>
              </a:tblGrid>
              <a:tr h="780445">
                <a:tc>
                  <a:txBody>
                    <a:bodyPr/>
                    <a:lstStyle/>
                    <a:p>
                      <a:pPr>
                        <a:lnSpc>
                          <a:spcPct val="115000"/>
                        </a:lnSpc>
                        <a:spcAft>
                          <a:spcPts val="1000"/>
                        </a:spcAft>
                      </a:pPr>
                      <a:r>
                        <a:rPr lang="en-AU" sz="1800" dirty="0">
                          <a:effectLst/>
                        </a:rPr>
                        <a:t>Passage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Origin (Father) </a:t>
                      </a:r>
                      <a:br>
                        <a:rPr lang="en-AU" sz="1800">
                          <a:effectLst/>
                        </a:rPr>
                      </a:br>
                      <a:r>
                        <a:rPr lang="en-AU" sz="1800">
                          <a:effectLst/>
                        </a:rPr>
                        <a:t>- </a:t>
                      </a:r>
                      <a:r>
                        <a:rPr lang="en-AU" sz="2000">
                          <a:effectLst/>
                        </a:rPr>
                        <a:t>ἐκ</a:t>
                      </a:r>
                      <a:r>
                        <a:rPr lang="en-AU" sz="1800">
                          <a:effectLst/>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Channel (Son) </a:t>
                      </a:r>
                      <a:br>
                        <a:rPr lang="en-AU" sz="1800" dirty="0">
                          <a:effectLst/>
                        </a:rPr>
                      </a:br>
                      <a:r>
                        <a:rPr lang="en-AU" sz="1800" dirty="0">
                          <a:effectLst/>
                        </a:rPr>
                        <a:t>- </a:t>
                      </a:r>
                      <a:r>
                        <a:rPr lang="en-AU" sz="1800" dirty="0" err="1">
                          <a:effectLst/>
                        </a:rPr>
                        <a:t>dia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8408627"/>
                  </a:ext>
                </a:extLst>
              </a:tr>
              <a:tr h="580807">
                <a:tc>
                  <a:txBody>
                    <a:bodyPr/>
                    <a:lstStyle/>
                    <a:p>
                      <a:pPr>
                        <a:lnSpc>
                          <a:spcPct val="115000"/>
                        </a:lnSpc>
                        <a:spcAft>
                          <a:spcPts val="1000"/>
                        </a:spcAft>
                      </a:pPr>
                      <a:r>
                        <a:rPr lang="en-AU" sz="1800" b="0">
                          <a:effectLst/>
                        </a:rPr>
                        <a:t>He [Christ] is the image of the invisible God, </a:t>
                      </a:r>
                      <a:r>
                        <a:rPr lang="en-AU" sz="1800" b="0" spc="-20">
                          <a:effectLst/>
                        </a:rPr>
                        <a:t>the firstborn over all creation. Colossians 1:15</a:t>
                      </a:r>
                      <a:r>
                        <a:rPr lang="en-AU" sz="1800" b="0">
                          <a:effectLst/>
                        </a:rPr>
                        <a:t>  </a:t>
                      </a:r>
                      <a:endParaRPr lang="en-AU"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a:effectLst/>
                        </a:rPr>
                        <a:t>1</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Invisible</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Visible</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1399603"/>
                  </a:ext>
                </a:extLst>
              </a:tr>
              <a:tr h="1481625">
                <a:tc>
                  <a:txBody>
                    <a:bodyPr/>
                    <a:lstStyle/>
                    <a:p>
                      <a:pPr>
                        <a:lnSpc>
                          <a:spcPct val="115000"/>
                        </a:lnSpc>
                        <a:spcAft>
                          <a:spcPts val="1000"/>
                        </a:spcAft>
                      </a:pPr>
                      <a:r>
                        <a:rPr lang="en-AU" sz="1800" b="0" dirty="0">
                          <a:effectLst/>
                        </a:rPr>
                        <a:t>[Christ] who being the brightness of His [Father’s] glory and the express image of His person… has by inheritance obtained a more excellent name… Hebrews 1:3, 4   Therefore God exalted him to the highest place and gave him the name that is above every name…to the glory of God the Father. Philippians 2:9-11  </a:t>
                      </a:r>
                      <a:endParaRPr lang="en-AU"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dirty="0">
                          <a:effectLst/>
                        </a:rPr>
                        <a:t>2</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Glory</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Brightness</a:t>
                      </a:r>
                      <a:endParaRPr lang="en-AU" sz="2400" dirty="0">
                        <a:effectLst/>
                      </a:endParaRPr>
                    </a:p>
                    <a:p>
                      <a:pPr>
                        <a:lnSpc>
                          <a:spcPct val="115000"/>
                        </a:lnSpc>
                        <a:spcAft>
                          <a:spcPts val="1000"/>
                        </a:spcAft>
                      </a:pPr>
                      <a:r>
                        <a:rPr lang="en-AU" sz="1800" dirty="0">
                          <a:effectLst/>
                        </a:rPr>
                        <a:t>(Magnifier)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7405207"/>
                  </a:ext>
                </a:extLst>
              </a:tr>
              <a:tr h="881079">
                <a:tc>
                  <a:txBody>
                    <a:bodyPr/>
                    <a:lstStyle/>
                    <a:p>
                      <a:pPr>
                        <a:lnSpc>
                          <a:spcPct val="115000"/>
                        </a:lnSpc>
                        <a:spcAft>
                          <a:spcPts val="1000"/>
                        </a:spcAft>
                      </a:pPr>
                      <a:r>
                        <a:rPr lang="en-AU" sz="1800" b="0" dirty="0">
                          <a:effectLst/>
                        </a:rPr>
                        <a:t>The Son can do nothing by himself; he can do only what he sees his Father doing, John 5:19.   But I want you to realize that…</a:t>
                      </a:r>
                      <a:br>
                        <a:rPr lang="en-AU" sz="1800" b="0" dirty="0">
                          <a:effectLst/>
                        </a:rPr>
                      </a:br>
                      <a:r>
                        <a:rPr lang="en-AU" sz="1800" b="0" dirty="0">
                          <a:effectLst/>
                        </a:rPr>
                        <a:t>the head of Christ is God. 1 Corinthians 11:3  </a:t>
                      </a:r>
                      <a:endParaRPr lang="en-AU"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a:effectLst/>
                        </a:rPr>
                        <a:t>3</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Headship</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Submission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4197582"/>
                  </a:ext>
                </a:extLst>
              </a:tr>
            </a:tbl>
          </a:graphicData>
        </a:graphic>
      </p:graphicFrame>
    </p:spTree>
    <p:extLst>
      <p:ext uri="{BB962C8B-B14F-4D97-AF65-F5344CB8AC3E}">
        <p14:creationId xmlns:p14="http://schemas.microsoft.com/office/powerpoint/2010/main" val="220453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40781" y="373400"/>
            <a:ext cx="10043401" cy="1049235"/>
          </a:xfrm>
        </p:spPr>
        <p:txBody>
          <a:bodyPr>
            <a:normAutofit/>
          </a:bodyPr>
          <a:lstStyle/>
          <a:p>
            <a:r>
              <a:rPr lang="en-AU" sz="4000" dirty="0"/>
              <a:t>Divine Pattern Elements</a:t>
            </a:r>
          </a:p>
        </p:txBody>
      </p:sp>
      <p:graphicFrame>
        <p:nvGraphicFramePr>
          <p:cNvPr id="8" name="Content Placeholder 7">
            <a:extLst>
              <a:ext uri="{FF2B5EF4-FFF2-40B4-BE49-F238E27FC236}">
                <a16:creationId xmlns:a16="http://schemas.microsoft.com/office/drawing/2014/main" id="{2925D9D8-6EEF-42E4-8AD8-33324411CB8F}"/>
              </a:ext>
            </a:extLst>
          </p:cNvPr>
          <p:cNvGraphicFramePr>
            <a:graphicFrameLocks noGrp="1"/>
          </p:cNvGraphicFramePr>
          <p:nvPr>
            <p:ph idx="1"/>
            <p:extLst>
              <p:ext uri="{D42A27DB-BD31-4B8C-83A1-F6EECF244321}">
                <p14:modId xmlns:p14="http://schemas.microsoft.com/office/powerpoint/2010/main" val="1017207384"/>
              </p:ext>
            </p:extLst>
          </p:nvPr>
        </p:nvGraphicFramePr>
        <p:xfrm>
          <a:off x="892276" y="1755070"/>
          <a:ext cx="9940413" cy="3878865"/>
        </p:xfrm>
        <a:graphic>
          <a:graphicData uri="http://schemas.openxmlformats.org/drawingml/2006/table">
            <a:tbl>
              <a:tblPr firstRow="1" firstCol="1" bandRow="1">
                <a:tableStyleId>{5C22544A-7EE6-4342-B048-85BDC9FD1C3A}</a:tableStyleId>
              </a:tblPr>
              <a:tblGrid>
                <a:gridCol w="5792296">
                  <a:extLst>
                    <a:ext uri="{9D8B030D-6E8A-4147-A177-3AD203B41FA5}">
                      <a16:colId xmlns:a16="http://schemas.microsoft.com/office/drawing/2014/main" val="3747854679"/>
                    </a:ext>
                  </a:extLst>
                </a:gridCol>
                <a:gridCol w="380380">
                  <a:extLst>
                    <a:ext uri="{9D8B030D-6E8A-4147-A177-3AD203B41FA5}">
                      <a16:colId xmlns:a16="http://schemas.microsoft.com/office/drawing/2014/main" val="542460179"/>
                    </a:ext>
                  </a:extLst>
                </a:gridCol>
                <a:gridCol w="1938747">
                  <a:extLst>
                    <a:ext uri="{9D8B030D-6E8A-4147-A177-3AD203B41FA5}">
                      <a16:colId xmlns:a16="http://schemas.microsoft.com/office/drawing/2014/main" val="1815131140"/>
                    </a:ext>
                  </a:extLst>
                </a:gridCol>
                <a:gridCol w="1828990">
                  <a:extLst>
                    <a:ext uri="{9D8B030D-6E8A-4147-A177-3AD203B41FA5}">
                      <a16:colId xmlns:a16="http://schemas.microsoft.com/office/drawing/2014/main" val="3579878932"/>
                    </a:ext>
                  </a:extLst>
                </a:gridCol>
              </a:tblGrid>
              <a:tr h="780445">
                <a:tc>
                  <a:txBody>
                    <a:bodyPr/>
                    <a:lstStyle/>
                    <a:p>
                      <a:pPr>
                        <a:lnSpc>
                          <a:spcPct val="115000"/>
                        </a:lnSpc>
                        <a:spcAft>
                          <a:spcPts val="1000"/>
                        </a:spcAft>
                      </a:pPr>
                      <a:r>
                        <a:rPr lang="en-AU" sz="1800" dirty="0">
                          <a:effectLst/>
                        </a:rPr>
                        <a:t>Passage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Origin (Father) </a:t>
                      </a:r>
                      <a:br>
                        <a:rPr lang="en-AU" sz="1800">
                          <a:effectLst/>
                        </a:rPr>
                      </a:br>
                      <a:r>
                        <a:rPr lang="en-AU" sz="1800">
                          <a:effectLst/>
                        </a:rPr>
                        <a:t>- </a:t>
                      </a:r>
                      <a:r>
                        <a:rPr lang="en-AU" sz="2000">
                          <a:effectLst/>
                        </a:rPr>
                        <a:t>ἐκ</a:t>
                      </a:r>
                      <a:r>
                        <a:rPr lang="en-AU" sz="1800">
                          <a:effectLst/>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Channel (Son) </a:t>
                      </a:r>
                      <a:br>
                        <a:rPr lang="en-AU" sz="1800" dirty="0">
                          <a:effectLst/>
                        </a:rPr>
                      </a:br>
                      <a:r>
                        <a:rPr lang="en-AU" sz="1800" dirty="0">
                          <a:effectLst/>
                        </a:rPr>
                        <a:t>- </a:t>
                      </a:r>
                      <a:r>
                        <a:rPr lang="en-AU" sz="1800" dirty="0" err="1">
                          <a:effectLst/>
                        </a:rPr>
                        <a:t>dia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8408627"/>
                  </a:ext>
                </a:extLst>
              </a:tr>
              <a:tr h="580807">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But to which of the angels has He ever said: “Sit at My right hand, Till I make Your enemies Your footstool”? Hebrews 1:13  Whoever dwells in the shelter of the Most High will rest in the shadow of the Almighty. Psalms 91:1  </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4</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Protector</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Protected</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1399603"/>
                  </a:ext>
                </a:extLst>
              </a:tr>
              <a:tr h="1481625">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And a voice from heaven said, "This is my Son, whom I love; with him I am well pleased." Matthew 3:17 Jesus answered, "It is written: 'Man shall not live on bread alone, but on every word that comes from the mouth of God.'" Matthew 4:4   </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b="0">
                          <a:effectLst/>
                          <a:latin typeface="+mj-lt"/>
                          <a:ea typeface="Calibri" panose="020F0502020204030204" pitchFamily="34" charset="0"/>
                          <a:cs typeface="Times New Roman" panose="02020603050405020304" pitchFamily="18" charset="0"/>
                        </a:rPr>
                        <a:t>5</a:t>
                      </a:r>
                      <a:endParaRPr lang="en-AU"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Blessing </a:t>
                      </a:r>
                      <a:br>
                        <a:rPr lang="en-AU" sz="1800" b="0" dirty="0">
                          <a:effectLst/>
                          <a:latin typeface="+mj-lt"/>
                          <a:ea typeface="Calibri" panose="020F0502020204030204" pitchFamily="34" charset="0"/>
                          <a:cs typeface="Times New Roman" panose="02020603050405020304" pitchFamily="18" charset="0"/>
                        </a:rPr>
                      </a:br>
                      <a:r>
                        <a:rPr lang="en-AU" sz="1800" b="0" dirty="0">
                          <a:effectLst/>
                          <a:latin typeface="+mj-lt"/>
                          <a:ea typeface="Calibri" panose="020F0502020204030204" pitchFamily="34" charset="0"/>
                          <a:cs typeface="Times New Roman" panose="02020603050405020304" pitchFamily="18" charset="0"/>
                        </a:rPr>
                        <a:t>Giver/ Provider</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b="0" dirty="0">
                          <a:effectLst/>
                          <a:latin typeface="+mj-lt"/>
                          <a:ea typeface="Calibri" panose="020F0502020204030204" pitchFamily="34" charset="0"/>
                          <a:cs typeface="Times New Roman" panose="02020603050405020304" pitchFamily="18" charset="0"/>
                        </a:rPr>
                        <a:t>Blessing Receiver</a:t>
                      </a:r>
                      <a:endParaRPr lang="en-AU" sz="2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7405207"/>
                  </a:ext>
                </a:extLst>
              </a:tr>
            </a:tbl>
          </a:graphicData>
        </a:graphic>
      </p:graphicFrame>
    </p:spTree>
    <p:extLst>
      <p:ext uri="{BB962C8B-B14F-4D97-AF65-F5344CB8AC3E}">
        <p14:creationId xmlns:p14="http://schemas.microsoft.com/office/powerpoint/2010/main" val="156436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79322" y="358651"/>
            <a:ext cx="10043401" cy="1049235"/>
          </a:xfrm>
        </p:spPr>
        <p:txBody>
          <a:bodyPr>
            <a:normAutofit/>
          </a:bodyPr>
          <a:lstStyle/>
          <a:p>
            <a:r>
              <a:rPr lang="en-AU" sz="4000" dirty="0"/>
              <a:t>Made in Their Image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29481" y="2020527"/>
            <a:ext cx="9682316" cy="4218039"/>
          </a:xfrm>
        </p:spPr>
        <p:txBody>
          <a:bodyPr>
            <a:normAutofit/>
          </a:bodyPr>
          <a:lstStyle/>
          <a:p>
            <a:pPr marL="0" marR="0" indent="0" algn="just" rtl="0">
              <a:buNone/>
            </a:pPr>
            <a:r>
              <a:rPr lang="en-AU" sz="2800" dirty="0">
                <a:latin typeface="+mn-lt"/>
              </a:rPr>
              <a:t>Then God said, “</a:t>
            </a:r>
            <a:r>
              <a:rPr lang="en-AU" sz="2800" dirty="0">
                <a:solidFill>
                  <a:srgbClr val="92D050"/>
                </a:solidFill>
                <a:latin typeface="+mn-lt"/>
              </a:rPr>
              <a:t>Let Us make man in Our image</a:t>
            </a:r>
            <a:r>
              <a:rPr lang="en-AU" sz="2800" dirty="0">
                <a:latin typeface="+mn-lt"/>
              </a:rPr>
              <a:t>, according to Our likeness;”… So God created man in His own image; in the image of God He created him; male and female He created them. Genesis 1:26, 27</a:t>
            </a:r>
          </a:p>
          <a:p>
            <a:pPr marL="0" marR="0" indent="0" algn="just" rtl="0">
              <a:buNone/>
            </a:pPr>
            <a:endParaRPr lang="en-AU" sz="32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774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79322" y="358651"/>
            <a:ext cx="10043401" cy="1049235"/>
          </a:xfrm>
        </p:spPr>
        <p:txBody>
          <a:bodyPr>
            <a:normAutofit/>
          </a:bodyPr>
          <a:lstStyle/>
          <a:p>
            <a:r>
              <a:rPr lang="en-AU" sz="4000" dirty="0"/>
              <a:t>Who Made Us?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29481" y="2020527"/>
            <a:ext cx="9682316" cy="4218039"/>
          </a:xfrm>
        </p:spPr>
        <p:txBody>
          <a:bodyPr>
            <a:normAutofit/>
          </a:bodyPr>
          <a:lstStyle/>
          <a:p>
            <a:pPr marL="0" marR="0" indent="0" algn="just" rtl="0">
              <a:buNone/>
            </a:pPr>
            <a:r>
              <a:rPr lang="en-AU" sz="2800" dirty="0">
                <a:latin typeface="+mn-lt"/>
              </a:rPr>
              <a:t>And to make all see what is the fellowship of the mystery, which from the beginning of the ages has been hidden in </a:t>
            </a:r>
            <a:r>
              <a:rPr lang="en-AU" sz="2800" dirty="0">
                <a:solidFill>
                  <a:srgbClr val="92D050"/>
                </a:solidFill>
                <a:latin typeface="+mn-lt"/>
              </a:rPr>
              <a:t>God who created all things through Jesus Christ</a:t>
            </a:r>
            <a:r>
              <a:rPr lang="en-AU" sz="2800" dirty="0">
                <a:latin typeface="+mn-lt"/>
              </a:rPr>
              <a:t>; Ephesians 3:9 </a:t>
            </a:r>
          </a:p>
          <a:p>
            <a:pPr marL="0" marR="0" indent="0" algn="just" rtl="0">
              <a:buNone/>
            </a:pPr>
            <a:r>
              <a:rPr lang="en-AU" sz="3200" dirty="0">
                <a:effectLst/>
                <a:latin typeface="+mn-lt"/>
                <a:ea typeface="Calibri" panose="020F0502020204030204" pitchFamily="34" charset="0"/>
                <a:cs typeface="Arial" panose="020B0604020202020204" pitchFamily="34" charset="0"/>
              </a:rPr>
              <a:t>And now God says to his Son, “Let us make man in our image.” 1SP 24,25</a:t>
            </a:r>
          </a:p>
        </p:txBody>
      </p:sp>
    </p:spTree>
    <p:extLst>
      <p:ext uri="{BB962C8B-B14F-4D97-AF65-F5344CB8AC3E}">
        <p14:creationId xmlns:p14="http://schemas.microsoft.com/office/powerpoint/2010/main" val="67054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79322" y="358651"/>
            <a:ext cx="10043401" cy="1049235"/>
          </a:xfrm>
        </p:spPr>
        <p:txBody>
          <a:bodyPr>
            <a:normAutofit/>
          </a:bodyPr>
          <a:lstStyle/>
          <a:p>
            <a:r>
              <a:rPr lang="en-AU" sz="4000" dirty="0"/>
              <a:t>Who Made Us?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29481" y="2020527"/>
            <a:ext cx="9682316" cy="4218039"/>
          </a:xfrm>
        </p:spPr>
        <p:txBody>
          <a:bodyPr>
            <a:normAutofit/>
          </a:bodyPr>
          <a:lstStyle/>
          <a:p>
            <a:pPr marL="0" marR="0" indent="0" algn="just" rtl="0">
              <a:buNone/>
            </a:pPr>
            <a:r>
              <a:rPr lang="en-AU" sz="2800" dirty="0">
                <a:latin typeface="+mn-lt"/>
              </a:rPr>
              <a:t>And to make all see what is the fellowship of the mystery, which from the beginning of the ages has been hidden in </a:t>
            </a:r>
            <a:r>
              <a:rPr lang="en-AU" sz="2800" dirty="0">
                <a:solidFill>
                  <a:srgbClr val="92D050"/>
                </a:solidFill>
                <a:latin typeface="+mn-lt"/>
              </a:rPr>
              <a:t>God who created all things through Jesus Christ</a:t>
            </a:r>
            <a:r>
              <a:rPr lang="en-AU" sz="2800" dirty="0">
                <a:latin typeface="+mn-lt"/>
              </a:rPr>
              <a:t>; Ephesians 3:9 </a:t>
            </a:r>
          </a:p>
          <a:p>
            <a:pPr marL="0" marR="0" indent="0" algn="just" rtl="0">
              <a:buNone/>
            </a:pPr>
            <a:r>
              <a:rPr lang="en-AU" sz="3200" dirty="0">
                <a:effectLst/>
                <a:latin typeface="+mn-lt"/>
                <a:ea typeface="Calibri" panose="020F0502020204030204" pitchFamily="34" charset="0"/>
                <a:cs typeface="Arial" panose="020B0604020202020204" pitchFamily="34" charset="0"/>
              </a:rPr>
              <a:t>And now God says to his Son, “Let us make man in our image.” 1SP 24,25</a:t>
            </a:r>
          </a:p>
        </p:txBody>
      </p:sp>
    </p:spTree>
    <p:extLst>
      <p:ext uri="{BB962C8B-B14F-4D97-AF65-F5344CB8AC3E}">
        <p14:creationId xmlns:p14="http://schemas.microsoft.com/office/powerpoint/2010/main" val="334920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40781" y="373400"/>
            <a:ext cx="10043401" cy="1049235"/>
          </a:xfrm>
        </p:spPr>
        <p:txBody>
          <a:bodyPr>
            <a:normAutofit/>
          </a:bodyPr>
          <a:lstStyle/>
          <a:p>
            <a:r>
              <a:rPr lang="en-AU" sz="4000" dirty="0"/>
              <a:t>Divine Pattern Elements</a:t>
            </a:r>
          </a:p>
        </p:txBody>
      </p:sp>
      <p:graphicFrame>
        <p:nvGraphicFramePr>
          <p:cNvPr id="8" name="Content Placeholder 7">
            <a:extLst>
              <a:ext uri="{FF2B5EF4-FFF2-40B4-BE49-F238E27FC236}">
                <a16:creationId xmlns:a16="http://schemas.microsoft.com/office/drawing/2014/main" id="{2925D9D8-6EEF-42E4-8AD8-33324411CB8F}"/>
              </a:ext>
            </a:extLst>
          </p:cNvPr>
          <p:cNvGraphicFramePr>
            <a:graphicFrameLocks noGrp="1"/>
          </p:cNvGraphicFramePr>
          <p:nvPr>
            <p:ph idx="1"/>
            <p:extLst>
              <p:ext uri="{D42A27DB-BD31-4B8C-83A1-F6EECF244321}">
                <p14:modId xmlns:p14="http://schemas.microsoft.com/office/powerpoint/2010/main" val="2373287136"/>
              </p:ext>
            </p:extLst>
          </p:nvPr>
        </p:nvGraphicFramePr>
        <p:xfrm>
          <a:off x="892276" y="1755070"/>
          <a:ext cx="9940413" cy="4070381"/>
        </p:xfrm>
        <a:graphic>
          <a:graphicData uri="http://schemas.openxmlformats.org/drawingml/2006/table">
            <a:tbl>
              <a:tblPr firstRow="1" firstCol="1" bandRow="1">
                <a:tableStyleId>{5C22544A-7EE6-4342-B048-85BDC9FD1C3A}</a:tableStyleId>
              </a:tblPr>
              <a:tblGrid>
                <a:gridCol w="5792296">
                  <a:extLst>
                    <a:ext uri="{9D8B030D-6E8A-4147-A177-3AD203B41FA5}">
                      <a16:colId xmlns:a16="http://schemas.microsoft.com/office/drawing/2014/main" val="3747854679"/>
                    </a:ext>
                  </a:extLst>
                </a:gridCol>
                <a:gridCol w="380380">
                  <a:extLst>
                    <a:ext uri="{9D8B030D-6E8A-4147-A177-3AD203B41FA5}">
                      <a16:colId xmlns:a16="http://schemas.microsoft.com/office/drawing/2014/main" val="542460179"/>
                    </a:ext>
                  </a:extLst>
                </a:gridCol>
                <a:gridCol w="1938747">
                  <a:extLst>
                    <a:ext uri="{9D8B030D-6E8A-4147-A177-3AD203B41FA5}">
                      <a16:colId xmlns:a16="http://schemas.microsoft.com/office/drawing/2014/main" val="1815131140"/>
                    </a:ext>
                  </a:extLst>
                </a:gridCol>
                <a:gridCol w="1828990">
                  <a:extLst>
                    <a:ext uri="{9D8B030D-6E8A-4147-A177-3AD203B41FA5}">
                      <a16:colId xmlns:a16="http://schemas.microsoft.com/office/drawing/2014/main" val="3579878932"/>
                    </a:ext>
                  </a:extLst>
                </a:gridCol>
              </a:tblGrid>
              <a:tr h="780445">
                <a:tc>
                  <a:txBody>
                    <a:bodyPr/>
                    <a:lstStyle/>
                    <a:p>
                      <a:pPr>
                        <a:lnSpc>
                          <a:spcPct val="115000"/>
                        </a:lnSpc>
                        <a:spcAft>
                          <a:spcPts val="1000"/>
                        </a:spcAft>
                      </a:pPr>
                      <a:r>
                        <a:rPr lang="en-AU" sz="1800" dirty="0">
                          <a:effectLst/>
                        </a:rPr>
                        <a:t>Passage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Origin (Adam) </a:t>
                      </a:r>
                      <a:br>
                        <a:rPr lang="en-AU" sz="1800" dirty="0">
                          <a:effectLst/>
                        </a:rPr>
                      </a:br>
                      <a:r>
                        <a:rPr lang="en-AU" sz="1800" dirty="0">
                          <a:effectLst/>
                        </a:rPr>
                        <a:t>- </a:t>
                      </a:r>
                      <a:r>
                        <a:rPr lang="en-AU" sz="2000" dirty="0" err="1">
                          <a:effectLst/>
                        </a:rPr>
                        <a:t>ἐκ</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Channel (Eve) </a:t>
                      </a:r>
                      <a:br>
                        <a:rPr lang="en-AU" sz="1800" dirty="0">
                          <a:effectLst/>
                        </a:rPr>
                      </a:br>
                      <a:r>
                        <a:rPr lang="en-AU" sz="1800" dirty="0">
                          <a:effectLst/>
                        </a:rPr>
                        <a:t>- </a:t>
                      </a:r>
                      <a:r>
                        <a:rPr lang="en-AU" sz="1800" dirty="0" err="1">
                          <a:effectLst/>
                        </a:rPr>
                        <a:t>dia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8408627"/>
                  </a:ext>
                </a:extLst>
              </a:tr>
              <a:tr h="580807">
                <a:tc>
                  <a:txBody>
                    <a:bodyPr/>
                    <a:lstStyle/>
                    <a:p>
                      <a:pPr>
                        <a:lnSpc>
                          <a:spcPct val="115000"/>
                        </a:lnSpc>
                        <a:spcAft>
                          <a:spcPts val="1000"/>
                        </a:spcAft>
                      </a:pPr>
                      <a:r>
                        <a:rPr lang="en-AU" sz="2400" b="0" dirty="0">
                          <a:effectLst/>
                          <a:latin typeface="+mj-lt"/>
                          <a:ea typeface="Calibri" panose="020F0502020204030204" pitchFamily="34" charset="0"/>
                          <a:cs typeface="Times New Roman" panose="02020603050405020304" pitchFamily="18" charset="0"/>
                        </a:rPr>
                        <a:t>For a man indeed ought not to cover his head, since he is the image and glory of God; </a:t>
                      </a:r>
                      <a:r>
                        <a:rPr lang="en-AU" sz="2400" b="0" dirty="0">
                          <a:solidFill>
                            <a:srgbClr val="FFFF00"/>
                          </a:solidFill>
                          <a:effectLst/>
                          <a:latin typeface="+mj-lt"/>
                          <a:ea typeface="Calibri" panose="020F0502020204030204" pitchFamily="34" charset="0"/>
                          <a:cs typeface="Times New Roman" panose="02020603050405020304" pitchFamily="18" charset="0"/>
                        </a:rPr>
                        <a:t>but woman is the glory of man</a:t>
                      </a:r>
                      <a:r>
                        <a:rPr lang="en-AU" sz="2400" b="0" dirty="0">
                          <a:effectLst/>
                          <a:latin typeface="+mj-lt"/>
                          <a:ea typeface="Calibri" panose="020F0502020204030204" pitchFamily="34" charset="0"/>
                          <a:cs typeface="Times New Roman" panose="02020603050405020304" pitchFamily="18" charset="0"/>
                        </a:rPr>
                        <a:t>. 1Cor 11:7  </a:t>
                      </a:r>
                      <a:endParaRPr lang="en-AU" sz="32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dirty="0">
                          <a:effectLst/>
                        </a:rPr>
                        <a:t>2</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Glory</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Brightness</a:t>
                      </a:r>
                      <a:endParaRPr lang="en-AU" sz="2400" dirty="0">
                        <a:effectLst/>
                      </a:endParaRPr>
                    </a:p>
                    <a:p>
                      <a:pPr>
                        <a:lnSpc>
                          <a:spcPct val="115000"/>
                        </a:lnSpc>
                        <a:spcAft>
                          <a:spcPts val="1000"/>
                        </a:spcAft>
                      </a:pPr>
                      <a:r>
                        <a:rPr lang="en-AU" sz="1800" dirty="0">
                          <a:effectLst/>
                        </a:rPr>
                        <a:t>(Magnifier)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1399603"/>
                  </a:ext>
                </a:extLst>
              </a:tr>
              <a:tr h="1481625">
                <a:tc>
                  <a:txBody>
                    <a:bodyPr/>
                    <a:lstStyle/>
                    <a:p>
                      <a:pPr>
                        <a:lnSpc>
                          <a:spcPct val="115000"/>
                        </a:lnSpc>
                        <a:spcAft>
                          <a:spcPts val="1000"/>
                        </a:spcAft>
                      </a:pPr>
                      <a:r>
                        <a:rPr lang="en-AU" sz="2400" b="0" dirty="0">
                          <a:effectLst/>
                          <a:latin typeface="+mj-lt"/>
                          <a:ea typeface="Calibri" panose="020F0502020204030204" pitchFamily="34" charset="0"/>
                          <a:cs typeface="Times New Roman" panose="02020603050405020304" pitchFamily="18" charset="0"/>
                        </a:rPr>
                        <a:t>But I want you to know that the head of every man is Christ, </a:t>
                      </a:r>
                      <a:r>
                        <a:rPr lang="en-AU" sz="2400" b="0" dirty="0">
                          <a:solidFill>
                            <a:srgbClr val="FFFF00"/>
                          </a:solidFill>
                          <a:effectLst/>
                          <a:latin typeface="+mj-lt"/>
                          <a:ea typeface="Calibri" panose="020F0502020204030204" pitchFamily="34" charset="0"/>
                          <a:cs typeface="Times New Roman" panose="02020603050405020304" pitchFamily="18" charset="0"/>
                        </a:rPr>
                        <a:t>the head of woman is man</a:t>
                      </a:r>
                      <a:r>
                        <a:rPr lang="en-AU" sz="2400" b="0" dirty="0">
                          <a:effectLst/>
                          <a:latin typeface="+mj-lt"/>
                          <a:ea typeface="Calibri" panose="020F0502020204030204" pitchFamily="34" charset="0"/>
                          <a:cs typeface="Times New Roman" panose="02020603050405020304" pitchFamily="18" charset="0"/>
                        </a:rPr>
                        <a:t>, and the head of Christ is God. 1Cor 11:3 </a:t>
                      </a:r>
                    </a:p>
                  </a:txBody>
                  <a:tcPr marL="68580" marR="68580" marT="0" marB="0"/>
                </a:tc>
                <a:tc>
                  <a:txBody>
                    <a:bodyPr/>
                    <a:lstStyle/>
                    <a:p>
                      <a:pPr>
                        <a:lnSpc>
                          <a:spcPct val="115000"/>
                        </a:lnSpc>
                        <a:spcAft>
                          <a:spcPts val="1000"/>
                        </a:spcAft>
                      </a:pPr>
                      <a:r>
                        <a:rPr lang="en-AU" sz="1800">
                          <a:effectLst/>
                        </a:rPr>
                        <a:t>3</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Headship</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Submission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7405207"/>
                  </a:ext>
                </a:extLst>
              </a:tr>
            </a:tbl>
          </a:graphicData>
        </a:graphic>
      </p:graphicFrame>
    </p:spTree>
    <p:extLst>
      <p:ext uri="{BB962C8B-B14F-4D97-AF65-F5344CB8AC3E}">
        <p14:creationId xmlns:p14="http://schemas.microsoft.com/office/powerpoint/2010/main" val="2697397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18335</TotalTime>
  <Words>1994</Words>
  <Application>Microsoft Office PowerPoint</Application>
  <PresentationFormat>Widescreen</PresentationFormat>
  <Paragraphs>209</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Century Gothic</vt:lpstr>
      <vt:lpstr>Times New Roman</vt:lpstr>
      <vt:lpstr>TITUS Cyberbit Basic</vt:lpstr>
      <vt:lpstr>Verdana</vt:lpstr>
      <vt:lpstr>Wingdings 3</vt:lpstr>
      <vt:lpstr>Ion</vt:lpstr>
      <vt:lpstr>Divine Pattern  of life</vt:lpstr>
      <vt:lpstr>Divine Pattern = Key to Everything</vt:lpstr>
      <vt:lpstr>Divine Pattern = Key to Everything</vt:lpstr>
      <vt:lpstr>Divine Pattern Elements</vt:lpstr>
      <vt:lpstr>Divine Pattern Elements</vt:lpstr>
      <vt:lpstr>Made in Their Image</vt:lpstr>
      <vt:lpstr>Who Made Us?</vt:lpstr>
      <vt:lpstr>Who Made Us?</vt:lpstr>
      <vt:lpstr>Divine Pattern Elements</vt:lpstr>
      <vt:lpstr>Man and Woman as Image of God</vt:lpstr>
      <vt:lpstr>All the Treasures of Wisdom and Knowledge</vt:lpstr>
      <vt:lpstr>All the Treasures of Wisdom and Knowledge</vt:lpstr>
      <vt:lpstr>Divine Pattern of Scripture</vt:lpstr>
      <vt:lpstr>Counterfeit System</vt:lpstr>
      <vt:lpstr>Counterfeit System</vt:lpstr>
      <vt:lpstr>Your Way is in the Sanctuary</vt:lpstr>
      <vt:lpstr>Your Way is in the Sanctuary</vt:lpstr>
      <vt:lpstr>Your Way is in the Sanctuary</vt:lpstr>
      <vt:lpstr>Tablets and Book</vt:lpstr>
      <vt:lpstr>Tablets and Book</vt:lpstr>
      <vt:lpstr>Law of Moses is Law of Christ</vt:lpstr>
      <vt:lpstr>Law of Moses is Law of Christ</vt:lpstr>
      <vt:lpstr>Christian Oppositional System</vt:lpstr>
      <vt:lpstr>Christian Oppositional System</vt:lpstr>
      <vt:lpstr>Your Way is in the Sanctuary</vt:lpstr>
      <vt:lpstr>Divine Pattern of Sabbath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304</cp:revision>
  <dcterms:created xsi:type="dcterms:W3CDTF">2020-11-26T04:46:46Z</dcterms:created>
  <dcterms:modified xsi:type="dcterms:W3CDTF">2021-06-11T11:02:41Z</dcterms:modified>
</cp:coreProperties>
</file>