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79" r:id="rId2"/>
    <p:sldId id="489" r:id="rId3"/>
    <p:sldId id="517" r:id="rId4"/>
    <p:sldId id="540" r:id="rId5"/>
    <p:sldId id="516" r:id="rId6"/>
    <p:sldId id="541" r:id="rId7"/>
    <p:sldId id="529" r:id="rId8"/>
    <p:sldId id="542" r:id="rId9"/>
    <p:sldId id="537" r:id="rId10"/>
    <p:sldId id="543" r:id="rId11"/>
    <p:sldId id="538" r:id="rId12"/>
    <p:sldId id="544" r:id="rId13"/>
    <p:sldId id="539" r:id="rId14"/>
    <p:sldId id="545" r:id="rId15"/>
    <p:sldId id="546" r:id="rId16"/>
    <p:sldId id="502" r:id="rId17"/>
    <p:sldId id="518" r:id="rId18"/>
    <p:sldId id="547" r:id="rId19"/>
    <p:sldId id="548" r:id="rId20"/>
    <p:sldId id="549" r:id="rId21"/>
    <p:sldId id="550" r:id="rId22"/>
    <p:sldId id="551" r:id="rId23"/>
    <p:sldId id="552" r:id="rId24"/>
    <p:sldId id="553" r:id="rId25"/>
    <p:sldId id="554" r:id="rId26"/>
    <p:sldId id="555" r:id="rId27"/>
    <p:sldId id="556" r:id="rId28"/>
    <p:sldId id="557" r:id="rId29"/>
    <p:sldId id="558" r:id="rId30"/>
    <p:sldId id="559" r:id="rId31"/>
    <p:sldId id="560" r:id="rId32"/>
    <p:sldId id="522"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CCCC"/>
    <a:srgbClr val="F2E7E7"/>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1" autoAdjust="0"/>
    <p:restoredTop sz="94660"/>
  </p:normalViewPr>
  <p:slideViewPr>
    <p:cSldViewPr snapToGrid="0">
      <p:cViewPr varScale="1">
        <p:scale>
          <a:sx n="97" d="100"/>
          <a:sy n="97" d="100"/>
        </p:scale>
        <p:origin x="64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27/08/2021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641788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0F090D-BFA8-45E2-8ACD-2248A79581D3}" type="datetimeFigureOut">
              <a:rPr lang="en-AU" smtClean="0"/>
              <a:t>27/08/2021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009459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27/08/2021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588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27/08/2021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19447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27/08/2021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239886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0F090D-BFA8-45E2-8ACD-2248A79581D3}" type="datetimeFigureOut">
              <a:rPr lang="en-AU" smtClean="0"/>
              <a:t>27/08/2021</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46589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0F090D-BFA8-45E2-8ACD-2248A79581D3}" type="datetimeFigureOut">
              <a:rPr lang="en-AU" smtClean="0"/>
              <a:t>27/08/2021</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713694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27/08/2021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05621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27/08/2021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491786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E0F090D-BFA8-45E2-8ACD-2248A79581D3}" type="datetimeFigureOut">
              <a:rPr lang="en-AU" smtClean="0"/>
              <a:t>27/08/2021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588052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27/08/2021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154003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0F090D-BFA8-45E2-8ACD-2248A79581D3}" type="datetimeFigureOut">
              <a:rPr lang="en-AU" smtClean="0"/>
              <a:t>27/08/2021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487694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0F090D-BFA8-45E2-8ACD-2248A79581D3}" type="datetimeFigureOut">
              <a:rPr lang="en-AU" smtClean="0"/>
              <a:t>27/08/2021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33157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E0F090D-BFA8-45E2-8ACD-2248A79581D3}" type="datetimeFigureOut">
              <a:rPr lang="en-AU" smtClean="0"/>
              <a:t>27/08/2021</a:t>
            </a:fld>
            <a:endParaRPr lang="en-AU"/>
          </a:p>
        </p:txBody>
      </p:sp>
      <p:sp>
        <p:nvSpPr>
          <p:cNvPr id="5" name="Footer Placeholder 3"/>
          <p:cNvSpPr>
            <a:spLocks noGrp="1"/>
          </p:cNvSpPr>
          <p:nvPr>
            <p:ph type="ftr" sz="quarter" idx="11"/>
          </p:nvPr>
        </p:nvSpPr>
        <p:spPr/>
        <p:txBody>
          <a:bodyPr/>
          <a:lstStyle/>
          <a:p>
            <a:endParaRPr lang="en-AU"/>
          </a:p>
        </p:txBody>
      </p:sp>
      <p:sp>
        <p:nvSpPr>
          <p:cNvPr id="6" name="Slide Number Placeholder 4"/>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692983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E0F090D-BFA8-45E2-8ACD-2248A79581D3}" type="datetimeFigureOut">
              <a:rPr lang="en-AU" smtClean="0"/>
              <a:t>27/08/2021</a:t>
            </a:fld>
            <a:endParaRPr lang="en-AU"/>
          </a:p>
        </p:txBody>
      </p:sp>
      <p:sp>
        <p:nvSpPr>
          <p:cNvPr id="5" name="Footer Placeholder 2"/>
          <p:cNvSpPr>
            <a:spLocks noGrp="1"/>
          </p:cNvSpPr>
          <p:nvPr>
            <p:ph type="ftr" sz="quarter" idx="11"/>
          </p:nvPr>
        </p:nvSpPr>
        <p:spPr/>
        <p:txBody>
          <a:bodyPr/>
          <a:lstStyle/>
          <a:p>
            <a:endParaRPr lang="en-AU"/>
          </a:p>
        </p:txBody>
      </p:sp>
      <p:sp>
        <p:nvSpPr>
          <p:cNvPr id="6" name="Slide Number Placeholder 3"/>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230320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2E0F090D-BFA8-45E2-8ACD-2248A79581D3}" type="datetimeFigureOut">
              <a:rPr lang="en-AU" smtClean="0"/>
              <a:t>27/08/2021</a:t>
            </a:fld>
            <a:endParaRPr lang="en-AU"/>
          </a:p>
        </p:txBody>
      </p:sp>
      <p:sp>
        <p:nvSpPr>
          <p:cNvPr id="5" name="Footer Placeholder 5"/>
          <p:cNvSpPr>
            <a:spLocks noGrp="1"/>
          </p:cNvSpPr>
          <p:nvPr>
            <p:ph type="ftr" sz="quarter" idx="11"/>
          </p:nvPr>
        </p:nvSpPr>
        <p:spPr/>
        <p:txBody>
          <a:bodyPr/>
          <a:lstStyle/>
          <a:p>
            <a:endParaRPr lang="en-AU"/>
          </a:p>
        </p:txBody>
      </p:sp>
      <p:sp>
        <p:nvSpPr>
          <p:cNvPr id="6"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52588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0F090D-BFA8-45E2-8ACD-2248A79581D3}" type="datetimeFigureOut">
              <a:rPr lang="en-AU" smtClean="0"/>
              <a:t>27/08/2021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33581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E0F090D-BFA8-45E2-8ACD-2248A79581D3}" type="datetimeFigureOut">
              <a:rPr lang="en-AU" smtClean="0"/>
              <a:t>27/08/2021</a:t>
            </a:fld>
            <a:endParaRPr lang="en-A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A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C670C4A-D412-45E3-8E8D-7B22C4A7267C}" type="slidenum">
              <a:rPr lang="en-AU" smtClean="0"/>
              <a:t>‹#›</a:t>
            </a:fld>
            <a:endParaRPr lang="en-AU"/>
          </a:p>
        </p:txBody>
      </p:sp>
    </p:spTree>
    <p:extLst>
      <p:ext uri="{BB962C8B-B14F-4D97-AF65-F5344CB8AC3E}">
        <p14:creationId xmlns:p14="http://schemas.microsoft.com/office/powerpoint/2010/main" val="1363574651"/>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4906297" y="2057400"/>
            <a:ext cx="7207045" cy="3447533"/>
          </a:xfrm>
        </p:spPr>
        <p:txBody>
          <a:bodyPr>
            <a:noAutofit/>
          </a:bodyPr>
          <a:lstStyle/>
          <a:p>
            <a:pPr algn="ctr"/>
            <a:r>
              <a:rPr lang="en-AU" sz="7200" dirty="0">
                <a:effectLst>
                  <a:outerShdw blurRad="38100" dist="38100" dir="2700000" algn="tl">
                    <a:srgbClr val="000000">
                      <a:alpha val="43137"/>
                    </a:srgbClr>
                  </a:outerShdw>
                </a:effectLst>
              </a:rPr>
              <a:t>Faith of Abraham</a:t>
            </a:r>
          </a:p>
        </p:txBody>
      </p:sp>
      <p:pic>
        <p:nvPicPr>
          <p:cNvPr id="5" name="Picture 4">
            <a:extLst>
              <a:ext uri="{FF2B5EF4-FFF2-40B4-BE49-F238E27FC236}">
                <a16:creationId xmlns:a16="http://schemas.microsoft.com/office/drawing/2014/main" id="{DFB5F4B5-1F3B-4719-96F1-B21DB150D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213" y="1910481"/>
            <a:ext cx="4554742" cy="3037037"/>
          </a:xfrm>
          <a:prstGeom prst="rect">
            <a:avLst/>
          </a:prstGeom>
        </p:spPr>
      </p:pic>
    </p:spTree>
    <p:extLst>
      <p:ext uri="{BB962C8B-B14F-4D97-AF65-F5344CB8AC3E}">
        <p14:creationId xmlns:p14="http://schemas.microsoft.com/office/powerpoint/2010/main" val="127545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Abraham’s response</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842247"/>
            <a:ext cx="10199237" cy="2769082"/>
          </a:xfrm>
        </p:spPr>
        <p:txBody>
          <a:bodyPr>
            <a:noAutofit/>
          </a:bodyPr>
          <a:lstStyle/>
          <a:p>
            <a:pPr marL="0" indent="0" algn="just">
              <a:buNone/>
            </a:pPr>
            <a:r>
              <a:rPr lang="en-AU" sz="2400" dirty="0">
                <a:latin typeface="+mn-lt"/>
              </a:rPr>
              <a:t>So Abraham rose early in the morning and saddled his donkey, and took two of his young men with him, and Isaac his son; and he split the wood for the burnt offering, and arose and went to the place of which God had told him. Then on the third day Abraham lifted his eyes and saw the place afar off. And Abraham said to his young men, "Stay here with the donkey; the lad and I will go yonder and worship, and we will come back to you." (Gen 22:3-5)</a:t>
            </a:r>
          </a:p>
        </p:txBody>
      </p:sp>
    </p:spTree>
    <p:extLst>
      <p:ext uri="{BB962C8B-B14F-4D97-AF65-F5344CB8AC3E}">
        <p14:creationId xmlns:p14="http://schemas.microsoft.com/office/powerpoint/2010/main" val="269087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416859" y="343903"/>
            <a:ext cx="10673677" cy="1049235"/>
          </a:xfrm>
        </p:spPr>
        <p:txBody>
          <a:bodyPr>
            <a:normAutofit/>
          </a:bodyPr>
          <a:lstStyle/>
          <a:p>
            <a:r>
              <a:rPr lang="en-AU" sz="4000" dirty="0"/>
              <a:t>To the Summit</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416859" y="1393138"/>
            <a:ext cx="11174506" cy="4214321"/>
          </a:xfrm>
        </p:spPr>
        <p:txBody>
          <a:bodyPr>
            <a:noAutofit/>
          </a:bodyPr>
          <a:lstStyle/>
          <a:p>
            <a:pPr marL="0" indent="0" algn="just">
              <a:buNone/>
            </a:pPr>
            <a:r>
              <a:rPr lang="en-AU" sz="2400" dirty="0">
                <a:latin typeface="+mn-lt"/>
              </a:rPr>
              <a:t>So Abraham took the wood of the burnt offering and laid it on Isaac his son; and he took the fire in his hand, and a knife, and the two of them went together. But Isaac spoke to Abraham his father and said, "My father!" And he said, "Here I am, my son." Then he said, "Look, the fire and the wood, but where is the lamb for a burnt offering?" And Abraham said, "My son, God will provide for Himself the lamb for a burnt offering." So the two of them went together. (Gen 22:6-8)</a:t>
            </a:r>
          </a:p>
        </p:txBody>
      </p:sp>
    </p:spTree>
    <p:extLst>
      <p:ext uri="{BB962C8B-B14F-4D97-AF65-F5344CB8AC3E}">
        <p14:creationId xmlns:p14="http://schemas.microsoft.com/office/powerpoint/2010/main" val="1984470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416859" y="343903"/>
            <a:ext cx="10673677" cy="1049235"/>
          </a:xfrm>
        </p:spPr>
        <p:txBody>
          <a:bodyPr>
            <a:normAutofit/>
          </a:bodyPr>
          <a:lstStyle/>
          <a:p>
            <a:r>
              <a:rPr lang="en-AU" sz="4000" dirty="0"/>
              <a:t>Supreme Faith</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416859" y="1393138"/>
            <a:ext cx="11174506" cy="4214321"/>
          </a:xfrm>
        </p:spPr>
        <p:txBody>
          <a:bodyPr>
            <a:noAutofit/>
          </a:bodyPr>
          <a:lstStyle/>
          <a:p>
            <a:pPr marL="0" indent="0" algn="just">
              <a:buNone/>
            </a:pPr>
            <a:r>
              <a:rPr lang="en-AU" sz="2400" dirty="0">
                <a:latin typeface="+mn-lt"/>
              </a:rPr>
              <a:t>Then they came to the place of which God had told him. And Abraham built an altar there and placed the wood in order; and he bound Isaac his son and laid him on the altar, upon the wood. And Abraham stretched out his hand and took the knife to slay his son. But the Angel of the LORD called to him from heaven and said, "Abraham, Abraham!" So he said, "Here I am." And He said, "Do not lay your hand on the lad, or do anything to him; for now I know that you fear God, since you have not withheld your son, your only son, from Me." (Gen 22:9-12)</a:t>
            </a:r>
          </a:p>
        </p:txBody>
      </p:sp>
    </p:spTree>
    <p:extLst>
      <p:ext uri="{BB962C8B-B14F-4D97-AF65-F5344CB8AC3E}">
        <p14:creationId xmlns:p14="http://schemas.microsoft.com/office/powerpoint/2010/main" val="403410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00635" y="343903"/>
            <a:ext cx="10489901" cy="1049235"/>
          </a:xfrm>
        </p:spPr>
        <p:txBody>
          <a:bodyPr>
            <a:normAutofit/>
          </a:bodyPr>
          <a:lstStyle/>
          <a:p>
            <a:r>
              <a:rPr lang="en-AU" sz="4000" dirty="0"/>
              <a:t>Why Sacrifice?</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00635" y="1842229"/>
            <a:ext cx="9955306" cy="3173541"/>
          </a:xfrm>
        </p:spPr>
        <p:txBody>
          <a:bodyPr>
            <a:noAutofit/>
          </a:bodyPr>
          <a:lstStyle/>
          <a:p>
            <a:pPr marL="0" indent="0">
              <a:buNone/>
            </a:pPr>
            <a:r>
              <a:rPr lang="en-AU" sz="2400" dirty="0">
                <a:latin typeface="+mn-lt"/>
              </a:rPr>
              <a:t>Job 31:33  If I have covered my transgressions as Adam, By hiding my iniquity in my bosom, </a:t>
            </a:r>
          </a:p>
          <a:p>
            <a:pPr marL="0" indent="0">
              <a:buNone/>
            </a:pPr>
            <a:r>
              <a:rPr lang="en-AU" sz="2400" dirty="0" err="1">
                <a:latin typeface="+mn-lt"/>
              </a:rPr>
              <a:t>Hos</a:t>
            </a:r>
            <a:r>
              <a:rPr lang="en-AU" sz="2400" dirty="0">
                <a:latin typeface="+mn-lt"/>
              </a:rPr>
              <a:t> 6:7  And they, as Adam, transgressed a covenant, There they dealt treacherously against me. (YLT)</a:t>
            </a:r>
          </a:p>
          <a:p>
            <a:pPr marL="0" indent="0">
              <a:buNone/>
            </a:pPr>
            <a:r>
              <a:rPr lang="en-AU" sz="2400" dirty="0">
                <a:latin typeface="+mn-lt"/>
              </a:rPr>
              <a:t>Rom 8:7  Because the carnal mind is enmity against God: for it is not subject to the law of God, neither indeed can be. </a:t>
            </a:r>
          </a:p>
        </p:txBody>
      </p:sp>
    </p:spTree>
    <p:extLst>
      <p:ext uri="{BB962C8B-B14F-4D97-AF65-F5344CB8AC3E}">
        <p14:creationId xmlns:p14="http://schemas.microsoft.com/office/powerpoint/2010/main" val="672137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00635" y="343903"/>
            <a:ext cx="10489901" cy="1049235"/>
          </a:xfrm>
        </p:spPr>
        <p:txBody>
          <a:bodyPr>
            <a:normAutofit/>
          </a:bodyPr>
          <a:lstStyle/>
          <a:p>
            <a:r>
              <a:rPr lang="en-AU" sz="4000" dirty="0"/>
              <a:t>Why Sacrifice?</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00635" y="1842229"/>
            <a:ext cx="9955306" cy="3909642"/>
          </a:xfrm>
        </p:spPr>
        <p:txBody>
          <a:bodyPr>
            <a:noAutofit/>
          </a:bodyPr>
          <a:lstStyle/>
          <a:p>
            <a:pPr marL="0" indent="0">
              <a:buNone/>
            </a:pPr>
            <a:r>
              <a:rPr lang="en-AU" sz="2400" dirty="0">
                <a:latin typeface="+mn-lt"/>
              </a:rPr>
              <a:t>Abel also brought of the firstborn of his flock and of their fat. And the LORD respected Abel and his offering, but He did not respect Cain and his offering. </a:t>
            </a:r>
            <a:r>
              <a:rPr lang="en-AU" sz="2400" dirty="0">
                <a:solidFill>
                  <a:srgbClr val="92D050"/>
                </a:solidFill>
                <a:latin typeface="+mn-lt"/>
              </a:rPr>
              <a:t>And Cain was very angry, and his countenance fell.</a:t>
            </a:r>
            <a:r>
              <a:rPr lang="en-AU" sz="2400" dirty="0">
                <a:latin typeface="+mn-lt"/>
              </a:rPr>
              <a:t> (Gen 4:4-5)</a:t>
            </a:r>
          </a:p>
          <a:p>
            <a:pPr marL="0" indent="0">
              <a:buNone/>
            </a:pPr>
            <a:r>
              <a:rPr lang="en-AU" sz="2400" dirty="0">
                <a:latin typeface="+mn-lt"/>
              </a:rPr>
              <a:t>Rom 8:7  Because the carnal mind is </a:t>
            </a:r>
            <a:r>
              <a:rPr lang="en-AU" sz="2400" dirty="0">
                <a:solidFill>
                  <a:srgbClr val="92D050"/>
                </a:solidFill>
                <a:latin typeface="+mn-lt"/>
              </a:rPr>
              <a:t>enmity against God</a:t>
            </a:r>
            <a:r>
              <a:rPr lang="en-AU" sz="2400" dirty="0">
                <a:latin typeface="+mn-lt"/>
              </a:rPr>
              <a:t>: for it is not subject to the law of God, neither indeed can be. </a:t>
            </a:r>
          </a:p>
          <a:p>
            <a:pPr marL="0" indent="0">
              <a:buNone/>
            </a:pPr>
            <a:r>
              <a:rPr lang="en-AU" sz="2400" dirty="0">
                <a:latin typeface="+mn-lt"/>
              </a:rPr>
              <a:t>Gen 4:8  Now Cain talked with Abel his brother; and it came to pass, when they were in the field, that Cain rose up against Abel his brother and killed him. </a:t>
            </a:r>
          </a:p>
          <a:p>
            <a:pPr marL="0" indent="0">
              <a:buNone/>
            </a:pPr>
            <a:endParaRPr lang="en-AU" sz="2400" dirty="0">
              <a:latin typeface="+mn-lt"/>
            </a:endParaRPr>
          </a:p>
        </p:txBody>
      </p:sp>
    </p:spTree>
    <p:extLst>
      <p:ext uri="{BB962C8B-B14F-4D97-AF65-F5344CB8AC3E}">
        <p14:creationId xmlns:p14="http://schemas.microsoft.com/office/powerpoint/2010/main" val="2660997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00635" y="343903"/>
            <a:ext cx="10489901" cy="1049235"/>
          </a:xfrm>
        </p:spPr>
        <p:txBody>
          <a:bodyPr>
            <a:normAutofit/>
          </a:bodyPr>
          <a:lstStyle/>
          <a:p>
            <a:r>
              <a:rPr lang="en-AU" sz="4000" dirty="0"/>
              <a:t>Why Sacrifice?</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00635" y="1842229"/>
            <a:ext cx="9955306" cy="4184945"/>
          </a:xfrm>
        </p:spPr>
        <p:txBody>
          <a:bodyPr>
            <a:noAutofit/>
          </a:bodyPr>
          <a:lstStyle/>
          <a:p>
            <a:pPr marL="0" indent="0">
              <a:buNone/>
            </a:pPr>
            <a:r>
              <a:rPr lang="en-AU" sz="2400" dirty="0" err="1">
                <a:latin typeface="+mn-lt"/>
              </a:rPr>
              <a:t>Psa</a:t>
            </a:r>
            <a:r>
              <a:rPr lang="en-AU" sz="2400" dirty="0">
                <a:latin typeface="+mn-lt"/>
              </a:rPr>
              <a:t> 40:6  Sacrifice and offering You did not desire; My ears You have opened. Burnt offering and sin offering You did not require.</a:t>
            </a:r>
          </a:p>
          <a:p>
            <a:pPr marL="0" indent="0">
              <a:buNone/>
            </a:pPr>
            <a:r>
              <a:rPr lang="en-AU" sz="2400" dirty="0">
                <a:latin typeface="+mn-lt"/>
              </a:rPr>
              <a:t>He says, "The foxes have holes, and the birds of the air have nests; but the Son of man hath not where to lay his head."  {SW 84.3}  </a:t>
            </a:r>
          </a:p>
          <a:p>
            <a:pPr marL="0" indent="0">
              <a:buNone/>
            </a:pPr>
            <a:r>
              <a:rPr lang="en-AU" sz="2400" dirty="0">
                <a:latin typeface="+mn-lt"/>
              </a:rPr>
              <a:t>Four thousand years before a voice of strange and mysterious import was heard in heaven from the throne of God: "Sacrifice and offering thou didst not desire; mine ears hast thou opened: burnt offering and sin offering hast thou not required. Then said I, Lo, I come: in the volume of the book it is written of me, I delight to do thy will, O my God: yea, thy law is within my heart." {SW 85.1}</a:t>
            </a:r>
          </a:p>
        </p:txBody>
      </p:sp>
    </p:spTree>
    <p:extLst>
      <p:ext uri="{BB962C8B-B14F-4D97-AF65-F5344CB8AC3E}">
        <p14:creationId xmlns:p14="http://schemas.microsoft.com/office/powerpoint/2010/main" val="18553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385482" y="343903"/>
            <a:ext cx="10705055" cy="1049235"/>
          </a:xfrm>
        </p:spPr>
        <p:txBody>
          <a:bodyPr>
            <a:normAutofit/>
          </a:bodyPr>
          <a:lstStyle/>
          <a:p>
            <a:r>
              <a:rPr lang="en-AU" sz="4000" dirty="0"/>
              <a:t>A.T. Jones</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777635" y="1349477"/>
            <a:ext cx="9920748" cy="4159045"/>
          </a:xfrm>
        </p:spPr>
        <p:txBody>
          <a:bodyPr>
            <a:noAutofit/>
          </a:bodyPr>
          <a:lstStyle/>
          <a:p>
            <a:pPr marL="0" indent="0" algn="just">
              <a:buNone/>
            </a:pPr>
            <a:r>
              <a:rPr lang="en-AU" sz="2400" dirty="0">
                <a:latin typeface="+mn-lt"/>
              </a:rPr>
              <a:t>But without the divine nature, how can divine unity ever be found among men? As they are naturally, men have not the Spirit of unity, but the spirit of enmity. "The carnal mind is enmity against God." </a:t>
            </a:r>
            <a:r>
              <a:rPr lang="en-AU" sz="2400" dirty="0">
                <a:solidFill>
                  <a:srgbClr val="92D050"/>
                </a:solidFill>
                <a:latin typeface="+mn-lt"/>
              </a:rPr>
              <a:t>And being enmity against God, it results in putting men at enmity with one another. </a:t>
            </a:r>
            <a:r>
              <a:rPr lang="en-AU" sz="2400" dirty="0">
                <a:latin typeface="+mn-lt"/>
              </a:rPr>
              <a:t>And so men always and everywhere have drawn lines, and built up walls, of separation among themselves, - RH January 17, 1899</a:t>
            </a:r>
          </a:p>
          <a:p>
            <a:pPr marL="0" indent="0" algn="just">
              <a:buNone/>
            </a:pPr>
            <a:r>
              <a:rPr lang="en-AU" sz="2400" dirty="0">
                <a:latin typeface="+mn-lt"/>
              </a:rPr>
              <a:t>Matt 25:40  And the King shall answer and say unto them, Verily I say unto you, Inasmuch as ye have done it unto one of the least of these my brethren, ye have done it unto me. </a:t>
            </a:r>
          </a:p>
        </p:txBody>
      </p:sp>
    </p:spTree>
    <p:extLst>
      <p:ext uri="{BB962C8B-B14F-4D97-AF65-F5344CB8AC3E}">
        <p14:creationId xmlns:p14="http://schemas.microsoft.com/office/powerpoint/2010/main" val="3080755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983227" y="343903"/>
            <a:ext cx="10107310" cy="1049235"/>
          </a:xfrm>
        </p:spPr>
        <p:txBody>
          <a:bodyPr>
            <a:normAutofit/>
          </a:bodyPr>
          <a:lstStyle/>
          <a:p>
            <a:r>
              <a:rPr lang="en-AU" sz="4000" dirty="0"/>
              <a:t>Purpose of Sacrifices</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937264" y="1734670"/>
            <a:ext cx="9511102" cy="4449819"/>
          </a:xfrm>
        </p:spPr>
        <p:txBody>
          <a:bodyPr>
            <a:noAutofit/>
          </a:bodyPr>
          <a:lstStyle/>
          <a:p>
            <a:pPr marL="0" indent="0" algn="just">
              <a:buNone/>
            </a:pPr>
            <a:r>
              <a:rPr lang="en-AU" sz="3200" dirty="0">
                <a:latin typeface="+mn-lt"/>
              </a:rPr>
              <a:t>The introduction of the sacrificial system to the human race afforded us the opportunity to see the enmity that existed within us. It was a mirror to magnify the enmity within the Patriarchs to lead them to grace through faith.</a:t>
            </a:r>
          </a:p>
        </p:txBody>
      </p:sp>
    </p:spTree>
    <p:extLst>
      <p:ext uri="{BB962C8B-B14F-4D97-AF65-F5344CB8AC3E}">
        <p14:creationId xmlns:p14="http://schemas.microsoft.com/office/powerpoint/2010/main" val="1030343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983227" y="343903"/>
            <a:ext cx="10107310" cy="1049235"/>
          </a:xfrm>
        </p:spPr>
        <p:txBody>
          <a:bodyPr>
            <a:normAutofit/>
          </a:bodyPr>
          <a:lstStyle/>
          <a:p>
            <a:r>
              <a:rPr lang="en-AU" sz="4000" dirty="0"/>
              <a:t>Sacrifices Perverted</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937264" y="1734670"/>
            <a:ext cx="9511102" cy="4449819"/>
          </a:xfrm>
        </p:spPr>
        <p:txBody>
          <a:bodyPr>
            <a:noAutofit/>
          </a:bodyPr>
          <a:lstStyle/>
          <a:p>
            <a:pPr marL="0" indent="0" algn="just">
              <a:buNone/>
            </a:pPr>
            <a:r>
              <a:rPr lang="en-AU" sz="2400" dirty="0">
                <a:latin typeface="+mn-lt"/>
              </a:rPr>
              <a:t> The sacrificial system, committed to Adam, was also </a:t>
            </a:r>
            <a:r>
              <a:rPr lang="en-AU" sz="2400" dirty="0">
                <a:solidFill>
                  <a:srgbClr val="92D050"/>
                </a:solidFill>
                <a:latin typeface="+mn-lt"/>
              </a:rPr>
              <a:t>perverted by his descendants.</a:t>
            </a:r>
            <a:r>
              <a:rPr lang="en-AU" sz="2400" dirty="0">
                <a:latin typeface="+mn-lt"/>
              </a:rPr>
              <a:t> Superstition, idolatry, cruelty, and licentiousness corrupted the simple and significant service that God had appointed. Through long intercourse with idolaters the people of Israel had mingled many heathen customs with their worship; PP 364 </a:t>
            </a:r>
          </a:p>
        </p:txBody>
      </p:sp>
    </p:spTree>
    <p:extLst>
      <p:ext uri="{BB962C8B-B14F-4D97-AF65-F5344CB8AC3E}">
        <p14:creationId xmlns:p14="http://schemas.microsoft.com/office/powerpoint/2010/main" val="2589833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983227" y="343903"/>
            <a:ext cx="10107310" cy="1049235"/>
          </a:xfrm>
        </p:spPr>
        <p:txBody>
          <a:bodyPr>
            <a:normAutofit/>
          </a:bodyPr>
          <a:lstStyle/>
          <a:p>
            <a:r>
              <a:rPr lang="en-AU" sz="4000" dirty="0"/>
              <a:t>Sacrifices Perverted</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937264" y="1734670"/>
            <a:ext cx="9511102" cy="4449819"/>
          </a:xfrm>
        </p:spPr>
        <p:txBody>
          <a:bodyPr>
            <a:noAutofit/>
          </a:bodyPr>
          <a:lstStyle/>
          <a:p>
            <a:pPr marL="0" indent="0" algn="just">
              <a:buNone/>
            </a:pPr>
            <a:r>
              <a:rPr lang="en-AU" sz="2400" dirty="0">
                <a:latin typeface="+mn-lt"/>
              </a:rPr>
              <a:t>With what shall I come before the LORD, And bow myself before the High God? Shall I come before Him with burnt offerings, With calves a year old? Will the LORD be pleased with thousands of rams, Ten thousand rivers of oil? </a:t>
            </a:r>
            <a:r>
              <a:rPr lang="en-AU" sz="2400" dirty="0">
                <a:solidFill>
                  <a:srgbClr val="92D050"/>
                </a:solidFill>
                <a:latin typeface="+mn-lt"/>
              </a:rPr>
              <a:t>Shall I give my firstborn for my transgression, The fruit of my body for the sin of my soul?</a:t>
            </a:r>
            <a:r>
              <a:rPr lang="en-AU" sz="2400" dirty="0">
                <a:latin typeface="+mn-lt"/>
              </a:rPr>
              <a:t> Micah 6:6-7</a:t>
            </a:r>
          </a:p>
        </p:txBody>
      </p:sp>
    </p:spTree>
    <p:extLst>
      <p:ext uri="{BB962C8B-B14F-4D97-AF65-F5344CB8AC3E}">
        <p14:creationId xmlns:p14="http://schemas.microsoft.com/office/powerpoint/2010/main" val="3816211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The Command of God</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842247"/>
            <a:ext cx="10199237" cy="2769082"/>
          </a:xfrm>
        </p:spPr>
        <p:txBody>
          <a:bodyPr>
            <a:noAutofit/>
          </a:bodyPr>
          <a:lstStyle/>
          <a:p>
            <a:pPr marL="0" indent="0" algn="just">
              <a:buNone/>
            </a:pPr>
            <a:r>
              <a:rPr lang="en-AU" sz="2400" dirty="0">
                <a:latin typeface="+mn-lt"/>
              </a:rPr>
              <a:t>Now it came to pass after these things that God tested Abraham, and said to him, "Abraham!" And he said, "Here I am." Then He said, "Take now your son, your only son Isaac, whom you love, and go to the land of Moriah, and offer him there as a burnt offering on one of the mountains of which I shall tell you." (Gen 22:1-2)</a:t>
            </a:r>
          </a:p>
        </p:txBody>
      </p:sp>
    </p:spTree>
    <p:extLst>
      <p:ext uri="{BB962C8B-B14F-4D97-AF65-F5344CB8AC3E}">
        <p14:creationId xmlns:p14="http://schemas.microsoft.com/office/powerpoint/2010/main" val="3769290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983227" y="343903"/>
            <a:ext cx="10107310" cy="1049235"/>
          </a:xfrm>
        </p:spPr>
        <p:txBody>
          <a:bodyPr>
            <a:normAutofit/>
          </a:bodyPr>
          <a:lstStyle/>
          <a:p>
            <a:r>
              <a:rPr lang="en-AU" sz="4000" dirty="0"/>
              <a:t>Had Abraham Demonstrated Enmity?</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937264" y="1734670"/>
            <a:ext cx="9511102" cy="4449819"/>
          </a:xfrm>
        </p:spPr>
        <p:txBody>
          <a:bodyPr>
            <a:noAutofit/>
          </a:bodyPr>
          <a:lstStyle/>
          <a:p>
            <a:pPr marL="0" indent="0" algn="just">
              <a:buNone/>
            </a:pPr>
            <a:r>
              <a:rPr lang="en-AU" sz="2400" dirty="0">
                <a:solidFill>
                  <a:srgbClr val="92D050"/>
                </a:solidFill>
                <a:latin typeface="+mn-lt"/>
              </a:rPr>
              <a:t>And when Abram heard that his brother was taken captive, he armed his trained servants</a:t>
            </a:r>
            <a:r>
              <a:rPr lang="en-AU" sz="2400" dirty="0">
                <a:latin typeface="+mn-lt"/>
              </a:rPr>
              <a:t>, born in his own house, three hundred and eighteen, and pursued them unto Dan. And he divided himself against them, he and his servants, by night, and</a:t>
            </a:r>
            <a:r>
              <a:rPr lang="en-AU" sz="2400" dirty="0">
                <a:solidFill>
                  <a:srgbClr val="92D050"/>
                </a:solidFill>
                <a:latin typeface="+mn-lt"/>
              </a:rPr>
              <a:t> smote them, </a:t>
            </a:r>
            <a:r>
              <a:rPr lang="en-AU" sz="2400" dirty="0">
                <a:latin typeface="+mn-lt"/>
              </a:rPr>
              <a:t>and pursued them unto </a:t>
            </a:r>
            <a:r>
              <a:rPr lang="en-AU" sz="2400" dirty="0" err="1">
                <a:latin typeface="+mn-lt"/>
              </a:rPr>
              <a:t>Hobah</a:t>
            </a:r>
            <a:r>
              <a:rPr lang="en-AU" sz="2400" dirty="0">
                <a:latin typeface="+mn-lt"/>
              </a:rPr>
              <a:t>, which is on the left hand of Damascus.(Gen 14:14-15)</a:t>
            </a:r>
          </a:p>
        </p:txBody>
      </p:sp>
    </p:spTree>
    <p:extLst>
      <p:ext uri="{BB962C8B-B14F-4D97-AF65-F5344CB8AC3E}">
        <p14:creationId xmlns:p14="http://schemas.microsoft.com/office/powerpoint/2010/main" val="1163027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983227" y="343903"/>
            <a:ext cx="10107310" cy="1049235"/>
          </a:xfrm>
        </p:spPr>
        <p:txBody>
          <a:bodyPr>
            <a:normAutofit fontScale="90000"/>
          </a:bodyPr>
          <a:lstStyle/>
          <a:p>
            <a:r>
              <a:rPr lang="en-AU" sz="4000" dirty="0"/>
              <a:t>Was Abraham familiar with child sacrifice?</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937264" y="1734670"/>
            <a:ext cx="9511102" cy="4449819"/>
          </a:xfrm>
        </p:spPr>
        <p:txBody>
          <a:bodyPr>
            <a:noAutofit/>
          </a:bodyPr>
          <a:lstStyle/>
          <a:p>
            <a:pPr marL="0" indent="0" algn="just">
              <a:buNone/>
            </a:pPr>
            <a:r>
              <a:rPr lang="en-AU" sz="2400" dirty="0">
                <a:latin typeface="+mn-lt"/>
              </a:rPr>
              <a:t>"The Canaanite was then in the land." Abraham had reached the goal of his hopes to find a country occupied by an alien race and overspread with idolatry. </a:t>
            </a:r>
            <a:r>
              <a:rPr lang="en-AU" sz="2400" dirty="0">
                <a:solidFill>
                  <a:srgbClr val="92D050"/>
                </a:solidFill>
                <a:latin typeface="+mn-lt"/>
              </a:rPr>
              <a:t>In the groves were set up the altars of false gods, and human sacrifices were offered upon the </a:t>
            </a:r>
            <a:r>
              <a:rPr lang="en-AU" sz="2400" dirty="0" err="1">
                <a:solidFill>
                  <a:srgbClr val="92D050"/>
                </a:solidFill>
                <a:latin typeface="+mn-lt"/>
              </a:rPr>
              <a:t>neighboring</a:t>
            </a:r>
            <a:r>
              <a:rPr lang="en-AU" sz="2400" dirty="0">
                <a:solidFill>
                  <a:srgbClr val="92D050"/>
                </a:solidFill>
                <a:latin typeface="+mn-lt"/>
              </a:rPr>
              <a:t> heights.</a:t>
            </a:r>
            <a:r>
              <a:rPr lang="en-AU" sz="2400" dirty="0">
                <a:latin typeface="+mn-lt"/>
              </a:rPr>
              <a:t> While he clung to the divine promise, it was not without distressful forebodings that he pitched his tent. PP 127.2</a:t>
            </a:r>
          </a:p>
        </p:txBody>
      </p:sp>
    </p:spTree>
    <p:extLst>
      <p:ext uri="{BB962C8B-B14F-4D97-AF65-F5344CB8AC3E}">
        <p14:creationId xmlns:p14="http://schemas.microsoft.com/office/powerpoint/2010/main" val="1405825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983227" y="343903"/>
            <a:ext cx="10107310" cy="1049235"/>
          </a:xfrm>
        </p:spPr>
        <p:txBody>
          <a:bodyPr>
            <a:normAutofit/>
          </a:bodyPr>
          <a:lstStyle/>
          <a:p>
            <a:r>
              <a:rPr lang="en-AU" sz="4000" dirty="0"/>
              <a:t>The Mirror</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937264" y="1734670"/>
            <a:ext cx="9511102" cy="4449819"/>
          </a:xfrm>
        </p:spPr>
        <p:txBody>
          <a:bodyPr>
            <a:noAutofit/>
          </a:bodyPr>
          <a:lstStyle/>
          <a:p>
            <a:pPr marL="0" indent="0" algn="just">
              <a:buNone/>
            </a:pPr>
            <a:r>
              <a:rPr lang="en-AU" sz="2400" dirty="0">
                <a:latin typeface="+mn-lt"/>
              </a:rPr>
              <a:t>Then she came and worshiped Him, saying, "Lord, help me!" But He answered and said, "It is not good to take the children's bread and throw it to the little dogs." And she said, "Yes, Lord, yet even the little dogs eat the crumbs which fall from their masters' table." (Mat 15:25-27)</a:t>
            </a:r>
          </a:p>
        </p:txBody>
      </p:sp>
    </p:spTree>
    <p:extLst>
      <p:ext uri="{BB962C8B-B14F-4D97-AF65-F5344CB8AC3E}">
        <p14:creationId xmlns:p14="http://schemas.microsoft.com/office/powerpoint/2010/main" val="3507121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983227" y="343903"/>
            <a:ext cx="10107310" cy="1049235"/>
          </a:xfrm>
        </p:spPr>
        <p:txBody>
          <a:bodyPr>
            <a:normAutofit/>
          </a:bodyPr>
          <a:lstStyle/>
          <a:p>
            <a:r>
              <a:rPr lang="en-AU" sz="4000" dirty="0"/>
              <a:t>The Mirror</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937264" y="1734670"/>
            <a:ext cx="9511102" cy="4449819"/>
          </a:xfrm>
        </p:spPr>
        <p:txBody>
          <a:bodyPr>
            <a:noAutofit/>
          </a:bodyPr>
          <a:lstStyle/>
          <a:p>
            <a:pPr marL="0" indent="0" algn="just">
              <a:buNone/>
            </a:pPr>
            <a:r>
              <a:rPr lang="en-AU" sz="2400" dirty="0">
                <a:latin typeface="+mn-lt"/>
              </a:rPr>
              <a:t> In this parable Christ was meeting the people on their own ground. The doctrine of a conscious state of existence between death and the resurrection was held by many of those who were listening to Christ's words. The Saviour knew of their ideas, and He framed His parable so as to inculcate important truths through these preconceived opinions. He held up before His hearers a mirror wherein they might see themselves in their true relation to God. COL 263</a:t>
            </a:r>
          </a:p>
        </p:txBody>
      </p:sp>
    </p:spTree>
    <p:extLst>
      <p:ext uri="{BB962C8B-B14F-4D97-AF65-F5344CB8AC3E}">
        <p14:creationId xmlns:p14="http://schemas.microsoft.com/office/powerpoint/2010/main" val="4140956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983227" y="343903"/>
            <a:ext cx="10107310" cy="1049235"/>
          </a:xfrm>
        </p:spPr>
        <p:txBody>
          <a:bodyPr>
            <a:normAutofit/>
          </a:bodyPr>
          <a:lstStyle/>
          <a:p>
            <a:r>
              <a:rPr lang="en-AU" sz="4000" dirty="0"/>
              <a:t>The Mirror</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937264" y="1734670"/>
            <a:ext cx="9511102" cy="4449819"/>
          </a:xfrm>
        </p:spPr>
        <p:txBody>
          <a:bodyPr>
            <a:noAutofit/>
          </a:bodyPr>
          <a:lstStyle/>
          <a:p>
            <a:pPr marL="457200" indent="-457200" algn="just">
              <a:buAutoNum type="arabicPeriod"/>
            </a:pPr>
            <a:r>
              <a:rPr lang="en-AU" sz="2400" dirty="0">
                <a:latin typeface="+mn-lt"/>
              </a:rPr>
              <a:t>Christ Speaks</a:t>
            </a:r>
          </a:p>
          <a:p>
            <a:pPr marL="457200" indent="-457200" algn="just">
              <a:buAutoNum type="arabicPeriod"/>
            </a:pPr>
            <a:r>
              <a:rPr lang="en-AU" sz="2400" dirty="0">
                <a:latin typeface="+mn-lt"/>
              </a:rPr>
              <a:t>Woman misunderstands</a:t>
            </a:r>
          </a:p>
          <a:p>
            <a:pPr marL="457200" indent="-457200" algn="just">
              <a:buAutoNum type="arabicPeriod"/>
            </a:pPr>
            <a:r>
              <a:rPr lang="en-AU" sz="2400" dirty="0">
                <a:latin typeface="+mn-lt"/>
              </a:rPr>
              <a:t>Her Faith holds on through misunderstanding</a:t>
            </a:r>
          </a:p>
          <a:p>
            <a:pPr marL="457200" indent="-457200" algn="just">
              <a:buAutoNum type="arabicPeriod"/>
            </a:pPr>
            <a:r>
              <a:rPr lang="en-AU" sz="2400" dirty="0">
                <a:latin typeface="+mn-lt"/>
              </a:rPr>
              <a:t>Victory is won, new comprehension takes place</a:t>
            </a:r>
          </a:p>
          <a:p>
            <a:pPr marL="457200" indent="-457200" algn="just">
              <a:buAutoNum type="arabicPeriod"/>
            </a:pPr>
            <a:endParaRPr lang="en-AU" sz="2400" dirty="0">
              <a:latin typeface="+mn-lt"/>
            </a:endParaRPr>
          </a:p>
          <a:p>
            <a:pPr marL="457200" indent="-457200" algn="just">
              <a:buAutoNum type="arabicPeriod"/>
            </a:pPr>
            <a:endParaRPr lang="en-AU" sz="2400" dirty="0">
              <a:latin typeface="+mn-lt"/>
            </a:endParaRPr>
          </a:p>
        </p:txBody>
      </p:sp>
    </p:spTree>
    <p:extLst>
      <p:ext uri="{BB962C8B-B14F-4D97-AF65-F5344CB8AC3E}">
        <p14:creationId xmlns:p14="http://schemas.microsoft.com/office/powerpoint/2010/main" val="1150194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983227" y="343903"/>
            <a:ext cx="10107310" cy="1049235"/>
          </a:xfrm>
        </p:spPr>
        <p:txBody>
          <a:bodyPr>
            <a:normAutofit/>
          </a:bodyPr>
          <a:lstStyle/>
          <a:p>
            <a:r>
              <a:rPr lang="en-AU" sz="4000" dirty="0"/>
              <a:t>What did God say</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937264" y="1734670"/>
            <a:ext cx="9511102" cy="4449819"/>
          </a:xfrm>
        </p:spPr>
        <p:txBody>
          <a:bodyPr>
            <a:noAutofit/>
          </a:bodyPr>
          <a:lstStyle/>
          <a:p>
            <a:pPr marL="0" indent="0" algn="just">
              <a:buNone/>
            </a:pPr>
            <a:r>
              <a:rPr lang="en-AU" sz="2400" dirty="0">
                <a:latin typeface="+mn-lt"/>
              </a:rPr>
              <a:t>Gen 22:2  And he said, Take now thy son, thine only son Isaac, whom thou </a:t>
            </a:r>
            <a:r>
              <a:rPr lang="en-AU" sz="2400" dirty="0" err="1">
                <a:latin typeface="+mn-lt"/>
              </a:rPr>
              <a:t>lovest</a:t>
            </a:r>
            <a:r>
              <a:rPr lang="en-AU" sz="2400" dirty="0">
                <a:latin typeface="+mn-lt"/>
              </a:rPr>
              <a:t>, and get thee into the land of Moriah; and </a:t>
            </a:r>
            <a:r>
              <a:rPr lang="en-AU" sz="2400" dirty="0">
                <a:solidFill>
                  <a:srgbClr val="92D050"/>
                </a:solidFill>
                <a:latin typeface="+mn-lt"/>
              </a:rPr>
              <a:t>offer</a:t>
            </a:r>
            <a:r>
              <a:rPr lang="en-AU" sz="2400" dirty="0">
                <a:latin typeface="+mn-lt"/>
              </a:rPr>
              <a:t> him there for a </a:t>
            </a:r>
            <a:r>
              <a:rPr lang="en-AU" sz="2400" dirty="0">
                <a:solidFill>
                  <a:srgbClr val="92D050"/>
                </a:solidFill>
                <a:latin typeface="+mn-lt"/>
              </a:rPr>
              <a:t>burnt offering </a:t>
            </a:r>
            <a:r>
              <a:rPr lang="en-AU" sz="2400" dirty="0">
                <a:latin typeface="+mn-lt"/>
              </a:rPr>
              <a:t>upon one of the </a:t>
            </a:r>
            <a:r>
              <a:rPr lang="en-AU" sz="2400" dirty="0">
                <a:solidFill>
                  <a:srgbClr val="92D050"/>
                </a:solidFill>
                <a:latin typeface="+mn-lt"/>
              </a:rPr>
              <a:t>mountains</a:t>
            </a:r>
            <a:r>
              <a:rPr lang="en-AU" sz="2400" dirty="0">
                <a:latin typeface="+mn-lt"/>
              </a:rPr>
              <a:t> which I will tell thee of. </a:t>
            </a:r>
          </a:p>
          <a:p>
            <a:pPr marL="457200" indent="-457200" algn="just">
              <a:buAutoNum type="arabicPeriod"/>
            </a:pPr>
            <a:endParaRPr lang="en-AU" sz="2400" dirty="0">
              <a:latin typeface="+mn-lt"/>
            </a:endParaRPr>
          </a:p>
        </p:txBody>
      </p:sp>
    </p:spTree>
    <p:extLst>
      <p:ext uri="{BB962C8B-B14F-4D97-AF65-F5344CB8AC3E}">
        <p14:creationId xmlns:p14="http://schemas.microsoft.com/office/powerpoint/2010/main" val="2568602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983227" y="343903"/>
            <a:ext cx="10107310" cy="1049235"/>
          </a:xfrm>
        </p:spPr>
        <p:txBody>
          <a:bodyPr>
            <a:normAutofit/>
          </a:bodyPr>
          <a:lstStyle/>
          <a:p>
            <a:r>
              <a:rPr lang="en-AU" sz="4000" dirty="0"/>
              <a:t>To Offer or to Ascend?</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937264" y="1734670"/>
            <a:ext cx="9511102" cy="4449819"/>
          </a:xfrm>
        </p:spPr>
        <p:txBody>
          <a:bodyPr>
            <a:noAutofit/>
          </a:bodyPr>
          <a:lstStyle/>
          <a:p>
            <a:pPr marL="0" indent="0" algn="just">
              <a:buNone/>
            </a:pPr>
            <a:r>
              <a:rPr lang="en-AU" sz="2400" dirty="0">
                <a:latin typeface="+mn-lt"/>
              </a:rPr>
              <a:t>to bring up, cause to ascend or climb, cause to go up, to bring up, bring against, take away, to bring up, draw up, train, to cause to ascend, to rouse, stir up (mentally), to offer, bring up (of gifts), to exalt, to cause to ascend, offer - </a:t>
            </a:r>
            <a:r>
              <a:rPr lang="en-AU" sz="2400" dirty="0" err="1">
                <a:latin typeface="+mn-lt"/>
              </a:rPr>
              <a:t>Hiphil</a:t>
            </a:r>
            <a:r>
              <a:rPr lang="en-AU" sz="2400" dirty="0">
                <a:latin typeface="+mn-lt"/>
              </a:rPr>
              <a:t> form of H5927</a:t>
            </a:r>
          </a:p>
        </p:txBody>
      </p:sp>
    </p:spTree>
    <p:extLst>
      <p:ext uri="{BB962C8B-B14F-4D97-AF65-F5344CB8AC3E}">
        <p14:creationId xmlns:p14="http://schemas.microsoft.com/office/powerpoint/2010/main" val="3112359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983227" y="343903"/>
            <a:ext cx="10107310" cy="1049235"/>
          </a:xfrm>
        </p:spPr>
        <p:txBody>
          <a:bodyPr>
            <a:normAutofit/>
          </a:bodyPr>
          <a:lstStyle/>
          <a:p>
            <a:r>
              <a:rPr lang="en-AU" sz="4000" dirty="0"/>
              <a:t>To Offer or to Ascend?</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937264" y="1734670"/>
            <a:ext cx="9511102" cy="4449819"/>
          </a:xfrm>
        </p:spPr>
        <p:txBody>
          <a:bodyPr>
            <a:noAutofit/>
          </a:bodyPr>
          <a:lstStyle/>
          <a:p>
            <a:pPr marL="0" indent="0" algn="just">
              <a:buNone/>
            </a:pPr>
            <a:r>
              <a:rPr lang="en-AU" sz="2400" dirty="0">
                <a:latin typeface="+mn-lt"/>
              </a:rPr>
              <a:t>to bring up, cause to ascend or climb, cause to go up, to bring up, bring against, take away, to bring up, draw up, train, to cause to ascend, to rouse, stir up (mentally), to offer, bring up (of gifts), to exalt, to cause to ascend, offer - </a:t>
            </a:r>
            <a:r>
              <a:rPr lang="en-AU" sz="2400" dirty="0" err="1">
                <a:latin typeface="+mn-lt"/>
              </a:rPr>
              <a:t>Hiphil</a:t>
            </a:r>
            <a:r>
              <a:rPr lang="en-AU" sz="2400" dirty="0">
                <a:latin typeface="+mn-lt"/>
              </a:rPr>
              <a:t> form of H5927</a:t>
            </a:r>
          </a:p>
          <a:p>
            <a:pPr marL="0" indent="0" algn="just">
              <a:buNone/>
            </a:pPr>
            <a:r>
              <a:rPr lang="en-AU" sz="2400" dirty="0">
                <a:latin typeface="+mn-lt"/>
              </a:rPr>
              <a:t>And He saith, `Take, I pray thee, thy son, thine only one, whom thou hast loved, even Isaac, and go for thyself unto the land of Moriah, and </a:t>
            </a:r>
            <a:r>
              <a:rPr lang="en-AU" sz="2400" dirty="0">
                <a:solidFill>
                  <a:srgbClr val="92D050"/>
                </a:solidFill>
                <a:latin typeface="+mn-lt"/>
              </a:rPr>
              <a:t>cause him to ascend there for a burnt-offering </a:t>
            </a:r>
            <a:r>
              <a:rPr lang="en-AU" sz="2400" dirty="0">
                <a:latin typeface="+mn-lt"/>
              </a:rPr>
              <a:t>on one of the mountains of which I speak unto thee.'  Genesis 22:2 (YLT) </a:t>
            </a:r>
          </a:p>
        </p:txBody>
      </p:sp>
    </p:spTree>
    <p:extLst>
      <p:ext uri="{BB962C8B-B14F-4D97-AF65-F5344CB8AC3E}">
        <p14:creationId xmlns:p14="http://schemas.microsoft.com/office/powerpoint/2010/main" val="4286184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983227" y="343903"/>
            <a:ext cx="10107310" cy="1049235"/>
          </a:xfrm>
        </p:spPr>
        <p:txBody>
          <a:bodyPr>
            <a:normAutofit/>
          </a:bodyPr>
          <a:lstStyle/>
          <a:p>
            <a:r>
              <a:rPr lang="en-AU" sz="4000" dirty="0"/>
              <a:t>Burnt offering or Go Up?</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937264" y="1734670"/>
            <a:ext cx="9511102" cy="4449819"/>
          </a:xfrm>
        </p:spPr>
        <p:txBody>
          <a:bodyPr>
            <a:noAutofit/>
          </a:bodyPr>
          <a:lstStyle/>
          <a:p>
            <a:pPr marL="0" indent="0" algn="just">
              <a:buNone/>
            </a:pPr>
            <a:r>
              <a:rPr lang="en-AU" sz="2400" dirty="0">
                <a:latin typeface="+mn-lt"/>
              </a:rPr>
              <a:t>Feminine active participle of H5927; </a:t>
            </a:r>
            <a:r>
              <a:rPr lang="en-AU" sz="2400" dirty="0">
                <a:solidFill>
                  <a:srgbClr val="92D050"/>
                </a:solidFill>
                <a:latin typeface="+mn-lt"/>
              </a:rPr>
              <a:t>a step </a:t>
            </a:r>
            <a:r>
              <a:rPr lang="en-AU" sz="2400" dirty="0">
                <a:latin typeface="+mn-lt"/>
              </a:rPr>
              <a:t>or (collectively stairs, as ascending); usually a holocaust (as going up in smoke): - </a:t>
            </a:r>
            <a:r>
              <a:rPr lang="en-AU" sz="2400" dirty="0">
                <a:solidFill>
                  <a:srgbClr val="92D050"/>
                </a:solidFill>
                <a:latin typeface="+mn-lt"/>
              </a:rPr>
              <a:t>ascent</a:t>
            </a:r>
            <a:r>
              <a:rPr lang="en-AU" sz="2400" dirty="0">
                <a:latin typeface="+mn-lt"/>
              </a:rPr>
              <a:t>, </a:t>
            </a:r>
            <a:r>
              <a:rPr lang="en-AU" sz="2400" dirty="0">
                <a:solidFill>
                  <a:srgbClr val="92D050"/>
                </a:solidFill>
                <a:latin typeface="+mn-lt"/>
              </a:rPr>
              <a:t>burnt offering </a:t>
            </a:r>
            <a:r>
              <a:rPr lang="en-AU" sz="2400" dirty="0">
                <a:latin typeface="+mn-lt"/>
              </a:rPr>
              <a:t>(sacrifice), </a:t>
            </a:r>
            <a:r>
              <a:rPr lang="en-AU" sz="2400" dirty="0">
                <a:solidFill>
                  <a:srgbClr val="92D050"/>
                </a:solidFill>
                <a:latin typeface="+mn-lt"/>
              </a:rPr>
              <a:t>go up </a:t>
            </a:r>
            <a:r>
              <a:rPr lang="en-AU" sz="2400" dirty="0">
                <a:latin typeface="+mn-lt"/>
              </a:rPr>
              <a:t>to. See also H5766. </a:t>
            </a:r>
          </a:p>
          <a:p>
            <a:pPr marL="0" indent="0" algn="just">
              <a:buNone/>
            </a:pPr>
            <a:endParaRPr lang="en-AU" sz="2400" dirty="0">
              <a:latin typeface="+mn-lt"/>
            </a:endParaRPr>
          </a:p>
          <a:p>
            <a:pPr marL="0" indent="0" algn="just">
              <a:buNone/>
            </a:pPr>
            <a:r>
              <a:rPr lang="en-AU" sz="2400" dirty="0">
                <a:latin typeface="+mn-lt"/>
              </a:rPr>
              <a:t>And there were seven steps to </a:t>
            </a:r>
            <a:r>
              <a:rPr lang="en-AU" sz="2400" dirty="0">
                <a:solidFill>
                  <a:srgbClr val="92D050"/>
                </a:solidFill>
                <a:latin typeface="+mn-lt"/>
              </a:rPr>
              <a:t>go up </a:t>
            </a:r>
            <a:r>
              <a:rPr lang="en-AU" sz="2400" dirty="0">
                <a:latin typeface="+mn-lt"/>
              </a:rPr>
              <a:t>to it, and the arches thereof were before them: and it had palm trees, one on this side, and another on that side, upon the posts thereof. Ezekiel 40:26</a:t>
            </a:r>
          </a:p>
        </p:txBody>
      </p:sp>
    </p:spTree>
    <p:extLst>
      <p:ext uri="{BB962C8B-B14F-4D97-AF65-F5344CB8AC3E}">
        <p14:creationId xmlns:p14="http://schemas.microsoft.com/office/powerpoint/2010/main" val="2895959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983227" y="343903"/>
            <a:ext cx="10107310" cy="1049235"/>
          </a:xfrm>
        </p:spPr>
        <p:txBody>
          <a:bodyPr>
            <a:normAutofit/>
          </a:bodyPr>
          <a:lstStyle/>
          <a:p>
            <a:r>
              <a:rPr lang="en-AU" sz="4000" dirty="0"/>
              <a:t>How do you read?</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937264" y="1734670"/>
            <a:ext cx="9511102" cy="4449819"/>
          </a:xfrm>
        </p:spPr>
        <p:txBody>
          <a:bodyPr>
            <a:noAutofit/>
          </a:bodyPr>
          <a:lstStyle/>
          <a:p>
            <a:pPr marL="0" indent="0" algn="just">
              <a:buNone/>
            </a:pPr>
            <a:r>
              <a:rPr lang="en-AU" sz="2400" dirty="0">
                <a:latin typeface="+mn-lt"/>
              </a:rPr>
              <a:t>"Take now your son, your only son Isaac, whom you love, and go to the land of Moriah, and </a:t>
            </a:r>
            <a:r>
              <a:rPr lang="en-AU" sz="2400" dirty="0">
                <a:solidFill>
                  <a:srgbClr val="92D050"/>
                </a:solidFill>
                <a:latin typeface="+mn-lt"/>
              </a:rPr>
              <a:t>offer</a:t>
            </a:r>
            <a:r>
              <a:rPr lang="en-AU" sz="2400" dirty="0">
                <a:latin typeface="+mn-lt"/>
              </a:rPr>
              <a:t> him there as a </a:t>
            </a:r>
            <a:r>
              <a:rPr lang="en-AU" sz="2400" dirty="0">
                <a:solidFill>
                  <a:srgbClr val="92D050"/>
                </a:solidFill>
                <a:latin typeface="+mn-lt"/>
              </a:rPr>
              <a:t>burnt offering</a:t>
            </a:r>
            <a:r>
              <a:rPr lang="en-AU" sz="2400" dirty="0">
                <a:latin typeface="+mn-lt"/>
              </a:rPr>
              <a:t> on one of the mountains of which I shall tell you." Genesis 22:2</a:t>
            </a:r>
          </a:p>
          <a:p>
            <a:pPr marL="0" indent="0" algn="just">
              <a:buNone/>
            </a:pPr>
            <a:endParaRPr lang="en-AU" sz="2400" dirty="0">
              <a:latin typeface="+mn-lt"/>
            </a:endParaRPr>
          </a:p>
          <a:p>
            <a:pPr marL="0" indent="0" algn="just">
              <a:buNone/>
            </a:pPr>
            <a:r>
              <a:rPr lang="en-AU" sz="2400" dirty="0">
                <a:latin typeface="+mn-lt"/>
              </a:rPr>
              <a:t>Then He said, "Take now your son, your only son Isaac, whom you love, and go to the land of Moriah, and </a:t>
            </a:r>
            <a:r>
              <a:rPr lang="en-AU" sz="2400" dirty="0">
                <a:solidFill>
                  <a:srgbClr val="92D050"/>
                </a:solidFill>
                <a:latin typeface="+mn-lt"/>
              </a:rPr>
              <a:t>ascend</a:t>
            </a:r>
            <a:r>
              <a:rPr lang="en-AU" sz="2400" dirty="0">
                <a:latin typeface="+mn-lt"/>
              </a:rPr>
              <a:t> there and </a:t>
            </a:r>
            <a:r>
              <a:rPr lang="en-AU" sz="2400" dirty="0">
                <a:solidFill>
                  <a:srgbClr val="92D050"/>
                </a:solidFill>
                <a:latin typeface="+mn-lt"/>
              </a:rPr>
              <a:t>go up </a:t>
            </a:r>
            <a:r>
              <a:rPr lang="en-AU" sz="2400" dirty="0">
                <a:latin typeface="+mn-lt"/>
              </a:rPr>
              <a:t>on one of the mountains of which I shall tell you." Genesis 22:2</a:t>
            </a:r>
          </a:p>
        </p:txBody>
      </p:sp>
    </p:spTree>
    <p:extLst>
      <p:ext uri="{BB962C8B-B14F-4D97-AF65-F5344CB8AC3E}">
        <p14:creationId xmlns:p14="http://schemas.microsoft.com/office/powerpoint/2010/main" val="2350835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Reflection</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2192594"/>
            <a:ext cx="10199237" cy="3844411"/>
          </a:xfrm>
        </p:spPr>
        <p:txBody>
          <a:bodyPr>
            <a:noAutofit/>
          </a:bodyPr>
          <a:lstStyle/>
          <a:p>
            <a:pPr marL="0" indent="0" algn="just">
              <a:buNone/>
            </a:pPr>
            <a:r>
              <a:rPr lang="en-AU" sz="2400" dirty="0">
                <a:latin typeface="+mn-lt"/>
              </a:rPr>
              <a:t>Just as Abraham's faith is tested by God in the Book of Genesis, so the reader's own faith is tested by personal reflection on the biblical story. – Soren Kierkegaard </a:t>
            </a:r>
          </a:p>
        </p:txBody>
      </p:sp>
    </p:spTree>
    <p:extLst>
      <p:ext uri="{BB962C8B-B14F-4D97-AF65-F5344CB8AC3E}">
        <p14:creationId xmlns:p14="http://schemas.microsoft.com/office/powerpoint/2010/main" val="435911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983227" y="343903"/>
            <a:ext cx="10107310" cy="1049235"/>
          </a:xfrm>
        </p:spPr>
        <p:txBody>
          <a:bodyPr>
            <a:normAutofit/>
          </a:bodyPr>
          <a:lstStyle/>
          <a:p>
            <a:r>
              <a:rPr lang="en-AU" sz="4000" dirty="0"/>
              <a:t>The Faith of Abraham</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422787" y="1734670"/>
            <a:ext cx="11179278" cy="4449819"/>
          </a:xfrm>
        </p:spPr>
        <p:txBody>
          <a:bodyPr>
            <a:noAutofit/>
          </a:bodyPr>
          <a:lstStyle/>
          <a:p>
            <a:pPr marL="0" indent="0" algn="just">
              <a:buNone/>
            </a:pPr>
            <a:r>
              <a:rPr lang="en-AU" sz="2400" dirty="0">
                <a:latin typeface="+mn-lt"/>
              </a:rPr>
              <a:t>By faith Abraham, when he was tested, offered up Isaac, and he who had received the promises offered up his only begotten son, of whom it was said, "In Isaac your seed shall be called," </a:t>
            </a:r>
            <a:r>
              <a:rPr lang="en-AU" sz="2400" dirty="0">
                <a:solidFill>
                  <a:srgbClr val="92D050"/>
                </a:solidFill>
                <a:latin typeface="+mn-lt"/>
              </a:rPr>
              <a:t>concluding that God was able to raise him up, even from the dead</a:t>
            </a:r>
            <a:r>
              <a:rPr lang="en-AU" sz="2400" dirty="0">
                <a:latin typeface="+mn-lt"/>
              </a:rPr>
              <a:t>, from which he also received him in a figurative sense. Hebrews 11:17-19</a:t>
            </a:r>
          </a:p>
          <a:p>
            <a:pPr marL="0" indent="0" algn="just">
              <a:buNone/>
            </a:pPr>
            <a:r>
              <a:rPr lang="en-AU" sz="2400" dirty="0">
                <a:latin typeface="+mn-lt"/>
              </a:rPr>
              <a:t>And not being weak in faith, he did not consider his own body, already dead (since he was about a hundred years old), and the deadness of Sarah's womb. He did not waver at the promise of God through unbelief, but was strengthened in faith, giving glory to God, and being fully convinced that what He had promised He was also able to perform. And therefore "It was accounted to him for righteousness." Romans 4:19-22</a:t>
            </a:r>
          </a:p>
        </p:txBody>
      </p:sp>
    </p:spTree>
    <p:extLst>
      <p:ext uri="{BB962C8B-B14F-4D97-AF65-F5344CB8AC3E}">
        <p14:creationId xmlns:p14="http://schemas.microsoft.com/office/powerpoint/2010/main" val="3966483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983227" y="343903"/>
            <a:ext cx="10107310" cy="1049235"/>
          </a:xfrm>
        </p:spPr>
        <p:txBody>
          <a:bodyPr>
            <a:normAutofit/>
          </a:bodyPr>
          <a:lstStyle/>
          <a:p>
            <a:r>
              <a:rPr lang="en-AU" sz="4000" dirty="0"/>
              <a:t>The Mirror</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937264" y="1734670"/>
            <a:ext cx="9511102" cy="4449819"/>
          </a:xfrm>
        </p:spPr>
        <p:txBody>
          <a:bodyPr>
            <a:noAutofit/>
          </a:bodyPr>
          <a:lstStyle/>
          <a:p>
            <a:pPr marL="457200" indent="-457200" algn="just">
              <a:buAutoNum type="arabicPeriod"/>
            </a:pPr>
            <a:r>
              <a:rPr lang="en-AU" sz="2400" dirty="0">
                <a:latin typeface="+mn-lt"/>
              </a:rPr>
              <a:t>God Speaks</a:t>
            </a:r>
          </a:p>
          <a:p>
            <a:pPr marL="457200" indent="-457200" algn="just">
              <a:buAutoNum type="arabicPeriod"/>
            </a:pPr>
            <a:r>
              <a:rPr lang="en-AU" sz="2400" dirty="0">
                <a:latin typeface="+mn-lt"/>
              </a:rPr>
              <a:t>Abraham misunderstands</a:t>
            </a:r>
          </a:p>
          <a:p>
            <a:pPr marL="457200" indent="-457200" algn="just">
              <a:buAutoNum type="arabicPeriod"/>
            </a:pPr>
            <a:r>
              <a:rPr lang="en-AU" sz="2400" dirty="0">
                <a:latin typeface="+mn-lt"/>
              </a:rPr>
              <a:t>Abraham’s Faith holds on through misunderstanding</a:t>
            </a:r>
          </a:p>
          <a:p>
            <a:pPr marL="457200" indent="-457200" algn="just">
              <a:buAutoNum type="arabicPeriod"/>
            </a:pPr>
            <a:r>
              <a:rPr lang="en-AU" sz="2400" dirty="0">
                <a:latin typeface="+mn-lt"/>
              </a:rPr>
              <a:t>Victory is won, new comprehension takes place</a:t>
            </a:r>
          </a:p>
          <a:p>
            <a:pPr marL="457200" indent="-457200" algn="just">
              <a:buAutoNum type="arabicPeriod"/>
            </a:pPr>
            <a:endParaRPr lang="en-AU" sz="2400" dirty="0">
              <a:latin typeface="+mn-lt"/>
            </a:endParaRPr>
          </a:p>
          <a:p>
            <a:pPr marL="457200" indent="-457200" algn="just">
              <a:buAutoNum type="arabicPeriod"/>
            </a:pPr>
            <a:endParaRPr lang="en-AU" sz="2400" dirty="0">
              <a:latin typeface="+mn-lt"/>
            </a:endParaRPr>
          </a:p>
        </p:txBody>
      </p:sp>
    </p:spTree>
    <p:extLst>
      <p:ext uri="{BB962C8B-B14F-4D97-AF65-F5344CB8AC3E}">
        <p14:creationId xmlns:p14="http://schemas.microsoft.com/office/powerpoint/2010/main" val="2078872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3822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Katie Luther’s Reaction</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2192594"/>
            <a:ext cx="10199237" cy="3844411"/>
          </a:xfrm>
        </p:spPr>
        <p:txBody>
          <a:bodyPr>
            <a:noAutofit/>
          </a:bodyPr>
          <a:lstStyle/>
          <a:p>
            <a:pPr marL="0" indent="0" algn="just">
              <a:buNone/>
            </a:pPr>
            <a:r>
              <a:rPr lang="en-AU" sz="2400" dirty="0">
                <a:latin typeface="+mn-lt"/>
              </a:rPr>
              <a:t>Martin Luther once read the account of Abraham offering Isaac on the altar of sacrifice. His wife, Katie, with all the compassion of a mother said, "I do not believe it. God would not have treated his son like that!" "But, Katie," Luther replied, "He did."</a:t>
            </a:r>
          </a:p>
        </p:txBody>
      </p:sp>
    </p:spTree>
    <p:extLst>
      <p:ext uri="{BB962C8B-B14F-4D97-AF65-F5344CB8AC3E}">
        <p14:creationId xmlns:p14="http://schemas.microsoft.com/office/powerpoint/2010/main" val="3786298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Rembrandt's depiction</a:t>
            </a:r>
          </a:p>
        </p:txBody>
      </p:sp>
      <p:pic>
        <p:nvPicPr>
          <p:cNvPr id="7" name="Picture 6">
            <a:extLst>
              <a:ext uri="{FF2B5EF4-FFF2-40B4-BE49-F238E27FC236}">
                <a16:creationId xmlns:a16="http://schemas.microsoft.com/office/drawing/2014/main" id="{9CD337F5-68BC-4FBB-BA96-E9C268F0F2D7}"/>
              </a:ext>
            </a:extLst>
          </p:cNvPr>
          <p:cNvPicPr>
            <a:picLocks noChangeAspect="1"/>
          </p:cNvPicPr>
          <p:nvPr/>
        </p:nvPicPr>
        <p:blipFill>
          <a:blip r:embed="rId2"/>
          <a:stretch>
            <a:fillRect/>
          </a:stretch>
        </p:blipFill>
        <p:spPr>
          <a:xfrm>
            <a:off x="4031422" y="1140768"/>
            <a:ext cx="3651248" cy="5373329"/>
          </a:xfrm>
          <a:prstGeom prst="rect">
            <a:avLst/>
          </a:prstGeom>
        </p:spPr>
      </p:pic>
    </p:spTree>
    <p:extLst>
      <p:ext uri="{BB962C8B-B14F-4D97-AF65-F5344CB8AC3E}">
        <p14:creationId xmlns:p14="http://schemas.microsoft.com/office/powerpoint/2010/main" val="2761078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Abraham’s response</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842247"/>
            <a:ext cx="10199237" cy="2769082"/>
          </a:xfrm>
        </p:spPr>
        <p:txBody>
          <a:bodyPr>
            <a:noAutofit/>
          </a:bodyPr>
          <a:lstStyle/>
          <a:p>
            <a:pPr marL="0" indent="0" algn="just">
              <a:buNone/>
            </a:pPr>
            <a:r>
              <a:rPr lang="en-AU" sz="2400" dirty="0">
                <a:latin typeface="+mn-lt"/>
              </a:rPr>
              <a:t>So Abraham rose early in the morning and saddled his donkey, and took two of his young men with him, and Isaac his son; and he split the wood for the burnt offering, and arose and went to the place of which God had told him. Then on the third day Abraham lifted his eyes and saw the place afar off. And Abraham said to his young men, "Stay here with the donkey; the lad and I will go yonder and worship, and we will come back to you." (Gen 22:3-5)</a:t>
            </a:r>
          </a:p>
        </p:txBody>
      </p:sp>
    </p:spTree>
    <p:extLst>
      <p:ext uri="{BB962C8B-B14F-4D97-AF65-F5344CB8AC3E}">
        <p14:creationId xmlns:p14="http://schemas.microsoft.com/office/powerpoint/2010/main" val="2378847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Abraham’s prayer</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100"/>
            <a:ext cx="10199237" cy="4356919"/>
          </a:xfrm>
        </p:spPr>
        <p:txBody>
          <a:bodyPr>
            <a:noAutofit/>
          </a:bodyPr>
          <a:lstStyle/>
          <a:p>
            <a:pPr marL="0" indent="0" algn="just">
              <a:buNone/>
            </a:pPr>
            <a:r>
              <a:rPr lang="en-AU" sz="2400" dirty="0">
                <a:latin typeface="+mn-lt"/>
              </a:rPr>
              <a:t>The command was expressed in words that must have wrung with anguish that father's heart: "Take now thy son, thine only son Isaac, whom thou </a:t>
            </a:r>
            <a:r>
              <a:rPr lang="en-AU" sz="2400" dirty="0" err="1">
                <a:latin typeface="+mn-lt"/>
              </a:rPr>
              <a:t>lovest</a:t>
            </a:r>
            <a:r>
              <a:rPr lang="en-AU" sz="2400" dirty="0">
                <a:latin typeface="+mn-lt"/>
              </a:rPr>
              <a:t>, . . . and offer him there for a burnt offering." Isaac was the light of his home, the solace of his old age, above all else the inheritor of the promised blessing. The loss of such a son by accident or disease would have been heart rending to the fond father; it would have bowed down his whitened head with grief; but he was commanded to shed the blood of that son with his own hand. It seemed to him a fearful impossibility.  {PP 148.2} </a:t>
            </a:r>
          </a:p>
        </p:txBody>
      </p:sp>
    </p:spTree>
    <p:extLst>
      <p:ext uri="{BB962C8B-B14F-4D97-AF65-F5344CB8AC3E}">
        <p14:creationId xmlns:p14="http://schemas.microsoft.com/office/powerpoint/2010/main" val="3840475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416859" y="294742"/>
            <a:ext cx="10043401" cy="1049235"/>
          </a:xfrm>
        </p:spPr>
        <p:txBody>
          <a:bodyPr>
            <a:normAutofit/>
          </a:bodyPr>
          <a:lstStyle/>
          <a:p>
            <a:r>
              <a:rPr lang="en-AU" sz="4000" dirty="0"/>
              <a:t>Abraham’s Wrestle</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416859" y="1221049"/>
            <a:ext cx="11174506" cy="4356919"/>
          </a:xfrm>
        </p:spPr>
        <p:txBody>
          <a:bodyPr>
            <a:noAutofit/>
          </a:bodyPr>
          <a:lstStyle/>
          <a:p>
            <a:pPr marL="0" indent="0" algn="just">
              <a:buNone/>
            </a:pPr>
            <a:r>
              <a:rPr lang="en-AU" sz="2200" dirty="0">
                <a:latin typeface="+mn-lt"/>
              </a:rPr>
              <a:t> </a:t>
            </a:r>
            <a:r>
              <a:rPr lang="en-AU" sz="2200" dirty="0">
                <a:solidFill>
                  <a:srgbClr val="92D050"/>
                </a:solidFill>
                <a:latin typeface="+mn-lt"/>
              </a:rPr>
              <a:t>Satan was at hand to suggest that he must be deceived, for the divine law commands, "Thou shalt not kill,"</a:t>
            </a:r>
            <a:r>
              <a:rPr lang="en-AU" sz="2200" dirty="0">
                <a:latin typeface="+mn-lt"/>
              </a:rPr>
              <a:t> and God would not require what He had once forbidden. Going outside his tent, Abraham looked up to the calm brightness of the unclouded heavens, and recalled the promise made nearly fifty years before, that his seed should be innumerable as the stars. If this promise was to be fulfilled through Isaac, how could he be put to death? </a:t>
            </a:r>
            <a:r>
              <a:rPr lang="en-AU" sz="2200" dirty="0">
                <a:solidFill>
                  <a:srgbClr val="92D050"/>
                </a:solidFill>
                <a:latin typeface="+mn-lt"/>
              </a:rPr>
              <a:t>Abraham was tempted to believe that he might be under a delusion. In his doubt and anguish he bowed upon the earth, and prayed, as he had never prayed before, for some confirmation of the command if he must perform this terrible duty. </a:t>
            </a:r>
            <a:r>
              <a:rPr lang="en-AU" sz="2200" dirty="0">
                <a:latin typeface="+mn-lt"/>
              </a:rPr>
              <a:t>He remembered the angels sent to reveal to him God's purpose to destroy Sodom, and who bore to him the promise of this same son Isaac, and </a:t>
            </a:r>
            <a:r>
              <a:rPr lang="en-AU" sz="2200" dirty="0">
                <a:solidFill>
                  <a:srgbClr val="92D050"/>
                </a:solidFill>
                <a:latin typeface="+mn-lt"/>
              </a:rPr>
              <a:t>he went to the place where he had several times met the heavenly messengers, hoping to meet them again, and receive some further direction; but none came to his relief. </a:t>
            </a:r>
            <a:r>
              <a:rPr lang="en-AU" sz="2200" dirty="0">
                <a:latin typeface="+mn-lt"/>
              </a:rPr>
              <a:t>{PP 148.3} </a:t>
            </a:r>
          </a:p>
        </p:txBody>
      </p:sp>
    </p:spTree>
    <p:extLst>
      <p:ext uri="{BB962C8B-B14F-4D97-AF65-F5344CB8AC3E}">
        <p14:creationId xmlns:p14="http://schemas.microsoft.com/office/powerpoint/2010/main" val="928987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416859" y="294742"/>
            <a:ext cx="10043401" cy="1049235"/>
          </a:xfrm>
        </p:spPr>
        <p:txBody>
          <a:bodyPr>
            <a:normAutofit/>
          </a:bodyPr>
          <a:lstStyle/>
          <a:p>
            <a:r>
              <a:rPr lang="en-AU" sz="4000" dirty="0"/>
              <a:t>Abraham’s Wrestle</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416859" y="1343977"/>
            <a:ext cx="11174506" cy="4870010"/>
          </a:xfrm>
        </p:spPr>
        <p:txBody>
          <a:bodyPr>
            <a:noAutofit/>
          </a:bodyPr>
          <a:lstStyle/>
          <a:p>
            <a:pPr marL="0" indent="0" algn="just">
              <a:buNone/>
            </a:pPr>
            <a:r>
              <a:rPr lang="en-AU" sz="2200" dirty="0">
                <a:latin typeface="+mn-lt"/>
              </a:rPr>
              <a:t>Darkness seemed to shut him in; but the command of God was sounding in his ears, "Take now thy son, thine only son Isaac, whom thou </a:t>
            </a:r>
            <a:r>
              <a:rPr lang="en-AU" sz="2200" dirty="0" err="1">
                <a:latin typeface="+mn-lt"/>
              </a:rPr>
              <a:t>lovest</a:t>
            </a:r>
            <a:r>
              <a:rPr lang="en-AU" sz="2200" dirty="0">
                <a:latin typeface="+mn-lt"/>
              </a:rPr>
              <a:t>." That command must be obeyed, and he dared not delay. Day was approaching, and he must be on his journey.  {PP 148.3}</a:t>
            </a:r>
          </a:p>
          <a:p>
            <a:pPr marL="0" indent="0" algn="just">
              <a:buNone/>
            </a:pPr>
            <a:r>
              <a:rPr lang="en-AU" sz="2200" dirty="0">
                <a:latin typeface="+mn-lt"/>
              </a:rPr>
              <a:t>Returning to his tent, he went to the place where Isaac lay sleeping the deep, untroubled sleep of youth and innocence. For a moment the father looked upon the dear face of his son, then turned tremblingly away. He went to the side of Sarah, who was also sleeping. Should he awaken her, that she might once more embrace her child? Should he tell her of God's requirement? He longed to unburden his heart to her, and share with her this terrible responsibility; but he was restrained by the fear that she might hinder him. Isaac was her joy and pride; her life was bound up in him, and the mother's love might refuse the sacrifice.  {PP 148.4}  </a:t>
            </a:r>
          </a:p>
        </p:txBody>
      </p:sp>
    </p:spTree>
    <p:extLst>
      <p:ext uri="{BB962C8B-B14F-4D97-AF65-F5344CB8AC3E}">
        <p14:creationId xmlns:p14="http://schemas.microsoft.com/office/powerpoint/2010/main" val="31285880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20083</TotalTime>
  <Words>2808</Words>
  <Application>Microsoft Office PowerPoint</Application>
  <PresentationFormat>Widescreen</PresentationFormat>
  <Paragraphs>80</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Century Gothic</vt:lpstr>
      <vt:lpstr>Wingdings 3</vt:lpstr>
      <vt:lpstr>Ion</vt:lpstr>
      <vt:lpstr>Faith of Abraham</vt:lpstr>
      <vt:lpstr>The Command of God</vt:lpstr>
      <vt:lpstr>Reflection</vt:lpstr>
      <vt:lpstr>Katie Luther’s Reaction</vt:lpstr>
      <vt:lpstr>Rembrandt's depiction</vt:lpstr>
      <vt:lpstr>Abraham’s response</vt:lpstr>
      <vt:lpstr>Abraham’s prayer</vt:lpstr>
      <vt:lpstr>Abraham’s Wrestle</vt:lpstr>
      <vt:lpstr>Abraham’s Wrestle</vt:lpstr>
      <vt:lpstr>Abraham’s response</vt:lpstr>
      <vt:lpstr>To the Summit</vt:lpstr>
      <vt:lpstr>Supreme Faith</vt:lpstr>
      <vt:lpstr>Why Sacrifice?</vt:lpstr>
      <vt:lpstr>Why Sacrifice?</vt:lpstr>
      <vt:lpstr>Why Sacrifice?</vt:lpstr>
      <vt:lpstr>A.T. Jones</vt:lpstr>
      <vt:lpstr>Purpose of Sacrifices</vt:lpstr>
      <vt:lpstr>Sacrifices Perverted</vt:lpstr>
      <vt:lpstr>Sacrifices Perverted</vt:lpstr>
      <vt:lpstr>Had Abraham Demonstrated Enmity?</vt:lpstr>
      <vt:lpstr>Was Abraham familiar with child sacrifice?</vt:lpstr>
      <vt:lpstr>The Mirror</vt:lpstr>
      <vt:lpstr>The Mirror</vt:lpstr>
      <vt:lpstr>The Mirror</vt:lpstr>
      <vt:lpstr>What did God say</vt:lpstr>
      <vt:lpstr>To Offer or to Ascend?</vt:lpstr>
      <vt:lpstr>To Offer or to Ascend?</vt:lpstr>
      <vt:lpstr>Burnt offering or Go Up?</vt:lpstr>
      <vt:lpstr>How do you read?</vt:lpstr>
      <vt:lpstr>The Faith of Abraham</vt:lpstr>
      <vt:lpstr>The Mirror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Ebens</dc:creator>
  <cp:lastModifiedBy>Adrian Ebens</cp:lastModifiedBy>
  <cp:revision>381</cp:revision>
  <dcterms:created xsi:type="dcterms:W3CDTF">2020-11-26T04:46:46Z</dcterms:created>
  <dcterms:modified xsi:type="dcterms:W3CDTF">2021-08-27T10:57:47Z</dcterms:modified>
</cp:coreProperties>
</file>