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79" r:id="rId2"/>
    <p:sldId id="489" r:id="rId3"/>
    <p:sldId id="517" r:id="rId4"/>
    <p:sldId id="540" r:id="rId5"/>
    <p:sldId id="561" r:id="rId6"/>
    <p:sldId id="541" r:id="rId7"/>
    <p:sldId id="529" r:id="rId8"/>
    <p:sldId id="562" r:id="rId9"/>
    <p:sldId id="563" r:id="rId10"/>
    <p:sldId id="564" r:id="rId11"/>
    <p:sldId id="542" r:id="rId12"/>
    <p:sldId id="565" r:id="rId13"/>
    <p:sldId id="543" r:id="rId14"/>
    <p:sldId id="566" r:id="rId15"/>
    <p:sldId id="567" r:id="rId16"/>
    <p:sldId id="569" r:id="rId17"/>
    <p:sldId id="570" r:id="rId18"/>
    <p:sldId id="571" r:id="rId19"/>
    <p:sldId id="572" r:id="rId20"/>
    <p:sldId id="573" r:id="rId21"/>
    <p:sldId id="574" r:id="rId22"/>
    <p:sldId id="575" r:id="rId23"/>
    <p:sldId id="568" r:id="rId24"/>
    <p:sldId id="576" r:id="rId25"/>
    <p:sldId id="577" r:id="rId26"/>
    <p:sldId id="578" r:id="rId27"/>
    <p:sldId id="579" r:id="rId28"/>
    <p:sldId id="580" r:id="rId29"/>
    <p:sldId id="581" r:id="rId30"/>
    <p:sldId id="560" r:id="rId31"/>
    <p:sldId id="52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CCCC"/>
    <a:srgbClr val="F2E7E7"/>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1" autoAdjust="0"/>
    <p:restoredTop sz="94660"/>
  </p:normalViewPr>
  <p:slideViewPr>
    <p:cSldViewPr snapToGrid="0">
      <p:cViewPr>
        <p:scale>
          <a:sx n="100" d="100"/>
          <a:sy n="100" d="100"/>
        </p:scale>
        <p:origin x="19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6/10/2021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64178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6/10/2021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00945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6/10/2021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588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6/10/2021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19447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6/10/2021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239886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6/10/2021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46589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6/10/2021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713694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6/10/2021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05621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6/10/2021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49178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E0F090D-BFA8-45E2-8ACD-2248A79581D3}" type="datetimeFigureOut">
              <a:rPr lang="en-AU" smtClean="0"/>
              <a:t>6/10/2021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58805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6/10/2021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15400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0F090D-BFA8-45E2-8ACD-2248A79581D3}" type="datetimeFigureOut">
              <a:rPr lang="en-AU" smtClean="0"/>
              <a:t>6/10/2021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48769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0F090D-BFA8-45E2-8ACD-2248A79581D3}" type="datetimeFigureOut">
              <a:rPr lang="en-AU" smtClean="0"/>
              <a:t>6/10/2021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3315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E0F090D-BFA8-45E2-8ACD-2248A79581D3}" type="datetimeFigureOut">
              <a:rPr lang="en-AU" smtClean="0"/>
              <a:t>6/10/2021</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69298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E0F090D-BFA8-45E2-8ACD-2248A79581D3}" type="datetimeFigureOut">
              <a:rPr lang="en-AU" smtClean="0"/>
              <a:t>6/10/2021</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23032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E0F090D-BFA8-45E2-8ACD-2248A79581D3}" type="datetimeFigureOut">
              <a:rPr lang="en-AU" smtClean="0"/>
              <a:t>6/10/2021</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5258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6/10/2021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3358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E0F090D-BFA8-45E2-8ACD-2248A79581D3}" type="datetimeFigureOut">
              <a:rPr lang="en-AU" smtClean="0"/>
              <a:t>6/10/2021</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C670C4A-D412-45E3-8E8D-7B22C4A7267C}" type="slidenum">
              <a:rPr lang="en-AU" smtClean="0"/>
              <a:t>‹#›</a:t>
            </a:fld>
            <a:endParaRPr lang="en-AU"/>
          </a:p>
        </p:txBody>
      </p:sp>
    </p:spTree>
    <p:extLst>
      <p:ext uri="{BB962C8B-B14F-4D97-AF65-F5344CB8AC3E}">
        <p14:creationId xmlns:p14="http://schemas.microsoft.com/office/powerpoint/2010/main" val="1363574651"/>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4906297" y="2057400"/>
            <a:ext cx="7207045" cy="3447533"/>
          </a:xfrm>
        </p:spPr>
        <p:txBody>
          <a:bodyPr>
            <a:noAutofit/>
          </a:bodyPr>
          <a:lstStyle/>
          <a:p>
            <a:pPr algn="ctr"/>
            <a:r>
              <a:rPr lang="en-AU" sz="7200" dirty="0">
                <a:effectLst>
                  <a:outerShdw blurRad="38100" dist="38100" dir="2700000" algn="tl">
                    <a:srgbClr val="000000">
                      <a:alpha val="43137"/>
                    </a:srgbClr>
                  </a:outerShdw>
                </a:effectLst>
              </a:rPr>
              <a:t>Feast Framework</a:t>
            </a: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213" y="1910481"/>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Ellen White’s letter to S.N. Haskell</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4356919"/>
          </a:xfrm>
        </p:spPr>
        <p:txBody>
          <a:bodyPr>
            <a:noAutofit/>
          </a:bodyPr>
          <a:lstStyle/>
          <a:p>
            <a:pPr marL="0" indent="0" algn="just">
              <a:buNone/>
            </a:pPr>
            <a:r>
              <a:rPr lang="en-AU" sz="2400" dirty="0">
                <a:latin typeface="+mn-lt"/>
              </a:rPr>
              <a:t>I cannot write out all that is contained in Leviticus and Deuteronomy. But I think our people in this enlightened age of 1899, if they would go back to the period they call the “Dark Ages” and </a:t>
            </a:r>
            <a:r>
              <a:rPr lang="en-AU" sz="2400" dirty="0">
                <a:solidFill>
                  <a:srgbClr val="92D050"/>
                </a:solidFill>
                <a:latin typeface="+mn-lt"/>
              </a:rPr>
              <a:t>bring into their practical life the lessons that Christ gave to the Hebrews, they would act out the obedience God required of them. Their hearts would not be so full of selfish principles </a:t>
            </a:r>
            <a:r>
              <a:rPr lang="en-AU" sz="2400" dirty="0">
                <a:latin typeface="+mn-lt"/>
              </a:rPr>
              <a:t>that when His brethren working in hard fields should ask a </a:t>
            </a:r>
            <a:r>
              <a:rPr lang="en-AU" sz="2400" dirty="0" err="1">
                <a:latin typeface="+mn-lt"/>
              </a:rPr>
              <a:t>favor</a:t>
            </a:r>
            <a:r>
              <a:rPr lang="en-AU" sz="2400" dirty="0">
                <a:latin typeface="+mn-lt"/>
              </a:rPr>
              <a:t>, that they would close the door of their heart and say, No.</a:t>
            </a:r>
          </a:p>
          <a:p>
            <a:pPr marL="0" indent="0" algn="just">
              <a:buNone/>
            </a:pPr>
            <a:r>
              <a:rPr lang="en-AU" dirty="0">
                <a:latin typeface="+mn-lt"/>
              </a:rPr>
              <a:t>Sunnyside,” Cooranbong, New South Wales, Australia</a:t>
            </a:r>
          </a:p>
          <a:p>
            <a:pPr marL="0" indent="0" algn="just">
              <a:buNone/>
            </a:pPr>
            <a:r>
              <a:rPr lang="en-AU" dirty="0">
                <a:latin typeface="+mn-lt"/>
              </a:rPr>
              <a:t>Letter 221, August, 1899</a:t>
            </a:r>
          </a:p>
        </p:txBody>
      </p:sp>
    </p:spTree>
    <p:extLst>
      <p:ext uri="{BB962C8B-B14F-4D97-AF65-F5344CB8AC3E}">
        <p14:creationId xmlns:p14="http://schemas.microsoft.com/office/powerpoint/2010/main" val="3204745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416859" y="294742"/>
            <a:ext cx="10043401" cy="1049235"/>
          </a:xfrm>
        </p:spPr>
        <p:txBody>
          <a:bodyPr>
            <a:normAutofit/>
          </a:bodyPr>
          <a:lstStyle/>
          <a:p>
            <a:r>
              <a:rPr lang="en-AU" sz="4000" dirty="0"/>
              <a:t>Context of the Feasts</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416859" y="1221049"/>
            <a:ext cx="11174506" cy="5025515"/>
          </a:xfrm>
        </p:spPr>
        <p:txBody>
          <a:bodyPr>
            <a:noAutofit/>
          </a:bodyPr>
          <a:lstStyle/>
          <a:p>
            <a:pPr marL="0" indent="0" algn="just">
              <a:buNone/>
            </a:pPr>
            <a:r>
              <a:rPr lang="en-AU" sz="2200" dirty="0">
                <a:latin typeface="+mn-lt"/>
              </a:rPr>
              <a:t>Gen 8:22  While the earth </a:t>
            </a:r>
            <a:r>
              <a:rPr lang="en-AU" sz="2200" dirty="0" err="1">
                <a:latin typeface="+mn-lt"/>
              </a:rPr>
              <a:t>remaineth</a:t>
            </a:r>
            <a:r>
              <a:rPr lang="en-AU" sz="2200" dirty="0">
                <a:latin typeface="+mn-lt"/>
              </a:rPr>
              <a:t>, </a:t>
            </a:r>
            <a:r>
              <a:rPr lang="en-AU" sz="2200" dirty="0">
                <a:solidFill>
                  <a:srgbClr val="92D050"/>
                </a:solidFill>
                <a:latin typeface="+mn-lt"/>
              </a:rPr>
              <a:t>seedtime and harvest</a:t>
            </a:r>
            <a:r>
              <a:rPr lang="en-AU" sz="2200" dirty="0">
                <a:latin typeface="+mn-lt"/>
              </a:rPr>
              <a:t>, and cold and heat, and summer and winter, and day and night shall not cease. </a:t>
            </a:r>
          </a:p>
          <a:p>
            <a:pPr marL="0" indent="0" algn="just">
              <a:buNone/>
            </a:pPr>
            <a:r>
              <a:rPr lang="en-AU" sz="2200" dirty="0">
                <a:latin typeface="+mn-lt"/>
              </a:rPr>
              <a:t>"Now the parable is this: </a:t>
            </a:r>
            <a:r>
              <a:rPr lang="en-AU" sz="2200" dirty="0">
                <a:solidFill>
                  <a:srgbClr val="92D050"/>
                </a:solidFill>
                <a:latin typeface="+mn-lt"/>
              </a:rPr>
              <a:t>The seed is the word of God</a:t>
            </a:r>
            <a:r>
              <a:rPr lang="en-AU" sz="2200" dirty="0">
                <a:latin typeface="+mn-lt"/>
              </a:rPr>
              <a:t>. Those by the wayside are the ones who hear; then the devil comes and takes away the word out of their hearts, lest they should believe and be saved. But the ones on the rock are those who, when they hear, receive the word with joy; and these have no root, who believe for a while and in time of temptation fall away. Now the ones that fell among thorns are those who, when they have heard, go out and are choked with cares, riches, and pleasures of life, and bring no fruit to maturity. </a:t>
            </a:r>
            <a:r>
              <a:rPr lang="en-AU" sz="2200" dirty="0">
                <a:solidFill>
                  <a:srgbClr val="92D050"/>
                </a:solidFill>
                <a:latin typeface="+mn-lt"/>
              </a:rPr>
              <a:t>But the ones that fell on the good ground are those who, having heard the word with a noble and good heart, keep it and bear fruit with patience</a:t>
            </a:r>
            <a:r>
              <a:rPr lang="en-AU" sz="2200" dirty="0">
                <a:latin typeface="+mn-lt"/>
              </a:rPr>
              <a:t>. Luke 8:11-15</a:t>
            </a:r>
          </a:p>
        </p:txBody>
      </p:sp>
    </p:spTree>
    <p:extLst>
      <p:ext uri="{BB962C8B-B14F-4D97-AF65-F5344CB8AC3E}">
        <p14:creationId xmlns:p14="http://schemas.microsoft.com/office/powerpoint/2010/main" val="928987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416859" y="294742"/>
            <a:ext cx="10043401" cy="1049235"/>
          </a:xfrm>
        </p:spPr>
        <p:txBody>
          <a:bodyPr>
            <a:normAutofit/>
          </a:bodyPr>
          <a:lstStyle/>
          <a:p>
            <a:r>
              <a:rPr lang="en-AU" sz="4000" dirty="0"/>
              <a:t>Context of the Feasts</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416859" y="1221049"/>
            <a:ext cx="11174506" cy="5025515"/>
          </a:xfrm>
        </p:spPr>
        <p:txBody>
          <a:bodyPr>
            <a:noAutofit/>
          </a:bodyPr>
          <a:lstStyle/>
          <a:p>
            <a:pPr marL="0" indent="0" algn="just">
              <a:buNone/>
            </a:pPr>
            <a:r>
              <a:rPr lang="en-AU" sz="2200" dirty="0">
                <a:latin typeface="+mn-lt"/>
              </a:rPr>
              <a:t>Therefore be patient, brethren, until the coming of the Lord. </a:t>
            </a:r>
            <a:r>
              <a:rPr lang="en-AU" sz="2200" dirty="0">
                <a:solidFill>
                  <a:srgbClr val="92D050"/>
                </a:solidFill>
                <a:latin typeface="+mn-lt"/>
              </a:rPr>
              <a:t>See how the farmer waits for the precious fruit of the earth, waiting patiently for it until it receives the early and latter rain. </a:t>
            </a:r>
            <a:r>
              <a:rPr lang="en-AU" sz="2200" dirty="0">
                <a:latin typeface="+mn-lt"/>
              </a:rPr>
              <a:t>You also be patient. Establish your hearts, for the coming of the Lord is at hand. (James 5:7-8)</a:t>
            </a:r>
          </a:p>
          <a:p>
            <a:pPr marL="0" indent="0" algn="just">
              <a:buNone/>
            </a:pPr>
            <a:r>
              <a:rPr lang="en-AU" sz="2200" dirty="0">
                <a:latin typeface="+mn-lt"/>
              </a:rPr>
              <a:t>Joel 2:23  Be glad then, you children of Zion, And rejoice in the LORD your God; For He has given you the former rain faithfully, </a:t>
            </a:r>
            <a:r>
              <a:rPr lang="en-AU" sz="2200" dirty="0">
                <a:solidFill>
                  <a:srgbClr val="92D050"/>
                </a:solidFill>
                <a:latin typeface="+mn-lt"/>
              </a:rPr>
              <a:t>And He will cause the rain to come down for you— The former rain, And the latter rain in the first </a:t>
            </a:r>
            <a:r>
              <a:rPr lang="en-AU" sz="2200" i="1" dirty="0">
                <a:solidFill>
                  <a:srgbClr val="92D050"/>
                </a:solidFill>
                <a:latin typeface="+mn-lt"/>
              </a:rPr>
              <a:t>month</a:t>
            </a:r>
            <a:r>
              <a:rPr lang="en-AU" sz="2200" dirty="0">
                <a:latin typeface="+mn-lt"/>
              </a:rPr>
              <a:t>. </a:t>
            </a:r>
          </a:p>
        </p:txBody>
      </p:sp>
    </p:spTree>
    <p:extLst>
      <p:ext uri="{BB962C8B-B14F-4D97-AF65-F5344CB8AC3E}">
        <p14:creationId xmlns:p14="http://schemas.microsoft.com/office/powerpoint/2010/main" val="1226662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300" y="343903"/>
            <a:ext cx="6600170" cy="1396762"/>
          </a:xfrm>
        </p:spPr>
        <p:txBody>
          <a:bodyPr>
            <a:normAutofit/>
          </a:bodyPr>
          <a:lstStyle/>
          <a:p>
            <a:r>
              <a:rPr lang="en-AU" sz="4000" dirty="0"/>
              <a:t>Religious Calendar is a Harvest Calendar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300" y="1864605"/>
            <a:ext cx="10199237" cy="4649492"/>
          </a:xfrm>
        </p:spPr>
        <p:txBody>
          <a:bodyPr>
            <a:noAutofit/>
          </a:bodyPr>
          <a:lstStyle/>
          <a:p>
            <a:pPr marL="0" indent="0" algn="just">
              <a:buNone/>
            </a:pPr>
            <a:r>
              <a:rPr lang="en-AU" sz="2400" dirty="0">
                <a:latin typeface="+mn-lt"/>
              </a:rPr>
              <a:t>Luke 10:2  Then He said to them, "The harvest truly is great, but the laborers are few; therefore pray </a:t>
            </a:r>
            <a:r>
              <a:rPr lang="en-AU" sz="2400" dirty="0">
                <a:solidFill>
                  <a:srgbClr val="92D050"/>
                </a:solidFill>
                <a:latin typeface="+mn-lt"/>
              </a:rPr>
              <a:t>the Lord of the harvest to send out laborers into His harvest. </a:t>
            </a:r>
          </a:p>
          <a:p>
            <a:pPr marL="0" indent="0" algn="just">
              <a:buNone/>
            </a:pPr>
            <a:endParaRPr lang="en-AU" sz="500" dirty="0">
              <a:latin typeface="+mn-lt"/>
            </a:endParaRPr>
          </a:p>
          <a:p>
            <a:pPr marL="0" indent="0" algn="just">
              <a:buNone/>
            </a:pPr>
            <a:r>
              <a:rPr lang="en-AU" sz="2400" dirty="0">
                <a:latin typeface="+mn-lt"/>
              </a:rPr>
              <a:t>"Three times you shall keep a feast to Me in the year: </a:t>
            </a:r>
            <a:r>
              <a:rPr lang="en-AU" sz="2400" dirty="0">
                <a:solidFill>
                  <a:srgbClr val="92D050"/>
                </a:solidFill>
                <a:latin typeface="+mn-lt"/>
              </a:rPr>
              <a:t>You shall keep the Feast of Unleavened Bread </a:t>
            </a:r>
            <a:r>
              <a:rPr lang="en-AU" sz="2400" dirty="0">
                <a:latin typeface="+mn-lt"/>
              </a:rPr>
              <a:t>(you shall eat unleavened bread seven days, as I commanded you, at the time appointed in the month of Abib, for in it you came out of Egypt; none shall appear before Me empty); and </a:t>
            </a:r>
            <a:r>
              <a:rPr lang="en-AU" sz="2400" dirty="0">
                <a:solidFill>
                  <a:srgbClr val="92D050"/>
                </a:solidFill>
                <a:latin typeface="+mn-lt"/>
              </a:rPr>
              <a:t>the Feast of Harvest</a:t>
            </a:r>
            <a:r>
              <a:rPr lang="en-AU" sz="2400" dirty="0">
                <a:latin typeface="+mn-lt"/>
              </a:rPr>
              <a:t>, the </a:t>
            </a:r>
            <a:r>
              <a:rPr lang="en-AU" sz="2400" dirty="0" err="1">
                <a:latin typeface="+mn-lt"/>
              </a:rPr>
              <a:t>firstfruits</a:t>
            </a:r>
            <a:r>
              <a:rPr lang="en-AU" sz="2400" dirty="0">
                <a:latin typeface="+mn-lt"/>
              </a:rPr>
              <a:t> of your </a:t>
            </a:r>
            <a:r>
              <a:rPr lang="en-AU" sz="2400" dirty="0" err="1">
                <a:latin typeface="+mn-lt"/>
              </a:rPr>
              <a:t>labors</a:t>
            </a:r>
            <a:r>
              <a:rPr lang="en-AU" sz="2400" dirty="0">
                <a:latin typeface="+mn-lt"/>
              </a:rPr>
              <a:t> which you have sown in the field; and </a:t>
            </a:r>
            <a:r>
              <a:rPr lang="en-AU" sz="2400" dirty="0">
                <a:solidFill>
                  <a:srgbClr val="92D050"/>
                </a:solidFill>
                <a:latin typeface="+mn-lt"/>
              </a:rPr>
              <a:t>the Feast of Ingathering at the end of the year</a:t>
            </a:r>
            <a:r>
              <a:rPr lang="en-AU" sz="2400" dirty="0">
                <a:latin typeface="+mn-lt"/>
              </a:rPr>
              <a:t>, when you have gathered in the fruit of your </a:t>
            </a:r>
            <a:r>
              <a:rPr lang="en-AU" sz="2400" dirty="0" err="1">
                <a:latin typeface="+mn-lt"/>
              </a:rPr>
              <a:t>labors</a:t>
            </a:r>
            <a:r>
              <a:rPr lang="en-AU" sz="2400" dirty="0">
                <a:latin typeface="+mn-lt"/>
              </a:rPr>
              <a:t> from the field. (Exo 23:14-16)</a:t>
            </a:r>
          </a:p>
        </p:txBody>
      </p:sp>
    </p:spTree>
    <p:extLst>
      <p:ext uri="{BB962C8B-B14F-4D97-AF65-F5344CB8AC3E}">
        <p14:creationId xmlns:p14="http://schemas.microsoft.com/office/powerpoint/2010/main" val="269087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300" y="343903"/>
            <a:ext cx="6600170" cy="1396762"/>
          </a:xfrm>
        </p:spPr>
        <p:txBody>
          <a:bodyPr>
            <a:normAutofit/>
          </a:bodyPr>
          <a:lstStyle/>
          <a:p>
            <a:r>
              <a:rPr lang="en-AU" sz="4000" dirty="0"/>
              <a:t>Religious Calendar is a Harvest Calendar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300" y="1864605"/>
            <a:ext cx="10199237" cy="3831115"/>
          </a:xfrm>
        </p:spPr>
        <p:txBody>
          <a:bodyPr>
            <a:noAutofit/>
          </a:bodyPr>
          <a:lstStyle/>
          <a:p>
            <a:pPr marL="0" indent="0" algn="just">
              <a:buNone/>
            </a:pPr>
            <a:r>
              <a:rPr lang="en-AU" sz="2400" dirty="0">
                <a:latin typeface="+mn-lt"/>
              </a:rPr>
              <a:t>Again the people were reminded of the sacred obligation of the Sabbath. </a:t>
            </a:r>
            <a:r>
              <a:rPr lang="en-AU" sz="2400" dirty="0">
                <a:solidFill>
                  <a:srgbClr val="92D050"/>
                </a:solidFill>
                <a:latin typeface="+mn-lt"/>
              </a:rPr>
              <a:t>Yearly feasts were appointed</a:t>
            </a:r>
            <a:r>
              <a:rPr lang="en-AU" sz="2400" dirty="0">
                <a:latin typeface="+mn-lt"/>
              </a:rPr>
              <a:t>, at which all the men of the nation were to assemble before the Lord, </a:t>
            </a:r>
            <a:r>
              <a:rPr lang="en-AU" sz="2400" dirty="0">
                <a:solidFill>
                  <a:srgbClr val="92D050"/>
                </a:solidFill>
                <a:latin typeface="+mn-lt"/>
              </a:rPr>
              <a:t>bringing to Him their offerings of gratitude and the first fruits of His bounties</a:t>
            </a:r>
            <a:r>
              <a:rPr lang="en-AU" sz="2400" dirty="0">
                <a:latin typeface="+mn-lt"/>
              </a:rPr>
              <a:t>. PP 311.2</a:t>
            </a:r>
          </a:p>
          <a:p>
            <a:pPr marL="0" indent="0" algn="just">
              <a:buNone/>
            </a:pPr>
            <a:r>
              <a:rPr lang="en-AU" sz="2400" dirty="0">
                <a:latin typeface="+mn-lt"/>
              </a:rPr>
              <a:t>2 Esdras 2:38 Arise up and stand, </a:t>
            </a:r>
            <a:r>
              <a:rPr lang="en-AU" sz="2400" dirty="0">
                <a:solidFill>
                  <a:srgbClr val="92D050"/>
                </a:solidFill>
                <a:latin typeface="+mn-lt"/>
              </a:rPr>
              <a:t>behold the number of those that be sealed in the feast of the Lord; </a:t>
            </a:r>
          </a:p>
          <a:p>
            <a:pPr marL="0" indent="0" algn="just">
              <a:buNone/>
            </a:pPr>
            <a:r>
              <a:rPr lang="en-AU" sz="2400" dirty="0">
                <a:latin typeface="+mn-lt"/>
              </a:rPr>
              <a:t>John 7:37 </a:t>
            </a:r>
            <a:r>
              <a:rPr lang="en-AU" sz="2400" dirty="0">
                <a:solidFill>
                  <a:srgbClr val="92D050"/>
                </a:solidFill>
                <a:latin typeface="+mn-lt"/>
              </a:rPr>
              <a:t>In the last day, that great day of the feast, Jesus stood and cried, saying, If any man thirst, let him come unto me, and drink. </a:t>
            </a:r>
          </a:p>
          <a:p>
            <a:pPr marL="0" indent="0" algn="just">
              <a:buNone/>
            </a:pPr>
            <a:endParaRPr lang="en-AU" sz="500" dirty="0">
              <a:latin typeface="+mn-lt"/>
            </a:endParaRPr>
          </a:p>
        </p:txBody>
      </p:sp>
    </p:spTree>
    <p:extLst>
      <p:ext uri="{BB962C8B-B14F-4D97-AF65-F5344CB8AC3E}">
        <p14:creationId xmlns:p14="http://schemas.microsoft.com/office/powerpoint/2010/main" val="4063698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9" y="343903"/>
            <a:ext cx="6963727" cy="818377"/>
          </a:xfrm>
        </p:spPr>
        <p:txBody>
          <a:bodyPr>
            <a:normAutofit/>
          </a:bodyPr>
          <a:lstStyle/>
          <a:p>
            <a:r>
              <a:rPr lang="en-AU" sz="4000" dirty="0"/>
              <a:t>How Does the Year Begin?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753926" y="4095415"/>
            <a:ext cx="10199237" cy="1619479"/>
          </a:xfrm>
        </p:spPr>
        <p:txBody>
          <a:bodyPr>
            <a:noAutofit/>
          </a:bodyPr>
          <a:lstStyle/>
          <a:p>
            <a:pPr marL="0" indent="0" algn="just">
              <a:buNone/>
            </a:pPr>
            <a:r>
              <a:rPr lang="en-AU" sz="2400" dirty="0">
                <a:latin typeface="+mn-lt"/>
              </a:rPr>
              <a:t>A harvest calendar should be connected  to the harvest.</a:t>
            </a:r>
          </a:p>
          <a:p>
            <a:pPr marL="0" indent="0" algn="just">
              <a:buNone/>
            </a:pPr>
            <a:r>
              <a:rPr lang="en-AU" sz="2400" dirty="0">
                <a:latin typeface="+mn-lt"/>
              </a:rPr>
              <a:t>The variation in the start relates to the free response of the seed to the sun and the rain. </a:t>
            </a:r>
          </a:p>
          <a:p>
            <a:pPr marL="0" indent="0" algn="just">
              <a:buNone/>
            </a:pPr>
            <a:endParaRPr lang="en-AU" sz="500" dirty="0">
              <a:latin typeface="+mn-lt"/>
            </a:endParaRPr>
          </a:p>
        </p:txBody>
      </p:sp>
      <p:cxnSp>
        <p:nvCxnSpPr>
          <p:cNvPr id="5" name="Straight Connector 4">
            <a:extLst>
              <a:ext uri="{FF2B5EF4-FFF2-40B4-BE49-F238E27FC236}">
                <a16:creationId xmlns:a16="http://schemas.microsoft.com/office/drawing/2014/main" id="{D5801141-C214-4253-AB52-FC698E4CBB9F}"/>
              </a:ext>
            </a:extLst>
          </p:cNvPr>
          <p:cNvCxnSpPr>
            <a:cxnSpLocks/>
          </p:cNvCxnSpPr>
          <p:nvPr/>
        </p:nvCxnSpPr>
        <p:spPr>
          <a:xfrm>
            <a:off x="1025236" y="3212423"/>
            <a:ext cx="9656618" cy="0"/>
          </a:xfrm>
          <a:prstGeom prst="line">
            <a:avLst/>
          </a:prstGeom>
          <a:ln w="698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AEE52A1-9D4D-44E5-AF0E-69B8389FC89F}"/>
              </a:ext>
            </a:extLst>
          </p:cNvPr>
          <p:cNvSpPr txBox="1"/>
          <p:nvPr/>
        </p:nvSpPr>
        <p:spPr>
          <a:xfrm>
            <a:off x="558791" y="2211399"/>
            <a:ext cx="1460656" cy="830997"/>
          </a:xfrm>
          <a:prstGeom prst="rect">
            <a:avLst/>
          </a:prstGeom>
          <a:noFill/>
        </p:spPr>
        <p:txBody>
          <a:bodyPr wrap="none" rtlCol="0">
            <a:spAutoFit/>
          </a:bodyPr>
          <a:lstStyle/>
          <a:p>
            <a:r>
              <a:rPr lang="en-AU" sz="2400" dirty="0"/>
              <a:t>Planting</a:t>
            </a:r>
          </a:p>
          <a:p>
            <a:r>
              <a:rPr lang="en-AU" sz="2400" dirty="0"/>
              <a:t>October</a:t>
            </a:r>
          </a:p>
        </p:txBody>
      </p:sp>
      <p:sp>
        <p:nvSpPr>
          <p:cNvPr id="9" name="TextBox 8">
            <a:extLst>
              <a:ext uri="{FF2B5EF4-FFF2-40B4-BE49-F238E27FC236}">
                <a16:creationId xmlns:a16="http://schemas.microsoft.com/office/drawing/2014/main" id="{42F5B672-3527-4DA8-BF02-6A5B1A528CFD}"/>
              </a:ext>
            </a:extLst>
          </p:cNvPr>
          <p:cNvSpPr txBox="1"/>
          <p:nvPr/>
        </p:nvSpPr>
        <p:spPr>
          <a:xfrm>
            <a:off x="2581554" y="2393347"/>
            <a:ext cx="1125629" cy="461665"/>
          </a:xfrm>
          <a:prstGeom prst="rect">
            <a:avLst/>
          </a:prstGeom>
          <a:noFill/>
        </p:spPr>
        <p:txBody>
          <a:bodyPr wrap="none" rtlCol="0">
            <a:spAutoFit/>
          </a:bodyPr>
          <a:lstStyle/>
          <a:p>
            <a:r>
              <a:rPr lang="en-AU" sz="2400" dirty="0"/>
              <a:t>Winter</a:t>
            </a:r>
          </a:p>
        </p:txBody>
      </p:sp>
      <p:sp>
        <p:nvSpPr>
          <p:cNvPr id="10" name="TextBox 9">
            <a:extLst>
              <a:ext uri="{FF2B5EF4-FFF2-40B4-BE49-F238E27FC236}">
                <a16:creationId xmlns:a16="http://schemas.microsoft.com/office/drawing/2014/main" id="{A5FDD69D-2D35-41B0-8500-9544479BC34C}"/>
              </a:ext>
            </a:extLst>
          </p:cNvPr>
          <p:cNvSpPr txBox="1"/>
          <p:nvPr/>
        </p:nvSpPr>
        <p:spPr>
          <a:xfrm>
            <a:off x="4269290" y="2202719"/>
            <a:ext cx="2282997" cy="830997"/>
          </a:xfrm>
          <a:prstGeom prst="rect">
            <a:avLst/>
          </a:prstGeom>
          <a:noFill/>
        </p:spPr>
        <p:txBody>
          <a:bodyPr wrap="none" rtlCol="0">
            <a:spAutoFit/>
          </a:bodyPr>
          <a:lstStyle/>
          <a:p>
            <a:r>
              <a:rPr lang="en-AU" sz="2400" dirty="0"/>
              <a:t>Barley Harvest</a:t>
            </a:r>
          </a:p>
          <a:p>
            <a:r>
              <a:rPr lang="en-AU" sz="2400" dirty="0"/>
              <a:t>March/April</a:t>
            </a:r>
          </a:p>
        </p:txBody>
      </p:sp>
      <p:sp>
        <p:nvSpPr>
          <p:cNvPr id="11" name="TextBox 10">
            <a:extLst>
              <a:ext uri="{FF2B5EF4-FFF2-40B4-BE49-F238E27FC236}">
                <a16:creationId xmlns:a16="http://schemas.microsoft.com/office/drawing/2014/main" id="{687226A9-5BF5-4958-A98F-F7E82CDD8A32}"/>
              </a:ext>
            </a:extLst>
          </p:cNvPr>
          <p:cNvSpPr txBox="1"/>
          <p:nvPr/>
        </p:nvSpPr>
        <p:spPr>
          <a:xfrm>
            <a:off x="6558117" y="2202719"/>
            <a:ext cx="2467342" cy="830997"/>
          </a:xfrm>
          <a:prstGeom prst="rect">
            <a:avLst/>
          </a:prstGeom>
          <a:noFill/>
        </p:spPr>
        <p:txBody>
          <a:bodyPr wrap="none" rtlCol="0">
            <a:spAutoFit/>
          </a:bodyPr>
          <a:lstStyle/>
          <a:p>
            <a:r>
              <a:rPr lang="en-AU" sz="2400" dirty="0"/>
              <a:t>Wheat Harvest</a:t>
            </a:r>
          </a:p>
          <a:p>
            <a:r>
              <a:rPr lang="en-AU" sz="2400" dirty="0"/>
              <a:t>May/June</a:t>
            </a:r>
          </a:p>
        </p:txBody>
      </p:sp>
      <p:sp>
        <p:nvSpPr>
          <p:cNvPr id="12" name="TextBox 11">
            <a:extLst>
              <a:ext uri="{FF2B5EF4-FFF2-40B4-BE49-F238E27FC236}">
                <a16:creationId xmlns:a16="http://schemas.microsoft.com/office/drawing/2014/main" id="{795D5B99-00EA-46BD-A356-DB9F300657DC}"/>
              </a:ext>
            </a:extLst>
          </p:cNvPr>
          <p:cNvSpPr txBox="1"/>
          <p:nvPr/>
        </p:nvSpPr>
        <p:spPr>
          <a:xfrm>
            <a:off x="9025459" y="2194052"/>
            <a:ext cx="1972015" cy="830997"/>
          </a:xfrm>
          <a:prstGeom prst="rect">
            <a:avLst/>
          </a:prstGeom>
          <a:noFill/>
        </p:spPr>
        <p:txBody>
          <a:bodyPr wrap="none" rtlCol="0">
            <a:spAutoFit/>
          </a:bodyPr>
          <a:lstStyle/>
          <a:p>
            <a:r>
              <a:rPr lang="en-AU" sz="2400" dirty="0"/>
              <a:t>Fruit Harvest</a:t>
            </a:r>
          </a:p>
          <a:p>
            <a:r>
              <a:rPr lang="en-AU" sz="2400" dirty="0"/>
              <a:t>Aug/Sept</a:t>
            </a:r>
          </a:p>
        </p:txBody>
      </p:sp>
    </p:spTree>
    <p:extLst>
      <p:ext uri="{BB962C8B-B14F-4D97-AF65-F5344CB8AC3E}">
        <p14:creationId xmlns:p14="http://schemas.microsoft.com/office/powerpoint/2010/main" val="3927465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9" y="343903"/>
            <a:ext cx="9510001" cy="1396762"/>
          </a:xfrm>
        </p:spPr>
        <p:txBody>
          <a:bodyPr>
            <a:normAutofit/>
          </a:bodyPr>
          <a:lstStyle/>
          <a:p>
            <a:r>
              <a:rPr lang="en-AU" sz="4000" dirty="0"/>
              <a:t>How Does the (Harvest) Year Begin?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19150" y="1626480"/>
            <a:ext cx="10309487" cy="3831115"/>
          </a:xfrm>
        </p:spPr>
        <p:txBody>
          <a:bodyPr>
            <a:noAutofit/>
          </a:bodyPr>
          <a:lstStyle/>
          <a:p>
            <a:pPr marL="0" indent="0" algn="just">
              <a:buNone/>
            </a:pPr>
            <a:r>
              <a:rPr lang="en-AU" sz="2400" dirty="0">
                <a:latin typeface="+mn-lt"/>
              </a:rPr>
              <a:t>And the LORD </a:t>
            </a:r>
            <a:r>
              <a:rPr lang="en-AU" sz="2400" dirty="0" err="1">
                <a:latin typeface="+mn-lt"/>
              </a:rPr>
              <a:t>spake</a:t>
            </a:r>
            <a:r>
              <a:rPr lang="en-AU" sz="2400" dirty="0">
                <a:latin typeface="+mn-lt"/>
              </a:rPr>
              <a:t> unto Moses and Aaron in the land of Egypt, saying, </a:t>
            </a:r>
            <a:r>
              <a:rPr lang="en-AU" sz="2400" dirty="0">
                <a:solidFill>
                  <a:srgbClr val="92D050"/>
                </a:solidFill>
                <a:latin typeface="+mn-lt"/>
              </a:rPr>
              <a:t>This month [moon] shall be unto you the beginning of months</a:t>
            </a:r>
            <a:r>
              <a:rPr lang="en-AU" sz="2400" dirty="0">
                <a:latin typeface="+mn-lt"/>
              </a:rPr>
              <a:t>: it shall be the first month of the year to you.(Exo 12:1-2)</a:t>
            </a:r>
          </a:p>
          <a:p>
            <a:pPr marL="0" indent="0" algn="just">
              <a:buNone/>
            </a:pPr>
            <a:r>
              <a:rPr lang="en-AU" sz="2400" dirty="0">
                <a:latin typeface="+mn-lt"/>
              </a:rPr>
              <a:t>Exodus 13:4  This day came ye out in </a:t>
            </a:r>
            <a:r>
              <a:rPr lang="en-AU" sz="2400" dirty="0">
                <a:solidFill>
                  <a:srgbClr val="92D050"/>
                </a:solidFill>
                <a:latin typeface="+mn-lt"/>
              </a:rPr>
              <a:t>the month Abib</a:t>
            </a:r>
            <a:r>
              <a:rPr lang="en-AU" sz="2400" dirty="0">
                <a:latin typeface="+mn-lt"/>
              </a:rPr>
              <a:t>. [tender, green, young ear of grain.] </a:t>
            </a:r>
          </a:p>
          <a:p>
            <a:pPr marL="0" indent="0" algn="just">
              <a:buNone/>
            </a:pPr>
            <a:r>
              <a:rPr lang="en-AU" sz="2400" dirty="0" err="1">
                <a:latin typeface="+mn-lt"/>
              </a:rPr>
              <a:t>Jer</a:t>
            </a:r>
            <a:r>
              <a:rPr lang="en-AU" sz="2400" dirty="0">
                <a:latin typeface="+mn-lt"/>
              </a:rPr>
              <a:t> 2:3  </a:t>
            </a:r>
            <a:r>
              <a:rPr lang="en-AU" sz="2400" dirty="0">
                <a:solidFill>
                  <a:srgbClr val="92D050"/>
                </a:solidFill>
                <a:latin typeface="+mn-lt"/>
              </a:rPr>
              <a:t>Israel was holiness unto the LORD, and the </a:t>
            </a:r>
            <a:r>
              <a:rPr lang="en-AU" sz="2400" dirty="0" err="1">
                <a:solidFill>
                  <a:srgbClr val="92D050"/>
                </a:solidFill>
                <a:latin typeface="+mn-lt"/>
              </a:rPr>
              <a:t>firstfruits</a:t>
            </a:r>
            <a:r>
              <a:rPr lang="en-AU" sz="2400" dirty="0">
                <a:solidFill>
                  <a:srgbClr val="92D050"/>
                </a:solidFill>
                <a:latin typeface="+mn-lt"/>
              </a:rPr>
              <a:t> of his increase: </a:t>
            </a:r>
            <a:r>
              <a:rPr lang="en-AU" sz="2400" dirty="0">
                <a:latin typeface="+mn-lt"/>
              </a:rPr>
              <a:t>all that devour him shall offend; evil shall come upon them, saith the LORD. </a:t>
            </a:r>
          </a:p>
          <a:p>
            <a:pPr marL="0" indent="0" algn="just">
              <a:buNone/>
            </a:pPr>
            <a:endParaRPr lang="en-AU" sz="2400" dirty="0">
              <a:latin typeface="+mn-lt"/>
            </a:endParaRPr>
          </a:p>
        </p:txBody>
      </p:sp>
    </p:spTree>
    <p:extLst>
      <p:ext uri="{BB962C8B-B14F-4D97-AF65-F5344CB8AC3E}">
        <p14:creationId xmlns:p14="http://schemas.microsoft.com/office/powerpoint/2010/main" val="1399316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9" y="343903"/>
            <a:ext cx="9510001" cy="1396762"/>
          </a:xfrm>
        </p:spPr>
        <p:txBody>
          <a:bodyPr>
            <a:normAutofit/>
          </a:bodyPr>
          <a:lstStyle/>
          <a:p>
            <a:r>
              <a:rPr lang="en-AU" sz="4000" dirty="0"/>
              <a:t>How Does the (Harvest) Year Begin?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19150" y="1626480"/>
            <a:ext cx="10309487" cy="3831115"/>
          </a:xfrm>
        </p:spPr>
        <p:txBody>
          <a:bodyPr>
            <a:noAutofit/>
          </a:bodyPr>
          <a:lstStyle/>
          <a:p>
            <a:pPr marL="0" indent="0" algn="just">
              <a:buNone/>
            </a:pPr>
            <a:r>
              <a:rPr lang="en-AU" sz="2400" dirty="0">
                <a:latin typeface="+mn-lt"/>
              </a:rPr>
              <a:t>And God said, Let there be lights in the firmament of the heaven to divide the day from the night; and </a:t>
            </a:r>
            <a:r>
              <a:rPr lang="en-AU" sz="2400" dirty="0">
                <a:solidFill>
                  <a:srgbClr val="92D050"/>
                </a:solidFill>
                <a:latin typeface="+mn-lt"/>
              </a:rPr>
              <a:t>let them be for signs, and for seasons, [</a:t>
            </a:r>
            <a:r>
              <a:rPr lang="en-AU" sz="2400" dirty="0" err="1">
                <a:solidFill>
                  <a:srgbClr val="92D050"/>
                </a:solidFill>
                <a:latin typeface="+mn-lt"/>
              </a:rPr>
              <a:t>Moedim</a:t>
            </a:r>
            <a:r>
              <a:rPr lang="en-AU" sz="2400" dirty="0">
                <a:solidFill>
                  <a:srgbClr val="92D050"/>
                </a:solidFill>
                <a:latin typeface="+mn-lt"/>
              </a:rPr>
              <a:t>] and for days, and years: [Shana] </a:t>
            </a:r>
            <a:r>
              <a:rPr lang="en-AU" sz="2400" dirty="0">
                <a:latin typeface="+mn-lt"/>
              </a:rPr>
              <a:t>And let them be for lights in the firmament of the heaven to give light upon the earth: and it was so. </a:t>
            </a:r>
            <a:r>
              <a:rPr lang="en-AU" sz="2400" dirty="0">
                <a:solidFill>
                  <a:srgbClr val="92D050"/>
                </a:solidFill>
                <a:latin typeface="+mn-lt"/>
              </a:rPr>
              <a:t>And God made two great lights; the greater light to rule the day, and the lesser light to rule the night</a:t>
            </a:r>
            <a:r>
              <a:rPr lang="en-AU" sz="2400" dirty="0">
                <a:latin typeface="+mn-lt"/>
              </a:rPr>
              <a:t>: he made the stars also. (Gen 1:14-16)</a:t>
            </a:r>
          </a:p>
          <a:p>
            <a:pPr marL="0" indent="0" algn="just">
              <a:buNone/>
            </a:pPr>
            <a:r>
              <a:rPr lang="en-AU" sz="2400" dirty="0" err="1">
                <a:latin typeface="+mn-lt"/>
              </a:rPr>
              <a:t>Psa</a:t>
            </a:r>
            <a:r>
              <a:rPr lang="en-AU" sz="2400" dirty="0">
                <a:latin typeface="+mn-lt"/>
              </a:rPr>
              <a:t> 104:19  He appointed the moon for seasons: [</a:t>
            </a:r>
            <a:r>
              <a:rPr lang="en-AU" sz="2400" dirty="0" err="1">
                <a:latin typeface="+mn-lt"/>
              </a:rPr>
              <a:t>Moedim</a:t>
            </a:r>
            <a:r>
              <a:rPr lang="en-AU" sz="2400" dirty="0">
                <a:latin typeface="+mn-lt"/>
              </a:rPr>
              <a:t>] the sun </a:t>
            </a:r>
            <a:r>
              <a:rPr lang="en-AU" sz="2400" dirty="0" err="1">
                <a:latin typeface="+mn-lt"/>
              </a:rPr>
              <a:t>knoweth</a:t>
            </a:r>
            <a:r>
              <a:rPr lang="en-AU" sz="2400" dirty="0">
                <a:latin typeface="+mn-lt"/>
              </a:rPr>
              <a:t> his going down.</a:t>
            </a:r>
          </a:p>
        </p:txBody>
      </p:sp>
    </p:spTree>
    <p:extLst>
      <p:ext uri="{BB962C8B-B14F-4D97-AF65-F5344CB8AC3E}">
        <p14:creationId xmlns:p14="http://schemas.microsoft.com/office/powerpoint/2010/main" val="3625053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19125" y="343903"/>
            <a:ext cx="9782175" cy="1396762"/>
          </a:xfrm>
        </p:spPr>
        <p:txBody>
          <a:bodyPr>
            <a:normAutofit/>
          </a:bodyPr>
          <a:lstStyle/>
          <a:p>
            <a:r>
              <a:rPr lang="en-AU" sz="4000" dirty="0"/>
              <a:t>How Does the (Harvest) Year Begin?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19125" y="1286221"/>
            <a:ext cx="10309487" cy="4981229"/>
          </a:xfrm>
        </p:spPr>
        <p:txBody>
          <a:bodyPr>
            <a:noAutofit/>
          </a:bodyPr>
          <a:lstStyle/>
          <a:p>
            <a:pPr marL="0" indent="0" algn="just">
              <a:buNone/>
            </a:pPr>
            <a:r>
              <a:rPr lang="en-AU" sz="2400" dirty="0">
                <a:latin typeface="+mn-lt"/>
              </a:rPr>
              <a:t>For, behold, we were binding sheaves in the field, and, </a:t>
            </a:r>
            <a:r>
              <a:rPr lang="en-AU" sz="2400" dirty="0">
                <a:solidFill>
                  <a:srgbClr val="92D050"/>
                </a:solidFill>
                <a:latin typeface="+mn-lt"/>
              </a:rPr>
              <a:t>lo, my sheaf arose, and also stood upright; and, behold, your sheaves stood round about, and made obeisance to my sheaf. </a:t>
            </a:r>
            <a:r>
              <a:rPr lang="en-AU" sz="2400" dirty="0">
                <a:latin typeface="+mn-lt"/>
              </a:rPr>
              <a:t>And his brethren said to him, Shalt thou indeed reign over us? or shalt thou indeed have dominion over us? And they hated him yet the more for his dreams, and for his words. </a:t>
            </a:r>
            <a:r>
              <a:rPr lang="en-AU" sz="2400" dirty="0">
                <a:solidFill>
                  <a:srgbClr val="92D050"/>
                </a:solidFill>
                <a:latin typeface="+mn-lt"/>
              </a:rPr>
              <a:t>And he dreamed yet another dream, </a:t>
            </a:r>
            <a:r>
              <a:rPr lang="en-AU" sz="2400" dirty="0">
                <a:latin typeface="+mn-lt"/>
              </a:rPr>
              <a:t>and told it his brethren, and said, Behold, I have dreamed a dream more; and, </a:t>
            </a:r>
            <a:r>
              <a:rPr lang="en-AU" sz="2400" dirty="0">
                <a:solidFill>
                  <a:srgbClr val="92D050"/>
                </a:solidFill>
                <a:latin typeface="+mn-lt"/>
              </a:rPr>
              <a:t>behold, the sun and the moon and the eleven stars made obeisance to me. </a:t>
            </a:r>
            <a:r>
              <a:rPr lang="en-AU" sz="2400" dirty="0">
                <a:latin typeface="+mn-lt"/>
              </a:rPr>
              <a:t>And he told it to his father, and to his brethren: and his father rebuked him, and said unto him, What is this dream that thou hast dreamed? Shall </a:t>
            </a:r>
            <a:r>
              <a:rPr lang="en-AU" sz="2400" dirty="0">
                <a:solidFill>
                  <a:srgbClr val="92D050"/>
                </a:solidFill>
                <a:latin typeface="+mn-lt"/>
              </a:rPr>
              <a:t>I and thy mother and thy brethren indeed come to bow down ourselves to thee to the earth?</a:t>
            </a:r>
            <a:r>
              <a:rPr lang="en-AU" sz="2400" dirty="0">
                <a:latin typeface="+mn-lt"/>
              </a:rPr>
              <a:t>(Gen 37:7-10)</a:t>
            </a:r>
          </a:p>
        </p:txBody>
      </p:sp>
    </p:spTree>
    <p:extLst>
      <p:ext uri="{BB962C8B-B14F-4D97-AF65-F5344CB8AC3E}">
        <p14:creationId xmlns:p14="http://schemas.microsoft.com/office/powerpoint/2010/main" val="3586990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19125" y="343903"/>
            <a:ext cx="9782175" cy="1396762"/>
          </a:xfrm>
        </p:spPr>
        <p:txBody>
          <a:bodyPr>
            <a:normAutofit/>
          </a:bodyPr>
          <a:lstStyle/>
          <a:p>
            <a:r>
              <a:rPr lang="en-AU" sz="4000" dirty="0"/>
              <a:t>How Does the (Harvest) Year Begin?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19125" y="1286221"/>
            <a:ext cx="10309487" cy="4981229"/>
          </a:xfrm>
        </p:spPr>
        <p:txBody>
          <a:bodyPr>
            <a:noAutofit/>
          </a:bodyPr>
          <a:lstStyle/>
          <a:p>
            <a:pPr marL="0" indent="0" algn="just">
              <a:buNone/>
            </a:pPr>
            <a:r>
              <a:rPr lang="en-AU" sz="2400" dirty="0">
                <a:latin typeface="+mn-lt"/>
              </a:rPr>
              <a:t>For, behold, we were binding sheaves in the field, and, </a:t>
            </a:r>
            <a:r>
              <a:rPr lang="en-AU" sz="2400" dirty="0">
                <a:solidFill>
                  <a:srgbClr val="92D050"/>
                </a:solidFill>
                <a:latin typeface="+mn-lt"/>
              </a:rPr>
              <a:t>lo, my sheaf arose, and also stood upright; and, behold, your sheaves stood round about, and made obeisance to my sheaf. </a:t>
            </a:r>
            <a:r>
              <a:rPr lang="en-AU" sz="2400" dirty="0">
                <a:latin typeface="+mn-lt"/>
              </a:rPr>
              <a:t>And his brethren said to him, Shalt thou indeed reign over us? or shalt thou indeed have dominion over us? And they hated him yet the more for his dreams, and for his words. </a:t>
            </a:r>
            <a:r>
              <a:rPr lang="en-AU" sz="2400" dirty="0">
                <a:solidFill>
                  <a:srgbClr val="92D050"/>
                </a:solidFill>
                <a:latin typeface="+mn-lt"/>
              </a:rPr>
              <a:t>And he dreamed yet another dream, </a:t>
            </a:r>
            <a:r>
              <a:rPr lang="en-AU" sz="2400" dirty="0">
                <a:latin typeface="+mn-lt"/>
              </a:rPr>
              <a:t>and told it his brethren, and said, Behold, I have dreamed a dream more; and, </a:t>
            </a:r>
            <a:r>
              <a:rPr lang="en-AU" sz="2400" dirty="0">
                <a:solidFill>
                  <a:srgbClr val="92D050"/>
                </a:solidFill>
                <a:latin typeface="+mn-lt"/>
              </a:rPr>
              <a:t>behold, the sun and the moon and the eleven stars made obeisance to me. </a:t>
            </a:r>
            <a:r>
              <a:rPr lang="en-AU" sz="2400" dirty="0">
                <a:latin typeface="+mn-lt"/>
              </a:rPr>
              <a:t>And he told it to his father, and to his brethren: and his father rebuked him, and said unto him, What is this dream that thou hast dreamed? Shall </a:t>
            </a:r>
            <a:r>
              <a:rPr lang="en-AU" sz="2400" dirty="0">
                <a:solidFill>
                  <a:srgbClr val="92D050"/>
                </a:solidFill>
                <a:latin typeface="+mn-lt"/>
              </a:rPr>
              <a:t>I and thy mother and thy brethren indeed come to bow down ourselves to thee to the earth?</a:t>
            </a:r>
            <a:r>
              <a:rPr lang="en-AU" sz="2400" dirty="0">
                <a:latin typeface="+mn-lt"/>
              </a:rPr>
              <a:t>(Gen 37:7-10)</a:t>
            </a:r>
          </a:p>
        </p:txBody>
      </p:sp>
    </p:spTree>
    <p:extLst>
      <p:ext uri="{BB962C8B-B14F-4D97-AF65-F5344CB8AC3E}">
        <p14:creationId xmlns:p14="http://schemas.microsoft.com/office/powerpoint/2010/main" val="1979342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9" y="343903"/>
            <a:ext cx="10199237" cy="1049235"/>
          </a:xfrm>
        </p:spPr>
        <p:txBody>
          <a:bodyPr>
            <a:normAutofit/>
          </a:bodyPr>
          <a:lstStyle/>
          <a:p>
            <a:r>
              <a:rPr lang="en-AU" sz="4000" dirty="0"/>
              <a:t>The Seventh Year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393137"/>
            <a:ext cx="10199237" cy="5120959"/>
          </a:xfrm>
        </p:spPr>
        <p:txBody>
          <a:bodyPr>
            <a:noAutofit/>
          </a:bodyPr>
          <a:lstStyle/>
          <a:p>
            <a:pPr marL="0" indent="0" algn="just">
              <a:buNone/>
            </a:pPr>
            <a:r>
              <a:rPr lang="en-AU" sz="2400" dirty="0">
                <a:latin typeface="+mn-lt"/>
              </a:rPr>
              <a:t>Speak unto the children of Israel, and say unto them, When ye come into the land which I give you, then shall the land keep a sabbath unto the LORD. Six years thou shalt sow thy field, and six years thou shalt prune thy vineyard, and gather in the fruit thereof; But in the seventh year shall be a sabbath of rest unto the land, a sabbath for the LORD: thou shalt neither sow thy field, nor prune thy vineyard. That which </a:t>
            </a:r>
            <a:r>
              <a:rPr lang="en-AU" sz="2400" dirty="0" err="1">
                <a:latin typeface="+mn-lt"/>
              </a:rPr>
              <a:t>groweth</a:t>
            </a:r>
            <a:r>
              <a:rPr lang="en-AU" sz="2400" dirty="0">
                <a:latin typeface="+mn-lt"/>
              </a:rPr>
              <a:t> of its own accord of thy harvest thou shalt not reap, neither gather the grapes of thy vine undressed: for it is a year of rest unto the land. And the sabbath of the land shall be meat for you; for thee, and for thy servant, and for thy maid, and for thy hired servant, and for thy stranger that </a:t>
            </a:r>
            <a:r>
              <a:rPr lang="en-AU" sz="2400" dirty="0" err="1">
                <a:latin typeface="+mn-lt"/>
              </a:rPr>
              <a:t>sojourneth</a:t>
            </a:r>
            <a:r>
              <a:rPr lang="en-AU" sz="2400" dirty="0">
                <a:latin typeface="+mn-lt"/>
              </a:rPr>
              <a:t> with thee, And for thy cattle, and for the beast that are in thy land, shall all the increase thereof be meat.(Lev 25:2-7)</a:t>
            </a:r>
          </a:p>
        </p:txBody>
      </p:sp>
    </p:spTree>
    <p:extLst>
      <p:ext uri="{BB962C8B-B14F-4D97-AF65-F5344CB8AC3E}">
        <p14:creationId xmlns:p14="http://schemas.microsoft.com/office/powerpoint/2010/main" val="3769290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19125" y="343903"/>
            <a:ext cx="9782175" cy="942318"/>
          </a:xfrm>
        </p:spPr>
        <p:txBody>
          <a:bodyPr>
            <a:normAutofit/>
          </a:bodyPr>
          <a:lstStyle/>
          <a:p>
            <a:r>
              <a:rPr lang="en-AU" sz="4000" dirty="0"/>
              <a:t>Two Dreams as One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19125" y="1695450"/>
            <a:ext cx="10309487" cy="4572000"/>
          </a:xfrm>
        </p:spPr>
        <p:txBody>
          <a:bodyPr>
            <a:noAutofit/>
          </a:bodyPr>
          <a:lstStyle/>
          <a:p>
            <a:pPr marL="0" indent="0" algn="just">
              <a:buNone/>
            </a:pPr>
            <a:r>
              <a:rPr lang="en-AU" sz="2400" dirty="0">
                <a:latin typeface="+mn-lt"/>
              </a:rPr>
              <a:t>And Joseph said unto Pharaoh, </a:t>
            </a:r>
            <a:r>
              <a:rPr lang="en-AU" sz="2400" dirty="0">
                <a:solidFill>
                  <a:srgbClr val="92D050"/>
                </a:solidFill>
                <a:latin typeface="+mn-lt"/>
              </a:rPr>
              <a:t>The dream of Pharaoh is one</a:t>
            </a:r>
            <a:r>
              <a:rPr lang="en-AU" sz="2400" dirty="0">
                <a:latin typeface="+mn-lt"/>
              </a:rPr>
              <a:t>: God hath shewed Pharaoh what he is about to do. The seven good </a:t>
            </a:r>
            <a:r>
              <a:rPr lang="en-AU" sz="2400" dirty="0" err="1">
                <a:latin typeface="+mn-lt"/>
              </a:rPr>
              <a:t>kine</a:t>
            </a:r>
            <a:r>
              <a:rPr lang="en-AU" sz="2400" dirty="0">
                <a:latin typeface="+mn-lt"/>
              </a:rPr>
              <a:t> are seven years; and the seven good ears are seven years: the dream is one.(Gen 41:25-26)</a:t>
            </a:r>
          </a:p>
          <a:p>
            <a:pPr marL="0" indent="0" algn="just">
              <a:buNone/>
            </a:pPr>
            <a:r>
              <a:rPr lang="en-AU" sz="2400" dirty="0">
                <a:latin typeface="+mn-lt"/>
              </a:rPr>
              <a:t>Seven Cows and Seven Ears of Corn is one dream</a:t>
            </a:r>
          </a:p>
          <a:p>
            <a:pPr marL="0" indent="0" algn="just">
              <a:buNone/>
            </a:pPr>
            <a:r>
              <a:rPr lang="en-AU" sz="2400" dirty="0">
                <a:latin typeface="+mn-lt"/>
              </a:rPr>
              <a:t>Sheafs of Wheat making Obeisance and Sun Moon and stars making Obeisance is one dream.</a:t>
            </a:r>
          </a:p>
          <a:p>
            <a:pPr marL="0" indent="0" algn="just">
              <a:buNone/>
            </a:pPr>
            <a:r>
              <a:rPr lang="en-AU" sz="2400" dirty="0">
                <a:latin typeface="+mn-lt"/>
              </a:rPr>
              <a:t>The Sun Moon and Stars and the Sheafs of Wheat are all connected. </a:t>
            </a:r>
          </a:p>
          <a:p>
            <a:pPr marL="0" indent="0" algn="just">
              <a:buNone/>
            </a:pPr>
            <a:endParaRPr lang="en-AU" sz="2400" dirty="0">
              <a:latin typeface="+mn-lt"/>
            </a:endParaRPr>
          </a:p>
        </p:txBody>
      </p:sp>
    </p:spTree>
    <p:extLst>
      <p:ext uri="{BB962C8B-B14F-4D97-AF65-F5344CB8AC3E}">
        <p14:creationId xmlns:p14="http://schemas.microsoft.com/office/powerpoint/2010/main" val="3259853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19125" y="343903"/>
            <a:ext cx="9782175" cy="942318"/>
          </a:xfrm>
        </p:spPr>
        <p:txBody>
          <a:bodyPr>
            <a:normAutofit/>
          </a:bodyPr>
          <a:lstStyle/>
          <a:p>
            <a:r>
              <a:rPr lang="en-AU" sz="4000" dirty="0"/>
              <a:t>How Does the (Harvest) Year Begin?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19125" y="1695450"/>
            <a:ext cx="10309487" cy="4572000"/>
          </a:xfrm>
        </p:spPr>
        <p:txBody>
          <a:bodyPr>
            <a:noAutofit/>
          </a:bodyPr>
          <a:lstStyle/>
          <a:p>
            <a:pPr marL="0" indent="0" algn="just">
              <a:buNone/>
            </a:pPr>
            <a:r>
              <a:rPr lang="en-AU" sz="2400" dirty="0">
                <a:latin typeface="+mn-lt"/>
              </a:rPr>
              <a:t>The Sun = Father</a:t>
            </a:r>
          </a:p>
          <a:p>
            <a:pPr marL="0" indent="0" algn="just">
              <a:buNone/>
            </a:pPr>
            <a:r>
              <a:rPr lang="en-AU" sz="2400" dirty="0">
                <a:latin typeface="+mn-lt"/>
              </a:rPr>
              <a:t>The Moon = Mother</a:t>
            </a:r>
          </a:p>
          <a:p>
            <a:pPr marL="0" indent="0" algn="just">
              <a:buNone/>
            </a:pPr>
            <a:r>
              <a:rPr lang="en-AU" sz="2400" dirty="0">
                <a:latin typeface="+mn-lt"/>
              </a:rPr>
              <a:t>Stars = Joseph and His Brethren</a:t>
            </a:r>
          </a:p>
          <a:p>
            <a:pPr marL="0" indent="0" algn="just">
              <a:buNone/>
            </a:pPr>
            <a:endParaRPr lang="en-AU" sz="2400" dirty="0">
              <a:latin typeface="+mn-lt"/>
            </a:endParaRPr>
          </a:p>
          <a:p>
            <a:pPr marL="0" indent="0" algn="just">
              <a:buNone/>
            </a:pPr>
            <a:r>
              <a:rPr lang="en-AU" sz="2400" dirty="0">
                <a:latin typeface="+mn-lt"/>
              </a:rPr>
              <a:t>Sheaf of wheat = Sons of Jacob</a:t>
            </a:r>
          </a:p>
          <a:p>
            <a:pPr marL="0" indent="0" algn="just">
              <a:buNone/>
            </a:pPr>
            <a:r>
              <a:rPr lang="en-AU" sz="2400" dirty="0">
                <a:latin typeface="+mn-lt"/>
              </a:rPr>
              <a:t>And there appeared a great wonder in heaven; a woman clothed with the </a:t>
            </a:r>
            <a:r>
              <a:rPr lang="en-AU" sz="2400" dirty="0">
                <a:solidFill>
                  <a:srgbClr val="92D050"/>
                </a:solidFill>
                <a:latin typeface="+mn-lt"/>
              </a:rPr>
              <a:t>sun, and the moon </a:t>
            </a:r>
            <a:r>
              <a:rPr lang="en-AU" sz="2400" dirty="0">
                <a:latin typeface="+mn-lt"/>
              </a:rPr>
              <a:t>under her feet, and </a:t>
            </a:r>
            <a:r>
              <a:rPr lang="en-AU" sz="2400" dirty="0">
                <a:solidFill>
                  <a:srgbClr val="92D050"/>
                </a:solidFill>
                <a:latin typeface="+mn-lt"/>
              </a:rPr>
              <a:t>upon her head a crown of twelve stars:</a:t>
            </a:r>
            <a:r>
              <a:rPr lang="en-AU" sz="2400" dirty="0">
                <a:latin typeface="+mn-lt"/>
              </a:rPr>
              <a:t> And she </a:t>
            </a:r>
            <a:r>
              <a:rPr lang="en-AU" sz="2400" dirty="0">
                <a:solidFill>
                  <a:srgbClr val="92D050"/>
                </a:solidFill>
                <a:latin typeface="+mn-lt"/>
              </a:rPr>
              <a:t>being with child [seed] cried</a:t>
            </a:r>
            <a:r>
              <a:rPr lang="en-AU" sz="2400" dirty="0">
                <a:latin typeface="+mn-lt"/>
              </a:rPr>
              <a:t>, travailing in birth, and pained to be delivered.[Harvest] (Rev 12:1-2)</a:t>
            </a:r>
          </a:p>
          <a:p>
            <a:pPr marL="0" indent="0" algn="just">
              <a:buNone/>
            </a:pPr>
            <a:r>
              <a:rPr lang="en-AU" sz="2400" dirty="0">
                <a:latin typeface="+mn-lt"/>
              </a:rPr>
              <a:t> </a:t>
            </a:r>
          </a:p>
          <a:p>
            <a:pPr marL="0" indent="0" algn="just">
              <a:buNone/>
            </a:pPr>
            <a:endParaRPr lang="en-AU" sz="2400" dirty="0">
              <a:latin typeface="+mn-lt"/>
            </a:endParaRPr>
          </a:p>
        </p:txBody>
      </p:sp>
    </p:spTree>
    <p:extLst>
      <p:ext uri="{BB962C8B-B14F-4D97-AF65-F5344CB8AC3E}">
        <p14:creationId xmlns:p14="http://schemas.microsoft.com/office/powerpoint/2010/main" val="2375172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19125" y="343903"/>
            <a:ext cx="9782175" cy="942318"/>
          </a:xfrm>
        </p:spPr>
        <p:txBody>
          <a:bodyPr>
            <a:normAutofit/>
          </a:bodyPr>
          <a:lstStyle/>
          <a:p>
            <a:r>
              <a:rPr lang="en-AU" sz="4000" dirty="0"/>
              <a:t>Sun and Moon related to Harvest</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38175" y="1105245"/>
            <a:ext cx="10309487" cy="5514629"/>
          </a:xfrm>
        </p:spPr>
        <p:txBody>
          <a:bodyPr>
            <a:noAutofit/>
          </a:bodyPr>
          <a:lstStyle/>
          <a:p>
            <a:pPr marL="0" indent="0" algn="just">
              <a:buNone/>
            </a:pPr>
            <a:r>
              <a:rPr lang="en-AU" sz="2400" dirty="0">
                <a:latin typeface="+mn-lt"/>
              </a:rPr>
              <a:t>The Sun = Ripens grain</a:t>
            </a:r>
          </a:p>
          <a:p>
            <a:pPr marL="0" indent="0" algn="just">
              <a:buNone/>
            </a:pPr>
            <a:r>
              <a:rPr lang="en-AU" dirty="0"/>
              <a:t>Traditional Moon Planting is an ancient agricultural practice that has been used by farmers for several thousand years and is still practiced today.</a:t>
            </a:r>
            <a:endParaRPr lang="en-AU" sz="2000" dirty="0"/>
          </a:p>
          <a:p>
            <a:pPr marL="0" indent="0" algn="just">
              <a:buNone/>
            </a:pPr>
            <a:r>
              <a:rPr lang="en-AU" sz="2000" dirty="0"/>
              <a:t>During </a:t>
            </a:r>
            <a:r>
              <a:rPr lang="en-AU" sz="2000" dirty="0">
                <a:solidFill>
                  <a:srgbClr val="92D050"/>
                </a:solidFill>
              </a:rPr>
              <a:t>New Moon and First Quarter phases</a:t>
            </a:r>
            <a:r>
              <a:rPr lang="en-AU" sz="2000" dirty="0"/>
              <a:t>, the Moon is increasing in light. </a:t>
            </a:r>
            <a:r>
              <a:rPr lang="en-AU" sz="2000" dirty="0">
                <a:solidFill>
                  <a:srgbClr val="92D050"/>
                </a:solidFill>
              </a:rPr>
              <a:t>In these two phases, sap flow increases in the above ground parts of plants, and these are the most suitable phases for sowing</a:t>
            </a:r>
            <a:r>
              <a:rPr lang="en-AU" sz="2000" dirty="0"/>
              <a:t> and transplanting annuals</a:t>
            </a:r>
            <a:r>
              <a:rPr lang="en-AU" sz="2000" dirty="0">
                <a:solidFill>
                  <a:srgbClr val="92D050"/>
                </a:solidFill>
              </a:rPr>
              <a:t> </a:t>
            </a:r>
            <a:r>
              <a:rPr lang="en-AU" sz="2000" dirty="0"/>
              <a:t>(and biennials). Flowering annuals, </a:t>
            </a:r>
            <a:r>
              <a:rPr lang="en-AU" sz="2000" dirty="0">
                <a:solidFill>
                  <a:srgbClr val="92D050"/>
                </a:solidFill>
              </a:rPr>
              <a:t>grains,</a:t>
            </a:r>
            <a:r>
              <a:rPr lang="en-AU" sz="2000" dirty="0"/>
              <a:t> melons and spring onions do well if planted in either phase but, generally, New Moon phase is best for leafy annuals and First Quarter is best for fruiting annuals. </a:t>
            </a:r>
          </a:p>
          <a:p>
            <a:pPr marL="0" indent="0" algn="just">
              <a:buNone/>
            </a:pPr>
            <a:r>
              <a:rPr lang="en-AU" dirty="0"/>
              <a:t>During the </a:t>
            </a:r>
            <a:r>
              <a:rPr lang="en-AU" dirty="0">
                <a:solidFill>
                  <a:srgbClr val="92D050"/>
                </a:solidFill>
              </a:rPr>
              <a:t>Full Moon and Last Quarter phases</a:t>
            </a:r>
            <a:r>
              <a:rPr lang="en-AU" dirty="0"/>
              <a:t> the Moon decreases in light and sap flow in plants is more concentrated in the root area. As sap flow gradually slows during these two phases, Full Moon phase is best for sowing and planting because germination is lower, and regrowth slower, during Last Quarter phase. </a:t>
            </a:r>
            <a:r>
              <a:rPr lang="en-AU" dirty="0">
                <a:solidFill>
                  <a:srgbClr val="92D050"/>
                </a:solidFill>
              </a:rPr>
              <a:t>Because sap flow is lower in the foliage part of plants, crops or seed harvested for storage or drying are less likely to rot if harvested during the Moon’s waning period.</a:t>
            </a:r>
            <a:r>
              <a:rPr lang="en-AU" dirty="0"/>
              <a:t> </a:t>
            </a:r>
            <a:r>
              <a:rPr lang="en-AU" sz="1800" dirty="0">
                <a:latin typeface="+mn-lt"/>
              </a:rPr>
              <a:t>https://aussieorganicgardening.com/2008/03/traditional-moon-planting/</a:t>
            </a:r>
          </a:p>
        </p:txBody>
      </p:sp>
    </p:spTree>
    <p:extLst>
      <p:ext uri="{BB962C8B-B14F-4D97-AF65-F5344CB8AC3E}">
        <p14:creationId xmlns:p14="http://schemas.microsoft.com/office/powerpoint/2010/main" val="1318173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9" y="343903"/>
            <a:ext cx="6963727" cy="818377"/>
          </a:xfrm>
        </p:spPr>
        <p:txBody>
          <a:bodyPr>
            <a:normAutofit/>
          </a:bodyPr>
          <a:lstStyle/>
          <a:p>
            <a:r>
              <a:rPr lang="en-AU" sz="4000" dirty="0"/>
              <a:t>How Does the Year Begin?</a:t>
            </a:r>
          </a:p>
        </p:txBody>
      </p:sp>
      <p:sp>
        <p:nvSpPr>
          <p:cNvPr id="4" name="TextBox 3">
            <a:extLst>
              <a:ext uri="{FF2B5EF4-FFF2-40B4-BE49-F238E27FC236}">
                <a16:creationId xmlns:a16="http://schemas.microsoft.com/office/drawing/2014/main" id="{EFED3369-4E19-4966-B3A1-51C16A8B23A5}"/>
              </a:ext>
            </a:extLst>
          </p:cNvPr>
          <p:cNvSpPr txBox="1"/>
          <p:nvPr/>
        </p:nvSpPr>
        <p:spPr>
          <a:xfrm>
            <a:off x="2859648" y="1518969"/>
            <a:ext cx="5227076" cy="461665"/>
          </a:xfrm>
          <a:prstGeom prst="rect">
            <a:avLst/>
          </a:prstGeom>
          <a:noFill/>
        </p:spPr>
        <p:txBody>
          <a:bodyPr wrap="square" rtlCol="0">
            <a:spAutoFit/>
          </a:bodyPr>
          <a:lstStyle/>
          <a:p>
            <a:pPr algn="ctr"/>
            <a:r>
              <a:rPr lang="en-AU" sz="2400" dirty="0"/>
              <a:t>Sun and Moon = Source </a:t>
            </a:r>
          </a:p>
        </p:txBody>
      </p:sp>
      <p:sp>
        <p:nvSpPr>
          <p:cNvPr id="13" name="TextBox 12">
            <a:extLst>
              <a:ext uri="{FF2B5EF4-FFF2-40B4-BE49-F238E27FC236}">
                <a16:creationId xmlns:a16="http://schemas.microsoft.com/office/drawing/2014/main" id="{3EABB8B8-DC78-42BF-9241-8F4643944294}"/>
              </a:ext>
            </a:extLst>
          </p:cNvPr>
          <p:cNvSpPr txBox="1"/>
          <p:nvPr/>
        </p:nvSpPr>
        <p:spPr>
          <a:xfrm>
            <a:off x="2938893" y="2165873"/>
            <a:ext cx="5147831" cy="461665"/>
          </a:xfrm>
          <a:prstGeom prst="rect">
            <a:avLst/>
          </a:prstGeom>
          <a:noFill/>
        </p:spPr>
        <p:txBody>
          <a:bodyPr wrap="square" rtlCol="0">
            <a:spAutoFit/>
          </a:bodyPr>
          <a:lstStyle/>
          <a:p>
            <a:pPr algn="ctr"/>
            <a:r>
              <a:rPr lang="en-AU" sz="2400" dirty="0"/>
              <a:t>Barley = First Fruits Channel</a:t>
            </a:r>
          </a:p>
        </p:txBody>
      </p:sp>
      <p:sp>
        <p:nvSpPr>
          <p:cNvPr id="14" name="TextBox 13">
            <a:extLst>
              <a:ext uri="{FF2B5EF4-FFF2-40B4-BE49-F238E27FC236}">
                <a16:creationId xmlns:a16="http://schemas.microsoft.com/office/drawing/2014/main" id="{CB8020D6-5D57-4AE7-A1D4-D66067D038D4}"/>
              </a:ext>
            </a:extLst>
          </p:cNvPr>
          <p:cNvSpPr txBox="1"/>
          <p:nvPr/>
        </p:nvSpPr>
        <p:spPr>
          <a:xfrm>
            <a:off x="1619250" y="2812777"/>
            <a:ext cx="8277225" cy="1569660"/>
          </a:xfrm>
          <a:prstGeom prst="rect">
            <a:avLst/>
          </a:prstGeom>
          <a:noFill/>
        </p:spPr>
        <p:txBody>
          <a:bodyPr wrap="square" rtlCol="0">
            <a:spAutoFit/>
          </a:bodyPr>
          <a:lstStyle/>
          <a:p>
            <a:pPr algn="ctr"/>
            <a:r>
              <a:rPr lang="en-AU" sz="3200" dirty="0"/>
              <a:t>Any calendar method that ignores the channel of the harvest ignores the whole purpose of the harvest calendar</a:t>
            </a:r>
          </a:p>
        </p:txBody>
      </p:sp>
      <p:sp>
        <p:nvSpPr>
          <p:cNvPr id="16" name="TextBox 15">
            <a:extLst>
              <a:ext uri="{FF2B5EF4-FFF2-40B4-BE49-F238E27FC236}">
                <a16:creationId xmlns:a16="http://schemas.microsoft.com/office/drawing/2014/main" id="{D67ADB6E-AA53-49CF-A92A-217AF2D41DAF}"/>
              </a:ext>
            </a:extLst>
          </p:cNvPr>
          <p:cNvSpPr txBox="1"/>
          <p:nvPr/>
        </p:nvSpPr>
        <p:spPr>
          <a:xfrm>
            <a:off x="1200149" y="4491216"/>
            <a:ext cx="9496425" cy="1938992"/>
          </a:xfrm>
          <a:prstGeom prst="rect">
            <a:avLst/>
          </a:prstGeom>
          <a:noFill/>
        </p:spPr>
        <p:txBody>
          <a:bodyPr wrap="square">
            <a:spAutoFit/>
          </a:bodyPr>
          <a:lstStyle/>
          <a:p>
            <a:pPr marL="0" indent="0" algn="just">
              <a:buNone/>
            </a:pPr>
            <a:r>
              <a:rPr lang="en-AU" sz="2400" dirty="0">
                <a:latin typeface="+mn-lt"/>
              </a:rPr>
              <a:t>Again the people were reminded of the sacred obligation of the Sabbath. </a:t>
            </a:r>
            <a:r>
              <a:rPr lang="en-AU" sz="2400" dirty="0">
                <a:solidFill>
                  <a:srgbClr val="92D050"/>
                </a:solidFill>
                <a:latin typeface="+mn-lt"/>
              </a:rPr>
              <a:t>Yearly feasts were appointed</a:t>
            </a:r>
            <a:r>
              <a:rPr lang="en-AU" sz="2400" dirty="0">
                <a:latin typeface="+mn-lt"/>
              </a:rPr>
              <a:t>, at which all the men of the nation were to assemble before the Lord, </a:t>
            </a:r>
            <a:r>
              <a:rPr lang="en-AU" sz="2400" dirty="0">
                <a:solidFill>
                  <a:srgbClr val="92D050"/>
                </a:solidFill>
                <a:latin typeface="+mn-lt"/>
              </a:rPr>
              <a:t>bringing to Him their offerings of gratitude and the first fruits of His bounties</a:t>
            </a:r>
            <a:r>
              <a:rPr lang="en-AU" sz="2400" dirty="0">
                <a:latin typeface="+mn-lt"/>
              </a:rPr>
              <a:t>. PP 311.2</a:t>
            </a:r>
          </a:p>
        </p:txBody>
      </p:sp>
    </p:spTree>
    <p:extLst>
      <p:ext uri="{BB962C8B-B14F-4D97-AF65-F5344CB8AC3E}">
        <p14:creationId xmlns:p14="http://schemas.microsoft.com/office/powerpoint/2010/main" val="1216622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9" y="343903"/>
            <a:ext cx="6963727" cy="818377"/>
          </a:xfrm>
        </p:spPr>
        <p:txBody>
          <a:bodyPr>
            <a:normAutofit/>
          </a:bodyPr>
          <a:lstStyle/>
          <a:p>
            <a:r>
              <a:rPr lang="en-AU" sz="4000" dirty="0"/>
              <a:t>Adventist Context</a:t>
            </a:r>
          </a:p>
        </p:txBody>
      </p:sp>
      <p:sp>
        <p:nvSpPr>
          <p:cNvPr id="4" name="TextBox 3">
            <a:extLst>
              <a:ext uri="{FF2B5EF4-FFF2-40B4-BE49-F238E27FC236}">
                <a16:creationId xmlns:a16="http://schemas.microsoft.com/office/drawing/2014/main" id="{EFED3369-4E19-4966-B3A1-51C16A8B23A5}"/>
              </a:ext>
            </a:extLst>
          </p:cNvPr>
          <p:cNvSpPr txBox="1"/>
          <p:nvPr/>
        </p:nvSpPr>
        <p:spPr>
          <a:xfrm>
            <a:off x="690562" y="1592379"/>
            <a:ext cx="10810875" cy="3046988"/>
          </a:xfrm>
          <a:prstGeom prst="rect">
            <a:avLst/>
          </a:prstGeom>
          <a:noFill/>
        </p:spPr>
        <p:txBody>
          <a:bodyPr wrap="square" rtlCol="0">
            <a:spAutoFit/>
          </a:bodyPr>
          <a:lstStyle/>
          <a:p>
            <a:pPr algn="just"/>
            <a:r>
              <a:rPr lang="en-AU" sz="2400" dirty="0"/>
              <a:t>At this I raised my eyes, and saw a straight and narrow path, cast up high above the world. On this path the Advent people were traveling to the city, which was at the farther end of the path. They had a bright light set up behind them at the beginning of the path, which </a:t>
            </a:r>
            <a:r>
              <a:rPr lang="en-AU" sz="2400" dirty="0">
                <a:solidFill>
                  <a:srgbClr val="92D050"/>
                </a:solidFill>
              </a:rPr>
              <a:t>an angel told me was the midnight cry. This light shone all along the path and gave light for their feet so that they might not stumble. If they kept their eyes fixed on Jesus, who was just before them, leading them to the city, they were safe. </a:t>
            </a:r>
            <a:r>
              <a:rPr lang="en-AU" sz="2400" dirty="0"/>
              <a:t>EW 14</a:t>
            </a:r>
          </a:p>
        </p:txBody>
      </p:sp>
    </p:spTree>
    <p:extLst>
      <p:ext uri="{BB962C8B-B14F-4D97-AF65-F5344CB8AC3E}">
        <p14:creationId xmlns:p14="http://schemas.microsoft.com/office/powerpoint/2010/main" val="723054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9" y="343903"/>
            <a:ext cx="6963727" cy="818377"/>
          </a:xfrm>
        </p:spPr>
        <p:txBody>
          <a:bodyPr>
            <a:normAutofit/>
          </a:bodyPr>
          <a:lstStyle/>
          <a:p>
            <a:r>
              <a:rPr lang="en-AU" sz="4000" dirty="0"/>
              <a:t>Adventist Context</a:t>
            </a:r>
          </a:p>
        </p:txBody>
      </p:sp>
      <p:sp>
        <p:nvSpPr>
          <p:cNvPr id="4" name="TextBox 3">
            <a:extLst>
              <a:ext uri="{FF2B5EF4-FFF2-40B4-BE49-F238E27FC236}">
                <a16:creationId xmlns:a16="http://schemas.microsoft.com/office/drawing/2014/main" id="{EFED3369-4E19-4966-B3A1-51C16A8B23A5}"/>
              </a:ext>
            </a:extLst>
          </p:cNvPr>
          <p:cNvSpPr txBox="1"/>
          <p:nvPr/>
        </p:nvSpPr>
        <p:spPr>
          <a:xfrm>
            <a:off x="690562" y="1401879"/>
            <a:ext cx="10810875" cy="4708981"/>
          </a:xfrm>
          <a:prstGeom prst="rect">
            <a:avLst/>
          </a:prstGeom>
          <a:noFill/>
        </p:spPr>
        <p:txBody>
          <a:bodyPr wrap="square" rtlCol="0">
            <a:spAutoFit/>
          </a:bodyPr>
          <a:lstStyle/>
          <a:p>
            <a:pPr algn="just"/>
            <a:r>
              <a:rPr lang="en-AU" sz="2000" dirty="0">
                <a:latin typeface="Calibri" panose="020F0502020204030204" pitchFamily="34" charset="0"/>
                <a:cs typeface="Calibri" panose="020F0502020204030204" pitchFamily="34" charset="0"/>
              </a:rPr>
              <a:t>Originally, the Jewish year, as shown by Dr. </a:t>
            </a:r>
            <a:r>
              <a:rPr lang="en-AU" sz="2000" dirty="0" err="1">
                <a:latin typeface="Calibri" panose="020F0502020204030204" pitchFamily="34" charset="0"/>
                <a:cs typeface="Calibri" panose="020F0502020204030204" pitchFamily="34" charset="0"/>
              </a:rPr>
              <a:t>Prideaux</a:t>
            </a:r>
            <a:r>
              <a:rPr lang="en-AU" sz="2000" dirty="0">
                <a:latin typeface="Calibri" panose="020F0502020204030204" pitchFamily="34" charset="0"/>
                <a:cs typeface="Calibri" panose="020F0502020204030204" pitchFamily="34" charset="0"/>
              </a:rPr>
              <a:t>, </a:t>
            </a:r>
            <a:r>
              <a:rPr lang="en-AU" sz="2000" dirty="0">
                <a:solidFill>
                  <a:srgbClr val="92D050"/>
                </a:solidFill>
                <a:latin typeface="Calibri" panose="020F0502020204030204" pitchFamily="34" charset="0"/>
                <a:cs typeface="Calibri" panose="020F0502020204030204" pitchFamily="34" charset="0"/>
              </a:rPr>
              <a:t>was entirely inartificial</a:t>
            </a:r>
            <a:r>
              <a:rPr lang="en-AU" sz="2000" dirty="0">
                <a:latin typeface="Calibri" panose="020F0502020204030204" pitchFamily="34" charset="0"/>
                <a:cs typeface="Calibri" panose="020F0502020204030204" pitchFamily="34" charset="0"/>
              </a:rPr>
              <a:t>, and continued thus so long as they remained in their own land, </a:t>
            </a:r>
            <a:r>
              <a:rPr lang="en-AU" sz="2000" dirty="0">
                <a:solidFill>
                  <a:srgbClr val="92D050"/>
                </a:solidFill>
                <a:latin typeface="Calibri" panose="020F0502020204030204" pitchFamily="34" charset="0"/>
                <a:cs typeface="Calibri" panose="020F0502020204030204" pitchFamily="34" charset="0"/>
              </a:rPr>
              <a:t>before their enemies began to reign over them</a:t>
            </a:r>
            <a:r>
              <a:rPr lang="en-AU" sz="2000" dirty="0">
                <a:latin typeface="Calibri" panose="020F0502020204030204" pitchFamily="34" charset="0"/>
                <a:cs typeface="Calibri" panose="020F0502020204030204" pitchFamily="34" charset="0"/>
              </a:rPr>
              <a:t>. A few hundred years before Christ, they used an astronomical cycle of 84 years, with a certain number of intercalary years, containing thirteen moons each, instead of twelve, the usual number. This was found to be faulty, and </a:t>
            </a:r>
            <a:r>
              <a:rPr lang="en-AU" sz="2000" dirty="0" err="1">
                <a:latin typeface="Calibri" panose="020F0502020204030204" pitchFamily="34" charset="0"/>
                <a:cs typeface="Calibri" panose="020F0502020204030204" pitchFamily="34" charset="0"/>
              </a:rPr>
              <a:t>Meto's</a:t>
            </a:r>
            <a:r>
              <a:rPr lang="en-AU" sz="2000" dirty="0">
                <a:latin typeface="Calibri" panose="020F0502020204030204" pitchFamily="34" charset="0"/>
                <a:cs typeface="Calibri" panose="020F0502020204030204" pitchFamily="34" charset="0"/>
              </a:rPr>
              <a:t> cycle of 19 years, was substituted for it. To remedy its defects the Jewish calendar in its present shape was struck out by Rabbi Samuel without its being perfected; it was improved upon by Rabbi Adda, and afterwards perfected by Rabbi Hillel, about A. D. 360. (See </a:t>
            </a:r>
            <a:r>
              <a:rPr lang="en-AU" sz="2000" dirty="0" err="1">
                <a:latin typeface="Calibri" panose="020F0502020204030204" pitchFamily="34" charset="0"/>
                <a:cs typeface="Calibri" panose="020F0502020204030204" pitchFamily="34" charset="0"/>
              </a:rPr>
              <a:t>Prideaux</a:t>
            </a:r>
            <a:r>
              <a:rPr lang="en-AU" sz="2000" dirty="0">
                <a:latin typeface="Calibri" panose="020F0502020204030204" pitchFamily="34" charset="0"/>
                <a:cs typeface="Calibri" panose="020F0502020204030204" pitchFamily="34" charset="0"/>
              </a:rPr>
              <a:t> Con. vol. I, pp. 49-54.) </a:t>
            </a:r>
            <a:r>
              <a:rPr lang="en-AU" sz="2000" dirty="0">
                <a:solidFill>
                  <a:srgbClr val="92D050"/>
                </a:solidFill>
                <a:latin typeface="Calibri" panose="020F0502020204030204" pitchFamily="34" charset="0"/>
                <a:cs typeface="Calibri" panose="020F0502020204030204" pitchFamily="34" charset="0"/>
              </a:rPr>
              <a:t>According to this calendar, the Jewish year ends with the first new moon after the vernal equinox, which this year is March 21st. But according to the </a:t>
            </a:r>
            <a:r>
              <a:rPr lang="en-AU" sz="2000" dirty="0" err="1">
                <a:solidFill>
                  <a:srgbClr val="92D050"/>
                </a:solidFill>
                <a:latin typeface="Calibri" panose="020F0502020204030204" pitchFamily="34" charset="0"/>
                <a:cs typeface="Calibri" panose="020F0502020204030204" pitchFamily="34" charset="0"/>
              </a:rPr>
              <a:t>Caraite</a:t>
            </a:r>
            <a:r>
              <a:rPr lang="en-AU" sz="2000" dirty="0">
                <a:solidFill>
                  <a:srgbClr val="92D050"/>
                </a:solidFill>
                <a:latin typeface="Calibri" panose="020F0502020204030204" pitchFamily="34" charset="0"/>
                <a:cs typeface="Calibri" panose="020F0502020204030204" pitchFamily="34" charset="0"/>
              </a:rPr>
              <a:t> Jews, the true year cannot commence till the appearance of the next new moon in April</a:t>
            </a:r>
            <a:r>
              <a:rPr lang="en-AU" sz="2000" dirty="0">
                <a:latin typeface="Calibri" panose="020F0502020204030204" pitchFamily="34" charset="0"/>
                <a:cs typeface="Calibri" panose="020F0502020204030204" pitchFamily="34" charset="0"/>
              </a:rPr>
              <a:t>.</a:t>
            </a:r>
          </a:p>
          <a:p>
            <a:pPr algn="just"/>
            <a:r>
              <a:rPr lang="en-AU" sz="2000" dirty="0">
                <a:latin typeface="Calibri" panose="020F0502020204030204" pitchFamily="34" charset="0"/>
                <a:cs typeface="Calibri" panose="020F0502020204030204" pitchFamily="34" charset="0"/>
              </a:rPr>
              <a:t> </a:t>
            </a:r>
          </a:p>
          <a:p>
            <a:pPr algn="just"/>
            <a:r>
              <a:rPr lang="en-AU" sz="2000" dirty="0">
                <a:solidFill>
                  <a:srgbClr val="92D050"/>
                </a:solidFill>
                <a:latin typeface="Calibri" panose="020F0502020204030204" pitchFamily="34" charset="0"/>
                <a:cs typeface="Calibri" panose="020F0502020204030204" pitchFamily="34" charset="0"/>
              </a:rPr>
              <a:t>That the </a:t>
            </a:r>
            <a:r>
              <a:rPr lang="en-AU" sz="2000" dirty="0" err="1">
                <a:solidFill>
                  <a:srgbClr val="92D050"/>
                </a:solidFill>
                <a:latin typeface="Calibri" panose="020F0502020204030204" pitchFamily="34" charset="0"/>
                <a:cs typeface="Calibri" panose="020F0502020204030204" pitchFamily="34" charset="0"/>
              </a:rPr>
              <a:t>Caraite</a:t>
            </a:r>
            <a:r>
              <a:rPr lang="en-AU" sz="2000" dirty="0">
                <a:solidFill>
                  <a:srgbClr val="92D050"/>
                </a:solidFill>
                <a:latin typeface="Calibri" panose="020F0502020204030204" pitchFamily="34" charset="0"/>
                <a:cs typeface="Calibri" panose="020F0502020204030204" pitchFamily="34" charset="0"/>
              </a:rPr>
              <a:t> Jews are correct</a:t>
            </a:r>
            <a:r>
              <a:rPr lang="en-AU" sz="2000" dirty="0">
                <a:latin typeface="Calibri" panose="020F0502020204030204" pitchFamily="34" charset="0"/>
                <a:cs typeface="Calibri" panose="020F0502020204030204" pitchFamily="34" charset="0"/>
              </a:rPr>
              <a:t>, is plain from the 23rd of Lev., which requires that the barley shall be ripe at the </a:t>
            </a:r>
            <a:r>
              <a:rPr lang="en-AU" sz="2000" dirty="0" err="1">
                <a:latin typeface="Calibri" panose="020F0502020204030204" pitchFamily="34" charset="0"/>
                <a:cs typeface="Calibri" panose="020F0502020204030204" pitchFamily="34" charset="0"/>
              </a:rPr>
              <a:t>passover</a:t>
            </a:r>
            <a:r>
              <a:rPr lang="en-AU" sz="2000" dirty="0">
                <a:latin typeface="Calibri" panose="020F0502020204030204" pitchFamily="34" charset="0"/>
                <a:cs typeface="Calibri" panose="020F0502020204030204" pitchFamily="34" charset="0"/>
              </a:rPr>
              <a:t>, on the 14th day of the first month, and which, at Jerusalem, is one whole moon later, than the </a:t>
            </a:r>
            <a:r>
              <a:rPr lang="en-AU" sz="2000" dirty="0" err="1">
                <a:latin typeface="Calibri" panose="020F0502020204030204" pitchFamily="34" charset="0"/>
                <a:cs typeface="Calibri" panose="020F0502020204030204" pitchFamily="34" charset="0"/>
              </a:rPr>
              <a:t>Rabbins</a:t>
            </a:r>
            <a:r>
              <a:rPr lang="en-AU" sz="2000" dirty="0">
                <a:latin typeface="Calibri" panose="020F0502020204030204" pitchFamily="34" charset="0"/>
                <a:cs typeface="Calibri" panose="020F0502020204030204" pitchFamily="34" charset="0"/>
              </a:rPr>
              <a:t> keep the </a:t>
            </a:r>
            <a:r>
              <a:rPr lang="en-AU" sz="2000" dirty="0" err="1">
                <a:latin typeface="Calibri" panose="020F0502020204030204" pitchFamily="34" charset="0"/>
                <a:cs typeface="Calibri" panose="020F0502020204030204" pitchFamily="34" charset="0"/>
              </a:rPr>
              <a:t>passover</a:t>
            </a:r>
            <a:r>
              <a:rPr lang="en-AU" sz="2000" dirty="0">
                <a:latin typeface="Calibri" panose="020F0502020204030204" pitchFamily="34" charset="0"/>
                <a:cs typeface="Calibri" panose="020F0502020204030204" pitchFamily="34" charset="0"/>
              </a:rPr>
              <a:t>, and who pay no attention to this requirement of God. Joshua Himes, Signs of the Times, March 20, 1844</a:t>
            </a:r>
          </a:p>
        </p:txBody>
      </p:sp>
    </p:spTree>
    <p:extLst>
      <p:ext uri="{BB962C8B-B14F-4D97-AF65-F5344CB8AC3E}">
        <p14:creationId xmlns:p14="http://schemas.microsoft.com/office/powerpoint/2010/main" val="2750060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19151" y="343903"/>
            <a:ext cx="7035876" cy="818377"/>
          </a:xfrm>
        </p:spPr>
        <p:txBody>
          <a:bodyPr>
            <a:normAutofit fontScale="90000"/>
          </a:bodyPr>
          <a:lstStyle/>
          <a:p>
            <a:r>
              <a:rPr lang="en-AU" sz="4000" dirty="0"/>
              <a:t>Vernal Equinox in Midnight Cry</a:t>
            </a:r>
          </a:p>
        </p:txBody>
      </p:sp>
      <p:sp>
        <p:nvSpPr>
          <p:cNvPr id="4" name="TextBox 3">
            <a:extLst>
              <a:ext uri="{FF2B5EF4-FFF2-40B4-BE49-F238E27FC236}">
                <a16:creationId xmlns:a16="http://schemas.microsoft.com/office/drawing/2014/main" id="{EFED3369-4E19-4966-B3A1-51C16A8B23A5}"/>
              </a:ext>
            </a:extLst>
          </p:cNvPr>
          <p:cNvSpPr txBox="1"/>
          <p:nvPr/>
        </p:nvSpPr>
        <p:spPr>
          <a:xfrm>
            <a:off x="690562" y="1801929"/>
            <a:ext cx="10810875" cy="3539430"/>
          </a:xfrm>
          <a:prstGeom prst="rect">
            <a:avLst/>
          </a:prstGeom>
          <a:noFill/>
        </p:spPr>
        <p:txBody>
          <a:bodyPr wrap="square" rtlCol="0">
            <a:spAutoFit/>
          </a:bodyPr>
          <a:lstStyle/>
          <a:p>
            <a:pPr algn="just"/>
            <a:r>
              <a:rPr lang="en-AU" sz="2800" dirty="0">
                <a:cs typeface="Calibri" panose="020F0502020204030204" pitchFamily="34" charset="0"/>
              </a:rPr>
              <a:t>The word </a:t>
            </a:r>
            <a:r>
              <a:rPr lang="en-AU" sz="2800" dirty="0" err="1">
                <a:cs typeface="Calibri" panose="020F0502020204030204" pitchFamily="34" charset="0"/>
              </a:rPr>
              <a:t>Caraite</a:t>
            </a:r>
            <a:r>
              <a:rPr lang="en-AU" sz="2800" dirty="0">
                <a:cs typeface="Calibri" panose="020F0502020204030204" pitchFamily="34" charset="0"/>
              </a:rPr>
              <a:t> signifies "one perfect in the law." These accuse the </a:t>
            </a:r>
            <a:r>
              <a:rPr lang="en-AU" sz="2800" dirty="0" err="1">
                <a:cs typeface="Calibri" panose="020F0502020204030204" pitchFamily="34" charset="0"/>
              </a:rPr>
              <a:t>Rabbins</a:t>
            </a:r>
            <a:r>
              <a:rPr lang="en-AU" sz="2800" dirty="0">
                <a:cs typeface="Calibri" panose="020F0502020204030204" pitchFamily="34" charset="0"/>
              </a:rPr>
              <a:t> of having departed from the law, and </a:t>
            </a:r>
            <a:r>
              <a:rPr lang="en-AU" sz="2800" dirty="0">
                <a:solidFill>
                  <a:srgbClr val="92D050"/>
                </a:solidFill>
                <a:cs typeface="Calibri" panose="020F0502020204030204" pitchFamily="34" charset="0"/>
              </a:rPr>
              <a:t>conformed to the customs of the heathen; and the charge is just, as they regulate their year by the vernal equinox, in imitation of the Romans; whereas the law says nothing of the vernal equinox;</a:t>
            </a:r>
            <a:r>
              <a:rPr lang="en-AU" sz="2800" dirty="0">
                <a:cs typeface="Calibri" panose="020F0502020204030204" pitchFamily="34" charset="0"/>
              </a:rPr>
              <a:t> Samuel Snow, </a:t>
            </a:r>
            <a:r>
              <a:rPr lang="en-AU" sz="2800" dirty="0">
                <a:solidFill>
                  <a:srgbClr val="92D050"/>
                </a:solidFill>
                <a:cs typeface="Calibri" panose="020F0502020204030204" pitchFamily="34" charset="0"/>
              </a:rPr>
              <a:t>The True Midnight </a:t>
            </a:r>
            <a:r>
              <a:rPr lang="en-AU" sz="2800" dirty="0">
                <a:cs typeface="Calibri" panose="020F0502020204030204" pitchFamily="34" charset="0"/>
              </a:rPr>
              <a:t>Cry August 22, 1844. Reprinted in ST Oct 2, and Oct 9, 1844. </a:t>
            </a:r>
          </a:p>
          <a:p>
            <a:pPr algn="just"/>
            <a:r>
              <a:rPr lang="en-AU" sz="28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930428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9" y="343903"/>
            <a:ext cx="9481426" cy="818377"/>
          </a:xfrm>
        </p:spPr>
        <p:txBody>
          <a:bodyPr>
            <a:normAutofit fontScale="90000"/>
          </a:bodyPr>
          <a:lstStyle/>
          <a:p>
            <a:r>
              <a:rPr lang="en-AU" sz="4000" dirty="0"/>
              <a:t>Origin of New moon after Vernal Equinox</a:t>
            </a:r>
          </a:p>
        </p:txBody>
      </p:sp>
      <p:sp>
        <p:nvSpPr>
          <p:cNvPr id="4" name="TextBox 3">
            <a:extLst>
              <a:ext uri="{FF2B5EF4-FFF2-40B4-BE49-F238E27FC236}">
                <a16:creationId xmlns:a16="http://schemas.microsoft.com/office/drawing/2014/main" id="{EFED3369-4E19-4966-B3A1-51C16A8B23A5}"/>
              </a:ext>
            </a:extLst>
          </p:cNvPr>
          <p:cNvSpPr txBox="1"/>
          <p:nvPr/>
        </p:nvSpPr>
        <p:spPr>
          <a:xfrm>
            <a:off x="690562" y="1401879"/>
            <a:ext cx="10810875" cy="4708981"/>
          </a:xfrm>
          <a:prstGeom prst="rect">
            <a:avLst/>
          </a:prstGeom>
          <a:noFill/>
        </p:spPr>
        <p:txBody>
          <a:bodyPr wrap="square" rtlCol="0">
            <a:spAutoFit/>
          </a:bodyPr>
          <a:lstStyle/>
          <a:p>
            <a:pPr algn="just"/>
            <a:r>
              <a:rPr lang="en-AU" sz="2000" dirty="0">
                <a:solidFill>
                  <a:srgbClr val="92D050"/>
                </a:solidFill>
                <a:cs typeface="Calibri" panose="020F0502020204030204" pitchFamily="34" charset="0"/>
              </a:rPr>
              <a:t>The earliest recorded New Year’s festivity dates back some 4,000 years to ancient Babylon, and was deeply intertwined with religion and mythology.  For the Babylonians of ancient Mesopotamia, the first new moon following the vernal equinox—the day in late March with an equal amount of sunlight and darkness—heralded the start of a new year and represented the rebirth of the natural world. </a:t>
            </a:r>
            <a:r>
              <a:rPr lang="en-AU" sz="2000" dirty="0">
                <a:cs typeface="Calibri" panose="020F0502020204030204" pitchFamily="34" charset="0"/>
              </a:rPr>
              <a:t>They marked the occasion with a massive religious festival called </a:t>
            </a:r>
            <a:r>
              <a:rPr lang="en-AU" sz="2000" dirty="0" err="1">
                <a:cs typeface="Calibri" panose="020F0502020204030204" pitchFamily="34" charset="0"/>
              </a:rPr>
              <a:t>Akitu</a:t>
            </a:r>
            <a:r>
              <a:rPr lang="en-AU" sz="2000" dirty="0">
                <a:cs typeface="Calibri" panose="020F0502020204030204" pitchFamily="34" charset="0"/>
              </a:rPr>
              <a:t> (derived from the Sumerian word for barley, which was cut in the spring) that involved a different ritual on each of its 11 days. During the </a:t>
            </a:r>
            <a:r>
              <a:rPr lang="en-AU" sz="2000" dirty="0" err="1">
                <a:cs typeface="Calibri" panose="020F0502020204030204" pitchFamily="34" charset="0"/>
              </a:rPr>
              <a:t>Akitu</a:t>
            </a:r>
            <a:r>
              <a:rPr lang="en-AU" sz="2000" dirty="0">
                <a:cs typeface="Calibri" panose="020F0502020204030204" pitchFamily="34" charset="0"/>
              </a:rPr>
              <a:t>, statues of the gods were paraded through the city streets, and rites were enacted to symbolize their victory over the forces of chaos. Through these rituals the Babylonians believed the world was symbolically cleansed and recreated by the gods in preparation for the new year and the return of spring.</a:t>
            </a:r>
          </a:p>
          <a:p>
            <a:pPr algn="just"/>
            <a:endParaRPr lang="en-AU" sz="2000" dirty="0">
              <a:cs typeface="Calibri" panose="020F0502020204030204" pitchFamily="34" charset="0"/>
            </a:endParaRPr>
          </a:p>
          <a:p>
            <a:pPr algn="just"/>
            <a:r>
              <a:rPr lang="en-AU" sz="2000" dirty="0">
                <a:cs typeface="Calibri" panose="020F0502020204030204" pitchFamily="34" charset="0"/>
              </a:rPr>
              <a:t>https://www.ancient-origins.net/myths-legends-important-events/ancient-origins-new-year-s-celebrations-001181</a:t>
            </a:r>
          </a:p>
        </p:txBody>
      </p:sp>
    </p:spTree>
    <p:extLst>
      <p:ext uri="{BB962C8B-B14F-4D97-AF65-F5344CB8AC3E}">
        <p14:creationId xmlns:p14="http://schemas.microsoft.com/office/powerpoint/2010/main" val="1832520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9" y="343903"/>
            <a:ext cx="9481426" cy="818377"/>
          </a:xfrm>
        </p:spPr>
        <p:txBody>
          <a:bodyPr>
            <a:normAutofit fontScale="90000"/>
          </a:bodyPr>
          <a:lstStyle/>
          <a:p>
            <a:r>
              <a:rPr lang="en-AU" sz="4000" dirty="0"/>
              <a:t>Origin of New moon after Vernal Equinox</a:t>
            </a:r>
          </a:p>
        </p:txBody>
      </p:sp>
      <p:sp>
        <p:nvSpPr>
          <p:cNvPr id="4" name="TextBox 3">
            <a:extLst>
              <a:ext uri="{FF2B5EF4-FFF2-40B4-BE49-F238E27FC236}">
                <a16:creationId xmlns:a16="http://schemas.microsoft.com/office/drawing/2014/main" id="{EFED3369-4E19-4966-B3A1-51C16A8B23A5}"/>
              </a:ext>
            </a:extLst>
          </p:cNvPr>
          <p:cNvSpPr txBox="1"/>
          <p:nvPr/>
        </p:nvSpPr>
        <p:spPr>
          <a:xfrm>
            <a:off x="690562" y="1401879"/>
            <a:ext cx="10810875" cy="4708981"/>
          </a:xfrm>
          <a:prstGeom prst="rect">
            <a:avLst/>
          </a:prstGeom>
          <a:noFill/>
        </p:spPr>
        <p:txBody>
          <a:bodyPr wrap="square" rtlCol="0">
            <a:spAutoFit/>
          </a:bodyPr>
          <a:lstStyle/>
          <a:p>
            <a:pPr algn="just"/>
            <a:r>
              <a:rPr lang="en-AU" sz="2000" dirty="0">
                <a:solidFill>
                  <a:srgbClr val="92D050"/>
                </a:solidFill>
                <a:cs typeface="Calibri" panose="020F0502020204030204" pitchFamily="34" charset="0"/>
              </a:rPr>
              <a:t>The earliest recorded New Year’s festivity dates back some 4,000 years to ancient Babylon, and was deeply intertwined with religion and mythology.  For the Babylonians of ancient Mesopotamia, the first new moon following the vernal equinox—the day in late March with an equal amount of sunlight and darkness—heralded the start of a new year and represented the rebirth of the natural world. </a:t>
            </a:r>
            <a:r>
              <a:rPr lang="en-AU" sz="2000" dirty="0">
                <a:cs typeface="Calibri" panose="020F0502020204030204" pitchFamily="34" charset="0"/>
              </a:rPr>
              <a:t>They marked the occasion with a massive religious festival called </a:t>
            </a:r>
            <a:r>
              <a:rPr lang="en-AU" sz="2000" dirty="0" err="1">
                <a:cs typeface="Calibri" panose="020F0502020204030204" pitchFamily="34" charset="0"/>
              </a:rPr>
              <a:t>Akitu</a:t>
            </a:r>
            <a:r>
              <a:rPr lang="en-AU" sz="2000" dirty="0">
                <a:cs typeface="Calibri" panose="020F0502020204030204" pitchFamily="34" charset="0"/>
              </a:rPr>
              <a:t> (derived from the Sumerian word for barley, which was cut in the spring) that involved a different ritual on each of its 11 days. During the </a:t>
            </a:r>
            <a:r>
              <a:rPr lang="en-AU" sz="2000" dirty="0" err="1">
                <a:cs typeface="Calibri" panose="020F0502020204030204" pitchFamily="34" charset="0"/>
              </a:rPr>
              <a:t>Akitu</a:t>
            </a:r>
            <a:r>
              <a:rPr lang="en-AU" sz="2000" dirty="0">
                <a:cs typeface="Calibri" panose="020F0502020204030204" pitchFamily="34" charset="0"/>
              </a:rPr>
              <a:t>, statues of the gods were paraded through the city streets, and rites were enacted to symbolize their victory over the forces of chaos. Through these rituals the Babylonians believed the world was symbolically cleansed and recreated by the gods in preparation for the new year and the return of spring.</a:t>
            </a:r>
          </a:p>
          <a:p>
            <a:pPr algn="just"/>
            <a:endParaRPr lang="en-AU" sz="2000" dirty="0">
              <a:cs typeface="Calibri" panose="020F0502020204030204" pitchFamily="34" charset="0"/>
            </a:endParaRPr>
          </a:p>
          <a:p>
            <a:pPr algn="just"/>
            <a:r>
              <a:rPr lang="en-AU" sz="2000" dirty="0">
                <a:cs typeface="Calibri" panose="020F0502020204030204" pitchFamily="34" charset="0"/>
              </a:rPr>
              <a:t>https://www.ancient-origins.net/myths-legends-important-events/ancient-origins-new-year-s-celebrations-001181</a:t>
            </a:r>
          </a:p>
        </p:txBody>
      </p:sp>
    </p:spTree>
    <p:extLst>
      <p:ext uri="{BB962C8B-B14F-4D97-AF65-F5344CB8AC3E}">
        <p14:creationId xmlns:p14="http://schemas.microsoft.com/office/powerpoint/2010/main" val="2960735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9" y="343903"/>
            <a:ext cx="9481426" cy="818377"/>
          </a:xfrm>
        </p:spPr>
        <p:txBody>
          <a:bodyPr>
            <a:normAutofit/>
          </a:bodyPr>
          <a:lstStyle/>
          <a:p>
            <a:r>
              <a:rPr lang="en-AU" sz="4000" dirty="0"/>
              <a:t>Anti Nicene Fathers</a:t>
            </a:r>
          </a:p>
        </p:txBody>
      </p:sp>
      <p:sp>
        <p:nvSpPr>
          <p:cNvPr id="4" name="TextBox 3">
            <a:extLst>
              <a:ext uri="{FF2B5EF4-FFF2-40B4-BE49-F238E27FC236}">
                <a16:creationId xmlns:a16="http://schemas.microsoft.com/office/drawing/2014/main" id="{EFED3369-4E19-4966-B3A1-51C16A8B23A5}"/>
              </a:ext>
            </a:extLst>
          </p:cNvPr>
          <p:cNvSpPr txBox="1"/>
          <p:nvPr/>
        </p:nvSpPr>
        <p:spPr>
          <a:xfrm>
            <a:off x="295275" y="1401879"/>
            <a:ext cx="11601449" cy="4985980"/>
          </a:xfrm>
          <a:prstGeom prst="rect">
            <a:avLst/>
          </a:prstGeom>
          <a:noFill/>
        </p:spPr>
        <p:txBody>
          <a:bodyPr wrap="square" rtlCol="0">
            <a:spAutoFit/>
          </a:bodyPr>
          <a:lstStyle/>
          <a:p>
            <a:pPr algn="just"/>
            <a:r>
              <a:rPr lang="en-AU" sz="2000" dirty="0">
                <a:cs typeface="Calibri" panose="020F0502020204030204" pitchFamily="34" charset="0"/>
              </a:rPr>
              <a:t>…And when the Jews are feasting, do you fast and wail over them, because on the day of their feast they crucified Christ; and while they are lamenting and eating unleavened bread in bitterness, do you feast. </a:t>
            </a:r>
            <a:r>
              <a:rPr lang="en-AU" sz="2000" dirty="0">
                <a:solidFill>
                  <a:srgbClr val="92D050"/>
                </a:solidFill>
                <a:cs typeface="Calibri" panose="020F0502020204030204" pitchFamily="34" charset="0"/>
              </a:rPr>
              <a:t>But no longer be careful to keep the feast with the Jews, for we have now no communion with them; for they have been led astray in regard to the calculation itself</a:t>
            </a:r>
            <a:r>
              <a:rPr lang="en-AU" sz="2000" dirty="0">
                <a:cs typeface="Calibri" panose="020F0502020204030204" pitchFamily="34" charset="0"/>
              </a:rPr>
              <a:t>, which they think they accomplish perfectly, that they may be led astray on every hand, and be fenced off from the truth. </a:t>
            </a:r>
            <a:r>
              <a:rPr lang="en-AU" sz="2000" dirty="0">
                <a:solidFill>
                  <a:srgbClr val="92D050"/>
                </a:solidFill>
                <a:cs typeface="Calibri" panose="020F0502020204030204" pitchFamily="34" charset="0"/>
              </a:rPr>
              <a:t>But do you observe carefully the vernal equinox, which occurs on the twenty-second of the twelfth month, which is </a:t>
            </a:r>
            <a:r>
              <a:rPr lang="en-AU" sz="2000" dirty="0" err="1">
                <a:solidFill>
                  <a:srgbClr val="92D050"/>
                </a:solidFill>
                <a:cs typeface="Calibri" panose="020F0502020204030204" pitchFamily="34" charset="0"/>
              </a:rPr>
              <a:t>Dystros</a:t>
            </a:r>
            <a:r>
              <a:rPr lang="en-AU" sz="2000" dirty="0">
                <a:solidFill>
                  <a:srgbClr val="92D050"/>
                </a:solidFill>
                <a:cs typeface="Calibri" panose="020F0502020204030204" pitchFamily="34" charset="0"/>
              </a:rPr>
              <a:t> (March), </a:t>
            </a:r>
            <a:r>
              <a:rPr lang="en-AU" sz="2000" dirty="0">
                <a:cs typeface="Calibri" panose="020F0502020204030204" pitchFamily="34" charset="0"/>
              </a:rPr>
              <a:t>observing carefully until the twenty-first of the moon, lest the fourteenth of the moon shall fall on another week, and an error being committed, you should through ignorance celebrate the </a:t>
            </a:r>
            <a:r>
              <a:rPr lang="en-AU" sz="2000" dirty="0" err="1">
                <a:cs typeface="Calibri" panose="020F0502020204030204" pitchFamily="34" charset="0"/>
              </a:rPr>
              <a:t>passover</a:t>
            </a:r>
            <a:r>
              <a:rPr lang="en-AU" sz="2000" dirty="0">
                <a:cs typeface="Calibri" panose="020F0502020204030204" pitchFamily="34" charset="0"/>
              </a:rPr>
              <a:t> twice in the year, or celebrate the day of the resurrection of our Lord on any other day than a Sunday. Anti-</a:t>
            </a:r>
            <a:r>
              <a:rPr lang="en-AU" sz="2000" dirty="0" err="1">
                <a:cs typeface="Calibri" panose="020F0502020204030204" pitchFamily="34" charset="0"/>
              </a:rPr>
              <a:t>Nicean</a:t>
            </a:r>
            <a:r>
              <a:rPr lang="en-AU" sz="2000" dirty="0">
                <a:cs typeface="Calibri" panose="020F0502020204030204" pitchFamily="34" charset="0"/>
              </a:rPr>
              <a:t> Fathers Volume 7 – Constitutions of the Apostles 07.07.09</a:t>
            </a:r>
          </a:p>
          <a:p>
            <a:pPr algn="just"/>
            <a:r>
              <a:rPr lang="en-AU" sz="2000" dirty="0">
                <a:cs typeface="Calibri" panose="020F0502020204030204" pitchFamily="34" charset="0"/>
              </a:rPr>
              <a:t>8. </a:t>
            </a:r>
            <a:r>
              <a:rPr lang="en-AU" sz="2000" dirty="0">
                <a:solidFill>
                  <a:srgbClr val="92D050"/>
                </a:solidFill>
                <a:cs typeface="Calibri" panose="020F0502020204030204" pitchFamily="34" charset="0"/>
              </a:rPr>
              <a:t>If any bishop, or presbyter, or deacon shall celebrate the holiday of the </a:t>
            </a:r>
            <a:r>
              <a:rPr lang="en-AU" sz="2000" dirty="0" err="1">
                <a:solidFill>
                  <a:srgbClr val="92D050"/>
                </a:solidFill>
                <a:cs typeface="Calibri" panose="020F0502020204030204" pitchFamily="34" charset="0"/>
              </a:rPr>
              <a:t>passover</a:t>
            </a:r>
            <a:r>
              <a:rPr lang="en-AU" sz="2000" dirty="0">
                <a:solidFill>
                  <a:srgbClr val="92D050"/>
                </a:solidFill>
                <a:cs typeface="Calibri" panose="020F0502020204030204" pitchFamily="34" charset="0"/>
              </a:rPr>
              <a:t> before the vernal equinox with the Jews, let him be deprived. </a:t>
            </a:r>
            <a:r>
              <a:rPr lang="en-AU" sz="2000" dirty="0">
                <a:cs typeface="Calibri" panose="020F0502020204030204" pitchFamily="34" charset="0"/>
              </a:rPr>
              <a:t>Anti-</a:t>
            </a:r>
            <a:r>
              <a:rPr lang="en-AU" sz="2000" dirty="0" err="1">
                <a:cs typeface="Calibri" panose="020F0502020204030204" pitchFamily="34" charset="0"/>
              </a:rPr>
              <a:t>Nicean</a:t>
            </a:r>
            <a:r>
              <a:rPr lang="en-AU" sz="2000" dirty="0">
                <a:cs typeface="Calibri" panose="020F0502020204030204" pitchFamily="34" charset="0"/>
              </a:rPr>
              <a:t> Fathers Volume 7 – Constitutions of the Apostles 07.07.16</a:t>
            </a:r>
          </a:p>
          <a:p>
            <a:pPr algn="just"/>
            <a:endParaRPr lang="en-AU" sz="2000" dirty="0">
              <a:cs typeface="Calibri" panose="020F0502020204030204" pitchFamily="34" charset="0"/>
            </a:endParaRPr>
          </a:p>
        </p:txBody>
      </p:sp>
    </p:spTree>
    <p:extLst>
      <p:ext uri="{BB962C8B-B14F-4D97-AF65-F5344CB8AC3E}">
        <p14:creationId xmlns:p14="http://schemas.microsoft.com/office/powerpoint/2010/main" val="914677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Timing of the Seventh Year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047135" y="1506794"/>
            <a:ext cx="10199237" cy="3844411"/>
          </a:xfrm>
        </p:spPr>
        <p:txBody>
          <a:bodyPr>
            <a:noAutofit/>
          </a:bodyPr>
          <a:lstStyle/>
          <a:p>
            <a:pPr marL="0" indent="0" algn="just">
              <a:buNone/>
            </a:pPr>
            <a:r>
              <a:rPr lang="en-AU" sz="2400" dirty="0">
                <a:latin typeface="+mn-lt"/>
              </a:rPr>
              <a:t>And thou shalt number seven sabbaths of years unto thee, seven times seven years; and the space of the seven sabbaths of years shall be unto thee forty and nine years. </a:t>
            </a:r>
            <a:r>
              <a:rPr lang="en-AU" sz="2400" dirty="0">
                <a:solidFill>
                  <a:srgbClr val="92D050"/>
                </a:solidFill>
                <a:latin typeface="+mn-lt"/>
              </a:rPr>
              <a:t>Then shalt thou cause the trumpet of the jubilee to sound on the tenth day of the seventh month, in the day of atonement shall ye make the trumpet sound throughout all your land.</a:t>
            </a:r>
            <a:r>
              <a:rPr lang="en-AU" sz="2400" dirty="0">
                <a:latin typeface="+mn-lt"/>
              </a:rPr>
              <a:t> And ye shall hallow the fiftieth year, and proclaim liberty throughout all the land unto all the inhabitants thereof: it shall be a jubilee unto you; and ye shall return every man unto his possession, and ye shall return every man unto his family.(Lev 25:8-10)</a:t>
            </a:r>
          </a:p>
        </p:txBody>
      </p:sp>
    </p:spTree>
    <p:extLst>
      <p:ext uri="{BB962C8B-B14F-4D97-AF65-F5344CB8AC3E}">
        <p14:creationId xmlns:p14="http://schemas.microsoft.com/office/powerpoint/2010/main" val="435911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983227" y="343903"/>
            <a:ext cx="10107310" cy="1049235"/>
          </a:xfrm>
        </p:spPr>
        <p:txBody>
          <a:bodyPr>
            <a:normAutofit/>
          </a:bodyPr>
          <a:lstStyle/>
          <a:p>
            <a:r>
              <a:rPr lang="en-AU" sz="4000" dirty="0"/>
              <a:t>Conclusion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89639" y="1393138"/>
            <a:ext cx="9511102" cy="4449819"/>
          </a:xfrm>
        </p:spPr>
        <p:txBody>
          <a:bodyPr>
            <a:noAutofit/>
          </a:bodyPr>
          <a:lstStyle/>
          <a:p>
            <a:pPr marL="457200" indent="-457200" algn="just">
              <a:buAutoNum type="arabicPeriod"/>
            </a:pPr>
            <a:r>
              <a:rPr lang="en-AU" sz="2400" dirty="0">
                <a:latin typeface="+mn-lt"/>
              </a:rPr>
              <a:t>The Feast Calendar is a Harvest Calendar</a:t>
            </a:r>
          </a:p>
          <a:p>
            <a:pPr marL="457200" indent="-457200" algn="just">
              <a:buAutoNum type="arabicPeriod"/>
            </a:pPr>
            <a:r>
              <a:rPr lang="en-AU" sz="2400" dirty="0">
                <a:latin typeface="+mn-lt"/>
              </a:rPr>
              <a:t>It is directly connected to seed time and harvest, a symbol of the seeding the gospel into the hearts of men and then harvesting them</a:t>
            </a:r>
          </a:p>
          <a:p>
            <a:pPr marL="457200" indent="-457200" algn="just">
              <a:buAutoNum type="arabicPeriod"/>
            </a:pPr>
            <a:r>
              <a:rPr lang="en-AU" sz="2400" dirty="0">
                <a:latin typeface="+mn-lt"/>
              </a:rPr>
              <a:t>The date Oct 22 1844 was calculated using the method of the </a:t>
            </a:r>
            <a:r>
              <a:rPr lang="en-AU" sz="2400" dirty="0" err="1">
                <a:latin typeface="+mn-lt"/>
              </a:rPr>
              <a:t>Caraites</a:t>
            </a:r>
            <a:r>
              <a:rPr lang="en-AU" sz="2400" dirty="0">
                <a:latin typeface="+mn-lt"/>
              </a:rPr>
              <a:t> using the first new moon after Barley was </a:t>
            </a:r>
            <a:r>
              <a:rPr lang="en-AU" sz="2400" dirty="0" err="1">
                <a:latin typeface="+mn-lt"/>
              </a:rPr>
              <a:t>abib</a:t>
            </a:r>
            <a:r>
              <a:rPr lang="en-AU" sz="2400" dirty="0">
                <a:latin typeface="+mn-lt"/>
              </a:rPr>
              <a:t> </a:t>
            </a:r>
          </a:p>
          <a:p>
            <a:pPr marL="457200" indent="-457200" algn="just">
              <a:buAutoNum type="arabicPeriod"/>
            </a:pPr>
            <a:r>
              <a:rPr lang="en-AU" sz="2400" dirty="0">
                <a:latin typeface="+mn-lt"/>
              </a:rPr>
              <a:t>First New Moon after Vernal Equinox originated in Babylon</a:t>
            </a:r>
          </a:p>
          <a:p>
            <a:pPr marL="457200" indent="-457200" algn="just">
              <a:buAutoNum type="arabicPeriod"/>
            </a:pPr>
            <a:r>
              <a:rPr lang="en-AU" sz="2400" dirty="0">
                <a:latin typeface="+mn-lt"/>
              </a:rPr>
              <a:t>The Anti-</a:t>
            </a:r>
            <a:r>
              <a:rPr lang="en-AU" sz="2400" dirty="0" err="1">
                <a:latin typeface="+mn-lt"/>
              </a:rPr>
              <a:t>nicene</a:t>
            </a:r>
            <a:r>
              <a:rPr lang="en-AU" sz="2400" dirty="0">
                <a:latin typeface="+mn-lt"/>
              </a:rPr>
              <a:t> Fathers forbade keeping Passover with the Jews before vernal Equinox. </a:t>
            </a:r>
          </a:p>
          <a:p>
            <a:pPr marL="457200" indent="-457200" algn="just">
              <a:buAutoNum type="arabicPeriod"/>
            </a:pPr>
            <a:endParaRPr lang="en-AU" sz="2400" dirty="0">
              <a:latin typeface="+mn-lt"/>
            </a:endParaRPr>
          </a:p>
          <a:p>
            <a:pPr marL="457200" indent="-457200" algn="just">
              <a:buAutoNum type="arabicPeriod"/>
            </a:pPr>
            <a:endParaRPr lang="en-AU" sz="2400" dirty="0">
              <a:latin typeface="+mn-lt"/>
            </a:endParaRPr>
          </a:p>
        </p:txBody>
      </p:sp>
    </p:spTree>
    <p:extLst>
      <p:ext uri="{BB962C8B-B14F-4D97-AF65-F5344CB8AC3E}">
        <p14:creationId xmlns:p14="http://schemas.microsoft.com/office/powerpoint/2010/main" val="2078872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822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Wheat And Barley Sowing Time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06794"/>
            <a:ext cx="10199237" cy="3844411"/>
          </a:xfrm>
        </p:spPr>
        <p:txBody>
          <a:bodyPr>
            <a:noAutofit/>
          </a:bodyPr>
          <a:lstStyle/>
          <a:p>
            <a:pPr marL="0" indent="0" algn="just">
              <a:buNone/>
            </a:pPr>
            <a:r>
              <a:rPr lang="en-AU" sz="2400" dirty="0">
                <a:latin typeface="+mn-lt"/>
              </a:rPr>
              <a:t>8 (2) </a:t>
            </a:r>
            <a:r>
              <a:rPr lang="en-AU" sz="2400" dirty="0">
                <a:solidFill>
                  <a:srgbClr val="92D050"/>
                </a:solidFill>
                <a:latin typeface="+mn-lt"/>
              </a:rPr>
              <a:t>October</a:t>
            </a:r>
            <a:r>
              <a:rPr lang="en-AU" sz="2400" dirty="0">
                <a:latin typeface="+mn-lt"/>
              </a:rPr>
              <a:t>. (Heshvan, </a:t>
            </a:r>
            <a:r>
              <a:rPr lang="en-AU" sz="2400" dirty="0">
                <a:solidFill>
                  <a:srgbClr val="92D050"/>
                </a:solidFill>
                <a:latin typeface="+mn-lt"/>
              </a:rPr>
              <a:t>wheat, barley sowing</a:t>
            </a:r>
            <a:r>
              <a:rPr lang="en-AU" sz="2400" dirty="0">
                <a:latin typeface="+mn-lt"/>
              </a:rPr>
              <a:t>). Farmers would be finishing with their grape and fig harvests, olives would be gathered, the fattened sheep would be slaughtered, and the sugarcane and dates would ripen, </a:t>
            </a:r>
            <a:r>
              <a:rPr lang="en-AU" sz="2400" dirty="0" err="1">
                <a:latin typeface="+mn-lt"/>
              </a:rPr>
              <a:t>plowing</a:t>
            </a:r>
            <a:r>
              <a:rPr lang="en-AU" sz="2400" dirty="0">
                <a:latin typeface="+mn-lt"/>
              </a:rPr>
              <a:t> would begin and the rains would loosen up the hard dry ground. </a:t>
            </a:r>
            <a:r>
              <a:rPr lang="en-AU" sz="2400" dirty="0">
                <a:solidFill>
                  <a:srgbClr val="92D050"/>
                </a:solidFill>
                <a:latin typeface="+mn-lt"/>
              </a:rPr>
              <a:t>During October were the heavier rains known in Scripture as "the former rains." </a:t>
            </a:r>
          </a:p>
          <a:p>
            <a:pPr marL="0" indent="0" algn="just">
              <a:buNone/>
            </a:pPr>
            <a:r>
              <a:rPr lang="en-AU" dirty="0">
                <a:latin typeface="+mn-lt"/>
              </a:rPr>
              <a:t>https://www.bible-history.com/geography/seasons_months_israel.html</a:t>
            </a:r>
          </a:p>
        </p:txBody>
      </p:sp>
    </p:spTree>
    <p:extLst>
      <p:ext uri="{BB962C8B-B14F-4D97-AF65-F5344CB8AC3E}">
        <p14:creationId xmlns:p14="http://schemas.microsoft.com/office/powerpoint/2010/main" val="3786298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Wheat And Barley Sowing Time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06794"/>
            <a:ext cx="10199237" cy="3844411"/>
          </a:xfrm>
        </p:spPr>
        <p:txBody>
          <a:bodyPr>
            <a:noAutofit/>
          </a:bodyPr>
          <a:lstStyle/>
          <a:p>
            <a:pPr marL="0" indent="0" algn="just">
              <a:buNone/>
            </a:pPr>
            <a:r>
              <a:rPr lang="en-AU" sz="2400" dirty="0">
                <a:latin typeface="+mn-lt"/>
              </a:rPr>
              <a:t>8 (2) </a:t>
            </a:r>
            <a:r>
              <a:rPr lang="en-AU" sz="2400" dirty="0">
                <a:solidFill>
                  <a:srgbClr val="92D050"/>
                </a:solidFill>
                <a:latin typeface="+mn-lt"/>
              </a:rPr>
              <a:t>October</a:t>
            </a:r>
            <a:r>
              <a:rPr lang="en-AU" sz="2400" dirty="0">
                <a:latin typeface="+mn-lt"/>
              </a:rPr>
              <a:t>. (Heshvan, </a:t>
            </a:r>
            <a:r>
              <a:rPr lang="en-AU" sz="2400" dirty="0">
                <a:solidFill>
                  <a:srgbClr val="92D050"/>
                </a:solidFill>
                <a:latin typeface="+mn-lt"/>
              </a:rPr>
              <a:t>wheat, barley sowing</a:t>
            </a:r>
            <a:r>
              <a:rPr lang="en-AU" sz="2400" dirty="0">
                <a:latin typeface="+mn-lt"/>
              </a:rPr>
              <a:t>). Farmers would be finishing with their grape and fig harvests, olives would be gathered, the fattened sheep would be slaughtered, and the sugarcane and dates would ripen, </a:t>
            </a:r>
            <a:r>
              <a:rPr lang="en-AU" sz="2400" dirty="0" err="1">
                <a:latin typeface="+mn-lt"/>
              </a:rPr>
              <a:t>plowing</a:t>
            </a:r>
            <a:r>
              <a:rPr lang="en-AU" sz="2400" dirty="0">
                <a:latin typeface="+mn-lt"/>
              </a:rPr>
              <a:t> would begin and the rains would loosen up the hard dry ground. </a:t>
            </a:r>
            <a:r>
              <a:rPr lang="en-AU" sz="2400" dirty="0">
                <a:solidFill>
                  <a:srgbClr val="92D050"/>
                </a:solidFill>
                <a:latin typeface="+mn-lt"/>
              </a:rPr>
              <a:t>During October were the heavier rains known in Scripture as "the former rains." </a:t>
            </a:r>
          </a:p>
          <a:p>
            <a:pPr marL="0" indent="0" algn="just">
              <a:buNone/>
            </a:pPr>
            <a:r>
              <a:rPr lang="en-AU" dirty="0">
                <a:latin typeface="+mn-lt"/>
              </a:rPr>
              <a:t>https://www.bible-history.com/geography/seasons_months_israel.html</a:t>
            </a:r>
          </a:p>
        </p:txBody>
      </p:sp>
    </p:spTree>
    <p:extLst>
      <p:ext uri="{BB962C8B-B14F-4D97-AF65-F5344CB8AC3E}">
        <p14:creationId xmlns:p14="http://schemas.microsoft.com/office/powerpoint/2010/main" val="1760810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The Barley and Wheat New Year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842247"/>
            <a:ext cx="10199237" cy="2769082"/>
          </a:xfrm>
        </p:spPr>
        <p:txBody>
          <a:bodyPr>
            <a:noAutofit/>
          </a:bodyPr>
          <a:lstStyle/>
          <a:p>
            <a:pPr marL="0" indent="0" algn="just">
              <a:buNone/>
            </a:pPr>
            <a:r>
              <a:rPr lang="en-AU" sz="2400" dirty="0">
                <a:latin typeface="+mn-lt"/>
              </a:rPr>
              <a:t>Six years thou shalt sow thy field, and six years thou shalt prune thy vineyard, and gather in the fruit thereof; But in the seventh year shall be a sabbath of rest unto the land, a sabbath for the LORD: </a:t>
            </a:r>
            <a:r>
              <a:rPr lang="en-AU" sz="2400" dirty="0">
                <a:solidFill>
                  <a:srgbClr val="92D050"/>
                </a:solidFill>
                <a:latin typeface="+mn-lt"/>
              </a:rPr>
              <a:t>thou shalt neither sow thy field, </a:t>
            </a:r>
            <a:r>
              <a:rPr lang="en-AU" sz="2400" dirty="0">
                <a:latin typeface="+mn-lt"/>
              </a:rPr>
              <a:t>nor prune thy vineyard.(Lev 25:3-4)</a:t>
            </a:r>
          </a:p>
        </p:txBody>
      </p:sp>
    </p:spTree>
    <p:extLst>
      <p:ext uri="{BB962C8B-B14F-4D97-AF65-F5344CB8AC3E}">
        <p14:creationId xmlns:p14="http://schemas.microsoft.com/office/powerpoint/2010/main" val="2378847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Ellen White’s letter to S.N. Haskell</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4356919"/>
          </a:xfrm>
        </p:spPr>
        <p:txBody>
          <a:bodyPr>
            <a:noAutofit/>
          </a:bodyPr>
          <a:lstStyle/>
          <a:p>
            <a:pPr marL="0" indent="0" algn="just">
              <a:buNone/>
            </a:pPr>
            <a:r>
              <a:rPr lang="en-AU" sz="2400" dirty="0">
                <a:latin typeface="+mn-lt"/>
              </a:rPr>
              <a:t>I have things to send to you in writing that </a:t>
            </a:r>
            <a:r>
              <a:rPr lang="en-AU" sz="2400" dirty="0">
                <a:solidFill>
                  <a:srgbClr val="92D050"/>
                </a:solidFill>
                <a:latin typeface="+mn-lt"/>
              </a:rPr>
              <a:t>I deem very important</a:t>
            </a:r>
            <a:r>
              <a:rPr lang="en-AU" sz="2400" dirty="0">
                <a:latin typeface="+mn-lt"/>
              </a:rPr>
              <a:t>, and I think it will be prepared in a form so that many may be benefited by it. I should oft be so pleased to have talks with you </a:t>
            </a:r>
            <a:r>
              <a:rPr lang="en-AU" sz="2400" dirty="0">
                <a:solidFill>
                  <a:srgbClr val="92D050"/>
                </a:solidFill>
                <a:latin typeface="+mn-lt"/>
              </a:rPr>
              <a:t>upon matters that are intensely interesting to me</a:t>
            </a:r>
            <a:r>
              <a:rPr lang="en-AU" sz="2400" dirty="0">
                <a:latin typeface="+mn-lt"/>
              </a:rPr>
              <a:t>, that I am trying to write out, in reference to the specifications in Scriptural injunctions in regard to the duties one to another in Leviticus and Deuteronomy. We must just call to our minds those [precepts on] actual, practical missionary work, and work intelligently, and </a:t>
            </a:r>
            <a:r>
              <a:rPr lang="en-AU" sz="2400" dirty="0">
                <a:solidFill>
                  <a:srgbClr val="92D050"/>
                </a:solidFill>
                <a:latin typeface="+mn-lt"/>
              </a:rPr>
              <a:t>do the very principles of Christianity, the gospel of the Old Testament.</a:t>
            </a:r>
          </a:p>
        </p:txBody>
      </p:sp>
    </p:spTree>
    <p:extLst>
      <p:ext uri="{BB962C8B-B14F-4D97-AF65-F5344CB8AC3E}">
        <p14:creationId xmlns:p14="http://schemas.microsoft.com/office/powerpoint/2010/main" val="3840475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Ellen White’s letter to S.N. Haskell</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4356919"/>
          </a:xfrm>
        </p:spPr>
        <p:txBody>
          <a:bodyPr>
            <a:noAutofit/>
          </a:bodyPr>
          <a:lstStyle/>
          <a:p>
            <a:pPr marL="0" indent="0" algn="just">
              <a:buNone/>
            </a:pPr>
            <a:r>
              <a:rPr lang="en-AU" sz="2400" dirty="0">
                <a:latin typeface="+mn-lt"/>
              </a:rPr>
              <a:t>And this some call the Dark Ages. If so, it is not because they had no communication from heaven. [See] </a:t>
            </a:r>
            <a:r>
              <a:rPr lang="en-AU" sz="2400" dirty="0">
                <a:solidFill>
                  <a:srgbClr val="92D050"/>
                </a:solidFill>
                <a:latin typeface="+mn-lt"/>
              </a:rPr>
              <a:t>Leviticus 25. The Lord was over the whole earth. Every seventh year was a sabbatical year. This would be a wonderful arrangement down in this age of great light.</a:t>
            </a:r>
            <a:r>
              <a:rPr lang="en-AU" sz="2400" dirty="0">
                <a:latin typeface="+mn-lt"/>
              </a:rPr>
              <a:t> Not only the agricultural processes were to be intermitted, but the cultivation of the soil was not permitted. It lay in its spontaneous growth for the benefit of the poor. All had free access to it — the strangers and the flocks and the herds. This was to invigorate the productive, worn - out soil, and </a:t>
            </a:r>
            <a:r>
              <a:rPr lang="en-AU" sz="2400" dirty="0">
                <a:solidFill>
                  <a:srgbClr val="92D050"/>
                </a:solidFill>
                <a:latin typeface="+mn-lt"/>
              </a:rPr>
              <a:t>to teach the Hebrew nation that God was the Householder</a:t>
            </a:r>
            <a:r>
              <a:rPr lang="en-AU" sz="2400" dirty="0">
                <a:latin typeface="+mn-lt"/>
              </a:rPr>
              <a:t>, </a:t>
            </a:r>
            <a:r>
              <a:rPr lang="en-AU" sz="2400" dirty="0">
                <a:solidFill>
                  <a:srgbClr val="92D050"/>
                </a:solidFill>
                <a:latin typeface="+mn-lt"/>
              </a:rPr>
              <a:t>and the people were His tenants. The land had a sabbath, or yearly sabbath.</a:t>
            </a:r>
          </a:p>
        </p:txBody>
      </p:sp>
    </p:spTree>
    <p:extLst>
      <p:ext uri="{BB962C8B-B14F-4D97-AF65-F5344CB8AC3E}">
        <p14:creationId xmlns:p14="http://schemas.microsoft.com/office/powerpoint/2010/main" val="1516241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Ellen White’s letter to S.N. Haskell</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4356919"/>
          </a:xfrm>
        </p:spPr>
        <p:txBody>
          <a:bodyPr>
            <a:noAutofit/>
          </a:bodyPr>
          <a:lstStyle/>
          <a:p>
            <a:pPr marL="0" indent="0" algn="just">
              <a:buNone/>
            </a:pPr>
            <a:r>
              <a:rPr lang="en-AU" sz="2400" dirty="0">
                <a:latin typeface="+mn-lt"/>
              </a:rPr>
              <a:t>Then the jubilee, the fiftieth. </a:t>
            </a:r>
            <a:r>
              <a:rPr lang="en-AU" sz="2400" dirty="0">
                <a:solidFill>
                  <a:srgbClr val="92D050"/>
                </a:solidFill>
                <a:latin typeface="+mn-lt"/>
              </a:rPr>
              <a:t>The lessons given were to encourage liberality and overcome all stinginess,</a:t>
            </a:r>
            <a:r>
              <a:rPr lang="en-AU" sz="2400" dirty="0">
                <a:latin typeface="+mn-lt"/>
              </a:rPr>
              <a:t> </a:t>
            </a:r>
            <a:r>
              <a:rPr lang="en-AU" sz="2400" dirty="0">
                <a:solidFill>
                  <a:srgbClr val="92D050"/>
                </a:solidFill>
                <a:latin typeface="+mn-lt"/>
              </a:rPr>
              <a:t>and to give lessons to all that it was the Lord’s land.</a:t>
            </a:r>
            <a:r>
              <a:rPr lang="en-AU" sz="2400" dirty="0">
                <a:latin typeface="+mn-lt"/>
              </a:rPr>
              <a:t> He was to be regarded as its owner, that </a:t>
            </a:r>
            <a:r>
              <a:rPr lang="en-AU" sz="2400" dirty="0">
                <a:solidFill>
                  <a:srgbClr val="92D050"/>
                </a:solidFill>
                <a:latin typeface="+mn-lt"/>
              </a:rPr>
              <a:t>He would make it productive, if they were obedient, by giving them His blessing upon their lands.</a:t>
            </a:r>
            <a:r>
              <a:rPr lang="en-AU" sz="2400" dirty="0">
                <a:latin typeface="+mn-lt"/>
              </a:rPr>
              <a:t> </a:t>
            </a:r>
            <a:r>
              <a:rPr lang="en-AU" sz="2400" dirty="0">
                <a:solidFill>
                  <a:srgbClr val="92D050"/>
                </a:solidFill>
                <a:latin typeface="+mn-lt"/>
              </a:rPr>
              <a:t>The lesson given was that the Lord was taking care of the poor, and that He had made provision for them; </a:t>
            </a:r>
            <a:r>
              <a:rPr lang="en-AU" sz="2400" dirty="0">
                <a:latin typeface="+mn-lt"/>
              </a:rPr>
              <a:t>and </a:t>
            </a:r>
            <a:r>
              <a:rPr lang="en-AU" sz="2400" dirty="0">
                <a:solidFill>
                  <a:srgbClr val="92D050"/>
                </a:solidFill>
                <a:latin typeface="+mn-lt"/>
              </a:rPr>
              <a:t>every seventh year the spontaneous crops were for them. </a:t>
            </a:r>
            <a:r>
              <a:rPr lang="en-AU" sz="2400" dirty="0">
                <a:latin typeface="+mn-lt"/>
              </a:rPr>
              <a:t>This is the principle of liberality; a provision was made by special interposition of God. </a:t>
            </a:r>
            <a:r>
              <a:rPr lang="en-AU" sz="2400" dirty="0">
                <a:solidFill>
                  <a:srgbClr val="92D050"/>
                </a:solidFill>
                <a:latin typeface="+mn-lt"/>
              </a:rPr>
              <a:t>The sixth year, under God’s supervision, the land yielded provision for three years; </a:t>
            </a:r>
            <a:r>
              <a:rPr lang="en-AU" sz="2400" dirty="0">
                <a:latin typeface="+mn-lt"/>
              </a:rPr>
              <a:t>and it was a constant lesson that God was the Householder, and the land was His.</a:t>
            </a:r>
            <a:endParaRPr lang="en-AU" sz="2400" dirty="0">
              <a:solidFill>
                <a:srgbClr val="92D050"/>
              </a:solidFill>
              <a:latin typeface="+mn-lt"/>
            </a:endParaRPr>
          </a:p>
        </p:txBody>
      </p:sp>
    </p:spTree>
    <p:extLst>
      <p:ext uri="{BB962C8B-B14F-4D97-AF65-F5344CB8AC3E}">
        <p14:creationId xmlns:p14="http://schemas.microsoft.com/office/powerpoint/2010/main" val="37157228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20210</TotalTime>
  <Words>4069</Words>
  <Application>Microsoft Office PowerPoint</Application>
  <PresentationFormat>Widescreen</PresentationFormat>
  <Paragraphs>109</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Century Gothic</vt:lpstr>
      <vt:lpstr>Wingdings 3</vt:lpstr>
      <vt:lpstr>Ion</vt:lpstr>
      <vt:lpstr>Feast Framework</vt:lpstr>
      <vt:lpstr>The Seventh Year</vt:lpstr>
      <vt:lpstr>Timing of the Seventh Year</vt:lpstr>
      <vt:lpstr>Wheat And Barley Sowing Time</vt:lpstr>
      <vt:lpstr>Wheat And Barley Sowing Time</vt:lpstr>
      <vt:lpstr>The Barley and Wheat New Year</vt:lpstr>
      <vt:lpstr>Ellen White’s letter to S.N. Haskell</vt:lpstr>
      <vt:lpstr>Ellen White’s letter to S.N. Haskell</vt:lpstr>
      <vt:lpstr>Ellen White’s letter to S.N. Haskell</vt:lpstr>
      <vt:lpstr>Ellen White’s letter to S.N. Haskell</vt:lpstr>
      <vt:lpstr>Context of the Feasts</vt:lpstr>
      <vt:lpstr>Context of the Feasts</vt:lpstr>
      <vt:lpstr>Religious Calendar is a Harvest Calendar</vt:lpstr>
      <vt:lpstr>Religious Calendar is a Harvest Calendar</vt:lpstr>
      <vt:lpstr>How Does the Year Begin?</vt:lpstr>
      <vt:lpstr>How Does the (Harvest) Year Begin?</vt:lpstr>
      <vt:lpstr>How Does the (Harvest) Year Begin?</vt:lpstr>
      <vt:lpstr>How Does the (Harvest) Year Begin?</vt:lpstr>
      <vt:lpstr>How Does the (Harvest) Year Begin?</vt:lpstr>
      <vt:lpstr>Two Dreams as One</vt:lpstr>
      <vt:lpstr>How Does the (Harvest) Year Begin?</vt:lpstr>
      <vt:lpstr>Sun and Moon related to Harvest</vt:lpstr>
      <vt:lpstr>How Does the Year Begin?</vt:lpstr>
      <vt:lpstr>Adventist Context</vt:lpstr>
      <vt:lpstr>Adventist Context</vt:lpstr>
      <vt:lpstr>Vernal Equinox in Midnight Cry</vt:lpstr>
      <vt:lpstr>Origin of New moon after Vernal Equinox</vt:lpstr>
      <vt:lpstr>Origin of New moon after Vernal Equinox</vt:lpstr>
      <vt:lpstr>Anti Nicene Fathers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Ebens</dc:creator>
  <cp:lastModifiedBy>Adrian Ebens</cp:lastModifiedBy>
  <cp:revision>398</cp:revision>
  <dcterms:created xsi:type="dcterms:W3CDTF">2020-11-26T04:46:46Z</dcterms:created>
  <dcterms:modified xsi:type="dcterms:W3CDTF">2021-10-06T08:13:45Z</dcterms:modified>
</cp:coreProperties>
</file>