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79" r:id="rId2"/>
    <p:sldId id="449" r:id="rId3"/>
    <p:sldId id="450" r:id="rId4"/>
    <p:sldId id="451" r:id="rId5"/>
    <p:sldId id="452" r:id="rId6"/>
    <p:sldId id="458" r:id="rId7"/>
    <p:sldId id="459" r:id="rId8"/>
    <p:sldId id="460" r:id="rId9"/>
    <p:sldId id="453" r:id="rId10"/>
    <p:sldId id="454" r:id="rId11"/>
    <p:sldId id="448" r:id="rId12"/>
    <p:sldId id="352" r:id="rId13"/>
    <p:sldId id="431" r:id="rId14"/>
    <p:sldId id="461" r:id="rId15"/>
    <p:sldId id="462" r:id="rId16"/>
    <p:sldId id="463" r:id="rId17"/>
    <p:sldId id="464" r:id="rId18"/>
    <p:sldId id="465" r:id="rId19"/>
    <p:sldId id="466" r:id="rId20"/>
    <p:sldId id="467" r:id="rId21"/>
    <p:sldId id="468" r:id="rId22"/>
    <p:sldId id="437" r:id="rId23"/>
    <p:sldId id="410" r:id="rId24"/>
    <p:sldId id="469" r:id="rId25"/>
    <p:sldId id="470" r:id="rId26"/>
    <p:sldId id="471" r:id="rId27"/>
    <p:sldId id="472" r:id="rId28"/>
    <p:sldId id="473" r:id="rId29"/>
    <p:sldId id="474" r:id="rId30"/>
    <p:sldId id="475" r:id="rId31"/>
    <p:sldId id="457" r:id="rId32"/>
    <p:sldId id="476" r:id="rId33"/>
    <p:sldId id="354" r:id="rId34"/>
    <p:sldId id="358" r:id="rId35"/>
    <p:sldId id="477" r:id="rId36"/>
    <p:sldId id="478" r:id="rId37"/>
    <p:sldId id="479" r:id="rId38"/>
    <p:sldId id="430"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CCCC"/>
    <a:srgbClr val="F2E7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1" autoAdjust="0"/>
    <p:restoredTop sz="94660"/>
  </p:normalViewPr>
  <p:slideViewPr>
    <p:cSldViewPr snapToGrid="0">
      <p:cViewPr varScale="1">
        <p:scale>
          <a:sx n="62" d="100"/>
          <a:sy n="62" d="100"/>
        </p:scale>
        <p:origin x="72" y="18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64178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25/06/2021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0094596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588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194471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239886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46589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4"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713694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305621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491786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58805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154003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E0F090D-BFA8-45E2-8ACD-2248A79581D3}" type="datetimeFigureOut">
              <a:rPr lang="en-AU" smtClean="0"/>
              <a:t>25/06/2021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4876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E0F090D-BFA8-45E2-8ACD-2248A79581D3}" type="datetimeFigureOut">
              <a:rPr lang="en-AU" smtClean="0"/>
              <a:t>25/06/2021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1576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3"/>
          <p:cNvSpPr>
            <a:spLocks noGrp="1"/>
          </p:cNvSpPr>
          <p:nvPr>
            <p:ph type="ftr" sz="quarter" idx="11"/>
          </p:nvPr>
        </p:nvSpPr>
        <p:spPr/>
        <p:txBody>
          <a:bodyPr/>
          <a:lstStyle/>
          <a:p>
            <a:endParaRPr lang="en-AU"/>
          </a:p>
        </p:txBody>
      </p:sp>
      <p:sp>
        <p:nvSpPr>
          <p:cNvPr id="6" name="Slide Number Placeholder 4"/>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3692983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2"/>
          <p:cNvSpPr>
            <a:spLocks noGrp="1"/>
          </p:cNvSpPr>
          <p:nvPr>
            <p:ph type="ftr" sz="quarter" idx="11"/>
          </p:nvPr>
        </p:nvSpPr>
        <p:spPr/>
        <p:txBody>
          <a:bodyPr/>
          <a:lstStyle/>
          <a:p>
            <a:endParaRPr lang="en-AU"/>
          </a:p>
        </p:txBody>
      </p:sp>
      <p:sp>
        <p:nvSpPr>
          <p:cNvPr id="6" name="Slide Number Placeholder 3"/>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230320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E0F090D-BFA8-45E2-8ACD-2248A79581D3}" type="datetimeFigureOut">
              <a:rPr lang="en-AU" smtClean="0"/>
              <a:t>25/06/2021</a:t>
            </a:fld>
            <a:endParaRPr lang="en-AU"/>
          </a:p>
        </p:txBody>
      </p:sp>
      <p:sp>
        <p:nvSpPr>
          <p:cNvPr id="5" name="Footer Placeholder 5"/>
          <p:cNvSpPr>
            <a:spLocks noGrp="1"/>
          </p:cNvSpPr>
          <p:nvPr>
            <p:ph type="ftr" sz="quarter" idx="11"/>
          </p:nvPr>
        </p:nvSpPr>
        <p:spPr/>
        <p:txBody>
          <a:bodyPr/>
          <a:lstStyle/>
          <a:p>
            <a:endParaRPr lang="en-AU"/>
          </a:p>
        </p:txBody>
      </p:sp>
      <p:sp>
        <p:nvSpPr>
          <p:cNvPr id="6"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52588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E0F090D-BFA8-45E2-8ACD-2248A79581D3}" type="datetimeFigureOut">
              <a:rPr lang="en-AU" smtClean="0"/>
              <a:t>25/06/2021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C670C4A-D412-45E3-8E8D-7B22C4A7267C}" type="slidenum">
              <a:rPr lang="en-AU" smtClean="0"/>
              <a:t>‹#›</a:t>
            </a:fld>
            <a:endParaRPr lang="en-AU"/>
          </a:p>
        </p:txBody>
      </p:sp>
    </p:spTree>
    <p:extLst>
      <p:ext uri="{BB962C8B-B14F-4D97-AF65-F5344CB8AC3E}">
        <p14:creationId xmlns:p14="http://schemas.microsoft.com/office/powerpoint/2010/main" val="1833581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E0F090D-BFA8-45E2-8ACD-2248A79581D3}" type="datetimeFigureOut">
              <a:rPr lang="en-AU" smtClean="0"/>
              <a:t>25/06/2021</a:t>
            </a:fld>
            <a:endParaRPr lang="en-A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A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C670C4A-D412-45E3-8E8D-7B22C4A7267C}" type="slidenum">
              <a:rPr lang="en-AU" smtClean="0"/>
              <a:t>‹#›</a:t>
            </a:fld>
            <a:endParaRPr lang="en-AU"/>
          </a:p>
        </p:txBody>
      </p:sp>
    </p:spTree>
    <p:extLst>
      <p:ext uri="{BB962C8B-B14F-4D97-AF65-F5344CB8AC3E}">
        <p14:creationId xmlns:p14="http://schemas.microsoft.com/office/powerpoint/2010/main" val="1363574651"/>
      </p:ext>
    </p:extLst>
  </p:cSld>
  <p:clrMap bg1="dk1" tx1="lt1" bg2="dk2" tx2="lt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 id="214748379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4874341" y="1609931"/>
            <a:ext cx="6717827" cy="3638137"/>
          </a:xfrm>
        </p:spPr>
        <p:txBody>
          <a:bodyPr>
            <a:noAutofit/>
          </a:bodyPr>
          <a:lstStyle/>
          <a:p>
            <a:pPr algn="ctr"/>
            <a:r>
              <a:rPr lang="en-AU" sz="7200" dirty="0">
                <a:effectLst>
                  <a:outerShdw blurRad="38100" dist="38100" dir="2700000" algn="tl">
                    <a:srgbClr val="000000">
                      <a:alpha val="43137"/>
                    </a:srgbClr>
                  </a:outerShdw>
                </a:effectLst>
              </a:rPr>
              <a:t>Finding Harmony in Scripture</a:t>
            </a:r>
          </a:p>
        </p:txBody>
      </p:sp>
      <p:pic>
        <p:nvPicPr>
          <p:cNvPr id="5" name="Picture 4">
            <a:extLst>
              <a:ext uri="{FF2B5EF4-FFF2-40B4-BE49-F238E27FC236}">
                <a16:creationId xmlns:a16="http://schemas.microsoft.com/office/drawing/2014/main" id="{DFB5F4B5-1F3B-4719-96F1-B21DB150D8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303" y="2035277"/>
            <a:ext cx="4554742" cy="3037037"/>
          </a:xfrm>
          <a:prstGeom prst="rect">
            <a:avLst/>
          </a:prstGeom>
        </p:spPr>
      </p:pic>
    </p:spTree>
    <p:extLst>
      <p:ext uri="{BB962C8B-B14F-4D97-AF65-F5344CB8AC3E}">
        <p14:creationId xmlns:p14="http://schemas.microsoft.com/office/powerpoint/2010/main" val="1275453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Rules for Bible Study</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305231"/>
            <a:ext cx="10228008" cy="5043950"/>
          </a:xfrm>
        </p:spPr>
        <p:txBody>
          <a:bodyPr>
            <a:noAutofit/>
          </a:bodyPr>
          <a:lstStyle/>
          <a:p>
            <a:pPr marL="0" indent="0" algn="just">
              <a:buNone/>
            </a:pPr>
            <a:r>
              <a:rPr lang="en-AU" dirty="0">
                <a:latin typeface="+mn-lt"/>
              </a:rPr>
              <a:t>1. </a:t>
            </a:r>
            <a:r>
              <a:rPr lang="en-AU" dirty="0">
                <a:solidFill>
                  <a:srgbClr val="92D050"/>
                </a:solidFill>
                <a:latin typeface="+mn-lt"/>
              </a:rPr>
              <a:t>Every word must have its proper bearing on the subject </a:t>
            </a:r>
            <a:r>
              <a:rPr lang="en-AU" dirty="0">
                <a:latin typeface="+mn-lt"/>
              </a:rPr>
              <a:t>presented in the Bible; </a:t>
            </a:r>
          </a:p>
          <a:p>
            <a:pPr marL="0" indent="0" algn="just">
              <a:buNone/>
            </a:pPr>
            <a:r>
              <a:rPr lang="en-AU" dirty="0">
                <a:latin typeface="+mn-lt"/>
              </a:rPr>
              <a:t>2. </a:t>
            </a:r>
            <a:r>
              <a:rPr lang="en-AU" dirty="0">
                <a:solidFill>
                  <a:srgbClr val="92D050"/>
                </a:solidFill>
                <a:latin typeface="+mn-lt"/>
              </a:rPr>
              <a:t>All Scripture is necessary</a:t>
            </a:r>
            <a:r>
              <a:rPr lang="en-AU" dirty="0">
                <a:latin typeface="+mn-lt"/>
              </a:rPr>
              <a:t>, and may be understood by diligent application and study; </a:t>
            </a:r>
          </a:p>
          <a:p>
            <a:pPr marL="0" indent="0" algn="just">
              <a:buNone/>
            </a:pPr>
            <a:r>
              <a:rPr lang="en-AU" dirty="0">
                <a:latin typeface="+mn-lt"/>
              </a:rPr>
              <a:t>3. Nothing revealed in Scripture can or will be hid from </a:t>
            </a:r>
            <a:r>
              <a:rPr lang="en-AU" dirty="0">
                <a:solidFill>
                  <a:srgbClr val="92D050"/>
                </a:solidFill>
                <a:latin typeface="+mn-lt"/>
              </a:rPr>
              <a:t>those who ask in faith</a:t>
            </a:r>
            <a:r>
              <a:rPr lang="en-AU" dirty="0">
                <a:latin typeface="+mn-lt"/>
              </a:rPr>
              <a:t>, not wavering; </a:t>
            </a:r>
          </a:p>
          <a:p>
            <a:pPr marL="0" indent="0" algn="just">
              <a:buNone/>
            </a:pPr>
            <a:r>
              <a:rPr lang="en-AU" dirty="0">
                <a:latin typeface="+mn-lt"/>
              </a:rPr>
              <a:t>4. To understand doctrine, </a:t>
            </a:r>
            <a:r>
              <a:rPr lang="en-AU" dirty="0">
                <a:solidFill>
                  <a:srgbClr val="92D050"/>
                </a:solidFill>
                <a:latin typeface="+mn-lt"/>
              </a:rPr>
              <a:t>bring all the scriptures together on the subject you wish to know, then let every word have its proper influence; and if you can form your theory without a contradiction, you cannot be in error; </a:t>
            </a:r>
          </a:p>
          <a:p>
            <a:pPr marL="0" indent="0" algn="just">
              <a:buNone/>
            </a:pPr>
            <a:r>
              <a:rPr lang="en-AU" dirty="0">
                <a:latin typeface="+mn-lt"/>
              </a:rPr>
              <a:t>5. Scripture must be its own expositor, since it is a rule of itself. If I depend on a teacher to expound to me, and he should guess at its meaning, or desire to have it so on account of his sectarian creed, or to be thought wise, then his guessing, desire, creed, or wisdom is my rule, and not the Bible.</a:t>
            </a:r>
            <a:endParaRPr lang="en-AU"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7270563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Searching for Truth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747685"/>
            <a:ext cx="9620613" cy="1165122"/>
          </a:xfrm>
        </p:spPr>
        <p:txBody>
          <a:bodyPr>
            <a:normAutofit/>
          </a:bodyPr>
          <a:lstStyle/>
          <a:p>
            <a:pPr marL="0" indent="0" algn="just">
              <a:buNone/>
            </a:pPr>
            <a:r>
              <a:rPr lang="en-AU" sz="2400" dirty="0">
                <a:solidFill>
                  <a:srgbClr val="92D050"/>
                </a:solidFill>
                <a:latin typeface="+mn-lt"/>
              </a:rPr>
              <a:t>And you will seek Me</a:t>
            </a:r>
            <a:r>
              <a:rPr lang="en-AU" sz="2400" dirty="0">
                <a:latin typeface="+mn-lt"/>
              </a:rPr>
              <a:t> and find Me, when you search for Me with all your heart. </a:t>
            </a:r>
            <a:r>
              <a:rPr lang="en-AU" sz="2400" dirty="0" err="1">
                <a:latin typeface="+mn-lt"/>
              </a:rPr>
              <a:t>Jer</a:t>
            </a:r>
            <a:r>
              <a:rPr lang="en-AU" sz="2400" dirty="0">
                <a:latin typeface="+mn-lt"/>
              </a:rPr>
              <a:t> 29:13 </a:t>
            </a:r>
            <a:endParaRPr lang="en-AU" sz="2400" dirty="0">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4" y="2984091"/>
            <a:ext cx="10228008" cy="1477296"/>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As it is written, There is none righteous, no, not one: There is none that understands, </a:t>
            </a:r>
            <a:r>
              <a:rPr lang="en-AU" sz="2400" dirty="0">
                <a:solidFill>
                  <a:srgbClr val="92D050"/>
                </a:solidFill>
                <a:latin typeface="+mn-lt"/>
              </a:rPr>
              <a:t>there is none that seek after God</a:t>
            </a:r>
            <a:r>
              <a:rPr lang="en-AU" sz="2400" dirty="0">
                <a:latin typeface="+mn-lt"/>
              </a:rPr>
              <a:t>.(Rom 3:10-11)</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5058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Heart Problems</a:t>
            </a: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2" y="1818968"/>
            <a:ext cx="9620613" cy="147729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“For My thoughts are not your thoughts, Nor are your ways My ways,” says the LORD. “For as the heavens are higher than the earth, So are My ways higher than your ways, And My thoughts than your thoughts.” (Isa 55:8-9)</a:t>
            </a:r>
            <a:endParaRPr lang="en-AU" sz="2400" dirty="0">
              <a:latin typeface="+mn-lt"/>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DF6B4B15-6F9C-422D-BC66-24EB2332BE0C}"/>
              </a:ext>
            </a:extLst>
          </p:cNvPr>
          <p:cNvSpPr txBox="1">
            <a:spLocks/>
          </p:cNvSpPr>
          <p:nvPr/>
        </p:nvSpPr>
        <p:spPr>
          <a:xfrm>
            <a:off x="1047132" y="3645310"/>
            <a:ext cx="8804791" cy="1015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"The heart is deceitful above all things, And desperately wicked; Who can know it? </a:t>
            </a:r>
            <a:r>
              <a:rPr lang="en-AU" sz="2400" dirty="0" err="1">
                <a:latin typeface="+mn-lt"/>
              </a:rPr>
              <a:t>Jer</a:t>
            </a:r>
            <a:r>
              <a:rPr lang="en-AU" sz="2400" dirty="0">
                <a:latin typeface="+mn-lt"/>
              </a:rPr>
              <a:t> 17:9 </a:t>
            </a:r>
            <a:endParaRPr lang="en-AU" sz="2400" dirty="0">
              <a:latin typeface="+mn-lt"/>
              <a:ea typeface="Calibri" panose="020F0502020204030204" pitchFamily="34" charset="0"/>
              <a:cs typeface="Arial" panose="020B0604020202020204" pitchFamily="34" charset="0"/>
            </a:endParaRPr>
          </a:p>
        </p:txBody>
      </p:sp>
      <p:sp>
        <p:nvSpPr>
          <p:cNvPr id="8" name="Content Placeholder 2">
            <a:extLst>
              <a:ext uri="{FF2B5EF4-FFF2-40B4-BE49-F238E27FC236}">
                <a16:creationId xmlns:a16="http://schemas.microsoft.com/office/drawing/2014/main" id="{F832F02A-C5EC-4F48-8310-0130D5233B89}"/>
              </a:ext>
            </a:extLst>
          </p:cNvPr>
          <p:cNvSpPr txBox="1">
            <a:spLocks/>
          </p:cNvSpPr>
          <p:nvPr/>
        </p:nvSpPr>
        <p:spPr>
          <a:xfrm>
            <a:off x="1118416" y="5039033"/>
            <a:ext cx="8804791" cy="101518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And if anyone thinks that he knows anything, he knows nothing yet as he ought to know. 1 Cor 8:2 </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982435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Can We Know the Way?</a:t>
            </a:r>
          </a:p>
        </p:txBody>
      </p:sp>
      <p:sp>
        <p:nvSpPr>
          <p:cNvPr id="5" name="TextBox 4">
            <a:extLst>
              <a:ext uri="{FF2B5EF4-FFF2-40B4-BE49-F238E27FC236}">
                <a16:creationId xmlns:a16="http://schemas.microsoft.com/office/drawing/2014/main" id="{CBF9D5C0-5507-4197-8695-408AB08BC9B2}"/>
              </a:ext>
            </a:extLst>
          </p:cNvPr>
          <p:cNvSpPr txBox="1"/>
          <p:nvPr/>
        </p:nvSpPr>
        <p:spPr>
          <a:xfrm>
            <a:off x="1453511" y="1861883"/>
            <a:ext cx="9230648" cy="1938992"/>
          </a:xfrm>
          <a:prstGeom prst="rect">
            <a:avLst/>
          </a:prstGeom>
          <a:noFill/>
        </p:spPr>
        <p:txBody>
          <a:bodyPr wrap="square">
            <a:spAutoFit/>
          </a:bodyPr>
          <a:lstStyle/>
          <a:p>
            <a:pPr marR="0" algn="just" rtl="0"/>
            <a:r>
              <a:rPr lang="en-AU" sz="2400" b="0" i="0" u="none" strike="noStrike" baseline="0" dirty="0">
                <a:latin typeface="+mj-lt"/>
              </a:rPr>
              <a:t>Thomas said to Him, "Lord, we do not know where You are going, and how can we know the way?" Jesus said to him, "I am the way, the truth, and the life. No one comes to the Father except through Me. John 14:5-6</a:t>
            </a:r>
          </a:p>
          <a:p>
            <a:pPr marR="0" algn="just" rtl="0"/>
            <a:endParaRPr lang="en-AU" sz="2400" b="0" i="0" u="none" strike="noStrike" baseline="0" dirty="0">
              <a:latin typeface="Verdana" panose="020B0604030504040204" pitchFamily="34" charset="0"/>
            </a:endParaRPr>
          </a:p>
        </p:txBody>
      </p:sp>
      <p:sp>
        <p:nvSpPr>
          <p:cNvPr id="6" name="TextBox 5">
            <a:extLst>
              <a:ext uri="{FF2B5EF4-FFF2-40B4-BE49-F238E27FC236}">
                <a16:creationId xmlns:a16="http://schemas.microsoft.com/office/drawing/2014/main" id="{01B29750-1501-416B-BC28-5A36DD02925A}"/>
              </a:ext>
            </a:extLst>
          </p:cNvPr>
          <p:cNvSpPr txBox="1"/>
          <p:nvPr/>
        </p:nvSpPr>
        <p:spPr>
          <a:xfrm>
            <a:off x="1383490" y="3867796"/>
            <a:ext cx="9230648" cy="1200329"/>
          </a:xfrm>
          <a:prstGeom prst="rect">
            <a:avLst/>
          </a:prstGeom>
          <a:noFill/>
        </p:spPr>
        <p:txBody>
          <a:bodyPr wrap="square">
            <a:spAutoFit/>
          </a:bodyPr>
          <a:lstStyle/>
          <a:p>
            <a:pPr algn="just"/>
            <a:r>
              <a:rPr lang="en-AU" sz="2400" b="0" i="0" u="none" strike="noStrike" baseline="0" dirty="0">
                <a:latin typeface="+mj-lt"/>
              </a:rPr>
              <a:t>But their minds were blinded. For until this day the </a:t>
            </a:r>
            <a:r>
              <a:rPr lang="en-AU" sz="2400" b="0" i="0" u="none" strike="noStrike" baseline="0" dirty="0">
                <a:solidFill>
                  <a:srgbClr val="92D050"/>
                </a:solidFill>
                <a:latin typeface="+mj-lt"/>
              </a:rPr>
              <a:t>same veil remains </a:t>
            </a:r>
            <a:r>
              <a:rPr lang="en-AU" sz="2400" b="0" i="0" u="none" strike="noStrike" baseline="0" dirty="0" err="1">
                <a:solidFill>
                  <a:srgbClr val="92D050"/>
                </a:solidFill>
                <a:latin typeface="+mj-lt"/>
              </a:rPr>
              <a:t>unlifted</a:t>
            </a:r>
            <a:r>
              <a:rPr lang="en-AU" sz="2400" b="0" i="0" u="none" strike="noStrike" baseline="0" dirty="0">
                <a:solidFill>
                  <a:srgbClr val="92D050"/>
                </a:solidFill>
                <a:latin typeface="+mj-lt"/>
              </a:rPr>
              <a:t> in the reading of the Old Testament</a:t>
            </a:r>
            <a:r>
              <a:rPr lang="en-AU" sz="2400" b="0" i="0" u="none" strike="noStrike" baseline="0" dirty="0">
                <a:latin typeface="+mj-lt"/>
              </a:rPr>
              <a:t>, because </a:t>
            </a:r>
            <a:r>
              <a:rPr lang="en-AU" sz="2400" b="0" i="0" u="none" strike="noStrike" baseline="0" dirty="0">
                <a:solidFill>
                  <a:srgbClr val="92D050"/>
                </a:solidFill>
                <a:latin typeface="+mj-lt"/>
              </a:rPr>
              <a:t>the veil is taken away in Christ</a:t>
            </a:r>
            <a:r>
              <a:rPr lang="en-AU" sz="2400" b="0" i="0" u="none" strike="noStrike" baseline="0" dirty="0">
                <a:latin typeface="+mj-lt"/>
              </a:rPr>
              <a:t>. </a:t>
            </a:r>
            <a:r>
              <a:rPr lang="en-AU" sz="2400" dirty="0">
                <a:latin typeface="+mj-lt"/>
              </a:rPr>
              <a:t>2 Cor 3:14  </a:t>
            </a:r>
            <a:endParaRPr lang="en-AU" sz="2400" b="0" i="0" u="none" strike="noStrike" baseline="0" dirty="0">
              <a:latin typeface="Verdana" panose="020B0604030504040204" pitchFamily="34" charset="0"/>
            </a:endParaRPr>
          </a:p>
        </p:txBody>
      </p:sp>
      <p:sp>
        <p:nvSpPr>
          <p:cNvPr id="7" name="TextBox 6">
            <a:extLst>
              <a:ext uri="{FF2B5EF4-FFF2-40B4-BE49-F238E27FC236}">
                <a16:creationId xmlns:a16="http://schemas.microsoft.com/office/drawing/2014/main" id="{B911FC24-0D64-47AB-B5E2-9392F4536B6B}"/>
              </a:ext>
            </a:extLst>
          </p:cNvPr>
          <p:cNvSpPr txBox="1"/>
          <p:nvPr/>
        </p:nvSpPr>
        <p:spPr>
          <a:xfrm>
            <a:off x="1383490" y="5348548"/>
            <a:ext cx="9230648" cy="1015663"/>
          </a:xfrm>
          <a:prstGeom prst="rect">
            <a:avLst/>
          </a:prstGeom>
          <a:noFill/>
        </p:spPr>
        <p:txBody>
          <a:bodyPr wrap="square">
            <a:spAutoFit/>
          </a:bodyPr>
          <a:lstStyle/>
          <a:p>
            <a:pPr algn="just"/>
            <a:r>
              <a:rPr lang="en-AU" sz="2000" b="0" i="0" u="none" strike="noStrike" baseline="0" dirty="0">
                <a:latin typeface="+mj-lt"/>
              </a:rPr>
              <a:t>Where do we read about Christ? – The New Testament. </a:t>
            </a:r>
          </a:p>
          <a:p>
            <a:pPr algn="just"/>
            <a:r>
              <a:rPr lang="en-AU" sz="2000" dirty="0">
                <a:latin typeface="+mj-lt"/>
              </a:rPr>
              <a:t>Therefore the veil over the old testament is done away in the correct understanding of Christ in the New Testament</a:t>
            </a:r>
            <a:endParaRPr lang="en-AU" sz="2000" b="0" i="0" u="none" strike="noStrike" baseline="0" dirty="0">
              <a:latin typeface="Verdana" panose="020B0604030504040204" pitchFamily="34" charset="0"/>
            </a:endParaRPr>
          </a:p>
        </p:txBody>
      </p:sp>
    </p:spTree>
    <p:extLst>
      <p:ext uri="{BB962C8B-B14F-4D97-AF65-F5344CB8AC3E}">
        <p14:creationId xmlns:p14="http://schemas.microsoft.com/office/powerpoint/2010/main" val="145717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Can We Know the Way?</a:t>
            </a:r>
          </a:p>
        </p:txBody>
      </p:sp>
      <p:sp>
        <p:nvSpPr>
          <p:cNvPr id="5" name="TextBox 4">
            <a:extLst>
              <a:ext uri="{FF2B5EF4-FFF2-40B4-BE49-F238E27FC236}">
                <a16:creationId xmlns:a16="http://schemas.microsoft.com/office/drawing/2014/main" id="{CBF9D5C0-5507-4197-8695-408AB08BC9B2}"/>
              </a:ext>
            </a:extLst>
          </p:cNvPr>
          <p:cNvSpPr txBox="1"/>
          <p:nvPr/>
        </p:nvSpPr>
        <p:spPr>
          <a:xfrm>
            <a:off x="1453511" y="1861883"/>
            <a:ext cx="9230648" cy="1938992"/>
          </a:xfrm>
          <a:prstGeom prst="rect">
            <a:avLst/>
          </a:prstGeom>
          <a:noFill/>
        </p:spPr>
        <p:txBody>
          <a:bodyPr wrap="square">
            <a:spAutoFit/>
          </a:bodyPr>
          <a:lstStyle/>
          <a:p>
            <a:pPr marR="0" algn="just" rtl="0"/>
            <a:r>
              <a:rPr lang="en-AU" sz="2400" b="0" i="0" u="none" strike="noStrike" baseline="0" dirty="0">
                <a:latin typeface="+mj-lt"/>
              </a:rPr>
              <a:t>Thomas said to Him, "Lord, we do not know where You are going, and how can we know the way?" Jesus said to him, "I am the way, the truth, and the life. No one comes to the Father except through Me. John 14:5-6</a:t>
            </a:r>
          </a:p>
          <a:p>
            <a:pPr marR="0" algn="just" rtl="0"/>
            <a:endParaRPr lang="en-AU" sz="2400" b="0" i="0" u="none" strike="noStrike" baseline="0" dirty="0">
              <a:latin typeface="Verdana" panose="020B0604030504040204" pitchFamily="34" charset="0"/>
            </a:endParaRPr>
          </a:p>
        </p:txBody>
      </p:sp>
      <p:sp>
        <p:nvSpPr>
          <p:cNvPr id="6" name="TextBox 5">
            <a:extLst>
              <a:ext uri="{FF2B5EF4-FFF2-40B4-BE49-F238E27FC236}">
                <a16:creationId xmlns:a16="http://schemas.microsoft.com/office/drawing/2014/main" id="{01B29750-1501-416B-BC28-5A36DD02925A}"/>
              </a:ext>
            </a:extLst>
          </p:cNvPr>
          <p:cNvSpPr txBox="1"/>
          <p:nvPr/>
        </p:nvSpPr>
        <p:spPr>
          <a:xfrm>
            <a:off x="1383490" y="3867796"/>
            <a:ext cx="9230648" cy="1200329"/>
          </a:xfrm>
          <a:prstGeom prst="rect">
            <a:avLst/>
          </a:prstGeom>
          <a:noFill/>
        </p:spPr>
        <p:txBody>
          <a:bodyPr wrap="square">
            <a:spAutoFit/>
          </a:bodyPr>
          <a:lstStyle/>
          <a:p>
            <a:pPr algn="just"/>
            <a:r>
              <a:rPr lang="en-AU" sz="2400" b="0" i="0" u="none" strike="noStrike" baseline="0" dirty="0">
                <a:latin typeface="+mj-lt"/>
              </a:rPr>
              <a:t>But their minds were blinded. For until this day the </a:t>
            </a:r>
            <a:r>
              <a:rPr lang="en-AU" sz="2400" b="0" i="0" u="none" strike="noStrike" baseline="0" dirty="0">
                <a:solidFill>
                  <a:srgbClr val="92D050"/>
                </a:solidFill>
                <a:latin typeface="+mj-lt"/>
              </a:rPr>
              <a:t>same veil remains </a:t>
            </a:r>
            <a:r>
              <a:rPr lang="en-AU" sz="2400" b="0" i="0" u="none" strike="noStrike" baseline="0" dirty="0" err="1">
                <a:solidFill>
                  <a:srgbClr val="92D050"/>
                </a:solidFill>
                <a:latin typeface="+mj-lt"/>
              </a:rPr>
              <a:t>unlifted</a:t>
            </a:r>
            <a:r>
              <a:rPr lang="en-AU" sz="2400" b="0" i="0" u="none" strike="noStrike" baseline="0" dirty="0">
                <a:solidFill>
                  <a:srgbClr val="92D050"/>
                </a:solidFill>
                <a:latin typeface="+mj-lt"/>
              </a:rPr>
              <a:t> in the reading of the Old Testament</a:t>
            </a:r>
            <a:r>
              <a:rPr lang="en-AU" sz="2400" b="0" i="0" u="none" strike="noStrike" baseline="0" dirty="0">
                <a:latin typeface="+mj-lt"/>
              </a:rPr>
              <a:t>, because </a:t>
            </a:r>
            <a:r>
              <a:rPr lang="en-AU" sz="2400" b="0" i="0" u="none" strike="noStrike" baseline="0" dirty="0">
                <a:solidFill>
                  <a:srgbClr val="92D050"/>
                </a:solidFill>
                <a:latin typeface="+mj-lt"/>
              </a:rPr>
              <a:t>the veil is taken away in Christ</a:t>
            </a:r>
            <a:r>
              <a:rPr lang="en-AU" sz="2400" b="0" i="0" u="none" strike="noStrike" baseline="0" dirty="0">
                <a:latin typeface="+mj-lt"/>
              </a:rPr>
              <a:t>. </a:t>
            </a:r>
            <a:r>
              <a:rPr lang="en-AU" sz="2400" dirty="0">
                <a:latin typeface="+mj-lt"/>
              </a:rPr>
              <a:t>2 Cor 3:14  </a:t>
            </a:r>
            <a:endParaRPr lang="en-AU" sz="2400" b="0" i="0" u="none" strike="noStrike" baseline="0" dirty="0">
              <a:latin typeface="Verdana" panose="020B0604030504040204" pitchFamily="34" charset="0"/>
            </a:endParaRPr>
          </a:p>
        </p:txBody>
      </p:sp>
      <p:sp>
        <p:nvSpPr>
          <p:cNvPr id="7" name="TextBox 6">
            <a:extLst>
              <a:ext uri="{FF2B5EF4-FFF2-40B4-BE49-F238E27FC236}">
                <a16:creationId xmlns:a16="http://schemas.microsoft.com/office/drawing/2014/main" id="{B911FC24-0D64-47AB-B5E2-9392F4536B6B}"/>
              </a:ext>
            </a:extLst>
          </p:cNvPr>
          <p:cNvSpPr txBox="1"/>
          <p:nvPr/>
        </p:nvSpPr>
        <p:spPr>
          <a:xfrm>
            <a:off x="1383490" y="5348548"/>
            <a:ext cx="9230648" cy="1015663"/>
          </a:xfrm>
          <a:prstGeom prst="rect">
            <a:avLst/>
          </a:prstGeom>
          <a:noFill/>
        </p:spPr>
        <p:txBody>
          <a:bodyPr wrap="square">
            <a:spAutoFit/>
          </a:bodyPr>
          <a:lstStyle/>
          <a:p>
            <a:pPr algn="just"/>
            <a:r>
              <a:rPr lang="en-AU" sz="2000" b="0" i="0" u="none" strike="noStrike" baseline="0" dirty="0">
                <a:latin typeface="+mj-lt"/>
              </a:rPr>
              <a:t>Where do we read about Christ? – The New Testament. </a:t>
            </a:r>
          </a:p>
          <a:p>
            <a:pPr algn="just"/>
            <a:r>
              <a:rPr lang="en-AU" sz="2000" dirty="0">
                <a:latin typeface="+mj-lt"/>
              </a:rPr>
              <a:t>Therefore the veil over the old testament is done away in the correct understanding of Christ in the New Testament</a:t>
            </a:r>
            <a:endParaRPr lang="en-AU" sz="2000" b="0" i="0" u="none" strike="noStrike" baseline="0" dirty="0">
              <a:latin typeface="Verdana" panose="020B0604030504040204" pitchFamily="34" charset="0"/>
            </a:endParaRPr>
          </a:p>
        </p:txBody>
      </p:sp>
    </p:spTree>
    <p:extLst>
      <p:ext uri="{BB962C8B-B14F-4D97-AF65-F5344CB8AC3E}">
        <p14:creationId xmlns:p14="http://schemas.microsoft.com/office/powerpoint/2010/main" val="34141580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natural man</a:t>
            </a:r>
          </a:p>
        </p:txBody>
      </p:sp>
      <p:sp>
        <p:nvSpPr>
          <p:cNvPr id="5" name="TextBox 4">
            <a:extLst>
              <a:ext uri="{FF2B5EF4-FFF2-40B4-BE49-F238E27FC236}">
                <a16:creationId xmlns:a16="http://schemas.microsoft.com/office/drawing/2014/main" id="{CBF9D5C0-5507-4197-8695-408AB08BC9B2}"/>
              </a:ext>
            </a:extLst>
          </p:cNvPr>
          <p:cNvSpPr txBox="1"/>
          <p:nvPr/>
        </p:nvSpPr>
        <p:spPr>
          <a:xfrm>
            <a:off x="1453511" y="1861883"/>
            <a:ext cx="9230648" cy="830997"/>
          </a:xfrm>
          <a:prstGeom prst="rect">
            <a:avLst/>
          </a:prstGeom>
          <a:noFill/>
        </p:spPr>
        <p:txBody>
          <a:bodyPr wrap="square">
            <a:spAutoFit/>
          </a:bodyPr>
          <a:lstStyle/>
          <a:p>
            <a:pPr marR="0" algn="just" rtl="0"/>
            <a:r>
              <a:rPr lang="en-AU" sz="2400" b="0" i="0" u="none" strike="noStrike" baseline="0" dirty="0">
                <a:latin typeface="+mj-lt"/>
              </a:rPr>
              <a:t>Rom 8:7  Because </a:t>
            </a:r>
            <a:r>
              <a:rPr lang="en-AU" sz="2400" b="0" i="0" u="none" strike="noStrike" baseline="0" dirty="0">
                <a:solidFill>
                  <a:srgbClr val="92D050"/>
                </a:solidFill>
                <a:latin typeface="+mj-lt"/>
              </a:rPr>
              <a:t>the carnal mind is enmity against God</a:t>
            </a:r>
            <a:r>
              <a:rPr lang="en-AU" sz="2400" b="0" i="0" u="none" strike="noStrike" baseline="0" dirty="0">
                <a:latin typeface="+mj-lt"/>
              </a:rPr>
              <a:t>; for </a:t>
            </a:r>
            <a:r>
              <a:rPr lang="en-AU" sz="2400" b="0" i="0" u="none" strike="noStrike" baseline="0" dirty="0">
                <a:solidFill>
                  <a:srgbClr val="92D050"/>
                </a:solidFill>
                <a:latin typeface="+mj-lt"/>
              </a:rPr>
              <a:t>it is not subject to the law of God</a:t>
            </a:r>
            <a:r>
              <a:rPr lang="en-AU" sz="2400" b="0" i="0" u="none" strike="noStrike" baseline="0" dirty="0">
                <a:latin typeface="+mj-lt"/>
              </a:rPr>
              <a:t>, nor indeed can be. </a:t>
            </a:r>
            <a:endParaRPr lang="en-AU" sz="2400" b="0" i="0" u="none" strike="noStrike" baseline="0" dirty="0">
              <a:latin typeface="Verdana" panose="020B0604030504040204" pitchFamily="34" charset="0"/>
            </a:endParaRPr>
          </a:p>
        </p:txBody>
      </p:sp>
      <p:sp>
        <p:nvSpPr>
          <p:cNvPr id="6" name="TextBox 5">
            <a:extLst>
              <a:ext uri="{FF2B5EF4-FFF2-40B4-BE49-F238E27FC236}">
                <a16:creationId xmlns:a16="http://schemas.microsoft.com/office/drawing/2014/main" id="{01B29750-1501-416B-BC28-5A36DD02925A}"/>
              </a:ext>
            </a:extLst>
          </p:cNvPr>
          <p:cNvSpPr txBox="1"/>
          <p:nvPr/>
        </p:nvSpPr>
        <p:spPr>
          <a:xfrm>
            <a:off x="1453511" y="2964792"/>
            <a:ext cx="9230648" cy="1200329"/>
          </a:xfrm>
          <a:prstGeom prst="rect">
            <a:avLst/>
          </a:prstGeom>
          <a:noFill/>
        </p:spPr>
        <p:txBody>
          <a:bodyPr wrap="square">
            <a:spAutoFit/>
          </a:bodyPr>
          <a:lstStyle/>
          <a:p>
            <a:pPr algn="just"/>
            <a:r>
              <a:rPr lang="en-AU" sz="2400" b="0" i="0" u="none" strike="noStrike" baseline="0" dirty="0">
                <a:latin typeface="+mj-lt"/>
              </a:rPr>
              <a:t>1Co 2:14  </a:t>
            </a:r>
            <a:r>
              <a:rPr lang="en-AU" sz="2400" b="0" i="0" u="none" strike="noStrike" baseline="0" dirty="0">
                <a:solidFill>
                  <a:srgbClr val="92D050"/>
                </a:solidFill>
                <a:latin typeface="+mj-lt"/>
              </a:rPr>
              <a:t>But the natural man does not receive the things of the Spirit of God</a:t>
            </a:r>
            <a:r>
              <a:rPr lang="en-AU" sz="2400" b="0" i="0" u="none" strike="noStrike" baseline="0" dirty="0">
                <a:latin typeface="+mj-lt"/>
              </a:rPr>
              <a:t>, for they are foolishness to him; nor can he know them, because they are spiritually discerned.</a:t>
            </a:r>
            <a:endParaRPr lang="en-AU" sz="2400" b="0" i="0" u="none" strike="noStrike" baseline="0" dirty="0">
              <a:latin typeface="Verdana" panose="020B0604030504040204" pitchFamily="34" charset="0"/>
            </a:endParaRPr>
          </a:p>
        </p:txBody>
      </p:sp>
      <p:sp>
        <p:nvSpPr>
          <p:cNvPr id="7" name="TextBox 6">
            <a:extLst>
              <a:ext uri="{FF2B5EF4-FFF2-40B4-BE49-F238E27FC236}">
                <a16:creationId xmlns:a16="http://schemas.microsoft.com/office/drawing/2014/main" id="{B911FC24-0D64-47AB-B5E2-9392F4536B6B}"/>
              </a:ext>
            </a:extLst>
          </p:cNvPr>
          <p:cNvSpPr txBox="1"/>
          <p:nvPr/>
        </p:nvSpPr>
        <p:spPr>
          <a:xfrm>
            <a:off x="1453511" y="4378542"/>
            <a:ext cx="9230648" cy="1323439"/>
          </a:xfrm>
          <a:prstGeom prst="rect">
            <a:avLst/>
          </a:prstGeom>
          <a:noFill/>
        </p:spPr>
        <p:txBody>
          <a:bodyPr wrap="square">
            <a:spAutoFit/>
          </a:bodyPr>
          <a:lstStyle/>
          <a:p>
            <a:pPr algn="just"/>
            <a:r>
              <a:rPr lang="en-AU" sz="2000" b="0" i="0" u="none" strike="noStrike" baseline="0" dirty="0">
                <a:latin typeface="+mj-lt"/>
              </a:rPr>
              <a:t>But be doers of the word, and not hearers only, deceiving yourselves. For </a:t>
            </a:r>
            <a:r>
              <a:rPr lang="en-AU" sz="2000" b="0" i="0" u="none" strike="noStrike" baseline="0" dirty="0">
                <a:solidFill>
                  <a:srgbClr val="92D050"/>
                </a:solidFill>
                <a:latin typeface="+mj-lt"/>
              </a:rPr>
              <a:t>if anyone is a hearer of the word and not a doer, he is like a man observing his natural face in a mirror; for he observes himself</a:t>
            </a:r>
            <a:r>
              <a:rPr lang="en-AU" sz="2000" b="0" i="0" u="none" strike="noStrike" baseline="0" dirty="0">
                <a:latin typeface="+mj-lt"/>
              </a:rPr>
              <a:t>, goes away, and immediately forgets what kind of man he was. (Jas 1:22-24)</a:t>
            </a:r>
            <a:endParaRPr lang="en-AU" sz="2000" b="0" i="0" u="none" strike="noStrike" baseline="0" dirty="0">
              <a:latin typeface="Verdana" panose="020B0604030504040204" pitchFamily="34" charset="0"/>
            </a:endParaRPr>
          </a:p>
        </p:txBody>
      </p:sp>
    </p:spTree>
    <p:extLst>
      <p:ext uri="{BB962C8B-B14F-4D97-AF65-F5344CB8AC3E}">
        <p14:creationId xmlns:p14="http://schemas.microsoft.com/office/powerpoint/2010/main" val="2472822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Normal Thinking</a:t>
            </a:r>
          </a:p>
        </p:txBody>
      </p:sp>
      <p:sp>
        <p:nvSpPr>
          <p:cNvPr id="4" name="TextBox 3">
            <a:extLst>
              <a:ext uri="{FF2B5EF4-FFF2-40B4-BE49-F238E27FC236}">
                <a16:creationId xmlns:a16="http://schemas.microsoft.com/office/drawing/2014/main" id="{1C97EEBC-ECB7-4770-98A9-FD68E2E97A8E}"/>
              </a:ext>
            </a:extLst>
          </p:cNvPr>
          <p:cNvSpPr txBox="1"/>
          <p:nvPr/>
        </p:nvSpPr>
        <p:spPr>
          <a:xfrm>
            <a:off x="3499200" y="1339971"/>
            <a:ext cx="1471878" cy="461665"/>
          </a:xfrm>
          <a:prstGeom prst="rect">
            <a:avLst/>
          </a:prstGeom>
          <a:noFill/>
        </p:spPr>
        <p:txBody>
          <a:bodyPr wrap="none" rtlCol="0">
            <a:spAutoFit/>
          </a:bodyPr>
          <a:lstStyle/>
          <a:p>
            <a:r>
              <a:rPr lang="en-AU" sz="2400" dirty="0"/>
              <a:t>Option 1</a:t>
            </a:r>
          </a:p>
        </p:txBody>
      </p:sp>
      <p:sp>
        <p:nvSpPr>
          <p:cNvPr id="8" name="TextBox 7">
            <a:extLst>
              <a:ext uri="{FF2B5EF4-FFF2-40B4-BE49-F238E27FC236}">
                <a16:creationId xmlns:a16="http://schemas.microsoft.com/office/drawing/2014/main" id="{9E3EE001-2F98-4283-8BAE-EE738D920DA4}"/>
              </a:ext>
            </a:extLst>
          </p:cNvPr>
          <p:cNvSpPr txBox="1"/>
          <p:nvPr/>
        </p:nvSpPr>
        <p:spPr>
          <a:xfrm>
            <a:off x="6582000" y="1339971"/>
            <a:ext cx="1471878" cy="461665"/>
          </a:xfrm>
          <a:prstGeom prst="rect">
            <a:avLst/>
          </a:prstGeom>
          <a:noFill/>
        </p:spPr>
        <p:txBody>
          <a:bodyPr wrap="none" rtlCol="0">
            <a:spAutoFit/>
          </a:bodyPr>
          <a:lstStyle/>
          <a:p>
            <a:r>
              <a:rPr lang="en-AU" sz="2400" dirty="0"/>
              <a:t>Option 2</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3016745" y="1951971"/>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5709765" y="1339971"/>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3687664" y="2230098"/>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6882563" y="2230097"/>
            <a:ext cx="870751" cy="461665"/>
          </a:xfrm>
          <a:prstGeom prst="rect">
            <a:avLst/>
          </a:prstGeom>
          <a:noFill/>
        </p:spPr>
        <p:txBody>
          <a:bodyPr wrap="none" rtlCol="0">
            <a:spAutoFit/>
          </a:bodyPr>
          <a:lstStyle/>
          <a:p>
            <a:r>
              <a:rPr lang="en-AU" sz="2400" dirty="0"/>
              <a:t>Dark</a:t>
            </a:r>
          </a:p>
        </p:txBody>
      </p:sp>
      <p:sp>
        <p:nvSpPr>
          <p:cNvPr id="16" name="TextBox 15">
            <a:extLst>
              <a:ext uri="{FF2B5EF4-FFF2-40B4-BE49-F238E27FC236}">
                <a16:creationId xmlns:a16="http://schemas.microsoft.com/office/drawing/2014/main" id="{F706F668-FB12-4006-8171-8FE1CF8BD930}"/>
              </a:ext>
            </a:extLst>
          </p:cNvPr>
          <p:cNvSpPr txBox="1"/>
          <p:nvPr/>
        </p:nvSpPr>
        <p:spPr>
          <a:xfrm>
            <a:off x="3687664" y="2761601"/>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6882563" y="2761600"/>
            <a:ext cx="1043876" cy="461665"/>
          </a:xfrm>
          <a:prstGeom prst="rect">
            <a:avLst/>
          </a:prstGeom>
          <a:noFill/>
        </p:spPr>
        <p:txBody>
          <a:bodyPr wrap="none" rtlCol="0">
            <a:spAutoFit/>
          </a:bodyPr>
          <a:lstStyle/>
          <a:p>
            <a:r>
              <a:rPr lang="en-AU" sz="2400" dirty="0"/>
              <a:t>Weak</a:t>
            </a:r>
          </a:p>
        </p:txBody>
      </p:sp>
      <p:sp>
        <p:nvSpPr>
          <p:cNvPr id="18" name="TextBox 17">
            <a:extLst>
              <a:ext uri="{FF2B5EF4-FFF2-40B4-BE49-F238E27FC236}">
                <a16:creationId xmlns:a16="http://schemas.microsoft.com/office/drawing/2014/main" id="{B4A8F64B-380D-458D-92D4-A5FE12EA6E07}"/>
              </a:ext>
            </a:extLst>
          </p:cNvPr>
          <p:cNvSpPr txBox="1"/>
          <p:nvPr/>
        </p:nvSpPr>
        <p:spPr>
          <a:xfrm>
            <a:off x="3687664" y="3293103"/>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6882563" y="3293102"/>
            <a:ext cx="785793" cy="461665"/>
          </a:xfrm>
          <a:prstGeom prst="rect">
            <a:avLst/>
          </a:prstGeom>
          <a:noFill/>
        </p:spPr>
        <p:txBody>
          <a:bodyPr wrap="none" rtlCol="0">
            <a:spAutoFit/>
          </a:bodyPr>
          <a:lstStyle/>
          <a:p>
            <a:r>
              <a:rPr lang="en-AU" sz="2400" dirty="0"/>
              <a:t>Low</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3016745" y="388431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3016745" y="4094146"/>
            <a:ext cx="2501006" cy="461665"/>
          </a:xfrm>
          <a:prstGeom prst="rect">
            <a:avLst/>
          </a:prstGeom>
          <a:noFill/>
        </p:spPr>
        <p:txBody>
          <a:bodyPr wrap="none" rtlCol="0">
            <a:spAutoFit/>
          </a:bodyPr>
          <a:lstStyle/>
          <a:p>
            <a:r>
              <a:rPr lang="en-AU" sz="2400" dirty="0"/>
              <a:t>New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6316067" y="4094146"/>
            <a:ext cx="2356735" cy="461665"/>
          </a:xfrm>
          <a:prstGeom prst="rect">
            <a:avLst/>
          </a:prstGeom>
          <a:noFill/>
        </p:spPr>
        <p:txBody>
          <a:bodyPr wrap="none" rtlCol="0">
            <a:spAutoFit/>
          </a:bodyPr>
          <a:lstStyle/>
          <a:p>
            <a:r>
              <a:rPr lang="en-AU" sz="2400" dirty="0"/>
              <a:t>Old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3608697" y="4611451"/>
            <a:ext cx="1154483" cy="461665"/>
          </a:xfrm>
          <a:prstGeom prst="rect">
            <a:avLst/>
          </a:prstGeom>
          <a:noFill/>
        </p:spPr>
        <p:txBody>
          <a:bodyPr wrap="none" rtlCol="0">
            <a:spAutoFit/>
          </a:bodyPr>
          <a:lstStyle/>
          <a:p>
            <a:r>
              <a:rPr lang="en-AU" sz="2400" dirty="0"/>
              <a:t>Grace</a:t>
            </a:r>
          </a:p>
        </p:txBody>
      </p:sp>
      <p:sp>
        <p:nvSpPr>
          <p:cNvPr id="25" name="TextBox 24">
            <a:extLst>
              <a:ext uri="{FF2B5EF4-FFF2-40B4-BE49-F238E27FC236}">
                <a16:creationId xmlns:a16="http://schemas.microsoft.com/office/drawing/2014/main" id="{31E82FCF-3C42-44EF-8538-9F8126711D1F}"/>
              </a:ext>
            </a:extLst>
          </p:cNvPr>
          <p:cNvSpPr txBox="1"/>
          <p:nvPr/>
        </p:nvSpPr>
        <p:spPr>
          <a:xfrm>
            <a:off x="7007597" y="4600728"/>
            <a:ext cx="793807" cy="461665"/>
          </a:xfrm>
          <a:prstGeom prst="rect">
            <a:avLst/>
          </a:prstGeom>
          <a:noFill/>
        </p:spPr>
        <p:txBody>
          <a:bodyPr wrap="none" rtlCol="0">
            <a:spAutoFit/>
          </a:bodyPr>
          <a:lstStyle/>
          <a:p>
            <a:r>
              <a:rPr lang="en-AU" sz="2400" dirty="0"/>
              <a:t>Law</a:t>
            </a:r>
          </a:p>
        </p:txBody>
      </p:sp>
      <p:sp>
        <p:nvSpPr>
          <p:cNvPr id="26" name="TextBox 25">
            <a:extLst>
              <a:ext uri="{FF2B5EF4-FFF2-40B4-BE49-F238E27FC236}">
                <a16:creationId xmlns:a16="http://schemas.microsoft.com/office/drawing/2014/main" id="{F4C4BB13-6665-40DD-9A33-3FE02B883962}"/>
              </a:ext>
            </a:extLst>
          </p:cNvPr>
          <p:cNvSpPr txBox="1"/>
          <p:nvPr/>
        </p:nvSpPr>
        <p:spPr>
          <a:xfrm>
            <a:off x="3608696" y="5106016"/>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6956300" y="5106015"/>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3608696" y="5656219"/>
            <a:ext cx="1124026" cy="461665"/>
          </a:xfrm>
          <a:prstGeom prst="rect">
            <a:avLst/>
          </a:prstGeom>
          <a:noFill/>
        </p:spPr>
        <p:txBody>
          <a:bodyPr wrap="none" rtlCol="0">
            <a:spAutoFit/>
          </a:bodyPr>
          <a:lstStyle/>
          <a:p>
            <a:r>
              <a:rPr lang="en-AU" sz="2400" dirty="0"/>
              <a:t>Mercy</a:t>
            </a:r>
          </a:p>
        </p:txBody>
      </p:sp>
      <p:sp>
        <p:nvSpPr>
          <p:cNvPr id="30" name="TextBox 29">
            <a:extLst>
              <a:ext uri="{FF2B5EF4-FFF2-40B4-BE49-F238E27FC236}">
                <a16:creationId xmlns:a16="http://schemas.microsoft.com/office/drawing/2014/main" id="{13A64D4B-8FE6-4ED0-87D2-1043FBFFFECA}"/>
              </a:ext>
            </a:extLst>
          </p:cNvPr>
          <p:cNvSpPr txBox="1"/>
          <p:nvPr/>
        </p:nvSpPr>
        <p:spPr>
          <a:xfrm>
            <a:off x="6956300" y="5656218"/>
            <a:ext cx="1205779" cy="461665"/>
          </a:xfrm>
          <a:prstGeom prst="rect">
            <a:avLst/>
          </a:prstGeom>
          <a:noFill/>
        </p:spPr>
        <p:txBody>
          <a:bodyPr wrap="none" rtlCol="0">
            <a:spAutoFit/>
          </a:bodyPr>
          <a:lstStyle/>
          <a:p>
            <a:r>
              <a:rPr lang="en-AU" sz="2400" dirty="0"/>
              <a:t>Justice</a:t>
            </a:r>
          </a:p>
        </p:txBody>
      </p:sp>
    </p:spTree>
    <p:extLst>
      <p:ext uri="{BB962C8B-B14F-4D97-AF65-F5344CB8AC3E}">
        <p14:creationId xmlns:p14="http://schemas.microsoft.com/office/powerpoint/2010/main" val="104672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2" grpId="0"/>
      <p:bldP spid="23" grpId="0"/>
      <p:bldP spid="24" grpId="0"/>
      <p:bldP spid="25" grpId="0"/>
      <p:bldP spid="26" grpId="0"/>
      <p:bldP spid="27"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New Wine Skin</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058303" cy="461665"/>
          </a:xfrm>
          <a:prstGeom prst="rect">
            <a:avLst/>
          </a:prstGeom>
          <a:noFill/>
        </p:spPr>
        <p:txBody>
          <a:bodyPr wrap="none" rtlCol="0">
            <a:spAutoFit/>
          </a:bodyPr>
          <a:lstStyle/>
          <a:p>
            <a:r>
              <a:rPr lang="en-AU" sz="2400" dirty="0"/>
              <a:t>Glory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641796" cy="461665"/>
          </a:xfrm>
          <a:prstGeom prst="rect">
            <a:avLst/>
          </a:prstGeom>
          <a:noFill/>
        </p:spPr>
        <p:txBody>
          <a:bodyPr wrap="none" rtlCol="0">
            <a:spAutoFit/>
          </a:bodyPr>
          <a:lstStyle/>
          <a:p>
            <a:r>
              <a:rPr lang="en-AU" sz="2400" dirty="0"/>
              <a:t>Brightness</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1641796" cy="461665"/>
          </a:xfrm>
          <a:prstGeom prst="rect">
            <a:avLst/>
          </a:prstGeom>
          <a:noFill/>
        </p:spPr>
        <p:txBody>
          <a:bodyPr wrap="none" rtlCol="0">
            <a:spAutoFit/>
          </a:bodyPr>
          <a:lstStyle/>
          <a:p>
            <a:r>
              <a:rPr lang="en-AU" sz="2400" dirty="0"/>
              <a:t>Brightness</a:t>
            </a:r>
          </a:p>
        </p:txBody>
      </p:sp>
      <p:sp>
        <p:nvSpPr>
          <p:cNvPr id="16" name="TextBox 15">
            <a:extLst>
              <a:ext uri="{FF2B5EF4-FFF2-40B4-BE49-F238E27FC236}">
                <a16:creationId xmlns:a16="http://schemas.microsoft.com/office/drawing/2014/main" id="{F706F668-FB12-4006-8171-8FE1CF8BD930}"/>
              </a:ext>
            </a:extLst>
          </p:cNvPr>
          <p:cNvSpPr txBox="1"/>
          <p:nvPr/>
        </p:nvSpPr>
        <p:spPr>
          <a:xfrm>
            <a:off x="5663047" y="2814768"/>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1425390" cy="461665"/>
          </a:xfrm>
          <a:prstGeom prst="rect">
            <a:avLst/>
          </a:prstGeom>
          <a:noFill/>
        </p:spPr>
        <p:txBody>
          <a:bodyPr wrap="none" rtlCol="0">
            <a:spAutoFit/>
          </a:bodyPr>
          <a:lstStyle/>
          <a:p>
            <a:r>
              <a:rPr lang="en-AU" sz="2400" dirty="0"/>
              <a:t>Stronger</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143262" cy="461665"/>
          </a:xfrm>
          <a:prstGeom prst="rect">
            <a:avLst/>
          </a:prstGeom>
          <a:noFill/>
        </p:spPr>
        <p:txBody>
          <a:bodyPr wrap="none" rtlCol="0">
            <a:spAutoFit/>
          </a:bodyPr>
          <a:lstStyle/>
          <a:p>
            <a:r>
              <a:rPr lang="en-AU" sz="2400" dirty="0"/>
              <a:t>Higher</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4992128" y="393747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4992128" y="4147313"/>
            <a:ext cx="2356735" cy="461665"/>
          </a:xfrm>
          <a:prstGeom prst="rect">
            <a:avLst/>
          </a:prstGeom>
          <a:noFill/>
        </p:spPr>
        <p:txBody>
          <a:bodyPr wrap="none" rtlCol="0">
            <a:spAutoFit/>
          </a:bodyPr>
          <a:lstStyle/>
          <a:p>
            <a:r>
              <a:rPr lang="en-AU" sz="2400" dirty="0"/>
              <a:t>Old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8291450" y="4147313"/>
            <a:ext cx="2501006" cy="461665"/>
          </a:xfrm>
          <a:prstGeom prst="rect">
            <a:avLst/>
          </a:prstGeom>
          <a:noFill/>
        </p:spPr>
        <p:txBody>
          <a:bodyPr wrap="none" rtlCol="0">
            <a:spAutoFit/>
          </a:bodyPr>
          <a:lstStyle/>
          <a:p>
            <a:r>
              <a:rPr lang="en-AU" sz="2400" dirty="0"/>
              <a:t>New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46646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982980" y="4653895"/>
            <a:ext cx="1154483" cy="461665"/>
          </a:xfrm>
          <a:prstGeom prst="rect">
            <a:avLst/>
          </a:prstGeom>
          <a:noFill/>
        </p:spPr>
        <p:txBody>
          <a:bodyPr wrap="none" rtlCol="0">
            <a:spAutoFit/>
          </a:bodyPr>
          <a:lstStyle/>
          <a:p>
            <a:r>
              <a:rPr lang="en-AU" sz="2400" dirty="0"/>
              <a:t>Grace</a:t>
            </a:r>
          </a:p>
        </p:txBody>
      </p:sp>
      <p:sp>
        <p:nvSpPr>
          <p:cNvPr id="26" name="TextBox 25">
            <a:extLst>
              <a:ext uri="{FF2B5EF4-FFF2-40B4-BE49-F238E27FC236}">
                <a16:creationId xmlns:a16="http://schemas.microsoft.com/office/drawing/2014/main" id="{F4C4BB13-6665-40DD-9A33-3FE02B883962}"/>
              </a:ext>
            </a:extLst>
          </p:cNvPr>
          <p:cNvSpPr txBox="1"/>
          <p:nvPr/>
        </p:nvSpPr>
        <p:spPr>
          <a:xfrm>
            <a:off x="5584079" y="5159183"/>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8931683" y="5159182"/>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57093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31683" y="57093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712806" y="2136338"/>
            <a:ext cx="3332737" cy="2585323"/>
          </a:xfrm>
          <a:prstGeom prst="rect">
            <a:avLst/>
          </a:prstGeom>
          <a:noFill/>
        </p:spPr>
        <p:txBody>
          <a:bodyPr wrap="square">
            <a:spAutoFit/>
          </a:bodyPr>
          <a:lstStyle/>
          <a:p>
            <a:pPr algn="just"/>
            <a:r>
              <a:rPr lang="en-AU" dirty="0"/>
              <a:t>Heb 1:3  who being the </a:t>
            </a:r>
            <a:r>
              <a:rPr lang="en-AU" dirty="0">
                <a:solidFill>
                  <a:srgbClr val="92D050"/>
                </a:solidFill>
              </a:rPr>
              <a:t>brightness of His glory </a:t>
            </a:r>
            <a:r>
              <a:rPr lang="en-AU" dirty="0"/>
              <a:t>and the express image of His person, and upholding all things by the word of His power, when He had by Himself purged our sins, sat down at the right hand of the Majesty on high, </a:t>
            </a:r>
          </a:p>
        </p:txBody>
      </p:sp>
      <p:sp>
        <p:nvSpPr>
          <p:cNvPr id="7" name="Arrow: Right 6">
            <a:extLst>
              <a:ext uri="{FF2B5EF4-FFF2-40B4-BE49-F238E27FC236}">
                <a16:creationId xmlns:a16="http://schemas.microsoft.com/office/drawing/2014/main" id="{14F6053E-F94C-48F3-83CB-9A9E039F6EF9}"/>
              </a:ext>
            </a:extLst>
          </p:cNvPr>
          <p:cNvSpPr/>
          <p:nvPr/>
        </p:nvSpPr>
        <p:spPr>
          <a:xfrm>
            <a:off x="7210498" y="336992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Right 32">
            <a:extLst>
              <a:ext uri="{FF2B5EF4-FFF2-40B4-BE49-F238E27FC236}">
                <a16:creationId xmlns:a16="http://schemas.microsoft.com/office/drawing/2014/main" id="{556CBD57-21C1-4468-A1E2-F1E837A9938F}"/>
              </a:ext>
            </a:extLst>
          </p:cNvPr>
          <p:cNvSpPr/>
          <p:nvPr/>
        </p:nvSpPr>
        <p:spPr>
          <a:xfrm>
            <a:off x="7210498" y="284730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4" name="Arrow: Right 33">
            <a:extLst>
              <a:ext uri="{FF2B5EF4-FFF2-40B4-BE49-F238E27FC236}">
                <a16:creationId xmlns:a16="http://schemas.microsoft.com/office/drawing/2014/main" id="{37411C3C-37BB-49FC-8A30-7E59A6DEF5C0}"/>
              </a:ext>
            </a:extLst>
          </p:cNvPr>
          <p:cNvSpPr/>
          <p:nvPr/>
        </p:nvSpPr>
        <p:spPr>
          <a:xfrm>
            <a:off x="7210498" y="237656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5" name="Arrow: Right 34">
            <a:extLst>
              <a:ext uri="{FF2B5EF4-FFF2-40B4-BE49-F238E27FC236}">
                <a16:creationId xmlns:a16="http://schemas.microsoft.com/office/drawing/2014/main" id="{D875BEFD-3179-4F51-A1A9-69445CCA162C}"/>
              </a:ext>
            </a:extLst>
          </p:cNvPr>
          <p:cNvSpPr/>
          <p:nvPr/>
        </p:nvSpPr>
        <p:spPr>
          <a:xfrm>
            <a:off x="7253113" y="572193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6" name="Arrow: Right 35">
            <a:extLst>
              <a:ext uri="{FF2B5EF4-FFF2-40B4-BE49-F238E27FC236}">
                <a16:creationId xmlns:a16="http://schemas.microsoft.com/office/drawing/2014/main" id="{A92A6A78-5749-4C1C-BE75-71C1EB981EBA}"/>
              </a:ext>
            </a:extLst>
          </p:cNvPr>
          <p:cNvSpPr/>
          <p:nvPr/>
        </p:nvSpPr>
        <p:spPr>
          <a:xfrm>
            <a:off x="7253113" y="519931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BF33D60A-488C-4FF6-A48A-A070E25AC5FA}"/>
              </a:ext>
            </a:extLst>
          </p:cNvPr>
          <p:cNvSpPr/>
          <p:nvPr/>
        </p:nvSpPr>
        <p:spPr>
          <a:xfrm>
            <a:off x="7253113" y="472857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970BFCFC-8328-476D-849F-B771711B0855}"/>
              </a:ext>
            </a:extLst>
          </p:cNvPr>
          <p:cNvSpPr/>
          <p:nvPr/>
        </p:nvSpPr>
        <p:spPr>
          <a:xfrm>
            <a:off x="7353189" y="4218714"/>
            <a:ext cx="880800"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3918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2" grpId="0"/>
      <p:bldP spid="23" grpId="0"/>
      <p:bldP spid="24" grpId="0"/>
      <p:bldP spid="25" grpId="0"/>
      <p:bldP spid="26" grpId="0"/>
      <p:bldP spid="27" grpId="0"/>
      <p:bldP spid="29" grpId="0"/>
      <p:bldP spid="30" grpId="0"/>
      <p:bldP spid="7" grpId="0" animBg="1"/>
      <p:bldP spid="33"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058303" cy="461665"/>
          </a:xfrm>
          <a:prstGeom prst="rect">
            <a:avLst/>
          </a:prstGeom>
          <a:noFill/>
        </p:spPr>
        <p:txBody>
          <a:bodyPr wrap="none" rtlCol="0">
            <a:spAutoFit/>
          </a:bodyPr>
          <a:lstStyle/>
          <a:p>
            <a:r>
              <a:rPr lang="en-AU" sz="2400" dirty="0"/>
              <a:t>Glory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641796" cy="461665"/>
          </a:xfrm>
          <a:prstGeom prst="rect">
            <a:avLst/>
          </a:prstGeom>
          <a:noFill/>
        </p:spPr>
        <p:txBody>
          <a:bodyPr wrap="none" rtlCol="0">
            <a:spAutoFit/>
          </a:bodyPr>
          <a:lstStyle/>
          <a:p>
            <a:r>
              <a:rPr lang="en-AU" sz="2400" dirty="0"/>
              <a:t>Brightness</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886781" cy="461665"/>
          </a:xfrm>
          <a:prstGeom prst="rect">
            <a:avLst/>
          </a:prstGeom>
          <a:noFill/>
        </p:spPr>
        <p:txBody>
          <a:bodyPr wrap="none" rtlCol="0">
            <a:spAutoFit/>
          </a:bodyPr>
          <a:lstStyle/>
          <a:p>
            <a:r>
              <a:rPr lang="en-AU" sz="2400" dirty="0"/>
              <a:t>Light</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1641796" cy="461665"/>
          </a:xfrm>
          <a:prstGeom prst="rect">
            <a:avLst/>
          </a:prstGeom>
          <a:noFill/>
        </p:spPr>
        <p:txBody>
          <a:bodyPr wrap="none" rtlCol="0">
            <a:spAutoFit/>
          </a:bodyPr>
          <a:lstStyle/>
          <a:p>
            <a:r>
              <a:rPr lang="en-AU" sz="2400" dirty="0"/>
              <a:t>Brightness</a:t>
            </a:r>
          </a:p>
        </p:txBody>
      </p:sp>
      <p:sp>
        <p:nvSpPr>
          <p:cNvPr id="16" name="TextBox 15">
            <a:extLst>
              <a:ext uri="{FF2B5EF4-FFF2-40B4-BE49-F238E27FC236}">
                <a16:creationId xmlns:a16="http://schemas.microsoft.com/office/drawing/2014/main" id="{F706F668-FB12-4006-8171-8FE1CF8BD930}"/>
              </a:ext>
            </a:extLst>
          </p:cNvPr>
          <p:cNvSpPr txBox="1"/>
          <p:nvPr/>
        </p:nvSpPr>
        <p:spPr>
          <a:xfrm>
            <a:off x="5663047" y="2814768"/>
            <a:ext cx="1132041" cy="461665"/>
          </a:xfrm>
          <a:prstGeom prst="rect">
            <a:avLst/>
          </a:prstGeom>
          <a:noFill/>
        </p:spPr>
        <p:txBody>
          <a:bodyPr wrap="none" rtlCol="0">
            <a:spAutoFit/>
          </a:bodyPr>
          <a:lstStyle/>
          <a:p>
            <a:r>
              <a:rPr lang="en-AU" sz="2400" dirty="0"/>
              <a:t>Strong</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1425390" cy="461665"/>
          </a:xfrm>
          <a:prstGeom prst="rect">
            <a:avLst/>
          </a:prstGeom>
          <a:noFill/>
        </p:spPr>
        <p:txBody>
          <a:bodyPr wrap="none" rtlCol="0">
            <a:spAutoFit/>
          </a:bodyPr>
          <a:lstStyle/>
          <a:p>
            <a:r>
              <a:rPr lang="en-AU" sz="2400" dirty="0"/>
              <a:t>Stronger</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49913" cy="461665"/>
          </a:xfrm>
          <a:prstGeom prst="rect">
            <a:avLst/>
          </a:prstGeom>
          <a:noFill/>
        </p:spPr>
        <p:txBody>
          <a:bodyPr wrap="none" rtlCol="0">
            <a:spAutoFit/>
          </a:bodyPr>
          <a:lstStyle/>
          <a:p>
            <a:r>
              <a:rPr lang="en-AU" sz="2400" dirty="0"/>
              <a:t>High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143262" cy="461665"/>
          </a:xfrm>
          <a:prstGeom prst="rect">
            <a:avLst/>
          </a:prstGeom>
          <a:noFill/>
        </p:spPr>
        <p:txBody>
          <a:bodyPr wrap="none" rtlCol="0">
            <a:spAutoFit/>
          </a:bodyPr>
          <a:lstStyle/>
          <a:p>
            <a:r>
              <a:rPr lang="en-AU" sz="2400" dirty="0"/>
              <a:t>Higher</a:t>
            </a:r>
          </a:p>
        </p:txBody>
      </p:sp>
      <p:cxnSp>
        <p:nvCxnSpPr>
          <p:cNvPr id="20" name="Straight Connector 19">
            <a:extLst>
              <a:ext uri="{FF2B5EF4-FFF2-40B4-BE49-F238E27FC236}">
                <a16:creationId xmlns:a16="http://schemas.microsoft.com/office/drawing/2014/main" id="{891B1BB7-1E41-48E4-8933-96D62B8C4656}"/>
              </a:ext>
            </a:extLst>
          </p:cNvPr>
          <p:cNvCxnSpPr/>
          <p:nvPr/>
        </p:nvCxnSpPr>
        <p:spPr>
          <a:xfrm>
            <a:off x="4992128" y="393747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034A94-98E3-415F-870B-2C2CA7A54E5A}"/>
              </a:ext>
            </a:extLst>
          </p:cNvPr>
          <p:cNvSpPr txBox="1"/>
          <p:nvPr/>
        </p:nvSpPr>
        <p:spPr>
          <a:xfrm>
            <a:off x="4992128" y="4147313"/>
            <a:ext cx="2356735" cy="461665"/>
          </a:xfrm>
          <a:prstGeom prst="rect">
            <a:avLst/>
          </a:prstGeom>
          <a:noFill/>
        </p:spPr>
        <p:txBody>
          <a:bodyPr wrap="none" rtlCol="0">
            <a:spAutoFit/>
          </a:bodyPr>
          <a:lstStyle/>
          <a:p>
            <a:r>
              <a:rPr lang="en-AU" sz="2400" dirty="0"/>
              <a:t>Old Testament</a:t>
            </a:r>
          </a:p>
        </p:txBody>
      </p:sp>
      <p:sp>
        <p:nvSpPr>
          <p:cNvPr id="23" name="TextBox 22">
            <a:extLst>
              <a:ext uri="{FF2B5EF4-FFF2-40B4-BE49-F238E27FC236}">
                <a16:creationId xmlns:a16="http://schemas.microsoft.com/office/drawing/2014/main" id="{45F823F2-6809-4B09-9B82-674F6A885F47}"/>
              </a:ext>
            </a:extLst>
          </p:cNvPr>
          <p:cNvSpPr txBox="1"/>
          <p:nvPr/>
        </p:nvSpPr>
        <p:spPr>
          <a:xfrm>
            <a:off x="8291450" y="4147313"/>
            <a:ext cx="2501006" cy="461665"/>
          </a:xfrm>
          <a:prstGeom prst="rect">
            <a:avLst/>
          </a:prstGeom>
          <a:noFill/>
        </p:spPr>
        <p:txBody>
          <a:bodyPr wrap="none" rtlCol="0">
            <a:spAutoFit/>
          </a:bodyPr>
          <a:lstStyle/>
          <a:p>
            <a:r>
              <a:rPr lang="en-AU" sz="2400" dirty="0"/>
              <a:t>New Testament</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46646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982980" y="4653895"/>
            <a:ext cx="1154483" cy="461665"/>
          </a:xfrm>
          <a:prstGeom prst="rect">
            <a:avLst/>
          </a:prstGeom>
          <a:noFill/>
        </p:spPr>
        <p:txBody>
          <a:bodyPr wrap="none" rtlCol="0">
            <a:spAutoFit/>
          </a:bodyPr>
          <a:lstStyle/>
          <a:p>
            <a:r>
              <a:rPr lang="en-AU" sz="2400" dirty="0"/>
              <a:t>Grace</a:t>
            </a:r>
          </a:p>
        </p:txBody>
      </p:sp>
      <p:sp>
        <p:nvSpPr>
          <p:cNvPr id="26" name="TextBox 25">
            <a:extLst>
              <a:ext uri="{FF2B5EF4-FFF2-40B4-BE49-F238E27FC236}">
                <a16:creationId xmlns:a16="http://schemas.microsoft.com/office/drawing/2014/main" id="{F4C4BB13-6665-40DD-9A33-3FE02B883962}"/>
              </a:ext>
            </a:extLst>
          </p:cNvPr>
          <p:cNvSpPr txBox="1"/>
          <p:nvPr/>
        </p:nvSpPr>
        <p:spPr>
          <a:xfrm>
            <a:off x="5584079" y="5159183"/>
            <a:ext cx="896399" cy="461665"/>
          </a:xfrm>
          <a:prstGeom prst="rect">
            <a:avLst/>
          </a:prstGeom>
          <a:noFill/>
        </p:spPr>
        <p:txBody>
          <a:bodyPr wrap="none" rtlCol="0">
            <a:spAutoFit/>
          </a:bodyPr>
          <a:lstStyle/>
          <a:p>
            <a:r>
              <a:rPr lang="en-AU" sz="2400" dirty="0"/>
              <a:t>Faith</a:t>
            </a:r>
          </a:p>
        </p:txBody>
      </p:sp>
      <p:sp>
        <p:nvSpPr>
          <p:cNvPr id="27" name="TextBox 26">
            <a:extLst>
              <a:ext uri="{FF2B5EF4-FFF2-40B4-BE49-F238E27FC236}">
                <a16:creationId xmlns:a16="http://schemas.microsoft.com/office/drawing/2014/main" id="{D720A4FF-4291-4D50-98AB-1F58B301E7F4}"/>
              </a:ext>
            </a:extLst>
          </p:cNvPr>
          <p:cNvSpPr txBox="1"/>
          <p:nvPr/>
        </p:nvSpPr>
        <p:spPr>
          <a:xfrm>
            <a:off x="8931683" y="5159182"/>
            <a:ext cx="1048685" cy="461665"/>
          </a:xfrm>
          <a:prstGeom prst="rect">
            <a:avLst/>
          </a:prstGeom>
          <a:noFill/>
        </p:spPr>
        <p:txBody>
          <a:bodyPr wrap="none" rtlCol="0">
            <a:spAutoFit/>
          </a:bodyPr>
          <a:lstStyle/>
          <a:p>
            <a:r>
              <a:rPr lang="en-AU" sz="2400" dirty="0"/>
              <a:t>Works</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57093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31683" y="57093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712806" y="2136338"/>
            <a:ext cx="3581784" cy="3785652"/>
          </a:xfrm>
          <a:prstGeom prst="rect">
            <a:avLst/>
          </a:prstGeom>
          <a:noFill/>
        </p:spPr>
        <p:txBody>
          <a:bodyPr wrap="square">
            <a:spAutoFit/>
          </a:bodyPr>
          <a:lstStyle/>
          <a:p>
            <a:pPr algn="just"/>
            <a:r>
              <a:rPr lang="en-AU" sz="2400" dirty="0"/>
              <a:t>1Co 8:6  yet for us there is </a:t>
            </a:r>
            <a:r>
              <a:rPr lang="en-AU" sz="2400" dirty="0">
                <a:solidFill>
                  <a:srgbClr val="92D050"/>
                </a:solidFill>
              </a:rPr>
              <a:t>one God, the Father</a:t>
            </a:r>
            <a:r>
              <a:rPr lang="en-AU" sz="2400" dirty="0"/>
              <a:t>, of whom [source] are all things, and we for Him; </a:t>
            </a:r>
            <a:r>
              <a:rPr lang="en-AU" sz="2400" dirty="0">
                <a:solidFill>
                  <a:srgbClr val="92D050"/>
                </a:solidFill>
              </a:rPr>
              <a:t>and one Lord Jesus Christ, </a:t>
            </a:r>
            <a:r>
              <a:rPr lang="en-AU" sz="2400" dirty="0"/>
              <a:t>through whom [</a:t>
            </a:r>
            <a:r>
              <a:rPr lang="en-AU" sz="2400" dirty="0" err="1"/>
              <a:t>Channelare</a:t>
            </a:r>
            <a:r>
              <a:rPr lang="en-AU" sz="2400" dirty="0"/>
              <a:t> all things, and through whom we live.</a:t>
            </a:r>
          </a:p>
        </p:txBody>
      </p:sp>
      <p:sp>
        <p:nvSpPr>
          <p:cNvPr id="7" name="Arrow: Right 6">
            <a:extLst>
              <a:ext uri="{FF2B5EF4-FFF2-40B4-BE49-F238E27FC236}">
                <a16:creationId xmlns:a16="http://schemas.microsoft.com/office/drawing/2014/main" id="{14F6053E-F94C-48F3-83CB-9A9E039F6EF9}"/>
              </a:ext>
            </a:extLst>
          </p:cNvPr>
          <p:cNvSpPr/>
          <p:nvPr/>
        </p:nvSpPr>
        <p:spPr>
          <a:xfrm>
            <a:off x="7210498" y="336992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Right 32">
            <a:extLst>
              <a:ext uri="{FF2B5EF4-FFF2-40B4-BE49-F238E27FC236}">
                <a16:creationId xmlns:a16="http://schemas.microsoft.com/office/drawing/2014/main" id="{556CBD57-21C1-4468-A1E2-F1E837A9938F}"/>
              </a:ext>
            </a:extLst>
          </p:cNvPr>
          <p:cNvSpPr/>
          <p:nvPr/>
        </p:nvSpPr>
        <p:spPr>
          <a:xfrm>
            <a:off x="7210498" y="284730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4" name="Arrow: Right 33">
            <a:extLst>
              <a:ext uri="{FF2B5EF4-FFF2-40B4-BE49-F238E27FC236}">
                <a16:creationId xmlns:a16="http://schemas.microsoft.com/office/drawing/2014/main" id="{37411C3C-37BB-49FC-8A30-7E59A6DEF5C0}"/>
              </a:ext>
            </a:extLst>
          </p:cNvPr>
          <p:cNvSpPr/>
          <p:nvPr/>
        </p:nvSpPr>
        <p:spPr>
          <a:xfrm>
            <a:off x="7210498" y="237656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5" name="Arrow: Right 34">
            <a:extLst>
              <a:ext uri="{FF2B5EF4-FFF2-40B4-BE49-F238E27FC236}">
                <a16:creationId xmlns:a16="http://schemas.microsoft.com/office/drawing/2014/main" id="{D875BEFD-3179-4F51-A1A9-69445CCA162C}"/>
              </a:ext>
            </a:extLst>
          </p:cNvPr>
          <p:cNvSpPr/>
          <p:nvPr/>
        </p:nvSpPr>
        <p:spPr>
          <a:xfrm>
            <a:off x="7253113" y="572193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6" name="Arrow: Right 35">
            <a:extLst>
              <a:ext uri="{FF2B5EF4-FFF2-40B4-BE49-F238E27FC236}">
                <a16:creationId xmlns:a16="http://schemas.microsoft.com/office/drawing/2014/main" id="{A92A6A78-5749-4C1C-BE75-71C1EB981EBA}"/>
              </a:ext>
            </a:extLst>
          </p:cNvPr>
          <p:cNvSpPr/>
          <p:nvPr/>
        </p:nvSpPr>
        <p:spPr>
          <a:xfrm>
            <a:off x="7253113" y="5199319"/>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BF33D60A-488C-4FF6-A48A-A070E25AC5FA}"/>
              </a:ext>
            </a:extLst>
          </p:cNvPr>
          <p:cNvSpPr/>
          <p:nvPr/>
        </p:nvSpPr>
        <p:spPr>
          <a:xfrm>
            <a:off x="7253113" y="472857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970BFCFC-8328-476D-849F-B771711B0855}"/>
              </a:ext>
            </a:extLst>
          </p:cNvPr>
          <p:cNvSpPr/>
          <p:nvPr/>
        </p:nvSpPr>
        <p:spPr>
          <a:xfrm>
            <a:off x="7353189" y="4218714"/>
            <a:ext cx="880800"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0137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fade">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fade">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wipe(left)">
                                      <p:cBhvr>
                                        <p:cTn id="77" dur="500"/>
                                        <p:tgtEl>
                                          <p:spTgt spid="34"/>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left)">
                                      <p:cBhvr>
                                        <p:cTn id="80" dur="500"/>
                                        <p:tgtEl>
                                          <p:spTgt spid="33"/>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left)">
                                      <p:cBhvr>
                                        <p:cTn id="83" dur="500"/>
                                        <p:tgtEl>
                                          <p:spTgt spid="7"/>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left)">
                                      <p:cBhvr>
                                        <p:cTn id="86" dur="500"/>
                                        <p:tgtEl>
                                          <p:spTgt spid="38"/>
                                        </p:tgtEl>
                                      </p:cBhvr>
                                    </p:animEffect>
                                  </p:childTnLst>
                                </p:cTn>
                              </p:par>
                              <p:par>
                                <p:cTn id="87" presetID="22" presetClass="entr" presetSubtype="8"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wipe(left)">
                                      <p:cBhvr>
                                        <p:cTn id="89" dur="500"/>
                                        <p:tgtEl>
                                          <p:spTgt spid="37"/>
                                        </p:tgtEl>
                                      </p:cBhvr>
                                    </p:animEffect>
                                  </p:childTnLst>
                                </p:cTn>
                              </p:par>
                              <p:par>
                                <p:cTn id="90" presetID="22" presetClass="entr" presetSubtype="8"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2" grpId="0"/>
      <p:bldP spid="23" grpId="0"/>
      <p:bldP spid="24" grpId="0"/>
      <p:bldP spid="25" grpId="0"/>
      <p:bldP spid="26" grpId="0"/>
      <p:bldP spid="27" grpId="0"/>
      <p:bldP spid="29" grpId="0"/>
      <p:bldP spid="30" grpId="0"/>
      <p:bldP spid="7" grpId="0" animBg="1"/>
      <p:bldP spid="33"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762432"/>
            <a:ext cx="9620613" cy="4313903"/>
          </a:xfrm>
        </p:spPr>
        <p:txBody>
          <a:bodyPr>
            <a:normAutofit/>
          </a:bodyPr>
          <a:lstStyle/>
          <a:p>
            <a:pPr marL="0" indent="0" algn="just">
              <a:buNone/>
            </a:pPr>
            <a:r>
              <a:rPr lang="en-AU" sz="2800" dirty="0">
                <a:latin typeface="+mn-lt"/>
              </a:rPr>
              <a:t>But to us there is but </a:t>
            </a:r>
            <a:r>
              <a:rPr lang="en-AU" sz="2800" dirty="0">
                <a:solidFill>
                  <a:srgbClr val="92D050"/>
                </a:solidFill>
                <a:latin typeface="+mn-lt"/>
              </a:rPr>
              <a:t>one God, the Father</a:t>
            </a:r>
            <a:r>
              <a:rPr lang="en-AU" sz="2800" dirty="0">
                <a:latin typeface="+mn-lt"/>
              </a:rPr>
              <a:t>, </a:t>
            </a:r>
            <a:r>
              <a:rPr lang="en-AU" sz="2800" dirty="0">
                <a:solidFill>
                  <a:schemeClr val="bg2">
                    <a:lumMod val="40000"/>
                    <a:lumOff val="60000"/>
                  </a:schemeClr>
                </a:solidFill>
                <a:latin typeface="+mn-lt"/>
              </a:rPr>
              <a:t>of whom </a:t>
            </a:r>
            <a:r>
              <a:rPr lang="en-AU" sz="2800" dirty="0">
                <a:latin typeface="+mn-lt"/>
              </a:rPr>
              <a:t>are all things, and we in him; and </a:t>
            </a:r>
            <a:r>
              <a:rPr lang="en-AU" sz="2800" dirty="0">
                <a:solidFill>
                  <a:schemeClr val="accent1">
                    <a:lumMod val="40000"/>
                    <a:lumOff val="60000"/>
                  </a:schemeClr>
                </a:solidFill>
                <a:latin typeface="+mn-lt"/>
              </a:rPr>
              <a:t>one Lord Jesus Christ</a:t>
            </a:r>
            <a:r>
              <a:rPr lang="en-AU" sz="2800" dirty="0">
                <a:latin typeface="+mn-lt"/>
              </a:rPr>
              <a:t>, </a:t>
            </a:r>
            <a:r>
              <a:rPr lang="en-AU" sz="2800" dirty="0">
                <a:solidFill>
                  <a:schemeClr val="bg2">
                    <a:lumMod val="40000"/>
                    <a:lumOff val="60000"/>
                  </a:schemeClr>
                </a:solidFill>
                <a:latin typeface="+mn-lt"/>
              </a:rPr>
              <a:t>by whom</a:t>
            </a:r>
            <a:r>
              <a:rPr lang="en-AU" sz="2800" dirty="0">
                <a:latin typeface="+mn-lt"/>
              </a:rPr>
              <a:t> are all things, and we by him. </a:t>
            </a:r>
            <a:br>
              <a:rPr lang="en-AU" sz="2800" dirty="0">
                <a:latin typeface="+mn-lt"/>
              </a:rPr>
            </a:br>
            <a:r>
              <a:rPr lang="en-AU" sz="2800" dirty="0">
                <a:latin typeface="+mn-lt"/>
              </a:rPr>
              <a:t>1 Corinthians 8:6  </a:t>
            </a: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54126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 You Read?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118420"/>
            <a:ext cx="9620613" cy="2185219"/>
          </a:xfrm>
        </p:spPr>
        <p:txBody>
          <a:bodyPr>
            <a:noAutofit/>
          </a:bodyPr>
          <a:lstStyle/>
          <a:p>
            <a:pPr marL="0" indent="0" algn="just">
              <a:buNone/>
            </a:pPr>
            <a:r>
              <a:rPr lang="en-AU" sz="2400" dirty="0">
                <a:latin typeface="+mn-lt"/>
              </a:rPr>
              <a:t>Jesus:</a:t>
            </a:r>
          </a:p>
          <a:p>
            <a:pPr marL="0" indent="0" algn="just">
              <a:buNone/>
            </a:pPr>
            <a:r>
              <a:rPr lang="en-AU" sz="2400" dirty="0">
                <a:latin typeface="+mn-lt"/>
              </a:rPr>
              <a:t>John 18:36  Jesus answered, </a:t>
            </a:r>
            <a:r>
              <a:rPr lang="en-AU" sz="2400" dirty="0">
                <a:solidFill>
                  <a:srgbClr val="92D050"/>
                </a:solidFill>
                <a:latin typeface="+mn-lt"/>
              </a:rPr>
              <a:t>“My kingdom is not of this world. If My kingdom were of this world, My servants would fight</a:t>
            </a:r>
            <a:r>
              <a:rPr lang="en-AU" sz="2400" dirty="0">
                <a:latin typeface="+mn-lt"/>
              </a:rPr>
              <a:t>, so that I should not be delivered to the Jews; but now My kingdom is not from here." </a:t>
            </a:r>
            <a:endParaRPr lang="en-AU" sz="2400" dirty="0">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5" y="3687098"/>
            <a:ext cx="10228008" cy="267951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Old Testament:</a:t>
            </a:r>
          </a:p>
          <a:p>
            <a:pPr marL="0" indent="0" algn="just">
              <a:buNone/>
            </a:pPr>
            <a:r>
              <a:rPr lang="en-AU" sz="2400" dirty="0">
                <a:latin typeface="+mn-lt"/>
              </a:rPr>
              <a:t>Samuel also said to Saul, "The LORD sent me to anoint you king over His people, over Israel. Now therefore, heed the voice of the words of the LORD. Thus says the LORD of hosts: 'I will punish Amalek for what he did to Israel, how he ambushed him on the way when he came up from Egypt. </a:t>
            </a:r>
            <a:r>
              <a:rPr lang="en-AU" sz="2400" dirty="0">
                <a:solidFill>
                  <a:srgbClr val="92D050"/>
                </a:solidFill>
                <a:latin typeface="+mn-lt"/>
              </a:rPr>
              <a:t>Now go and attack Amalek, and utterly destroy all that they have, and do not spare them. But kill both man and woman, infant and nursing child, ox and sheep, camel and donkey.' " </a:t>
            </a:r>
            <a:r>
              <a:rPr lang="en-AU" sz="2400" dirty="0">
                <a:latin typeface="+mn-lt"/>
              </a:rPr>
              <a:t>1 Sam 15:1-3</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733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 = Key to Everything</a:t>
            </a:r>
          </a:p>
        </p:txBody>
      </p:sp>
      <p:graphicFrame>
        <p:nvGraphicFramePr>
          <p:cNvPr id="4" name="Table 3">
            <a:extLst>
              <a:ext uri="{FF2B5EF4-FFF2-40B4-BE49-F238E27FC236}">
                <a16:creationId xmlns:a16="http://schemas.microsoft.com/office/drawing/2014/main" id="{059ECE4F-17AA-44DF-99F7-4812DED43469}"/>
              </a:ext>
            </a:extLst>
          </p:cNvPr>
          <p:cNvGraphicFramePr>
            <a:graphicFrameLocks noGrp="1"/>
          </p:cNvGraphicFramePr>
          <p:nvPr>
            <p:extLst>
              <p:ext uri="{D42A27DB-BD31-4B8C-83A1-F6EECF244321}">
                <p14:modId xmlns:p14="http://schemas.microsoft.com/office/powerpoint/2010/main" val="3237012799"/>
              </p:ext>
            </p:extLst>
          </p:nvPr>
        </p:nvGraphicFramePr>
        <p:xfrm>
          <a:off x="1507355" y="2213009"/>
          <a:ext cx="9428014" cy="3016996"/>
        </p:xfrm>
        <a:graphic>
          <a:graphicData uri="http://schemas.openxmlformats.org/drawingml/2006/table">
            <a:tbl>
              <a:tblPr firstRow="1" firstCol="1" bandRow="1">
                <a:tableStyleId>{5C22544A-7EE6-4342-B048-85BDC9FD1C3A}</a:tableStyleId>
              </a:tblPr>
              <a:tblGrid>
                <a:gridCol w="1419271">
                  <a:extLst>
                    <a:ext uri="{9D8B030D-6E8A-4147-A177-3AD203B41FA5}">
                      <a16:colId xmlns:a16="http://schemas.microsoft.com/office/drawing/2014/main" val="1923037965"/>
                    </a:ext>
                  </a:extLst>
                </a:gridCol>
                <a:gridCol w="1900808">
                  <a:extLst>
                    <a:ext uri="{9D8B030D-6E8A-4147-A177-3AD203B41FA5}">
                      <a16:colId xmlns:a16="http://schemas.microsoft.com/office/drawing/2014/main" val="825451305"/>
                    </a:ext>
                  </a:extLst>
                </a:gridCol>
                <a:gridCol w="6107935">
                  <a:extLst>
                    <a:ext uri="{9D8B030D-6E8A-4147-A177-3AD203B41FA5}">
                      <a16:colId xmlns:a16="http://schemas.microsoft.com/office/drawing/2014/main" val="1810515"/>
                    </a:ext>
                  </a:extLst>
                </a:gridCol>
              </a:tblGrid>
              <a:tr h="548116">
                <a:tc>
                  <a:txBody>
                    <a:bodyPr/>
                    <a:lstStyle/>
                    <a:p>
                      <a:pPr>
                        <a:lnSpc>
                          <a:spcPct val="115000"/>
                        </a:lnSpc>
                        <a:spcAft>
                          <a:spcPts val="1000"/>
                        </a:spcAft>
                      </a:pPr>
                      <a:r>
                        <a:rPr lang="en-AU" sz="2400" dirty="0">
                          <a:effectLst/>
                        </a:rPr>
                        <a:t>Being</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a:effectLst/>
                        </a:rPr>
                        <a:t>Pattern</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1000"/>
                        </a:spcAft>
                      </a:pPr>
                      <a:r>
                        <a:rPr lang="en-AU" sz="2400" dirty="0">
                          <a:effectLst/>
                        </a:rPr>
                        <a:t>Definition (From Strong’s Concordance)</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3444390"/>
                  </a:ext>
                </a:extLst>
              </a:tr>
              <a:tr h="831695">
                <a:tc>
                  <a:txBody>
                    <a:bodyPr/>
                    <a:lstStyle/>
                    <a:p>
                      <a:pPr>
                        <a:lnSpc>
                          <a:spcPct val="115000"/>
                        </a:lnSpc>
                        <a:spcAft>
                          <a:spcPts val="1000"/>
                        </a:spcAft>
                      </a:pPr>
                      <a:r>
                        <a:rPr lang="en-AU" sz="2400" dirty="0">
                          <a:effectLst/>
                        </a:rPr>
                        <a:t>Father</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800">
                          <a:effectLst/>
                        </a:rPr>
                        <a:t>ἐκ</a:t>
                      </a:r>
                      <a:endParaRPr lang="en-AU" sz="2400">
                        <a:effectLst/>
                      </a:endParaRPr>
                    </a:p>
                    <a:p>
                      <a:pPr algn="ctr">
                        <a:lnSpc>
                          <a:spcPct val="115000"/>
                        </a:lnSpc>
                        <a:spcAft>
                          <a:spcPts val="1000"/>
                        </a:spcAft>
                      </a:pPr>
                      <a:r>
                        <a:rPr lang="en-AU" sz="2400">
                          <a:effectLst/>
                        </a:rPr>
                        <a:t>Of Whom</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pPr>
                      <a:r>
                        <a:rPr lang="en-AU" sz="2400" dirty="0" err="1">
                          <a:effectLst/>
                        </a:rPr>
                        <a:t>ek</a:t>
                      </a:r>
                      <a:r>
                        <a:rPr lang="en-AU" sz="2400" dirty="0">
                          <a:effectLst/>
                        </a:rPr>
                        <a:t>, ex - A primary preposition denoting origin, </a:t>
                      </a:r>
                      <a:r>
                        <a:rPr lang="en-AU" sz="2400" b="1" dirty="0">
                          <a:effectLst/>
                        </a:rPr>
                        <a:t>source</a:t>
                      </a:r>
                      <a:r>
                        <a:rPr lang="en-AU" sz="2400" dirty="0">
                          <a:effectLst/>
                        </a:rPr>
                        <a:t> (the point whence motion or action proceeds)</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4526010"/>
                  </a:ext>
                </a:extLst>
              </a:tr>
              <a:tr h="831695">
                <a:tc>
                  <a:txBody>
                    <a:bodyPr/>
                    <a:lstStyle/>
                    <a:p>
                      <a:pPr>
                        <a:lnSpc>
                          <a:spcPct val="115000"/>
                        </a:lnSpc>
                        <a:spcAft>
                          <a:spcPts val="1000"/>
                        </a:spcAft>
                      </a:pPr>
                      <a:r>
                        <a:rPr lang="en-AU" sz="2400" dirty="0">
                          <a:effectLst/>
                        </a:rPr>
                        <a:t>Jesus </a:t>
                      </a:r>
                      <a:br>
                        <a:rPr lang="en-AU" sz="2400" dirty="0">
                          <a:effectLst/>
                        </a:rPr>
                      </a:br>
                      <a:r>
                        <a:rPr lang="en-AU" sz="2400" dirty="0">
                          <a:effectLst/>
                        </a:rPr>
                        <a:t>Christ</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en-AU" sz="2400" dirty="0" err="1">
                          <a:effectLst/>
                        </a:rPr>
                        <a:t>dia</a:t>
                      </a:r>
                      <a:endParaRPr lang="en-AU" sz="2400" dirty="0">
                        <a:effectLst/>
                      </a:endParaRPr>
                    </a:p>
                    <a:p>
                      <a:pPr algn="ctr">
                        <a:lnSpc>
                          <a:spcPct val="115000"/>
                        </a:lnSpc>
                        <a:spcAft>
                          <a:spcPts val="1000"/>
                        </a:spcAft>
                      </a:pPr>
                      <a:r>
                        <a:rPr lang="en-AU" sz="2400" dirty="0">
                          <a:effectLst/>
                        </a:rPr>
                        <a:t>By Whom</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Bef>
                          <a:spcPts val="400"/>
                        </a:spcBef>
                        <a:spcAft>
                          <a:spcPts val="200"/>
                        </a:spcAft>
                      </a:pPr>
                      <a:r>
                        <a:rPr lang="en-AU" sz="2400" dirty="0" err="1">
                          <a:effectLst/>
                        </a:rPr>
                        <a:t>dia</a:t>
                      </a:r>
                      <a:r>
                        <a:rPr lang="en-AU" sz="2400" dirty="0">
                          <a:effectLst/>
                        </a:rPr>
                        <a:t> dee-ah' - A primary preposition denoting the </a:t>
                      </a:r>
                      <a:r>
                        <a:rPr lang="en-AU" sz="2400" b="1" dirty="0">
                          <a:effectLst/>
                        </a:rPr>
                        <a:t>channel</a:t>
                      </a:r>
                      <a:r>
                        <a:rPr lang="en-AU" sz="2400" dirty="0">
                          <a:effectLst/>
                        </a:rPr>
                        <a:t> of an act; through.</a:t>
                      </a:r>
                      <a:endParaRPr lang="en-AU"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35413488"/>
                  </a:ext>
                </a:extLst>
              </a:tr>
            </a:tbl>
          </a:graphicData>
        </a:graphic>
      </p:graphicFrame>
    </p:spTree>
    <p:extLst>
      <p:ext uri="{BB962C8B-B14F-4D97-AF65-F5344CB8AC3E}">
        <p14:creationId xmlns:p14="http://schemas.microsoft.com/office/powerpoint/2010/main" val="3963301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Divine Pattern</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305165" cy="461665"/>
          </a:xfrm>
          <a:prstGeom prst="rect">
            <a:avLst/>
          </a:prstGeom>
          <a:noFill/>
        </p:spPr>
        <p:txBody>
          <a:bodyPr wrap="none" rtlCol="0">
            <a:spAutoFit/>
          </a:bodyPr>
          <a:lstStyle/>
          <a:p>
            <a:r>
              <a:rPr lang="en-AU" sz="2400" dirty="0"/>
              <a:t>Source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468672" cy="461665"/>
          </a:xfrm>
          <a:prstGeom prst="rect">
            <a:avLst/>
          </a:prstGeom>
          <a:noFill/>
        </p:spPr>
        <p:txBody>
          <a:bodyPr wrap="none" rtlCol="0">
            <a:spAutoFit/>
          </a:bodyPr>
          <a:lstStyle/>
          <a:p>
            <a:r>
              <a:rPr lang="en-AU" sz="2400" dirty="0"/>
              <a:t>Channel</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1128835" cy="461665"/>
          </a:xfrm>
          <a:prstGeom prst="rect">
            <a:avLst/>
          </a:prstGeom>
          <a:noFill/>
        </p:spPr>
        <p:txBody>
          <a:bodyPr wrap="none" rtlCol="0">
            <a:spAutoFit/>
          </a:bodyPr>
          <a:lstStyle/>
          <a:p>
            <a:r>
              <a:rPr lang="en-AU" sz="2400" dirty="0"/>
              <a:t>Father</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728084" cy="461665"/>
          </a:xfrm>
          <a:prstGeom prst="rect">
            <a:avLst/>
          </a:prstGeom>
          <a:noFill/>
        </p:spPr>
        <p:txBody>
          <a:bodyPr wrap="none" rtlCol="0">
            <a:spAutoFit/>
          </a:bodyPr>
          <a:lstStyle/>
          <a:p>
            <a:r>
              <a:rPr lang="en-AU" sz="2400" dirty="0"/>
              <a:t>Son</a:t>
            </a:r>
          </a:p>
        </p:txBody>
      </p:sp>
      <p:sp>
        <p:nvSpPr>
          <p:cNvPr id="16" name="TextBox 15">
            <a:extLst>
              <a:ext uri="{FF2B5EF4-FFF2-40B4-BE49-F238E27FC236}">
                <a16:creationId xmlns:a16="http://schemas.microsoft.com/office/drawing/2014/main" id="{F706F668-FB12-4006-8171-8FE1CF8BD930}"/>
              </a:ext>
            </a:extLst>
          </p:cNvPr>
          <p:cNvSpPr txBox="1"/>
          <p:nvPr/>
        </p:nvSpPr>
        <p:spPr>
          <a:xfrm>
            <a:off x="5091088" y="2802155"/>
            <a:ext cx="2356735" cy="461665"/>
          </a:xfrm>
          <a:prstGeom prst="rect">
            <a:avLst/>
          </a:prstGeom>
          <a:noFill/>
        </p:spPr>
        <p:txBody>
          <a:bodyPr wrap="none" rtlCol="0">
            <a:spAutoFit/>
          </a:bodyPr>
          <a:lstStyle/>
          <a:p>
            <a:r>
              <a:rPr lang="en-AU" sz="2400" dirty="0"/>
              <a:t>Old Testament</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2501006" cy="461665"/>
          </a:xfrm>
          <a:prstGeom prst="rect">
            <a:avLst/>
          </a:prstGeom>
          <a:noFill/>
        </p:spPr>
        <p:txBody>
          <a:bodyPr wrap="none" rtlCol="0">
            <a:spAutoFit/>
          </a:bodyPr>
          <a:lstStyle/>
          <a:p>
            <a:r>
              <a:rPr lang="en-AU" sz="2400" dirty="0"/>
              <a:t>New Testament</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96399" cy="461665"/>
          </a:xfrm>
          <a:prstGeom prst="rect">
            <a:avLst/>
          </a:prstGeom>
          <a:noFill/>
        </p:spPr>
        <p:txBody>
          <a:bodyPr wrap="none" rtlCol="0">
            <a:spAutoFit/>
          </a:bodyPr>
          <a:lstStyle/>
          <a:p>
            <a:r>
              <a:rPr lang="en-AU" sz="2400" dirty="0"/>
              <a:t>Faith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048685" cy="461665"/>
          </a:xfrm>
          <a:prstGeom prst="rect">
            <a:avLst/>
          </a:prstGeom>
          <a:noFill/>
        </p:spPr>
        <p:txBody>
          <a:bodyPr wrap="none" rtlCol="0">
            <a:spAutoFit/>
          </a:bodyPr>
          <a:lstStyle/>
          <a:p>
            <a:r>
              <a:rPr lang="en-AU" sz="2400" dirty="0"/>
              <a:t>Works</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38438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840832" y="3843817"/>
            <a:ext cx="1154483" cy="461665"/>
          </a:xfrm>
          <a:prstGeom prst="rect">
            <a:avLst/>
          </a:prstGeom>
          <a:noFill/>
        </p:spPr>
        <p:txBody>
          <a:bodyPr wrap="none" rtlCol="0">
            <a:spAutoFit/>
          </a:bodyPr>
          <a:lstStyle/>
          <a:p>
            <a:r>
              <a:rPr lang="en-AU" sz="2400" dirty="0"/>
              <a:t>Grace</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43989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02029" y="43989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715289" y="1950991"/>
            <a:ext cx="3581784" cy="3785652"/>
          </a:xfrm>
          <a:prstGeom prst="rect">
            <a:avLst/>
          </a:prstGeom>
          <a:noFill/>
        </p:spPr>
        <p:txBody>
          <a:bodyPr wrap="square">
            <a:spAutoFit/>
          </a:bodyPr>
          <a:lstStyle/>
          <a:p>
            <a:pPr algn="just"/>
            <a:r>
              <a:rPr lang="en-AU" sz="2400" dirty="0"/>
              <a:t>1Co 8:6  yet for us there is </a:t>
            </a:r>
            <a:r>
              <a:rPr lang="en-AU" sz="2400" dirty="0">
                <a:solidFill>
                  <a:srgbClr val="92D050"/>
                </a:solidFill>
              </a:rPr>
              <a:t>one God, the Father</a:t>
            </a:r>
            <a:r>
              <a:rPr lang="en-AU" sz="2400" dirty="0"/>
              <a:t>, of whom [source] are all things, and we for Him; </a:t>
            </a:r>
            <a:r>
              <a:rPr lang="en-AU" sz="2400" dirty="0">
                <a:solidFill>
                  <a:srgbClr val="92D050"/>
                </a:solidFill>
              </a:rPr>
              <a:t>and one Lord Jesus Christ, </a:t>
            </a:r>
            <a:r>
              <a:rPr lang="en-AU" sz="2400" dirty="0"/>
              <a:t>through whom [Channel] are all things, and through whom we live.</a:t>
            </a:r>
          </a:p>
        </p:txBody>
      </p:sp>
      <p:sp>
        <p:nvSpPr>
          <p:cNvPr id="7" name="Arrow: Right 6">
            <a:extLst>
              <a:ext uri="{FF2B5EF4-FFF2-40B4-BE49-F238E27FC236}">
                <a16:creationId xmlns:a16="http://schemas.microsoft.com/office/drawing/2014/main" id="{14F6053E-F94C-48F3-83CB-9A9E039F6EF9}"/>
              </a:ext>
            </a:extLst>
          </p:cNvPr>
          <p:cNvSpPr/>
          <p:nvPr/>
        </p:nvSpPr>
        <p:spPr>
          <a:xfrm>
            <a:off x="7253113" y="3398242"/>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Arrow: Right 32">
            <a:extLst>
              <a:ext uri="{FF2B5EF4-FFF2-40B4-BE49-F238E27FC236}">
                <a16:creationId xmlns:a16="http://schemas.microsoft.com/office/drawing/2014/main" id="{556CBD57-21C1-4468-A1E2-F1E837A9938F}"/>
              </a:ext>
            </a:extLst>
          </p:cNvPr>
          <p:cNvSpPr/>
          <p:nvPr/>
        </p:nvSpPr>
        <p:spPr>
          <a:xfrm>
            <a:off x="7447823" y="2839485"/>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4" name="Arrow: Right 33">
            <a:extLst>
              <a:ext uri="{FF2B5EF4-FFF2-40B4-BE49-F238E27FC236}">
                <a16:creationId xmlns:a16="http://schemas.microsoft.com/office/drawing/2014/main" id="{37411C3C-37BB-49FC-8A30-7E59A6DEF5C0}"/>
              </a:ext>
            </a:extLst>
          </p:cNvPr>
          <p:cNvSpPr/>
          <p:nvPr/>
        </p:nvSpPr>
        <p:spPr>
          <a:xfrm>
            <a:off x="7299252" y="2332883"/>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7" name="Arrow: Right 36">
            <a:extLst>
              <a:ext uri="{FF2B5EF4-FFF2-40B4-BE49-F238E27FC236}">
                <a16:creationId xmlns:a16="http://schemas.microsoft.com/office/drawing/2014/main" id="{BF33D60A-488C-4FF6-A48A-A070E25AC5FA}"/>
              </a:ext>
            </a:extLst>
          </p:cNvPr>
          <p:cNvSpPr/>
          <p:nvPr/>
        </p:nvSpPr>
        <p:spPr>
          <a:xfrm>
            <a:off x="7247671" y="4447477"/>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8" name="Arrow: Right 37">
            <a:extLst>
              <a:ext uri="{FF2B5EF4-FFF2-40B4-BE49-F238E27FC236}">
                <a16:creationId xmlns:a16="http://schemas.microsoft.com/office/drawing/2014/main" id="{970BFCFC-8328-476D-849F-B771711B0855}"/>
              </a:ext>
            </a:extLst>
          </p:cNvPr>
          <p:cNvSpPr/>
          <p:nvPr/>
        </p:nvSpPr>
        <p:spPr>
          <a:xfrm>
            <a:off x="7247671" y="3906086"/>
            <a:ext cx="1080952" cy="357717"/>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7727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500"/>
                                        <p:tgtEl>
                                          <p:spTgt spid="34"/>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left)">
                                      <p:cBhvr>
                                        <p:cTn id="63" dur="500"/>
                                        <p:tgtEl>
                                          <p:spTgt spid="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left)">
                                      <p:cBhvr>
                                        <p:cTn id="66" dur="500"/>
                                        <p:tgtEl>
                                          <p:spTgt spid="38"/>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wipe(left)">
                                      <p:cBhvr>
                                        <p:cTn id="6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4" grpId="0"/>
      <p:bldP spid="25" grpId="0"/>
      <p:bldP spid="29" grpId="0"/>
      <p:bldP spid="30" grpId="0"/>
      <p:bldP spid="7" grpId="0" animBg="1"/>
      <p:bldP spid="33" grpId="0" animBg="1"/>
      <p:bldP spid="34"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101464" y="1637070"/>
            <a:ext cx="9821731" cy="4822724"/>
          </a:xfrm>
        </p:spPr>
        <p:txBody>
          <a:bodyPr>
            <a:normAutofit/>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349320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Counterfeit System</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2662084" y="1637070"/>
            <a:ext cx="8261111" cy="4822724"/>
          </a:xfrm>
        </p:spPr>
        <p:txBody>
          <a:bodyPr>
            <a:normAutofit lnSpcReduction="10000"/>
          </a:bodyPr>
          <a:lstStyle/>
          <a:p>
            <a:pPr marL="0" indent="0" algn="just">
              <a:buNone/>
            </a:pPr>
            <a:r>
              <a:rPr lang="en-AU" sz="2800" dirty="0">
                <a:latin typeface="+mn-lt"/>
              </a:rPr>
              <a:t>"How you are fallen from heaven, O Lucifer, son of the morning! How you are cut down to the ground, You who weakened the nations! For you have said in your heart: 'I will ascend into heaven, I will exalt my throne above the stars of God; I will also sit on the mount of the congregation On the farthest sides of the north; I will ascend above the heights of the clouds, </a:t>
            </a:r>
            <a:r>
              <a:rPr lang="en-AU" sz="2800" dirty="0">
                <a:solidFill>
                  <a:srgbClr val="92D050"/>
                </a:solidFill>
                <a:latin typeface="+mn-lt"/>
              </a:rPr>
              <a:t>I will be like the Most High</a:t>
            </a:r>
            <a:r>
              <a:rPr lang="en-AU" sz="2800" dirty="0">
                <a:latin typeface="+mn-lt"/>
              </a:rPr>
              <a:t>.'  Isa 14:12-14 </a:t>
            </a:r>
          </a:p>
          <a:p>
            <a:pPr marL="0" indent="0" algn="ctr">
              <a:buNone/>
            </a:pP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  </a:t>
            </a:r>
            <a:r>
              <a:rPr lang="en-AU" sz="3200" dirty="0">
                <a:effectLst/>
                <a:latin typeface="Calibri" panose="020F0502020204030204" pitchFamily="34" charset="0"/>
                <a:ea typeface="TITUS Cyberbit Basic" panose="02020603050405020304" pitchFamily="18" charset="0"/>
                <a:cs typeface="TITUS Cyberbit Basic" panose="02020603050405020304" pitchFamily="18" charset="0"/>
              </a:rPr>
              <a:t>and</a:t>
            </a:r>
            <a:r>
              <a:rPr lang="en-AU" sz="3200" dirty="0">
                <a:effectLst/>
                <a:latin typeface="TITUS Cyberbit Basic" panose="02020603050405020304" pitchFamily="18" charset="0"/>
                <a:ea typeface="Calibri" panose="020F0502020204030204" pitchFamily="34" charset="0"/>
                <a:cs typeface="Times New Roman" panose="02020603050405020304" pitchFamily="18" charset="0"/>
              </a:rPr>
              <a:t>   </a:t>
            </a:r>
            <a:r>
              <a:rPr lang="en-AU" sz="3200" dirty="0" err="1">
                <a:effectLst/>
                <a:latin typeface="Calibri" panose="020F0502020204030204" pitchFamily="34" charset="0"/>
                <a:ea typeface="Calibri" panose="020F0502020204030204" pitchFamily="34" charset="0"/>
                <a:cs typeface="Times New Roman" panose="02020603050405020304" pitchFamily="18" charset="0"/>
              </a:rPr>
              <a:t>ἐκ</a:t>
            </a:r>
            <a: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t>→</a:t>
            </a:r>
            <a:r>
              <a:rPr lang="en-AU" sz="3200" dirty="0">
                <a:effectLst/>
                <a:latin typeface="Calibri" panose="020F0502020204030204" pitchFamily="34" charset="0"/>
                <a:ea typeface="Calibri" panose="020F0502020204030204" pitchFamily="34" charset="0"/>
                <a:cs typeface="Times New Roman" panose="02020603050405020304" pitchFamily="18" charset="0"/>
              </a:rPr>
              <a:t> </a:t>
            </a:r>
            <a:br>
              <a:rPr lang="en-AU" sz="3200" dirty="0">
                <a:effectLst/>
                <a:latin typeface="Times New Roman" panose="02020603050405020304" pitchFamily="18" charset="0"/>
                <a:ea typeface="TITUS Cyberbit Basic" panose="02020603050405020304" pitchFamily="18" charset="0"/>
                <a:cs typeface="Times New Roman" panose="02020603050405020304" pitchFamily="18" charset="0"/>
              </a:rPr>
            </a:br>
            <a:r>
              <a:rPr lang="en-AU" sz="3200" dirty="0">
                <a:effectLst/>
                <a:latin typeface="Calibri" panose="020F0502020204030204" pitchFamily="34" charset="0"/>
                <a:ea typeface="TITUS Cyberbit Basic" panose="02020603050405020304" pitchFamily="18" charset="0"/>
                <a:cs typeface="Times New Roman" panose="02020603050405020304" pitchFamily="18" charset="0"/>
              </a:rPr>
              <a:t>(source) and (source)</a:t>
            </a:r>
            <a:endParaRPr lang="en-AU" sz="32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n-AU" sz="2800" dirty="0">
              <a:effectLst/>
              <a:latin typeface="+mn-lt"/>
              <a:ea typeface="Calibri" panose="020F050202020403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541253B3-4113-4565-A225-A8A1C72FA5F1}"/>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9227" y="2497168"/>
            <a:ext cx="1944760" cy="2023213"/>
          </a:xfrm>
          <a:prstGeom prst="rect">
            <a:avLst/>
          </a:prstGeom>
          <a:noFill/>
          <a:ln>
            <a:noFill/>
          </a:ln>
        </p:spPr>
      </p:pic>
    </p:spTree>
    <p:extLst>
      <p:ext uri="{BB962C8B-B14F-4D97-AF65-F5344CB8AC3E}">
        <p14:creationId xmlns:p14="http://schemas.microsoft.com/office/powerpoint/2010/main" val="41963626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Oppositional System</a:t>
            </a:r>
          </a:p>
        </p:txBody>
      </p:sp>
      <p:sp>
        <p:nvSpPr>
          <p:cNvPr id="4" name="TextBox 3">
            <a:extLst>
              <a:ext uri="{FF2B5EF4-FFF2-40B4-BE49-F238E27FC236}">
                <a16:creationId xmlns:a16="http://schemas.microsoft.com/office/drawing/2014/main" id="{1C97EEBC-ECB7-4770-98A9-FD68E2E97A8E}"/>
              </a:ext>
            </a:extLst>
          </p:cNvPr>
          <p:cNvSpPr txBox="1"/>
          <p:nvPr/>
        </p:nvSpPr>
        <p:spPr>
          <a:xfrm>
            <a:off x="5474583" y="1393138"/>
            <a:ext cx="1305165" cy="461665"/>
          </a:xfrm>
          <a:prstGeom prst="rect">
            <a:avLst/>
          </a:prstGeom>
          <a:noFill/>
        </p:spPr>
        <p:txBody>
          <a:bodyPr wrap="none" rtlCol="0">
            <a:spAutoFit/>
          </a:bodyPr>
          <a:lstStyle/>
          <a:p>
            <a:r>
              <a:rPr lang="en-AU" sz="2400" dirty="0"/>
              <a:t>Source </a:t>
            </a:r>
          </a:p>
        </p:txBody>
      </p:sp>
      <p:sp>
        <p:nvSpPr>
          <p:cNvPr id="8" name="TextBox 7">
            <a:extLst>
              <a:ext uri="{FF2B5EF4-FFF2-40B4-BE49-F238E27FC236}">
                <a16:creationId xmlns:a16="http://schemas.microsoft.com/office/drawing/2014/main" id="{9E3EE001-2F98-4283-8BAE-EE738D920DA4}"/>
              </a:ext>
            </a:extLst>
          </p:cNvPr>
          <p:cNvSpPr txBox="1"/>
          <p:nvPr/>
        </p:nvSpPr>
        <p:spPr>
          <a:xfrm>
            <a:off x="8557383" y="1393138"/>
            <a:ext cx="1220206" cy="461665"/>
          </a:xfrm>
          <a:prstGeom prst="rect">
            <a:avLst/>
          </a:prstGeom>
          <a:noFill/>
        </p:spPr>
        <p:txBody>
          <a:bodyPr wrap="none" rtlCol="0">
            <a:spAutoFit/>
          </a:bodyPr>
          <a:lstStyle/>
          <a:p>
            <a:r>
              <a:rPr lang="en-AU" sz="2400" dirty="0"/>
              <a:t>Source</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992128" y="2005138"/>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685148" y="1393138"/>
            <a:ext cx="0" cy="512365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663047" y="2283265"/>
            <a:ext cx="1128835" cy="461665"/>
          </a:xfrm>
          <a:prstGeom prst="rect">
            <a:avLst/>
          </a:prstGeom>
          <a:noFill/>
        </p:spPr>
        <p:txBody>
          <a:bodyPr wrap="none" rtlCol="0">
            <a:spAutoFit/>
          </a:bodyPr>
          <a:lstStyle/>
          <a:p>
            <a:r>
              <a:rPr lang="en-AU" sz="2400" dirty="0"/>
              <a:t>Father</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857946" y="2283264"/>
            <a:ext cx="728084" cy="461665"/>
          </a:xfrm>
          <a:prstGeom prst="rect">
            <a:avLst/>
          </a:prstGeom>
          <a:noFill/>
        </p:spPr>
        <p:txBody>
          <a:bodyPr wrap="none" rtlCol="0">
            <a:spAutoFit/>
          </a:bodyPr>
          <a:lstStyle/>
          <a:p>
            <a:r>
              <a:rPr lang="en-AU" sz="2400" dirty="0"/>
              <a:t>Son</a:t>
            </a:r>
          </a:p>
        </p:txBody>
      </p:sp>
      <p:sp>
        <p:nvSpPr>
          <p:cNvPr id="16" name="TextBox 15">
            <a:extLst>
              <a:ext uri="{FF2B5EF4-FFF2-40B4-BE49-F238E27FC236}">
                <a16:creationId xmlns:a16="http://schemas.microsoft.com/office/drawing/2014/main" id="{F706F668-FB12-4006-8171-8FE1CF8BD930}"/>
              </a:ext>
            </a:extLst>
          </p:cNvPr>
          <p:cNvSpPr txBox="1"/>
          <p:nvPr/>
        </p:nvSpPr>
        <p:spPr>
          <a:xfrm>
            <a:off x="4875713" y="2809623"/>
            <a:ext cx="2356735" cy="461665"/>
          </a:xfrm>
          <a:prstGeom prst="rect">
            <a:avLst/>
          </a:prstGeom>
          <a:noFill/>
        </p:spPr>
        <p:txBody>
          <a:bodyPr wrap="none" rtlCol="0">
            <a:spAutoFit/>
          </a:bodyPr>
          <a:lstStyle/>
          <a:p>
            <a:r>
              <a:rPr lang="en-AU" sz="2400" dirty="0"/>
              <a:t>Old Testament</a:t>
            </a:r>
          </a:p>
        </p:txBody>
      </p:sp>
      <p:sp>
        <p:nvSpPr>
          <p:cNvPr id="17" name="TextBox 16">
            <a:extLst>
              <a:ext uri="{FF2B5EF4-FFF2-40B4-BE49-F238E27FC236}">
                <a16:creationId xmlns:a16="http://schemas.microsoft.com/office/drawing/2014/main" id="{ABAB08E1-75DD-46FA-978C-FEC788EE26BE}"/>
              </a:ext>
            </a:extLst>
          </p:cNvPr>
          <p:cNvSpPr txBox="1"/>
          <p:nvPr/>
        </p:nvSpPr>
        <p:spPr>
          <a:xfrm>
            <a:off x="8857946" y="2814767"/>
            <a:ext cx="2501006" cy="461665"/>
          </a:xfrm>
          <a:prstGeom prst="rect">
            <a:avLst/>
          </a:prstGeom>
          <a:noFill/>
        </p:spPr>
        <p:txBody>
          <a:bodyPr wrap="none" rtlCol="0">
            <a:spAutoFit/>
          </a:bodyPr>
          <a:lstStyle/>
          <a:p>
            <a:r>
              <a:rPr lang="en-AU" sz="2400" dirty="0"/>
              <a:t>New Testament</a:t>
            </a:r>
          </a:p>
        </p:txBody>
      </p:sp>
      <p:sp>
        <p:nvSpPr>
          <p:cNvPr id="18" name="TextBox 17">
            <a:extLst>
              <a:ext uri="{FF2B5EF4-FFF2-40B4-BE49-F238E27FC236}">
                <a16:creationId xmlns:a16="http://schemas.microsoft.com/office/drawing/2014/main" id="{B4A8F64B-380D-458D-92D4-A5FE12EA6E07}"/>
              </a:ext>
            </a:extLst>
          </p:cNvPr>
          <p:cNvSpPr txBox="1"/>
          <p:nvPr/>
        </p:nvSpPr>
        <p:spPr>
          <a:xfrm>
            <a:off x="5663047" y="3346270"/>
            <a:ext cx="896399" cy="461665"/>
          </a:xfrm>
          <a:prstGeom prst="rect">
            <a:avLst/>
          </a:prstGeom>
          <a:noFill/>
        </p:spPr>
        <p:txBody>
          <a:bodyPr wrap="none" rtlCol="0">
            <a:spAutoFit/>
          </a:bodyPr>
          <a:lstStyle/>
          <a:p>
            <a:r>
              <a:rPr lang="en-AU" sz="2400" dirty="0"/>
              <a:t>Faith</a:t>
            </a:r>
          </a:p>
        </p:txBody>
      </p:sp>
      <p:sp>
        <p:nvSpPr>
          <p:cNvPr id="19" name="TextBox 18">
            <a:extLst>
              <a:ext uri="{FF2B5EF4-FFF2-40B4-BE49-F238E27FC236}">
                <a16:creationId xmlns:a16="http://schemas.microsoft.com/office/drawing/2014/main" id="{6AA08FD4-388F-4E65-A11C-E2BB1BA3C3A0}"/>
              </a:ext>
            </a:extLst>
          </p:cNvPr>
          <p:cNvSpPr txBox="1"/>
          <p:nvPr/>
        </p:nvSpPr>
        <p:spPr>
          <a:xfrm>
            <a:off x="8857946" y="3346269"/>
            <a:ext cx="1048685" cy="461665"/>
          </a:xfrm>
          <a:prstGeom prst="rect">
            <a:avLst/>
          </a:prstGeom>
          <a:noFill/>
        </p:spPr>
        <p:txBody>
          <a:bodyPr wrap="none" rtlCol="0">
            <a:spAutoFit/>
          </a:bodyPr>
          <a:lstStyle/>
          <a:p>
            <a:r>
              <a:rPr lang="en-AU" sz="2400" dirty="0"/>
              <a:t>Works</a:t>
            </a:r>
          </a:p>
        </p:txBody>
      </p:sp>
      <p:sp>
        <p:nvSpPr>
          <p:cNvPr id="24" name="TextBox 23">
            <a:extLst>
              <a:ext uri="{FF2B5EF4-FFF2-40B4-BE49-F238E27FC236}">
                <a16:creationId xmlns:a16="http://schemas.microsoft.com/office/drawing/2014/main" id="{C740C568-F4C0-4A43-9C52-90A5767CCD9C}"/>
              </a:ext>
            </a:extLst>
          </p:cNvPr>
          <p:cNvSpPr txBox="1"/>
          <p:nvPr/>
        </p:nvSpPr>
        <p:spPr>
          <a:xfrm>
            <a:off x="5584080" y="3843818"/>
            <a:ext cx="793807" cy="461665"/>
          </a:xfrm>
          <a:prstGeom prst="rect">
            <a:avLst/>
          </a:prstGeom>
          <a:noFill/>
        </p:spPr>
        <p:txBody>
          <a:bodyPr wrap="none" rtlCol="0">
            <a:spAutoFit/>
          </a:bodyPr>
          <a:lstStyle/>
          <a:p>
            <a:r>
              <a:rPr lang="en-AU" sz="2400" dirty="0"/>
              <a:t>Law</a:t>
            </a:r>
          </a:p>
        </p:txBody>
      </p:sp>
      <p:sp>
        <p:nvSpPr>
          <p:cNvPr id="25" name="TextBox 24">
            <a:extLst>
              <a:ext uri="{FF2B5EF4-FFF2-40B4-BE49-F238E27FC236}">
                <a16:creationId xmlns:a16="http://schemas.microsoft.com/office/drawing/2014/main" id="{31E82FCF-3C42-44EF-8538-9F8126711D1F}"/>
              </a:ext>
            </a:extLst>
          </p:cNvPr>
          <p:cNvSpPr txBox="1"/>
          <p:nvPr/>
        </p:nvSpPr>
        <p:spPr>
          <a:xfrm>
            <a:off x="8840832" y="3843817"/>
            <a:ext cx="1154483" cy="461665"/>
          </a:xfrm>
          <a:prstGeom prst="rect">
            <a:avLst/>
          </a:prstGeom>
          <a:noFill/>
        </p:spPr>
        <p:txBody>
          <a:bodyPr wrap="none" rtlCol="0">
            <a:spAutoFit/>
          </a:bodyPr>
          <a:lstStyle/>
          <a:p>
            <a:r>
              <a:rPr lang="en-AU" sz="2400" dirty="0"/>
              <a:t>Grace</a:t>
            </a:r>
          </a:p>
        </p:txBody>
      </p:sp>
      <p:sp>
        <p:nvSpPr>
          <p:cNvPr id="29" name="TextBox 28">
            <a:extLst>
              <a:ext uri="{FF2B5EF4-FFF2-40B4-BE49-F238E27FC236}">
                <a16:creationId xmlns:a16="http://schemas.microsoft.com/office/drawing/2014/main" id="{519DF7D0-49FB-4C7C-BAED-C89AA47F621F}"/>
              </a:ext>
            </a:extLst>
          </p:cNvPr>
          <p:cNvSpPr txBox="1"/>
          <p:nvPr/>
        </p:nvSpPr>
        <p:spPr>
          <a:xfrm>
            <a:off x="5584079" y="4398986"/>
            <a:ext cx="1205779" cy="461665"/>
          </a:xfrm>
          <a:prstGeom prst="rect">
            <a:avLst/>
          </a:prstGeom>
          <a:noFill/>
        </p:spPr>
        <p:txBody>
          <a:bodyPr wrap="none" rtlCol="0">
            <a:spAutoFit/>
          </a:bodyPr>
          <a:lstStyle/>
          <a:p>
            <a:r>
              <a:rPr lang="en-AU" sz="2400" dirty="0"/>
              <a:t>Justice</a:t>
            </a:r>
          </a:p>
        </p:txBody>
      </p:sp>
      <p:sp>
        <p:nvSpPr>
          <p:cNvPr id="30" name="TextBox 29">
            <a:extLst>
              <a:ext uri="{FF2B5EF4-FFF2-40B4-BE49-F238E27FC236}">
                <a16:creationId xmlns:a16="http://schemas.microsoft.com/office/drawing/2014/main" id="{13A64D4B-8FE6-4ED0-87D2-1043FBFFFECA}"/>
              </a:ext>
            </a:extLst>
          </p:cNvPr>
          <p:cNvSpPr txBox="1"/>
          <p:nvPr/>
        </p:nvSpPr>
        <p:spPr>
          <a:xfrm>
            <a:off x="8902029" y="4398985"/>
            <a:ext cx="1124026" cy="461665"/>
          </a:xfrm>
          <a:prstGeom prst="rect">
            <a:avLst/>
          </a:prstGeom>
          <a:noFill/>
        </p:spPr>
        <p:txBody>
          <a:bodyPr wrap="none" rtlCol="0">
            <a:spAutoFit/>
          </a:bodyPr>
          <a:lstStyle/>
          <a:p>
            <a:r>
              <a:rPr lang="en-AU" sz="2400" dirty="0"/>
              <a:t>Mercy</a:t>
            </a:r>
          </a:p>
        </p:txBody>
      </p:sp>
      <p:sp>
        <p:nvSpPr>
          <p:cNvPr id="32" name="TextBox 31">
            <a:extLst>
              <a:ext uri="{FF2B5EF4-FFF2-40B4-BE49-F238E27FC236}">
                <a16:creationId xmlns:a16="http://schemas.microsoft.com/office/drawing/2014/main" id="{0CAE65D2-E004-4CB9-BCA4-77B8AA040973}"/>
              </a:ext>
            </a:extLst>
          </p:cNvPr>
          <p:cNvSpPr txBox="1"/>
          <p:nvPr/>
        </p:nvSpPr>
        <p:spPr>
          <a:xfrm>
            <a:off x="823929" y="2432041"/>
            <a:ext cx="3581784" cy="1569660"/>
          </a:xfrm>
          <a:prstGeom prst="rect">
            <a:avLst/>
          </a:prstGeom>
          <a:noFill/>
        </p:spPr>
        <p:txBody>
          <a:bodyPr wrap="square">
            <a:spAutoFit/>
          </a:bodyPr>
          <a:lstStyle/>
          <a:p>
            <a:pPr algn="just"/>
            <a:r>
              <a:rPr lang="en-AU" sz="2400" dirty="0">
                <a:latin typeface="+mn-lt"/>
              </a:rPr>
              <a:t>I will ascend above the heights of the clouds, </a:t>
            </a:r>
            <a:r>
              <a:rPr lang="en-AU" sz="2400" dirty="0">
                <a:solidFill>
                  <a:srgbClr val="92D050"/>
                </a:solidFill>
                <a:latin typeface="+mn-lt"/>
              </a:rPr>
              <a:t>I will be like the Most High</a:t>
            </a:r>
            <a:r>
              <a:rPr lang="en-AU" sz="2400" dirty="0">
                <a:latin typeface="+mn-lt"/>
              </a:rPr>
              <a:t>.'  Isa 14:14</a:t>
            </a:r>
            <a:endParaRPr lang="en-AU" sz="2400" dirty="0"/>
          </a:p>
        </p:txBody>
      </p:sp>
      <p:sp>
        <p:nvSpPr>
          <p:cNvPr id="3" name="Arrow: Left-Right 2">
            <a:extLst>
              <a:ext uri="{FF2B5EF4-FFF2-40B4-BE49-F238E27FC236}">
                <a16:creationId xmlns:a16="http://schemas.microsoft.com/office/drawing/2014/main" id="{1384F5A8-7B1B-437B-B0B3-AA1B1756C7AD}"/>
              </a:ext>
            </a:extLst>
          </p:cNvPr>
          <p:cNvSpPr/>
          <p:nvPr/>
        </p:nvSpPr>
        <p:spPr>
          <a:xfrm>
            <a:off x="7070400" y="2283264"/>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6" name="Arrow: Left-Right 25">
            <a:extLst>
              <a:ext uri="{FF2B5EF4-FFF2-40B4-BE49-F238E27FC236}">
                <a16:creationId xmlns:a16="http://schemas.microsoft.com/office/drawing/2014/main" id="{F256D7A5-72B5-42C5-9047-0FFD5DFCA950}"/>
              </a:ext>
            </a:extLst>
          </p:cNvPr>
          <p:cNvSpPr/>
          <p:nvPr/>
        </p:nvSpPr>
        <p:spPr>
          <a:xfrm>
            <a:off x="7179601" y="2833299"/>
            <a:ext cx="1438798"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7" name="Arrow: Left-Right 26">
            <a:extLst>
              <a:ext uri="{FF2B5EF4-FFF2-40B4-BE49-F238E27FC236}">
                <a16:creationId xmlns:a16="http://schemas.microsoft.com/office/drawing/2014/main" id="{167B8B04-0DCA-449B-9C06-2F858AEA14B4}"/>
              </a:ext>
            </a:extLst>
          </p:cNvPr>
          <p:cNvSpPr/>
          <p:nvPr/>
        </p:nvSpPr>
        <p:spPr>
          <a:xfrm>
            <a:off x="7070400" y="3383334"/>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8" name="Arrow: Left-Right 27">
            <a:extLst>
              <a:ext uri="{FF2B5EF4-FFF2-40B4-BE49-F238E27FC236}">
                <a16:creationId xmlns:a16="http://schemas.microsoft.com/office/drawing/2014/main" id="{6BAC6A61-4B3A-4247-A669-5D4692446CB8}"/>
              </a:ext>
            </a:extLst>
          </p:cNvPr>
          <p:cNvSpPr/>
          <p:nvPr/>
        </p:nvSpPr>
        <p:spPr>
          <a:xfrm>
            <a:off x="7070400" y="3913588"/>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1" name="Arrow: Left-Right 30">
            <a:extLst>
              <a:ext uri="{FF2B5EF4-FFF2-40B4-BE49-F238E27FC236}">
                <a16:creationId xmlns:a16="http://schemas.microsoft.com/office/drawing/2014/main" id="{A4575C0B-0465-4D8B-8516-AC68531E5536}"/>
              </a:ext>
            </a:extLst>
          </p:cNvPr>
          <p:cNvSpPr/>
          <p:nvPr/>
        </p:nvSpPr>
        <p:spPr>
          <a:xfrm>
            <a:off x="7065728" y="4432569"/>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90477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fade">
                                      <p:cBhvr>
                                        <p:cTn id="47" dur="500"/>
                                        <p:tgtEl>
                                          <p:spTgt spid="2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fade">
                                      <p:cBhvr>
                                        <p:cTn id="57" dur="500"/>
                                        <p:tgtEl>
                                          <p:spTgt spid="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fade">
                                      <p:cBhvr>
                                        <p:cTn id="60" dur="500"/>
                                        <p:tgtEl>
                                          <p:spTgt spid="2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500"/>
                                        <p:tgtEl>
                                          <p:spTgt spid="2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500"/>
                                        <p:tgtEl>
                                          <p:spTgt spid="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1"/>
                                        </p:tgtEl>
                                        <p:attrNameLst>
                                          <p:attrName>style.visibility</p:attrName>
                                        </p:attrNameLst>
                                      </p:cBhvr>
                                      <p:to>
                                        <p:strVal val="visible"/>
                                      </p:to>
                                    </p:set>
                                    <p:animEffect transition="in" filter="fade">
                                      <p:cBhvr>
                                        <p:cTn id="6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4" grpId="0"/>
      <p:bldP spid="25" grpId="0"/>
      <p:bldP spid="29" grpId="0"/>
      <p:bldP spid="30" grpId="0"/>
      <p:bldP spid="3" grpId="0" animBg="1"/>
      <p:bldP spid="26" grpId="0" animBg="1"/>
      <p:bldP spid="27" grpId="0" animBg="1"/>
      <p:bldP spid="28"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Satan’s Counterfeit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48000" y="1233870"/>
            <a:ext cx="10318395" cy="2740530"/>
          </a:xfrm>
        </p:spPr>
        <p:txBody>
          <a:bodyPr>
            <a:normAutofit/>
          </a:bodyPr>
          <a:lstStyle/>
          <a:p>
            <a:pPr marL="0" indent="0" algn="just">
              <a:buNone/>
            </a:pPr>
            <a:r>
              <a:rPr lang="en-AU" sz="2400" dirty="0">
                <a:latin typeface="+mn-lt"/>
              </a:rPr>
              <a:t>The condemning power of Satan would lead him to institute </a:t>
            </a:r>
            <a:r>
              <a:rPr lang="en-AU" sz="2400" dirty="0">
                <a:solidFill>
                  <a:srgbClr val="92D050"/>
                </a:solidFill>
                <a:latin typeface="+mn-lt"/>
              </a:rPr>
              <a:t>a theory of justice inconsistent with mercy.</a:t>
            </a:r>
            <a:r>
              <a:rPr lang="en-AU" sz="2400" dirty="0">
                <a:latin typeface="+mn-lt"/>
              </a:rPr>
              <a:t> He claims to be officiating as the voice and power of God, claims that his decisions are justice, are pure and without fault. Thus he takes his position on the judgment seat and declares that his counsels are infallible. </a:t>
            </a:r>
            <a:r>
              <a:rPr lang="en-AU" sz="2400" b="1" dirty="0">
                <a:solidFill>
                  <a:srgbClr val="92D050"/>
                </a:solidFill>
                <a:latin typeface="+mn-lt"/>
              </a:rPr>
              <a:t>Here his merciless justice comes in, a counterfeit of justice</a:t>
            </a:r>
            <a:r>
              <a:rPr lang="en-AU" sz="2400" dirty="0">
                <a:latin typeface="+mn-lt"/>
              </a:rPr>
              <a:t>, abhorrent [to abominate] to God. {Christ Triumphant 11.4} </a:t>
            </a:r>
            <a:endParaRPr lang="en-AU" sz="2400" dirty="0">
              <a:effectLst/>
              <a:latin typeface="+mn-lt"/>
              <a:ea typeface="Calibri" panose="020F0502020204030204" pitchFamily="34" charset="0"/>
              <a:cs typeface="Arial" panose="020B0604020202020204" pitchFamily="34" charset="0"/>
            </a:endParaRPr>
          </a:p>
        </p:txBody>
      </p:sp>
      <p:sp>
        <p:nvSpPr>
          <p:cNvPr id="5" name="Content Placeholder 2">
            <a:extLst>
              <a:ext uri="{FF2B5EF4-FFF2-40B4-BE49-F238E27FC236}">
                <a16:creationId xmlns:a16="http://schemas.microsoft.com/office/drawing/2014/main" id="{E2191E83-0561-4C2F-BCB3-F1BFFA9E72E4}"/>
              </a:ext>
            </a:extLst>
          </p:cNvPr>
          <p:cNvSpPr txBox="1">
            <a:spLocks/>
          </p:cNvSpPr>
          <p:nvPr/>
        </p:nvSpPr>
        <p:spPr>
          <a:xfrm>
            <a:off x="647999" y="4117470"/>
            <a:ext cx="10318395" cy="27405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sz="2400" dirty="0">
                <a:latin typeface="+mn-lt"/>
              </a:rPr>
              <a:t> In the opening of the great controversy, Satan had declared that the law of God could not be obeyed, </a:t>
            </a:r>
            <a:r>
              <a:rPr lang="en-AU" sz="2400" dirty="0">
                <a:solidFill>
                  <a:srgbClr val="92D050"/>
                </a:solidFill>
                <a:latin typeface="+mn-lt"/>
              </a:rPr>
              <a:t>that justice was inconsistent with mercy,</a:t>
            </a:r>
            <a:r>
              <a:rPr lang="en-AU" sz="2400" dirty="0">
                <a:latin typeface="+mn-lt"/>
              </a:rPr>
              <a:t> and that, should the law be broken, it would be impossible for the sinner to be pardoned. </a:t>
            </a:r>
            <a:r>
              <a:rPr lang="en-AU" sz="2400" b="1" dirty="0">
                <a:solidFill>
                  <a:srgbClr val="92D050"/>
                </a:solidFill>
                <a:latin typeface="+mn-lt"/>
              </a:rPr>
              <a:t>Every sin must meet its punishment</a:t>
            </a:r>
            <a:r>
              <a:rPr lang="en-AU" sz="2400" dirty="0">
                <a:solidFill>
                  <a:srgbClr val="92D050"/>
                </a:solidFill>
                <a:latin typeface="+mn-lt"/>
              </a:rPr>
              <a:t>, urged Satan; and if God should remit the punishment of sin, He would not be a God of </a:t>
            </a:r>
            <a:r>
              <a:rPr lang="en-AU" sz="2400" b="1" dirty="0">
                <a:solidFill>
                  <a:srgbClr val="92D050"/>
                </a:solidFill>
                <a:latin typeface="+mn-lt"/>
              </a:rPr>
              <a:t>truth and justice</a:t>
            </a:r>
            <a:r>
              <a:rPr lang="en-AU" sz="2400" dirty="0">
                <a:latin typeface="+mn-lt"/>
              </a:rPr>
              <a:t>. DA 761.4</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81411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29535" y="268735"/>
            <a:ext cx="7384065" cy="1049235"/>
          </a:xfrm>
        </p:spPr>
        <p:txBody>
          <a:bodyPr>
            <a:normAutofit/>
          </a:bodyPr>
          <a:lstStyle/>
          <a:p>
            <a:r>
              <a:rPr lang="en-AU" sz="4000" dirty="0"/>
              <a:t>The Two Systems</a:t>
            </a:r>
          </a:p>
        </p:txBody>
      </p:sp>
      <p:sp>
        <p:nvSpPr>
          <p:cNvPr id="4" name="TextBox 3">
            <a:extLst>
              <a:ext uri="{FF2B5EF4-FFF2-40B4-BE49-F238E27FC236}">
                <a16:creationId xmlns:a16="http://schemas.microsoft.com/office/drawing/2014/main" id="{1C97EEBC-ECB7-4770-98A9-FD68E2E97A8E}"/>
              </a:ext>
            </a:extLst>
          </p:cNvPr>
          <p:cNvSpPr txBox="1"/>
          <p:nvPr/>
        </p:nvSpPr>
        <p:spPr>
          <a:xfrm>
            <a:off x="5012981" y="1447570"/>
            <a:ext cx="1305165" cy="461665"/>
          </a:xfrm>
          <a:prstGeom prst="rect">
            <a:avLst/>
          </a:prstGeom>
          <a:noFill/>
        </p:spPr>
        <p:txBody>
          <a:bodyPr wrap="none" rtlCol="0">
            <a:spAutoFit/>
          </a:bodyPr>
          <a:lstStyle/>
          <a:p>
            <a:r>
              <a:rPr lang="en-AU" sz="2400" dirty="0"/>
              <a:t>Source </a:t>
            </a:r>
          </a:p>
        </p:txBody>
      </p:sp>
      <p:sp>
        <p:nvSpPr>
          <p:cNvPr id="8" name="TextBox 7">
            <a:extLst>
              <a:ext uri="{FF2B5EF4-FFF2-40B4-BE49-F238E27FC236}">
                <a16:creationId xmlns:a16="http://schemas.microsoft.com/office/drawing/2014/main" id="{9E3EE001-2F98-4283-8BAE-EE738D920DA4}"/>
              </a:ext>
            </a:extLst>
          </p:cNvPr>
          <p:cNvSpPr txBox="1"/>
          <p:nvPr/>
        </p:nvSpPr>
        <p:spPr>
          <a:xfrm>
            <a:off x="7957011" y="1447570"/>
            <a:ext cx="1220206" cy="461665"/>
          </a:xfrm>
          <a:prstGeom prst="rect">
            <a:avLst/>
          </a:prstGeom>
          <a:noFill/>
        </p:spPr>
        <p:txBody>
          <a:bodyPr wrap="none" rtlCol="0">
            <a:spAutoFit/>
          </a:bodyPr>
          <a:lstStyle/>
          <a:p>
            <a:r>
              <a:rPr lang="en-AU" sz="2400" dirty="0"/>
              <a:t>Source</a:t>
            </a:r>
          </a:p>
        </p:txBody>
      </p:sp>
      <p:cxnSp>
        <p:nvCxnSpPr>
          <p:cNvPr id="10" name="Straight Connector 9">
            <a:extLst>
              <a:ext uri="{FF2B5EF4-FFF2-40B4-BE49-F238E27FC236}">
                <a16:creationId xmlns:a16="http://schemas.microsoft.com/office/drawing/2014/main" id="{4EF89CBA-440C-428F-A712-6047FFF36BA5}"/>
              </a:ext>
            </a:extLst>
          </p:cNvPr>
          <p:cNvCxnSpPr/>
          <p:nvPr/>
        </p:nvCxnSpPr>
        <p:spPr>
          <a:xfrm>
            <a:off x="4391756" y="205957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7F5FD16-1CA5-4C2E-A22D-836BA8DED2CE}"/>
              </a:ext>
            </a:extLst>
          </p:cNvPr>
          <p:cNvCxnSpPr>
            <a:cxnSpLocks/>
          </p:cNvCxnSpPr>
          <p:nvPr/>
        </p:nvCxnSpPr>
        <p:spPr>
          <a:xfrm>
            <a:off x="7084776" y="1447570"/>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02E1D822-E5A9-41A5-AAB8-25EE4B26CB4F}"/>
              </a:ext>
            </a:extLst>
          </p:cNvPr>
          <p:cNvSpPr txBox="1"/>
          <p:nvPr/>
        </p:nvSpPr>
        <p:spPr>
          <a:xfrm>
            <a:off x="5062675" y="2337697"/>
            <a:ext cx="1205779" cy="461665"/>
          </a:xfrm>
          <a:prstGeom prst="rect">
            <a:avLst/>
          </a:prstGeom>
          <a:noFill/>
        </p:spPr>
        <p:txBody>
          <a:bodyPr wrap="none" rtlCol="0">
            <a:spAutoFit/>
          </a:bodyPr>
          <a:lstStyle/>
          <a:p>
            <a:r>
              <a:rPr lang="en-AU" sz="2400" dirty="0"/>
              <a:t>Justice</a:t>
            </a:r>
          </a:p>
        </p:txBody>
      </p:sp>
      <p:sp>
        <p:nvSpPr>
          <p:cNvPr id="15" name="TextBox 14">
            <a:extLst>
              <a:ext uri="{FF2B5EF4-FFF2-40B4-BE49-F238E27FC236}">
                <a16:creationId xmlns:a16="http://schemas.microsoft.com/office/drawing/2014/main" id="{F2B09376-C95B-4388-ACB0-2265B35D0551}"/>
              </a:ext>
            </a:extLst>
          </p:cNvPr>
          <p:cNvSpPr txBox="1"/>
          <p:nvPr/>
        </p:nvSpPr>
        <p:spPr>
          <a:xfrm>
            <a:off x="8023853" y="2342593"/>
            <a:ext cx="1124026" cy="461665"/>
          </a:xfrm>
          <a:prstGeom prst="rect">
            <a:avLst/>
          </a:prstGeom>
          <a:noFill/>
        </p:spPr>
        <p:txBody>
          <a:bodyPr wrap="none" rtlCol="0">
            <a:spAutoFit/>
          </a:bodyPr>
          <a:lstStyle/>
          <a:p>
            <a:r>
              <a:rPr lang="en-AU" sz="2400" dirty="0"/>
              <a:t>Mercy</a:t>
            </a:r>
          </a:p>
        </p:txBody>
      </p:sp>
      <p:sp>
        <p:nvSpPr>
          <p:cNvPr id="3" name="Arrow: Left-Right 2">
            <a:extLst>
              <a:ext uri="{FF2B5EF4-FFF2-40B4-BE49-F238E27FC236}">
                <a16:creationId xmlns:a16="http://schemas.microsoft.com/office/drawing/2014/main" id="{1384F5A8-7B1B-437B-B0B3-AA1B1756C7AD}"/>
              </a:ext>
            </a:extLst>
          </p:cNvPr>
          <p:cNvSpPr/>
          <p:nvPr/>
        </p:nvSpPr>
        <p:spPr>
          <a:xfrm>
            <a:off x="6295202" y="2363461"/>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33" name="TextBox 32">
            <a:extLst>
              <a:ext uri="{FF2B5EF4-FFF2-40B4-BE49-F238E27FC236}">
                <a16:creationId xmlns:a16="http://schemas.microsoft.com/office/drawing/2014/main" id="{CCD5EF0D-6061-49CE-8EAB-59D34A69ECCB}"/>
              </a:ext>
            </a:extLst>
          </p:cNvPr>
          <p:cNvSpPr txBox="1"/>
          <p:nvPr/>
        </p:nvSpPr>
        <p:spPr>
          <a:xfrm>
            <a:off x="4874211" y="3968675"/>
            <a:ext cx="1305165" cy="461665"/>
          </a:xfrm>
          <a:prstGeom prst="rect">
            <a:avLst/>
          </a:prstGeom>
          <a:noFill/>
        </p:spPr>
        <p:txBody>
          <a:bodyPr wrap="none" rtlCol="0">
            <a:spAutoFit/>
          </a:bodyPr>
          <a:lstStyle/>
          <a:p>
            <a:r>
              <a:rPr lang="en-AU" sz="2400" dirty="0"/>
              <a:t>Source </a:t>
            </a:r>
          </a:p>
        </p:txBody>
      </p:sp>
      <p:sp>
        <p:nvSpPr>
          <p:cNvPr id="34" name="TextBox 33">
            <a:extLst>
              <a:ext uri="{FF2B5EF4-FFF2-40B4-BE49-F238E27FC236}">
                <a16:creationId xmlns:a16="http://schemas.microsoft.com/office/drawing/2014/main" id="{5BE3875B-8DEE-46D0-8C3B-D82B1C83D0BD}"/>
              </a:ext>
            </a:extLst>
          </p:cNvPr>
          <p:cNvSpPr txBox="1"/>
          <p:nvPr/>
        </p:nvSpPr>
        <p:spPr>
          <a:xfrm>
            <a:off x="7957011" y="3968675"/>
            <a:ext cx="1468672" cy="461665"/>
          </a:xfrm>
          <a:prstGeom prst="rect">
            <a:avLst/>
          </a:prstGeom>
          <a:noFill/>
        </p:spPr>
        <p:txBody>
          <a:bodyPr wrap="none" rtlCol="0">
            <a:spAutoFit/>
          </a:bodyPr>
          <a:lstStyle/>
          <a:p>
            <a:r>
              <a:rPr lang="en-AU" sz="2400" dirty="0"/>
              <a:t>Channel</a:t>
            </a:r>
          </a:p>
        </p:txBody>
      </p:sp>
      <p:cxnSp>
        <p:nvCxnSpPr>
          <p:cNvPr id="35" name="Straight Connector 34">
            <a:extLst>
              <a:ext uri="{FF2B5EF4-FFF2-40B4-BE49-F238E27FC236}">
                <a16:creationId xmlns:a16="http://schemas.microsoft.com/office/drawing/2014/main" id="{A1C062B1-C9F7-4790-A35C-F747F833D9AB}"/>
              </a:ext>
            </a:extLst>
          </p:cNvPr>
          <p:cNvCxnSpPr/>
          <p:nvPr/>
        </p:nvCxnSpPr>
        <p:spPr>
          <a:xfrm>
            <a:off x="4391756" y="4580675"/>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9C190D4-CFFB-4A34-BDA4-57C71B08DFE6}"/>
              </a:ext>
            </a:extLst>
          </p:cNvPr>
          <p:cNvCxnSpPr>
            <a:cxnSpLocks/>
          </p:cNvCxnSpPr>
          <p:nvPr/>
        </p:nvCxnSpPr>
        <p:spPr>
          <a:xfrm>
            <a:off x="7084776" y="3968675"/>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3AEC7CA9-3017-4DCD-9B6C-D34A94A301DB}"/>
              </a:ext>
            </a:extLst>
          </p:cNvPr>
          <p:cNvSpPr txBox="1"/>
          <p:nvPr/>
        </p:nvSpPr>
        <p:spPr>
          <a:xfrm>
            <a:off x="5062675" y="4858802"/>
            <a:ext cx="1205779" cy="461665"/>
          </a:xfrm>
          <a:prstGeom prst="rect">
            <a:avLst/>
          </a:prstGeom>
          <a:noFill/>
        </p:spPr>
        <p:txBody>
          <a:bodyPr wrap="none" rtlCol="0">
            <a:spAutoFit/>
          </a:bodyPr>
          <a:lstStyle/>
          <a:p>
            <a:r>
              <a:rPr lang="en-AU" sz="2400" dirty="0"/>
              <a:t>Justice</a:t>
            </a:r>
          </a:p>
        </p:txBody>
      </p:sp>
      <p:sp>
        <p:nvSpPr>
          <p:cNvPr id="38" name="TextBox 37">
            <a:extLst>
              <a:ext uri="{FF2B5EF4-FFF2-40B4-BE49-F238E27FC236}">
                <a16:creationId xmlns:a16="http://schemas.microsoft.com/office/drawing/2014/main" id="{4C8E9FAB-20EE-4BA8-A437-82FB9B7B50BC}"/>
              </a:ext>
            </a:extLst>
          </p:cNvPr>
          <p:cNvSpPr txBox="1"/>
          <p:nvPr/>
        </p:nvSpPr>
        <p:spPr>
          <a:xfrm>
            <a:off x="8129334" y="4902906"/>
            <a:ext cx="1124026" cy="461665"/>
          </a:xfrm>
          <a:prstGeom prst="rect">
            <a:avLst/>
          </a:prstGeom>
          <a:noFill/>
        </p:spPr>
        <p:txBody>
          <a:bodyPr wrap="none" rtlCol="0">
            <a:spAutoFit/>
          </a:bodyPr>
          <a:lstStyle/>
          <a:p>
            <a:r>
              <a:rPr lang="en-AU" sz="2400" dirty="0"/>
              <a:t>Mercy</a:t>
            </a:r>
          </a:p>
        </p:txBody>
      </p:sp>
      <p:sp>
        <p:nvSpPr>
          <p:cNvPr id="40" name="Arrow: Right 39">
            <a:extLst>
              <a:ext uri="{FF2B5EF4-FFF2-40B4-BE49-F238E27FC236}">
                <a16:creationId xmlns:a16="http://schemas.microsoft.com/office/drawing/2014/main" id="{099DB8E9-5BC2-4B3E-8A30-341ED3DF9865}"/>
              </a:ext>
            </a:extLst>
          </p:cNvPr>
          <p:cNvSpPr/>
          <p:nvPr/>
        </p:nvSpPr>
        <p:spPr>
          <a:xfrm>
            <a:off x="6590224" y="4905341"/>
            <a:ext cx="1080952" cy="38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41" name="TextBox 40">
            <a:extLst>
              <a:ext uri="{FF2B5EF4-FFF2-40B4-BE49-F238E27FC236}">
                <a16:creationId xmlns:a16="http://schemas.microsoft.com/office/drawing/2014/main" id="{EC52F6A7-EBC5-421B-B0A0-33A995C105FE}"/>
              </a:ext>
            </a:extLst>
          </p:cNvPr>
          <p:cNvSpPr txBox="1"/>
          <p:nvPr/>
        </p:nvSpPr>
        <p:spPr>
          <a:xfrm>
            <a:off x="935493" y="1743970"/>
            <a:ext cx="2339102" cy="461665"/>
          </a:xfrm>
          <a:prstGeom prst="rect">
            <a:avLst/>
          </a:prstGeom>
          <a:noFill/>
        </p:spPr>
        <p:txBody>
          <a:bodyPr wrap="none" rtlCol="0">
            <a:spAutoFit/>
          </a:bodyPr>
          <a:lstStyle/>
          <a:p>
            <a:r>
              <a:rPr lang="en-AU" sz="2400" dirty="0"/>
              <a:t>Co-Equal God</a:t>
            </a:r>
          </a:p>
        </p:txBody>
      </p:sp>
      <p:sp>
        <p:nvSpPr>
          <p:cNvPr id="42" name="TextBox 41">
            <a:extLst>
              <a:ext uri="{FF2B5EF4-FFF2-40B4-BE49-F238E27FC236}">
                <a16:creationId xmlns:a16="http://schemas.microsoft.com/office/drawing/2014/main" id="{76889A59-B8F5-451A-9773-EB52034643E5}"/>
              </a:ext>
            </a:extLst>
          </p:cNvPr>
          <p:cNvSpPr txBox="1"/>
          <p:nvPr/>
        </p:nvSpPr>
        <p:spPr>
          <a:xfrm>
            <a:off x="1024287" y="4272370"/>
            <a:ext cx="1859805" cy="461665"/>
          </a:xfrm>
          <a:prstGeom prst="rect">
            <a:avLst/>
          </a:prstGeom>
          <a:noFill/>
        </p:spPr>
        <p:txBody>
          <a:bodyPr wrap="none" rtlCol="0">
            <a:spAutoFit/>
          </a:bodyPr>
          <a:lstStyle/>
          <a:p>
            <a:r>
              <a:rPr lang="en-AU" sz="2400" dirty="0"/>
              <a:t>Father-Son </a:t>
            </a:r>
          </a:p>
        </p:txBody>
      </p:sp>
    </p:spTree>
    <p:extLst>
      <p:ext uri="{BB962C8B-B14F-4D97-AF65-F5344CB8AC3E}">
        <p14:creationId xmlns:p14="http://schemas.microsoft.com/office/powerpoint/2010/main" val="396239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Satan’s Counterfeit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25600" y="1457070"/>
            <a:ext cx="10318395" cy="1163730"/>
          </a:xfrm>
        </p:spPr>
        <p:txBody>
          <a:bodyPr>
            <a:normAutofit/>
          </a:bodyPr>
          <a:lstStyle/>
          <a:p>
            <a:pPr marL="0" indent="0" algn="just">
              <a:buNone/>
            </a:pPr>
            <a:r>
              <a:rPr lang="en-AU" sz="2400" dirty="0">
                <a:solidFill>
                  <a:srgbClr val="92D050"/>
                </a:solidFill>
                <a:latin typeface="+mn-lt"/>
              </a:rPr>
              <a:t>Justice and judgment </a:t>
            </a:r>
            <a:r>
              <a:rPr lang="en-AU" sz="2400" dirty="0">
                <a:latin typeface="+mn-lt"/>
              </a:rPr>
              <a:t>are the habitation of thy throne: </a:t>
            </a:r>
            <a:r>
              <a:rPr lang="en-AU" sz="2400" dirty="0">
                <a:solidFill>
                  <a:srgbClr val="92D050"/>
                </a:solidFill>
                <a:latin typeface="+mn-lt"/>
              </a:rPr>
              <a:t>mercy and truth</a:t>
            </a:r>
            <a:r>
              <a:rPr lang="en-AU" sz="2400" dirty="0">
                <a:latin typeface="+mn-lt"/>
              </a:rPr>
              <a:t> shall go before thy face. Psalm 89:14  </a:t>
            </a:r>
            <a:endParaRPr lang="en-AU" sz="2400" dirty="0">
              <a:effectLst/>
              <a:latin typeface="+mn-lt"/>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36DE388D-3B41-4E3C-B6D3-18EC3C59B113}"/>
              </a:ext>
            </a:extLst>
          </p:cNvPr>
          <p:cNvSpPr txBox="1"/>
          <p:nvPr/>
        </p:nvSpPr>
        <p:spPr>
          <a:xfrm>
            <a:off x="4818581" y="2671570"/>
            <a:ext cx="1305165" cy="461665"/>
          </a:xfrm>
          <a:prstGeom prst="rect">
            <a:avLst/>
          </a:prstGeom>
          <a:noFill/>
        </p:spPr>
        <p:txBody>
          <a:bodyPr wrap="none" rtlCol="0">
            <a:spAutoFit/>
          </a:bodyPr>
          <a:lstStyle/>
          <a:p>
            <a:r>
              <a:rPr lang="en-AU" sz="2400" dirty="0"/>
              <a:t>Source </a:t>
            </a:r>
          </a:p>
        </p:txBody>
      </p:sp>
      <p:sp>
        <p:nvSpPr>
          <p:cNvPr id="7" name="TextBox 6">
            <a:extLst>
              <a:ext uri="{FF2B5EF4-FFF2-40B4-BE49-F238E27FC236}">
                <a16:creationId xmlns:a16="http://schemas.microsoft.com/office/drawing/2014/main" id="{09278929-D82E-4E1E-BC8C-5C24711B1662}"/>
              </a:ext>
            </a:extLst>
          </p:cNvPr>
          <p:cNvSpPr txBox="1"/>
          <p:nvPr/>
        </p:nvSpPr>
        <p:spPr>
          <a:xfrm>
            <a:off x="7762611" y="2671570"/>
            <a:ext cx="1220206" cy="461665"/>
          </a:xfrm>
          <a:prstGeom prst="rect">
            <a:avLst/>
          </a:prstGeom>
          <a:noFill/>
        </p:spPr>
        <p:txBody>
          <a:bodyPr wrap="none" rtlCol="0">
            <a:spAutoFit/>
          </a:bodyPr>
          <a:lstStyle/>
          <a:p>
            <a:r>
              <a:rPr lang="en-AU" sz="2400" dirty="0"/>
              <a:t>Source</a:t>
            </a:r>
          </a:p>
        </p:txBody>
      </p:sp>
      <p:cxnSp>
        <p:nvCxnSpPr>
          <p:cNvPr id="8" name="Straight Connector 7">
            <a:extLst>
              <a:ext uri="{FF2B5EF4-FFF2-40B4-BE49-F238E27FC236}">
                <a16:creationId xmlns:a16="http://schemas.microsoft.com/office/drawing/2014/main" id="{8D428B6B-633E-4D11-8E4D-8B2891B4BEF1}"/>
              </a:ext>
            </a:extLst>
          </p:cNvPr>
          <p:cNvCxnSpPr/>
          <p:nvPr/>
        </p:nvCxnSpPr>
        <p:spPr>
          <a:xfrm>
            <a:off x="4197356" y="328357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63F92AE-C83D-4247-83D3-979779EA60A6}"/>
              </a:ext>
            </a:extLst>
          </p:cNvPr>
          <p:cNvCxnSpPr>
            <a:cxnSpLocks/>
          </p:cNvCxnSpPr>
          <p:nvPr/>
        </p:nvCxnSpPr>
        <p:spPr>
          <a:xfrm>
            <a:off x="6890376" y="2671570"/>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01AEC07-3875-4441-9322-DBF977C27B37}"/>
              </a:ext>
            </a:extLst>
          </p:cNvPr>
          <p:cNvSpPr txBox="1"/>
          <p:nvPr/>
        </p:nvSpPr>
        <p:spPr>
          <a:xfrm>
            <a:off x="4868275" y="3561697"/>
            <a:ext cx="1205779" cy="461665"/>
          </a:xfrm>
          <a:prstGeom prst="rect">
            <a:avLst/>
          </a:prstGeom>
          <a:noFill/>
        </p:spPr>
        <p:txBody>
          <a:bodyPr wrap="none" rtlCol="0">
            <a:spAutoFit/>
          </a:bodyPr>
          <a:lstStyle/>
          <a:p>
            <a:r>
              <a:rPr lang="en-AU" sz="2400" dirty="0"/>
              <a:t>Justice</a:t>
            </a:r>
          </a:p>
        </p:txBody>
      </p:sp>
      <p:sp>
        <p:nvSpPr>
          <p:cNvPr id="11" name="TextBox 10">
            <a:extLst>
              <a:ext uri="{FF2B5EF4-FFF2-40B4-BE49-F238E27FC236}">
                <a16:creationId xmlns:a16="http://schemas.microsoft.com/office/drawing/2014/main" id="{2C7A6F27-5578-46DD-8102-6D5496E556D4}"/>
              </a:ext>
            </a:extLst>
          </p:cNvPr>
          <p:cNvSpPr txBox="1"/>
          <p:nvPr/>
        </p:nvSpPr>
        <p:spPr>
          <a:xfrm>
            <a:off x="7829453" y="3566593"/>
            <a:ext cx="1124026" cy="461665"/>
          </a:xfrm>
          <a:prstGeom prst="rect">
            <a:avLst/>
          </a:prstGeom>
          <a:noFill/>
        </p:spPr>
        <p:txBody>
          <a:bodyPr wrap="none" rtlCol="0">
            <a:spAutoFit/>
          </a:bodyPr>
          <a:lstStyle/>
          <a:p>
            <a:r>
              <a:rPr lang="en-AU" sz="2400" dirty="0"/>
              <a:t>Mercy</a:t>
            </a:r>
          </a:p>
        </p:txBody>
      </p:sp>
      <p:sp>
        <p:nvSpPr>
          <p:cNvPr id="12" name="Arrow: Left-Right 11">
            <a:extLst>
              <a:ext uri="{FF2B5EF4-FFF2-40B4-BE49-F238E27FC236}">
                <a16:creationId xmlns:a16="http://schemas.microsoft.com/office/drawing/2014/main" id="{0FBD5FC8-4BF9-48ED-BF5B-85BC7D05997B}"/>
              </a:ext>
            </a:extLst>
          </p:cNvPr>
          <p:cNvSpPr/>
          <p:nvPr/>
        </p:nvSpPr>
        <p:spPr>
          <a:xfrm>
            <a:off x="6100802" y="3587461"/>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E4403C33-12D0-4CBB-BD83-1841B3A61537}"/>
              </a:ext>
            </a:extLst>
          </p:cNvPr>
          <p:cNvSpPr txBox="1"/>
          <p:nvPr/>
        </p:nvSpPr>
        <p:spPr>
          <a:xfrm>
            <a:off x="741093" y="2967970"/>
            <a:ext cx="1657826" cy="461665"/>
          </a:xfrm>
          <a:prstGeom prst="rect">
            <a:avLst/>
          </a:prstGeom>
          <a:noFill/>
        </p:spPr>
        <p:txBody>
          <a:bodyPr wrap="none" rtlCol="0">
            <a:spAutoFit/>
          </a:bodyPr>
          <a:lstStyle/>
          <a:p>
            <a:r>
              <a:rPr lang="en-AU" sz="2400" dirty="0"/>
              <a:t>Co-Equal </a:t>
            </a:r>
          </a:p>
        </p:txBody>
      </p:sp>
    </p:spTree>
    <p:extLst>
      <p:ext uri="{BB962C8B-B14F-4D97-AF65-F5344CB8AC3E}">
        <p14:creationId xmlns:p14="http://schemas.microsoft.com/office/powerpoint/2010/main" val="1105683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Bible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525600" y="1457070"/>
            <a:ext cx="10318395" cy="1163730"/>
          </a:xfrm>
        </p:spPr>
        <p:txBody>
          <a:bodyPr>
            <a:normAutofit/>
          </a:bodyPr>
          <a:lstStyle/>
          <a:p>
            <a:pPr marL="0" indent="0" algn="just">
              <a:buNone/>
            </a:pPr>
            <a:r>
              <a:rPr lang="en-AU" sz="2400" dirty="0">
                <a:solidFill>
                  <a:srgbClr val="92D050"/>
                </a:solidFill>
                <a:latin typeface="+mn-lt"/>
              </a:rPr>
              <a:t>Justice and judgment </a:t>
            </a:r>
            <a:r>
              <a:rPr lang="en-AU" sz="2400" dirty="0">
                <a:latin typeface="+mn-lt"/>
              </a:rPr>
              <a:t>are the habitation of thy throne: </a:t>
            </a:r>
            <a:r>
              <a:rPr lang="en-AU" sz="2400" dirty="0">
                <a:solidFill>
                  <a:srgbClr val="92D050"/>
                </a:solidFill>
                <a:latin typeface="+mn-lt"/>
              </a:rPr>
              <a:t>mercy and truth</a:t>
            </a:r>
            <a:r>
              <a:rPr lang="en-AU" sz="2400" dirty="0">
                <a:latin typeface="+mn-lt"/>
              </a:rPr>
              <a:t> shall go before thy face. Psalm 89:14  </a:t>
            </a:r>
            <a:endParaRPr lang="en-AU" sz="2400" dirty="0">
              <a:effectLst/>
              <a:latin typeface="+mn-lt"/>
              <a:ea typeface="Calibri" panose="020F050202020403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0FF911C7-EF19-4F0C-A0A6-7198F008380A}"/>
              </a:ext>
            </a:extLst>
          </p:cNvPr>
          <p:cNvSpPr txBox="1"/>
          <p:nvPr/>
        </p:nvSpPr>
        <p:spPr>
          <a:xfrm>
            <a:off x="4790835" y="2758967"/>
            <a:ext cx="1305165" cy="461665"/>
          </a:xfrm>
          <a:prstGeom prst="rect">
            <a:avLst/>
          </a:prstGeom>
          <a:noFill/>
        </p:spPr>
        <p:txBody>
          <a:bodyPr wrap="none" rtlCol="0">
            <a:spAutoFit/>
          </a:bodyPr>
          <a:lstStyle/>
          <a:p>
            <a:r>
              <a:rPr lang="en-AU" sz="2400" dirty="0"/>
              <a:t>Source </a:t>
            </a:r>
          </a:p>
        </p:txBody>
      </p:sp>
      <p:sp>
        <p:nvSpPr>
          <p:cNvPr id="15" name="TextBox 14">
            <a:extLst>
              <a:ext uri="{FF2B5EF4-FFF2-40B4-BE49-F238E27FC236}">
                <a16:creationId xmlns:a16="http://schemas.microsoft.com/office/drawing/2014/main" id="{039D206C-031C-46A7-93B8-28785C2259D5}"/>
              </a:ext>
            </a:extLst>
          </p:cNvPr>
          <p:cNvSpPr txBox="1"/>
          <p:nvPr/>
        </p:nvSpPr>
        <p:spPr>
          <a:xfrm>
            <a:off x="7873635" y="2758967"/>
            <a:ext cx="1468672" cy="461665"/>
          </a:xfrm>
          <a:prstGeom prst="rect">
            <a:avLst/>
          </a:prstGeom>
          <a:noFill/>
        </p:spPr>
        <p:txBody>
          <a:bodyPr wrap="none" rtlCol="0">
            <a:spAutoFit/>
          </a:bodyPr>
          <a:lstStyle/>
          <a:p>
            <a:r>
              <a:rPr lang="en-AU" sz="2400" dirty="0"/>
              <a:t>Channel</a:t>
            </a:r>
          </a:p>
        </p:txBody>
      </p:sp>
      <p:cxnSp>
        <p:nvCxnSpPr>
          <p:cNvPr id="16" name="Straight Connector 15">
            <a:extLst>
              <a:ext uri="{FF2B5EF4-FFF2-40B4-BE49-F238E27FC236}">
                <a16:creationId xmlns:a16="http://schemas.microsoft.com/office/drawing/2014/main" id="{92EC0ACC-C0AE-4DF6-A6FA-9C2C2EA61B8E}"/>
              </a:ext>
            </a:extLst>
          </p:cNvPr>
          <p:cNvCxnSpPr/>
          <p:nvPr/>
        </p:nvCxnSpPr>
        <p:spPr>
          <a:xfrm>
            <a:off x="4308380" y="337096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338138E-27A9-41B5-9444-8A95ACBCFF8B}"/>
              </a:ext>
            </a:extLst>
          </p:cNvPr>
          <p:cNvCxnSpPr>
            <a:cxnSpLocks/>
          </p:cNvCxnSpPr>
          <p:nvPr/>
        </p:nvCxnSpPr>
        <p:spPr>
          <a:xfrm>
            <a:off x="7001400" y="2758967"/>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2D84784-51A4-4634-8155-A560AD6C052A}"/>
              </a:ext>
            </a:extLst>
          </p:cNvPr>
          <p:cNvSpPr txBox="1"/>
          <p:nvPr/>
        </p:nvSpPr>
        <p:spPr>
          <a:xfrm>
            <a:off x="4791694" y="3616918"/>
            <a:ext cx="1205779" cy="461665"/>
          </a:xfrm>
          <a:prstGeom prst="rect">
            <a:avLst/>
          </a:prstGeom>
          <a:noFill/>
        </p:spPr>
        <p:txBody>
          <a:bodyPr wrap="none" rtlCol="0">
            <a:spAutoFit/>
          </a:bodyPr>
          <a:lstStyle/>
          <a:p>
            <a:r>
              <a:rPr lang="en-AU" sz="2400" dirty="0"/>
              <a:t>Justice</a:t>
            </a:r>
          </a:p>
        </p:txBody>
      </p:sp>
      <p:sp>
        <p:nvSpPr>
          <p:cNvPr id="19" name="TextBox 18">
            <a:extLst>
              <a:ext uri="{FF2B5EF4-FFF2-40B4-BE49-F238E27FC236}">
                <a16:creationId xmlns:a16="http://schemas.microsoft.com/office/drawing/2014/main" id="{D289D072-BC04-468B-A9A4-F7784DF46DCB}"/>
              </a:ext>
            </a:extLst>
          </p:cNvPr>
          <p:cNvSpPr txBox="1"/>
          <p:nvPr/>
        </p:nvSpPr>
        <p:spPr>
          <a:xfrm>
            <a:off x="8045958" y="3693198"/>
            <a:ext cx="1124026" cy="461665"/>
          </a:xfrm>
          <a:prstGeom prst="rect">
            <a:avLst/>
          </a:prstGeom>
          <a:noFill/>
        </p:spPr>
        <p:txBody>
          <a:bodyPr wrap="none" rtlCol="0">
            <a:spAutoFit/>
          </a:bodyPr>
          <a:lstStyle/>
          <a:p>
            <a:r>
              <a:rPr lang="en-AU" sz="2400" dirty="0"/>
              <a:t>Mercy</a:t>
            </a:r>
          </a:p>
        </p:txBody>
      </p:sp>
      <p:sp>
        <p:nvSpPr>
          <p:cNvPr id="20" name="Arrow: Right 19">
            <a:extLst>
              <a:ext uri="{FF2B5EF4-FFF2-40B4-BE49-F238E27FC236}">
                <a16:creationId xmlns:a16="http://schemas.microsoft.com/office/drawing/2014/main" id="{B392C720-D917-4D81-9353-922A5C9C5B5E}"/>
              </a:ext>
            </a:extLst>
          </p:cNvPr>
          <p:cNvSpPr/>
          <p:nvPr/>
        </p:nvSpPr>
        <p:spPr>
          <a:xfrm>
            <a:off x="6506848" y="3695633"/>
            <a:ext cx="1080952" cy="38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1" name="TextBox 20">
            <a:extLst>
              <a:ext uri="{FF2B5EF4-FFF2-40B4-BE49-F238E27FC236}">
                <a16:creationId xmlns:a16="http://schemas.microsoft.com/office/drawing/2014/main" id="{E9377294-8EDD-401C-A6A3-98D3722F0CAD}"/>
              </a:ext>
            </a:extLst>
          </p:cNvPr>
          <p:cNvSpPr txBox="1"/>
          <p:nvPr/>
        </p:nvSpPr>
        <p:spPr>
          <a:xfrm>
            <a:off x="940911" y="3062662"/>
            <a:ext cx="1859805" cy="461665"/>
          </a:xfrm>
          <a:prstGeom prst="rect">
            <a:avLst/>
          </a:prstGeom>
          <a:noFill/>
        </p:spPr>
        <p:txBody>
          <a:bodyPr wrap="none" rtlCol="0">
            <a:spAutoFit/>
          </a:bodyPr>
          <a:lstStyle/>
          <a:p>
            <a:r>
              <a:rPr lang="en-AU" sz="2400" dirty="0"/>
              <a:t>Father-Son </a:t>
            </a:r>
          </a:p>
        </p:txBody>
      </p:sp>
      <p:sp>
        <p:nvSpPr>
          <p:cNvPr id="22" name="TextBox 21">
            <a:extLst>
              <a:ext uri="{FF2B5EF4-FFF2-40B4-BE49-F238E27FC236}">
                <a16:creationId xmlns:a16="http://schemas.microsoft.com/office/drawing/2014/main" id="{49DB4312-E008-4C3F-8AD3-2C10E92FC13A}"/>
              </a:ext>
            </a:extLst>
          </p:cNvPr>
          <p:cNvSpPr txBox="1"/>
          <p:nvPr/>
        </p:nvSpPr>
        <p:spPr>
          <a:xfrm>
            <a:off x="1448806" y="4949659"/>
            <a:ext cx="9214393" cy="461665"/>
          </a:xfrm>
          <a:prstGeom prst="rect">
            <a:avLst/>
          </a:prstGeom>
          <a:noFill/>
        </p:spPr>
        <p:txBody>
          <a:bodyPr wrap="square">
            <a:spAutoFit/>
          </a:bodyPr>
          <a:lstStyle/>
          <a:p>
            <a:r>
              <a:rPr lang="en-AU" sz="2400" dirty="0">
                <a:solidFill>
                  <a:srgbClr val="92D050"/>
                </a:solidFill>
                <a:latin typeface="+mn-lt"/>
              </a:rPr>
              <a:t>Justice and judgment </a:t>
            </a:r>
            <a:r>
              <a:rPr lang="en-AU" sz="2400" dirty="0">
                <a:latin typeface="+mn-lt"/>
              </a:rPr>
              <a:t>are the habitation of thy throne:</a:t>
            </a:r>
            <a:endParaRPr lang="en-AU" sz="2400" dirty="0"/>
          </a:p>
        </p:txBody>
      </p:sp>
      <p:sp>
        <p:nvSpPr>
          <p:cNvPr id="23" name="TextBox 22">
            <a:extLst>
              <a:ext uri="{FF2B5EF4-FFF2-40B4-BE49-F238E27FC236}">
                <a16:creationId xmlns:a16="http://schemas.microsoft.com/office/drawing/2014/main" id="{D99CA8A4-F9C7-41FE-8D89-3D4D6009A686}"/>
              </a:ext>
            </a:extLst>
          </p:cNvPr>
          <p:cNvSpPr txBox="1"/>
          <p:nvPr/>
        </p:nvSpPr>
        <p:spPr>
          <a:xfrm>
            <a:off x="1448806" y="5455332"/>
            <a:ext cx="8472793" cy="461665"/>
          </a:xfrm>
          <a:prstGeom prst="rect">
            <a:avLst/>
          </a:prstGeom>
          <a:noFill/>
        </p:spPr>
        <p:txBody>
          <a:bodyPr wrap="square">
            <a:spAutoFit/>
          </a:bodyPr>
          <a:lstStyle/>
          <a:p>
            <a:r>
              <a:rPr lang="en-AU" sz="2400" dirty="0">
                <a:solidFill>
                  <a:srgbClr val="92D050"/>
                </a:solidFill>
                <a:latin typeface="+mn-lt"/>
              </a:rPr>
              <a:t>= mercy and truth</a:t>
            </a:r>
            <a:r>
              <a:rPr lang="en-AU" sz="2400" dirty="0">
                <a:latin typeface="+mn-lt"/>
              </a:rPr>
              <a:t> shall go before thy face.</a:t>
            </a:r>
            <a:endParaRPr lang="en-AU" sz="2400" dirty="0"/>
          </a:p>
        </p:txBody>
      </p:sp>
    </p:spTree>
    <p:extLst>
      <p:ext uri="{BB962C8B-B14F-4D97-AF65-F5344CB8AC3E}">
        <p14:creationId xmlns:p14="http://schemas.microsoft.com/office/powerpoint/2010/main" val="294600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068865" cy="1049235"/>
          </a:xfrm>
        </p:spPr>
        <p:txBody>
          <a:bodyPr>
            <a:normAutofit/>
          </a:bodyPr>
          <a:lstStyle/>
          <a:p>
            <a:r>
              <a:rPr lang="en-AU" sz="4000" dirty="0"/>
              <a:t>Bible Justice</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41600" y="1451022"/>
            <a:ext cx="10318395" cy="1163730"/>
          </a:xfrm>
        </p:spPr>
        <p:txBody>
          <a:bodyPr>
            <a:normAutofit/>
          </a:bodyPr>
          <a:lstStyle/>
          <a:p>
            <a:pPr marL="0" indent="0" algn="just">
              <a:buNone/>
            </a:pPr>
            <a:r>
              <a:rPr lang="en-AU" sz="2400" dirty="0" err="1">
                <a:latin typeface="+mn-lt"/>
              </a:rPr>
              <a:t>Deut</a:t>
            </a:r>
            <a:r>
              <a:rPr lang="en-AU" sz="2400" dirty="0">
                <a:latin typeface="+mn-lt"/>
              </a:rPr>
              <a:t> 10:18  He administers justice for the fatherless and the widow, and loves the stranger, giving him food and clothing. </a:t>
            </a:r>
            <a:endParaRPr lang="en-AU" sz="2400" dirty="0">
              <a:effectLst/>
              <a:latin typeface="+mn-lt"/>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91EE739-B4C6-408A-8A77-107ECAE8970E}"/>
              </a:ext>
            </a:extLst>
          </p:cNvPr>
          <p:cNvSpPr txBox="1"/>
          <p:nvPr/>
        </p:nvSpPr>
        <p:spPr>
          <a:xfrm>
            <a:off x="741599" y="2512851"/>
            <a:ext cx="10318394" cy="830997"/>
          </a:xfrm>
          <a:prstGeom prst="rect">
            <a:avLst/>
          </a:prstGeom>
          <a:noFill/>
        </p:spPr>
        <p:txBody>
          <a:bodyPr wrap="square">
            <a:spAutoFit/>
          </a:bodyPr>
          <a:lstStyle/>
          <a:p>
            <a:r>
              <a:rPr lang="en-AU" sz="2400" dirty="0"/>
              <a:t>Psalm 10:18  To do </a:t>
            </a:r>
            <a:r>
              <a:rPr lang="en-AU" sz="2400" dirty="0">
                <a:solidFill>
                  <a:srgbClr val="92D050"/>
                </a:solidFill>
              </a:rPr>
              <a:t>justice</a:t>
            </a:r>
            <a:r>
              <a:rPr lang="en-AU" sz="2400" dirty="0"/>
              <a:t> </a:t>
            </a:r>
            <a:r>
              <a:rPr lang="en-AU" sz="2400" dirty="0">
                <a:solidFill>
                  <a:srgbClr val="92D050"/>
                </a:solidFill>
              </a:rPr>
              <a:t>to the fatherless </a:t>
            </a:r>
            <a:r>
              <a:rPr lang="en-AU" sz="2400" dirty="0"/>
              <a:t>and the oppressed, </a:t>
            </a:r>
            <a:r>
              <a:rPr lang="en-AU" sz="2400" dirty="0">
                <a:solidFill>
                  <a:srgbClr val="92D050"/>
                </a:solidFill>
              </a:rPr>
              <a:t>That the man of the earth may oppress no more</a:t>
            </a:r>
            <a:r>
              <a:rPr lang="en-AU" sz="2400" dirty="0"/>
              <a:t>.</a:t>
            </a:r>
          </a:p>
        </p:txBody>
      </p:sp>
      <p:sp>
        <p:nvSpPr>
          <p:cNvPr id="27" name="TextBox 26">
            <a:extLst>
              <a:ext uri="{FF2B5EF4-FFF2-40B4-BE49-F238E27FC236}">
                <a16:creationId xmlns:a16="http://schemas.microsoft.com/office/drawing/2014/main" id="{24298324-DEAF-42CC-A372-AA16ECB732FD}"/>
              </a:ext>
            </a:extLst>
          </p:cNvPr>
          <p:cNvSpPr txBox="1"/>
          <p:nvPr/>
        </p:nvSpPr>
        <p:spPr>
          <a:xfrm>
            <a:off x="741599" y="3514153"/>
            <a:ext cx="10044001" cy="830997"/>
          </a:xfrm>
          <a:prstGeom prst="rect">
            <a:avLst/>
          </a:prstGeom>
          <a:noFill/>
        </p:spPr>
        <p:txBody>
          <a:bodyPr wrap="square">
            <a:spAutoFit/>
          </a:bodyPr>
          <a:lstStyle/>
          <a:p>
            <a:r>
              <a:rPr lang="en-AU" sz="2400" dirty="0"/>
              <a:t>Psalm 33:5  He loves righteousness and </a:t>
            </a:r>
            <a:r>
              <a:rPr lang="en-AU" sz="2400" dirty="0">
                <a:solidFill>
                  <a:srgbClr val="92D050"/>
                </a:solidFill>
              </a:rPr>
              <a:t>justice;</a:t>
            </a:r>
            <a:r>
              <a:rPr lang="en-AU" sz="2400" dirty="0"/>
              <a:t> </a:t>
            </a:r>
            <a:r>
              <a:rPr lang="en-AU" sz="2400" dirty="0">
                <a:solidFill>
                  <a:srgbClr val="92D050"/>
                </a:solidFill>
              </a:rPr>
              <a:t>The earth is full of the goodness of the LORD. </a:t>
            </a:r>
          </a:p>
        </p:txBody>
      </p:sp>
      <p:sp>
        <p:nvSpPr>
          <p:cNvPr id="28" name="TextBox 27">
            <a:extLst>
              <a:ext uri="{FF2B5EF4-FFF2-40B4-BE49-F238E27FC236}">
                <a16:creationId xmlns:a16="http://schemas.microsoft.com/office/drawing/2014/main" id="{7B947D6A-2B44-4932-89F0-8AAA20285B71}"/>
              </a:ext>
            </a:extLst>
          </p:cNvPr>
          <p:cNvSpPr txBox="1"/>
          <p:nvPr/>
        </p:nvSpPr>
        <p:spPr>
          <a:xfrm>
            <a:off x="3027694" y="4869033"/>
            <a:ext cx="1205779" cy="461665"/>
          </a:xfrm>
          <a:prstGeom prst="rect">
            <a:avLst/>
          </a:prstGeom>
          <a:noFill/>
        </p:spPr>
        <p:txBody>
          <a:bodyPr wrap="none" rtlCol="0">
            <a:spAutoFit/>
          </a:bodyPr>
          <a:lstStyle/>
          <a:p>
            <a:r>
              <a:rPr lang="en-AU" sz="2400" dirty="0"/>
              <a:t>Justice</a:t>
            </a:r>
          </a:p>
        </p:txBody>
      </p:sp>
      <p:sp>
        <p:nvSpPr>
          <p:cNvPr id="29" name="TextBox 28">
            <a:extLst>
              <a:ext uri="{FF2B5EF4-FFF2-40B4-BE49-F238E27FC236}">
                <a16:creationId xmlns:a16="http://schemas.microsoft.com/office/drawing/2014/main" id="{DD206B7A-57F5-44B7-BD96-AFF14FB3D78B}"/>
              </a:ext>
            </a:extLst>
          </p:cNvPr>
          <p:cNvSpPr txBox="1"/>
          <p:nvPr/>
        </p:nvSpPr>
        <p:spPr>
          <a:xfrm>
            <a:off x="6333175" y="4855981"/>
            <a:ext cx="1124026" cy="461665"/>
          </a:xfrm>
          <a:prstGeom prst="rect">
            <a:avLst/>
          </a:prstGeom>
          <a:noFill/>
        </p:spPr>
        <p:txBody>
          <a:bodyPr wrap="none" rtlCol="0">
            <a:spAutoFit/>
          </a:bodyPr>
          <a:lstStyle/>
          <a:p>
            <a:r>
              <a:rPr lang="en-AU" sz="2400" dirty="0"/>
              <a:t>Mercy</a:t>
            </a:r>
          </a:p>
        </p:txBody>
      </p:sp>
      <p:sp>
        <p:nvSpPr>
          <p:cNvPr id="30" name="Arrow: Right 29">
            <a:extLst>
              <a:ext uri="{FF2B5EF4-FFF2-40B4-BE49-F238E27FC236}">
                <a16:creationId xmlns:a16="http://schemas.microsoft.com/office/drawing/2014/main" id="{7D4A4D98-8026-4E85-9DE2-5A27A7526896}"/>
              </a:ext>
            </a:extLst>
          </p:cNvPr>
          <p:cNvSpPr/>
          <p:nvPr/>
        </p:nvSpPr>
        <p:spPr>
          <a:xfrm>
            <a:off x="4742848" y="4947748"/>
            <a:ext cx="1080952" cy="38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489623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 You Read?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118420"/>
            <a:ext cx="9620613" cy="2185219"/>
          </a:xfrm>
        </p:spPr>
        <p:txBody>
          <a:bodyPr>
            <a:noAutofit/>
          </a:bodyPr>
          <a:lstStyle/>
          <a:p>
            <a:pPr marL="0" indent="0" algn="just">
              <a:buNone/>
            </a:pPr>
            <a:r>
              <a:rPr lang="en-AU" sz="2400" dirty="0">
                <a:latin typeface="+mn-lt"/>
              </a:rPr>
              <a:t>Jesus:</a:t>
            </a:r>
          </a:p>
          <a:p>
            <a:pPr marL="0" indent="0" algn="just">
              <a:buNone/>
            </a:pPr>
            <a:r>
              <a:rPr lang="en-AU" sz="2400" dirty="0">
                <a:latin typeface="+mn-lt"/>
              </a:rPr>
              <a:t>Matt 5:44  But I say to you, </a:t>
            </a:r>
            <a:r>
              <a:rPr lang="en-AU" sz="2400" dirty="0">
                <a:solidFill>
                  <a:srgbClr val="92D050"/>
                </a:solidFill>
                <a:latin typeface="+mn-lt"/>
              </a:rPr>
              <a:t>love your enemies</a:t>
            </a:r>
            <a:r>
              <a:rPr lang="en-AU" sz="2400" dirty="0">
                <a:latin typeface="+mn-lt"/>
              </a:rPr>
              <a:t>, bless those who curse you, do good to those who hate you, and pray for those who spitefully use you and persecute you, </a:t>
            </a:r>
            <a:endParaRPr lang="en-AU" sz="2400" dirty="0">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5" y="3687098"/>
            <a:ext cx="10228008" cy="2679516"/>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Old Testament:</a:t>
            </a:r>
          </a:p>
          <a:p>
            <a:pPr marL="0" indent="0" algn="just">
              <a:buNone/>
            </a:pPr>
            <a:r>
              <a:rPr lang="en-AU" sz="2400" dirty="0">
                <a:latin typeface="+mn-lt"/>
              </a:rPr>
              <a:t>So it was, when they brought out those kings to Joshua, that Joshua called for all the men of Israel, and said to the captains of the men of war who went with him, "Come near, put your feet on the necks of these kings." And they drew near and put their feet on their necks. Then Joshua said to them, "Do not be afraid, nor be dismayed; be strong and of good courage, </a:t>
            </a:r>
            <a:r>
              <a:rPr lang="en-AU" sz="2400" dirty="0">
                <a:solidFill>
                  <a:srgbClr val="92D050"/>
                </a:solidFill>
                <a:latin typeface="+mn-lt"/>
              </a:rPr>
              <a:t>for thus the LORD will do to all your enemies against whom you fight</a:t>
            </a:r>
            <a:r>
              <a:rPr lang="en-AU" sz="2400" dirty="0">
                <a:latin typeface="+mn-lt"/>
              </a:rPr>
              <a:t>." And afterward Joshua struck them and killed them, and hanged them on five trees; and they were hanging on the trees until evening. (Jos 10:24-26)</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805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47999" y="351103"/>
            <a:ext cx="9511201" cy="1049235"/>
          </a:xfrm>
        </p:spPr>
        <p:txBody>
          <a:bodyPr>
            <a:normAutofit/>
          </a:bodyPr>
          <a:lstStyle/>
          <a:p>
            <a:r>
              <a:rPr lang="en-AU" sz="4000" dirty="0"/>
              <a:t>Justice and Death</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741600" y="1451022"/>
            <a:ext cx="10318395" cy="1163730"/>
          </a:xfrm>
        </p:spPr>
        <p:txBody>
          <a:bodyPr>
            <a:normAutofit lnSpcReduction="10000"/>
          </a:bodyPr>
          <a:lstStyle/>
          <a:p>
            <a:pPr marL="0" indent="0" algn="just">
              <a:buNone/>
            </a:pPr>
            <a:r>
              <a:rPr lang="en-AU" sz="2400" dirty="0">
                <a:latin typeface="+mn-lt"/>
              </a:rPr>
              <a:t>Heb 2:14  Inasmuch then as the children have partaken of flesh and blood, He Himself likewise shared in the same, </a:t>
            </a:r>
            <a:r>
              <a:rPr lang="en-AU" sz="2400" dirty="0">
                <a:solidFill>
                  <a:srgbClr val="92D050"/>
                </a:solidFill>
                <a:latin typeface="+mn-lt"/>
              </a:rPr>
              <a:t>that through death He might destroy him who had the power of death, that is, the devil, </a:t>
            </a:r>
            <a:endParaRPr lang="en-AU" sz="2400" dirty="0">
              <a:solidFill>
                <a:srgbClr val="92D050"/>
              </a:solidFill>
              <a:effectLst/>
              <a:latin typeface="+mn-lt"/>
              <a:ea typeface="Calibri" panose="020F050202020403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891EE739-B4C6-408A-8A77-107ECAE8970E}"/>
              </a:ext>
            </a:extLst>
          </p:cNvPr>
          <p:cNvSpPr txBox="1"/>
          <p:nvPr/>
        </p:nvSpPr>
        <p:spPr>
          <a:xfrm>
            <a:off x="741600" y="2740756"/>
            <a:ext cx="10318394" cy="461665"/>
          </a:xfrm>
          <a:prstGeom prst="rect">
            <a:avLst/>
          </a:prstGeom>
          <a:noFill/>
        </p:spPr>
        <p:txBody>
          <a:bodyPr wrap="square">
            <a:spAutoFit/>
          </a:bodyPr>
          <a:lstStyle/>
          <a:p>
            <a:r>
              <a:rPr lang="en-AU" sz="2400" dirty="0"/>
              <a:t>1Cor 15:26  The last </a:t>
            </a:r>
            <a:r>
              <a:rPr lang="en-AU" sz="2400" dirty="0">
                <a:solidFill>
                  <a:srgbClr val="92D050"/>
                </a:solidFill>
              </a:rPr>
              <a:t>enemy</a:t>
            </a:r>
            <a:r>
              <a:rPr lang="en-AU" sz="2400" dirty="0"/>
              <a:t> that will be destroyed is </a:t>
            </a:r>
            <a:r>
              <a:rPr lang="en-AU" sz="2400" dirty="0">
                <a:solidFill>
                  <a:srgbClr val="92D050"/>
                </a:solidFill>
              </a:rPr>
              <a:t>death</a:t>
            </a:r>
            <a:r>
              <a:rPr lang="en-AU" sz="2400" dirty="0"/>
              <a:t>. </a:t>
            </a:r>
          </a:p>
        </p:txBody>
      </p:sp>
      <p:sp>
        <p:nvSpPr>
          <p:cNvPr id="9" name="TextBox 8">
            <a:extLst>
              <a:ext uri="{FF2B5EF4-FFF2-40B4-BE49-F238E27FC236}">
                <a16:creationId xmlns:a16="http://schemas.microsoft.com/office/drawing/2014/main" id="{E1313577-2E76-41FA-AAF9-6F40452E0B1C}"/>
              </a:ext>
            </a:extLst>
          </p:cNvPr>
          <p:cNvSpPr txBox="1"/>
          <p:nvPr/>
        </p:nvSpPr>
        <p:spPr>
          <a:xfrm>
            <a:off x="741600" y="3512356"/>
            <a:ext cx="10318394" cy="1200329"/>
          </a:xfrm>
          <a:prstGeom prst="rect">
            <a:avLst/>
          </a:prstGeom>
          <a:noFill/>
        </p:spPr>
        <p:txBody>
          <a:bodyPr wrap="square">
            <a:spAutoFit/>
          </a:bodyPr>
          <a:lstStyle/>
          <a:p>
            <a:r>
              <a:rPr lang="en-AU" sz="2400" dirty="0"/>
              <a:t>2 Tim 1:10  but has now been revealed by the appearing of our </a:t>
            </a:r>
            <a:r>
              <a:rPr lang="en-AU" sz="2400" dirty="0" err="1"/>
              <a:t>Savior</a:t>
            </a:r>
            <a:r>
              <a:rPr lang="en-AU" sz="2400" dirty="0"/>
              <a:t> Jesus Christ, </a:t>
            </a:r>
            <a:r>
              <a:rPr lang="en-AU" sz="2400" dirty="0">
                <a:solidFill>
                  <a:srgbClr val="92D050"/>
                </a:solidFill>
              </a:rPr>
              <a:t>who has abolished death </a:t>
            </a:r>
            <a:r>
              <a:rPr lang="en-AU" sz="2400" dirty="0"/>
              <a:t>and brought life and immortality to light through the gospel, </a:t>
            </a:r>
          </a:p>
        </p:txBody>
      </p:sp>
    </p:spTree>
    <p:extLst>
      <p:ext uri="{BB962C8B-B14F-4D97-AF65-F5344CB8AC3E}">
        <p14:creationId xmlns:p14="http://schemas.microsoft.com/office/powerpoint/2010/main" val="9897901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The Seal of God – Father’s Name</a:t>
            </a:r>
          </a:p>
        </p:txBody>
      </p:sp>
      <p:sp>
        <p:nvSpPr>
          <p:cNvPr id="5" name="TextBox 4">
            <a:extLst>
              <a:ext uri="{FF2B5EF4-FFF2-40B4-BE49-F238E27FC236}">
                <a16:creationId xmlns:a16="http://schemas.microsoft.com/office/drawing/2014/main" id="{CBF9D5C0-5507-4197-8695-408AB08BC9B2}"/>
              </a:ext>
            </a:extLst>
          </p:cNvPr>
          <p:cNvSpPr txBox="1"/>
          <p:nvPr/>
        </p:nvSpPr>
        <p:spPr>
          <a:xfrm>
            <a:off x="1114167" y="1342899"/>
            <a:ext cx="9534981" cy="1569660"/>
          </a:xfrm>
          <a:prstGeom prst="rect">
            <a:avLst/>
          </a:prstGeom>
          <a:noFill/>
        </p:spPr>
        <p:txBody>
          <a:bodyPr wrap="square">
            <a:spAutoFit/>
          </a:bodyPr>
          <a:lstStyle/>
          <a:p>
            <a:pPr marR="0" algn="just" rtl="0"/>
            <a:r>
              <a:rPr lang="en-AU" sz="2400" b="0" i="0" u="none" strike="noStrike" baseline="0" dirty="0">
                <a:latin typeface="+mj-lt"/>
              </a:rPr>
              <a:t>Rev 14:1  Then I looked, and behold, a Lamb standing on Mount Zion, and with Him one hundred and forty-four thousand, </a:t>
            </a:r>
            <a:r>
              <a:rPr lang="en-AU" sz="2400" i="0" u="none" strike="noStrike" baseline="0" dirty="0">
                <a:solidFill>
                  <a:srgbClr val="92D050"/>
                </a:solidFill>
                <a:latin typeface="+mj-lt"/>
              </a:rPr>
              <a:t>having His Father's name </a:t>
            </a:r>
            <a:r>
              <a:rPr lang="en-AU" sz="2400" i="0" u="none" strike="noStrike" baseline="0" dirty="0">
                <a:latin typeface="+mj-lt"/>
              </a:rPr>
              <a:t>[G3685 – Character] </a:t>
            </a:r>
            <a:r>
              <a:rPr lang="en-AU" sz="2400" i="0" u="none" strike="noStrike" baseline="0" dirty="0">
                <a:solidFill>
                  <a:srgbClr val="92D050"/>
                </a:solidFill>
                <a:latin typeface="+mj-lt"/>
              </a:rPr>
              <a:t>written on their foreheads. </a:t>
            </a:r>
            <a:endParaRPr lang="en-AU" sz="2400" i="0" u="none" strike="noStrike" baseline="0" dirty="0">
              <a:solidFill>
                <a:srgbClr val="92D050"/>
              </a:solidFill>
              <a:latin typeface="Verdana" panose="020B0604030504040204" pitchFamily="34" charset="0"/>
            </a:endParaRPr>
          </a:p>
        </p:txBody>
      </p:sp>
      <p:sp>
        <p:nvSpPr>
          <p:cNvPr id="6" name="TextBox 5">
            <a:extLst>
              <a:ext uri="{FF2B5EF4-FFF2-40B4-BE49-F238E27FC236}">
                <a16:creationId xmlns:a16="http://schemas.microsoft.com/office/drawing/2014/main" id="{01B29750-1501-416B-BC28-5A36DD02925A}"/>
              </a:ext>
            </a:extLst>
          </p:cNvPr>
          <p:cNvSpPr txBox="1"/>
          <p:nvPr/>
        </p:nvSpPr>
        <p:spPr>
          <a:xfrm>
            <a:off x="1114167" y="2917375"/>
            <a:ext cx="9464960" cy="1200329"/>
          </a:xfrm>
          <a:prstGeom prst="rect">
            <a:avLst/>
          </a:prstGeom>
          <a:noFill/>
        </p:spPr>
        <p:txBody>
          <a:bodyPr wrap="square">
            <a:spAutoFit/>
          </a:bodyPr>
          <a:lstStyle/>
          <a:p>
            <a:pPr algn="just"/>
            <a:r>
              <a:rPr lang="en-AU" sz="2400" b="0" i="0" u="none" strike="noStrike" baseline="0" dirty="0">
                <a:solidFill>
                  <a:srgbClr val="92D050"/>
                </a:solidFill>
                <a:latin typeface="+mj-lt"/>
              </a:rPr>
              <a:t>I have come in My Father's name</a:t>
            </a:r>
            <a:r>
              <a:rPr lang="en-AU" sz="2400" b="0" i="0" u="none" strike="noStrike" baseline="0" dirty="0">
                <a:latin typeface="+mj-lt"/>
              </a:rPr>
              <a:t>, and you do not receive Me; if another comes in his own name, him you will receive</a:t>
            </a:r>
            <a:r>
              <a:rPr lang="en-AU" sz="2400" dirty="0">
                <a:latin typeface="+mj-lt"/>
              </a:rPr>
              <a:t>. John 5:43 </a:t>
            </a:r>
            <a:endParaRPr lang="en-AU" sz="2400" b="0" i="0" u="none" strike="noStrike" baseline="0" dirty="0">
              <a:latin typeface="Verdana" panose="020B0604030504040204" pitchFamily="34" charset="0"/>
            </a:endParaRPr>
          </a:p>
        </p:txBody>
      </p:sp>
      <p:sp>
        <p:nvSpPr>
          <p:cNvPr id="7" name="TextBox 6">
            <a:extLst>
              <a:ext uri="{FF2B5EF4-FFF2-40B4-BE49-F238E27FC236}">
                <a16:creationId xmlns:a16="http://schemas.microsoft.com/office/drawing/2014/main" id="{CCC06750-A23F-4B76-BDDE-94B24B5EE05D}"/>
              </a:ext>
            </a:extLst>
          </p:cNvPr>
          <p:cNvSpPr txBox="1"/>
          <p:nvPr/>
        </p:nvSpPr>
        <p:spPr>
          <a:xfrm>
            <a:off x="1114167" y="4057266"/>
            <a:ext cx="9464960" cy="1200329"/>
          </a:xfrm>
          <a:prstGeom prst="rect">
            <a:avLst/>
          </a:prstGeom>
          <a:noFill/>
        </p:spPr>
        <p:txBody>
          <a:bodyPr wrap="square">
            <a:spAutoFit/>
          </a:bodyPr>
          <a:lstStyle/>
          <a:p>
            <a:pPr algn="just"/>
            <a:r>
              <a:rPr lang="en-AU" sz="2400" b="0" i="0" u="none" strike="noStrike" baseline="0" dirty="0">
                <a:latin typeface="+mj-lt"/>
              </a:rPr>
              <a:t>Jesus answered them, "I told you, and you do not believe. </a:t>
            </a:r>
            <a:r>
              <a:rPr lang="en-AU" sz="2400" b="0" i="0" u="none" strike="noStrike" baseline="0" dirty="0">
                <a:solidFill>
                  <a:srgbClr val="92D050"/>
                </a:solidFill>
                <a:latin typeface="+mj-lt"/>
              </a:rPr>
              <a:t>The works that I do in My Father's name</a:t>
            </a:r>
            <a:r>
              <a:rPr lang="en-AU" sz="2400" b="0" i="0" u="none" strike="noStrike" baseline="0" dirty="0">
                <a:latin typeface="+mj-lt"/>
              </a:rPr>
              <a:t>, they bear witness of Me</a:t>
            </a:r>
            <a:r>
              <a:rPr lang="en-AU" sz="2400" dirty="0">
                <a:latin typeface="+mj-lt"/>
              </a:rPr>
              <a:t>. John 10:25 </a:t>
            </a:r>
            <a:endParaRPr lang="en-AU" sz="2400" b="0" i="0" u="none" strike="noStrike" baseline="0" dirty="0">
              <a:latin typeface="Verdana" panose="020B0604030504040204" pitchFamily="34" charset="0"/>
            </a:endParaRPr>
          </a:p>
        </p:txBody>
      </p:sp>
      <p:sp>
        <p:nvSpPr>
          <p:cNvPr id="8" name="TextBox 7">
            <a:extLst>
              <a:ext uri="{FF2B5EF4-FFF2-40B4-BE49-F238E27FC236}">
                <a16:creationId xmlns:a16="http://schemas.microsoft.com/office/drawing/2014/main" id="{EE68A0EF-92A0-4114-930D-DA1985B5D6E6}"/>
              </a:ext>
            </a:extLst>
          </p:cNvPr>
          <p:cNvSpPr txBox="1"/>
          <p:nvPr/>
        </p:nvSpPr>
        <p:spPr>
          <a:xfrm>
            <a:off x="1114167" y="5371201"/>
            <a:ext cx="9464960" cy="1200329"/>
          </a:xfrm>
          <a:prstGeom prst="rect">
            <a:avLst/>
          </a:prstGeom>
          <a:noFill/>
        </p:spPr>
        <p:txBody>
          <a:bodyPr wrap="square">
            <a:spAutoFit/>
          </a:bodyPr>
          <a:lstStyle/>
          <a:p>
            <a:pPr algn="just"/>
            <a:r>
              <a:rPr lang="en-AU" sz="2400" b="0" i="0" u="none" strike="noStrike" baseline="0" dirty="0">
                <a:solidFill>
                  <a:srgbClr val="92D050"/>
                </a:solidFill>
                <a:latin typeface="+mj-lt"/>
              </a:rPr>
              <a:t>I have manifested Your name </a:t>
            </a:r>
            <a:r>
              <a:rPr lang="en-AU" sz="2400" b="0" i="0" u="none" strike="noStrike" baseline="0" dirty="0">
                <a:latin typeface="+mj-lt"/>
              </a:rPr>
              <a:t>to the men whom You have given Me out of the world. They were Yours, You gave them to Me, and they have kept Your word</a:t>
            </a:r>
            <a:r>
              <a:rPr lang="en-AU" sz="2400" dirty="0">
                <a:latin typeface="+mj-lt"/>
              </a:rPr>
              <a:t>. John 17:6 </a:t>
            </a:r>
            <a:endParaRPr lang="en-AU" sz="2400" b="0" i="0" u="none" strike="noStrike" baseline="0" dirty="0">
              <a:latin typeface="Verdana" panose="020B0604030504040204" pitchFamily="34" charset="0"/>
            </a:endParaRPr>
          </a:p>
        </p:txBody>
      </p:sp>
    </p:spTree>
    <p:extLst>
      <p:ext uri="{BB962C8B-B14F-4D97-AF65-F5344CB8AC3E}">
        <p14:creationId xmlns:p14="http://schemas.microsoft.com/office/powerpoint/2010/main" val="31794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Christ’s Mission</a:t>
            </a:r>
          </a:p>
        </p:txBody>
      </p:sp>
      <p:sp>
        <p:nvSpPr>
          <p:cNvPr id="5" name="TextBox 4">
            <a:extLst>
              <a:ext uri="{FF2B5EF4-FFF2-40B4-BE49-F238E27FC236}">
                <a16:creationId xmlns:a16="http://schemas.microsoft.com/office/drawing/2014/main" id="{CBF9D5C0-5507-4197-8695-408AB08BC9B2}"/>
              </a:ext>
            </a:extLst>
          </p:cNvPr>
          <p:cNvSpPr txBox="1"/>
          <p:nvPr/>
        </p:nvSpPr>
        <p:spPr>
          <a:xfrm>
            <a:off x="1047135" y="2199699"/>
            <a:ext cx="9534981" cy="1938992"/>
          </a:xfrm>
          <a:prstGeom prst="rect">
            <a:avLst/>
          </a:prstGeom>
          <a:noFill/>
        </p:spPr>
        <p:txBody>
          <a:bodyPr wrap="square">
            <a:spAutoFit/>
          </a:bodyPr>
          <a:lstStyle/>
          <a:p>
            <a:pPr algn="just"/>
            <a:r>
              <a:rPr lang="en-AU" sz="4000" dirty="0">
                <a:latin typeface="+mj-lt"/>
              </a:rPr>
              <a:t>John 17:4  I have glorified You on the earth. </a:t>
            </a:r>
            <a:r>
              <a:rPr lang="en-AU" sz="4000" dirty="0">
                <a:solidFill>
                  <a:srgbClr val="92D050"/>
                </a:solidFill>
                <a:latin typeface="+mj-lt"/>
              </a:rPr>
              <a:t>I have finished the work which You have given Me to do</a:t>
            </a:r>
            <a:r>
              <a:rPr lang="en-AU" sz="4000" dirty="0">
                <a:latin typeface="+mj-lt"/>
              </a:rPr>
              <a:t>. </a:t>
            </a:r>
            <a:endParaRPr lang="en-AU" sz="4000" i="0" u="none" strike="noStrike" baseline="0" dirty="0">
              <a:solidFill>
                <a:srgbClr val="92D050"/>
              </a:solidFill>
              <a:latin typeface="Verdana" panose="020B0604030504040204" pitchFamily="34" charset="0"/>
            </a:endParaRPr>
          </a:p>
        </p:txBody>
      </p:sp>
    </p:spTree>
    <p:extLst>
      <p:ext uri="{BB962C8B-B14F-4D97-AF65-F5344CB8AC3E}">
        <p14:creationId xmlns:p14="http://schemas.microsoft.com/office/powerpoint/2010/main" val="42918607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488474"/>
            <a:ext cx="9291215" cy="1049235"/>
          </a:xfrm>
        </p:spPr>
        <p:txBody>
          <a:bodyPr>
            <a:normAutofit/>
          </a:bodyPr>
          <a:lstStyle/>
          <a:p>
            <a:r>
              <a:rPr lang="en-AU" sz="4000" dirty="0"/>
              <a:t>Christ’s 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cs typeface="Calibri" panose="020F0502020204030204" pitchFamily="34" charset="0"/>
              </a:rPr>
              <a:t>In Christ God beheld the reflection of his own image. </a:t>
            </a:r>
            <a:r>
              <a:rPr lang="en-AU" sz="2800" dirty="0">
                <a:solidFill>
                  <a:srgbClr val="92D050"/>
                </a:solidFill>
                <a:cs typeface="Calibri" panose="020F0502020204030204" pitchFamily="34" charset="0"/>
              </a:rPr>
              <a:t>God was manifest in the flesh because of the entire identity of his character with Christ's character. That God should be thus manifest in the flesh was a wonder to the heavenly host,</a:t>
            </a:r>
            <a:r>
              <a:rPr lang="en-AU" sz="2800" dirty="0">
                <a:cs typeface="Calibri" panose="020F0502020204030204" pitchFamily="34" charset="0"/>
              </a:rPr>
              <a:t> “even the mystery which hath been hid from ages and from generations.” {ST, April 15, 1897 par. 10}</a:t>
            </a:r>
          </a:p>
        </p:txBody>
      </p:sp>
    </p:spTree>
    <p:extLst>
      <p:ext uri="{BB962C8B-B14F-4D97-AF65-F5344CB8AC3E}">
        <p14:creationId xmlns:p14="http://schemas.microsoft.com/office/powerpoint/2010/main" val="1527202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687823" y="553274"/>
            <a:ext cx="9291215" cy="1049235"/>
          </a:xfrm>
        </p:spPr>
        <p:txBody>
          <a:bodyPr>
            <a:normAutofit/>
          </a:bodyPr>
          <a:lstStyle/>
          <a:p>
            <a:r>
              <a:rPr lang="en-AU" sz="4000" dirty="0"/>
              <a:t>Christ’s Mission</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87823" y="1775012"/>
            <a:ext cx="10608657" cy="3915783"/>
          </a:xfrm>
        </p:spPr>
        <p:txBody>
          <a:bodyPr>
            <a:normAutofit/>
          </a:bodyPr>
          <a:lstStyle/>
          <a:p>
            <a:pPr marL="0" indent="0" algn="just">
              <a:buNone/>
            </a:pPr>
            <a:r>
              <a:rPr lang="en-AU" sz="2800" dirty="0">
                <a:cs typeface="Calibri" panose="020F0502020204030204" pitchFamily="34" charset="0"/>
              </a:rPr>
              <a:t>Satan had so misrepresented the character of God to the world, that man stood remote from God; </a:t>
            </a:r>
            <a:r>
              <a:rPr lang="en-AU" sz="2800" b="1" dirty="0">
                <a:solidFill>
                  <a:srgbClr val="92D050"/>
                </a:solidFill>
                <a:cs typeface="Calibri" panose="020F0502020204030204" pitchFamily="34" charset="0"/>
              </a:rPr>
              <a:t>but Christ came to display to the world the Father’s attributes, to represent the express image of his person</a:t>
            </a:r>
            <a:r>
              <a:rPr lang="en-AU" sz="2800" dirty="0">
                <a:cs typeface="Calibri" panose="020F0502020204030204" pitchFamily="34" charset="0"/>
              </a:rPr>
              <a:t>. “As the Father gave me commandment, even so I do.” “This commandment have I received of my Father.” </a:t>
            </a:r>
            <a:r>
              <a:rPr lang="en-AU" sz="2800" b="1" dirty="0">
                <a:solidFill>
                  <a:srgbClr val="92D050"/>
                </a:solidFill>
                <a:cs typeface="Calibri" panose="020F0502020204030204" pitchFamily="34" charset="0"/>
              </a:rPr>
              <a:t>The object of Christ’s mission to the world was to reveal the Father.</a:t>
            </a:r>
            <a:r>
              <a:rPr lang="en-AU" sz="2800" dirty="0">
                <a:cs typeface="Calibri" panose="020F0502020204030204" pitchFamily="34" charset="0"/>
              </a:rPr>
              <a:t> {ST, April 11, 1895 par. 2}</a:t>
            </a:r>
          </a:p>
          <a:p>
            <a:pPr marL="0" indent="0" algn="just">
              <a:buNone/>
            </a:pPr>
            <a:r>
              <a:rPr lang="en-AU" sz="2800" dirty="0">
                <a:cs typeface="Calibri" panose="020F0502020204030204" pitchFamily="34" charset="0"/>
              </a:rPr>
              <a:t>Christ never killed anyone. {</a:t>
            </a:r>
            <a:r>
              <a:rPr lang="en-AU" sz="2800" dirty="0" err="1">
                <a:cs typeface="Calibri" panose="020F0502020204030204" pitchFamily="34" charset="0"/>
              </a:rPr>
              <a:t>CTr</a:t>
            </a:r>
            <a:r>
              <a:rPr lang="en-AU" sz="2800" dirty="0">
                <a:cs typeface="Calibri" panose="020F0502020204030204" pitchFamily="34" charset="0"/>
              </a:rPr>
              <a:t> 248.4}</a:t>
            </a:r>
          </a:p>
          <a:p>
            <a:pPr marL="0" indent="0" algn="just">
              <a:buNone/>
            </a:pPr>
            <a:endParaRPr lang="en-AU" sz="2800" dirty="0">
              <a:cs typeface="Calibri" panose="020F0502020204030204" pitchFamily="34" charset="0"/>
            </a:endParaRPr>
          </a:p>
        </p:txBody>
      </p:sp>
    </p:spTree>
    <p:extLst>
      <p:ext uri="{BB962C8B-B14F-4D97-AF65-F5344CB8AC3E}">
        <p14:creationId xmlns:p14="http://schemas.microsoft.com/office/powerpoint/2010/main" val="885001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Point to Ponder</a:t>
            </a:r>
          </a:p>
        </p:txBody>
      </p:sp>
      <p:sp>
        <p:nvSpPr>
          <p:cNvPr id="5" name="TextBox 4">
            <a:extLst>
              <a:ext uri="{FF2B5EF4-FFF2-40B4-BE49-F238E27FC236}">
                <a16:creationId xmlns:a16="http://schemas.microsoft.com/office/drawing/2014/main" id="{CBF9D5C0-5507-4197-8695-408AB08BC9B2}"/>
              </a:ext>
            </a:extLst>
          </p:cNvPr>
          <p:cNvSpPr txBox="1"/>
          <p:nvPr/>
        </p:nvSpPr>
        <p:spPr>
          <a:xfrm>
            <a:off x="982335" y="1573299"/>
            <a:ext cx="9534981" cy="1200329"/>
          </a:xfrm>
          <a:prstGeom prst="rect">
            <a:avLst/>
          </a:prstGeom>
          <a:noFill/>
        </p:spPr>
        <p:txBody>
          <a:bodyPr wrap="square">
            <a:spAutoFit/>
          </a:bodyPr>
          <a:lstStyle/>
          <a:p>
            <a:pPr algn="just"/>
            <a:r>
              <a:rPr lang="en-AU" sz="2400" dirty="0" err="1">
                <a:latin typeface="+mj-lt"/>
              </a:rPr>
              <a:t>Deu</a:t>
            </a:r>
            <a:r>
              <a:rPr lang="en-AU" sz="2400" dirty="0">
                <a:latin typeface="+mj-lt"/>
              </a:rPr>
              <a:t> 32:39  'Now see that I, even I, am He, And there is no God besides Me; </a:t>
            </a:r>
            <a:r>
              <a:rPr lang="en-AU" sz="2400" dirty="0">
                <a:solidFill>
                  <a:srgbClr val="92D050"/>
                </a:solidFill>
                <a:latin typeface="+mj-lt"/>
              </a:rPr>
              <a:t>I kill </a:t>
            </a:r>
            <a:r>
              <a:rPr lang="en-AU" sz="2400" dirty="0">
                <a:latin typeface="+mj-lt"/>
              </a:rPr>
              <a:t>and </a:t>
            </a:r>
            <a:r>
              <a:rPr lang="en-AU" sz="2400" dirty="0">
                <a:solidFill>
                  <a:srgbClr val="92D050"/>
                </a:solidFill>
                <a:latin typeface="+mj-lt"/>
              </a:rPr>
              <a:t>I make alive</a:t>
            </a:r>
            <a:r>
              <a:rPr lang="en-AU" sz="2400" dirty="0">
                <a:latin typeface="+mj-lt"/>
              </a:rPr>
              <a:t>; I wound and I heal; Nor is there any who can deliver from My hand. </a:t>
            </a:r>
            <a:endParaRPr lang="en-AU" sz="2400" i="0" u="none" strike="noStrike" baseline="0" dirty="0">
              <a:solidFill>
                <a:srgbClr val="92D050"/>
              </a:solidFill>
              <a:latin typeface="Verdana" panose="020B0604030504040204" pitchFamily="34" charset="0"/>
            </a:endParaRPr>
          </a:p>
        </p:txBody>
      </p:sp>
      <p:sp>
        <p:nvSpPr>
          <p:cNvPr id="4" name="TextBox 3">
            <a:extLst>
              <a:ext uri="{FF2B5EF4-FFF2-40B4-BE49-F238E27FC236}">
                <a16:creationId xmlns:a16="http://schemas.microsoft.com/office/drawing/2014/main" id="{BD33C840-C702-4C9F-AC04-46FEAFBFA5DC}"/>
              </a:ext>
            </a:extLst>
          </p:cNvPr>
          <p:cNvSpPr txBox="1"/>
          <p:nvPr/>
        </p:nvSpPr>
        <p:spPr>
          <a:xfrm>
            <a:off x="5124623" y="3031570"/>
            <a:ext cx="1305165" cy="461665"/>
          </a:xfrm>
          <a:prstGeom prst="rect">
            <a:avLst/>
          </a:prstGeom>
          <a:noFill/>
        </p:spPr>
        <p:txBody>
          <a:bodyPr wrap="none" rtlCol="0">
            <a:spAutoFit/>
          </a:bodyPr>
          <a:lstStyle/>
          <a:p>
            <a:r>
              <a:rPr lang="en-AU" sz="2400" dirty="0"/>
              <a:t>Source </a:t>
            </a:r>
          </a:p>
        </p:txBody>
      </p:sp>
      <p:sp>
        <p:nvSpPr>
          <p:cNvPr id="6" name="TextBox 5">
            <a:extLst>
              <a:ext uri="{FF2B5EF4-FFF2-40B4-BE49-F238E27FC236}">
                <a16:creationId xmlns:a16="http://schemas.microsoft.com/office/drawing/2014/main" id="{6E4B2456-0EDC-49DA-8691-0BB4A6DC20B8}"/>
              </a:ext>
            </a:extLst>
          </p:cNvPr>
          <p:cNvSpPr txBox="1"/>
          <p:nvPr/>
        </p:nvSpPr>
        <p:spPr>
          <a:xfrm>
            <a:off x="8068653" y="3031570"/>
            <a:ext cx="1220206" cy="461665"/>
          </a:xfrm>
          <a:prstGeom prst="rect">
            <a:avLst/>
          </a:prstGeom>
          <a:noFill/>
        </p:spPr>
        <p:txBody>
          <a:bodyPr wrap="none" rtlCol="0">
            <a:spAutoFit/>
          </a:bodyPr>
          <a:lstStyle/>
          <a:p>
            <a:r>
              <a:rPr lang="en-AU" sz="2400" dirty="0"/>
              <a:t>Source</a:t>
            </a:r>
          </a:p>
        </p:txBody>
      </p:sp>
      <p:cxnSp>
        <p:nvCxnSpPr>
          <p:cNvPr id="7" name="Straight Connector 6">
            <a:extLst>
              <a:ext uri="{FF2B5EF4-FFF2-40B4-BE49-F238E27FC236}">
                <a16:creationId xmlns:a16="http://schemas.microsoft.com/office/drawing/2014/main" id="{25B53AA3-9AF7-4B9F-8B1C-DFB50135C8E1}"/>
              </a:ext>
            </a:extLst>
          </p:cNvPr>
          <p:cNvCxnSpPr/>
          <p:nvPr/>
        </p:nvCxnSpPr>
        <p:spPr>
          <a:xfrm>
            <a:off x="4503398" y="3643570"/>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9D1624B-AA97-446A-A5BC-68ADFAC3085D}"/>
              </a:ext>
            </a:extLst>
          </p:cNvPr>
          <p:cNvCxnSpPr>
            <a:cxnSpLocks/>
          </p:cNvCxnSpPr>
          <p:nvPr/>
        </p:nvCxnSpPr>
        <p:spPr>
          <a:xfrm>
            <a:off x="7196418" y="3031570"/>
            <a:ext cx="0" cy="186846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9BDE755-B9A0-46E2-BE06-C2F70C635F5D}"/>
              </a:ext>
            </a:extLst>
          </p:cNvPr>
          <p:cNvSpPr txBox="1"/>
          <p:nvPr/>
        </p:nvSpPr>
        <p:spPr>
          <a:xfrm>
            <a:off x="5174317" y="3921697"/>
            <a:ext cx="702436" cy="461665"/>
          </a:xfrm>
          <a:prstGeom prst="rect">
            <a:avLst/>
          </a:prstGeom>
          <a:noFill/>
        </p:spPr>
        <p:txBody>
          <a:bodyPr wrap="none" rtlCol="0">
            <a:spAutoFit/>
          </a:bodyPr>
          <a:lstStyle/>
          <a:p>
            <a:r>
              <a:rPr lang="en-AU" sz="2400" dirty="0"/>
              <a:t>I Kill</a:t>
            </a:r>
          </a:p>
        </p:txBody>
      </p:sp>
      <p:sp>
        <p:nvSpPr>
          <p:cNvPr id="10" name="TextBox 9">
            <a:extLst>
              <a:ext uri="{FF2B5EF4-FFF2-40B4-BE49-F238E27FC236}">
                <a16:creationId xmlns:a16="http://schemas.microsoft.com/office/drawing/2014/main" id="{F6A3E6D4-B20B-4AB7-AEE1-AE577338DF4A}"/>
              </a:ext>
            </a:extLst>
          </p:cNvPr>
          <p:cNvSpPr txBox="1"/>
          <p:nvPr/>
        </p:nvSpPr>
        <p:spPr>
          <a:xfrm>
            <a:off x="8068653" y="3940994"/>
            <a:ext cx="1989647" cy="461665"/>
          </a:xfrm>
          <a:prstGeom prst="rect">
            <a:avLst/>
          </a:prstGeom>
          <a:noFill/>
        </p:spPr>
        <p:txBody>
          <a:bodyPr wrap="none" rtlCol="0">
            <a:spAutoFit/>
          </a:bodyPr>
          <a:lstStyle/>
          <a:p>
            <a:r>
              <a:rPr lang="en-AU" sz="2400" dirty="0"/>
              <a:t>I Make Alive</a:t>
            </a:r>
          </a:p>
        </p:txBody>
      </p:sp>
      <p:sp>
        <p:nvSpPr>
          <p:cNvPr id="11" name="Arrow: Left-Right 10">
            <a:extLst>
              <a:ext uri="{FF2B5EF4-FFF2-40B4-BE49-F238E27FC236}">
                <a16:creationId xmlns:a16="http://schemas.microsoft.com/office/drawing/2014/main" id="{F9411890-48B2-4395-A086-1750DB7C774B}"/>
              </a:ext>
            </a:extLst>
          </p:cNvPr>
          <p:cNvSpPr/>
          <p:nvPr/>
        </p:nvSpPr>
        <p:spPr>
          <a:xfrm>
            <a:off x="6406844" y="3947461"/>
            <a:ext cx="1547999" cy="436430"/>
          </a:xfrm>
          <a:prstGeom prst="lef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25774CA8-6A3B-4C8A-A4A8-BAB1F5383E2C}"/>
              </a:ext>
            </a:extLst>
          </p:cNvPr>
          <p:cNvSpPr txBox="1"/>
          <p:nvPr/>
        </p:nvSpPr>
        <p:spPr>
          <a:xfrm>
            <a:off x="1047135" y="3327970"/>
            <a:ext cx="1572866" cy="461665"/>
          </a:xfrm>
          <a:prstGeom prst="rect">
            <a:avLst/>
          </a:prstGeom>
          <a:noFill/>
        </p:spPr>
        <p:txBody>
          <a:bodyPr wrap="none" rtlCol="0">
            <a:spAutoFit/>
          </a:bodyPr>
          <a:lstStyle/>
          <a:p>
            <a:r>
              <a:rPr lang="en-AU" sz="2400" dirty="0"/>
              <a:t>Co-Equal</a:t>
            </a:r>
          </a:p>
        </p:txBody>
      </p:sp>
      <p:sp>
        <p:nvSpPr>
          <p:cNvPr id="13" name="TextBox 12">
            <a:extLst>
              <a:ext uri="{FF2B5EF4-FFF2-40B4-BE49-F238E27FC236}">
                <a16:creationId xmlns:a16="http://schemas.microsoft.com/office/drawing/2014/main" id="{5C51DF24-4488-4576-83C0-C51424A68379}"/>
              </a:ext>
            </a:extLst>
          </p:cNvPr>
          <p:cNvSpPr txBox="1"/>
          <p:nvPr/>
        </p:nvSpPr>
        <p:spPr>
          <a:xfrm>
            <a:off x="4979359" y="4995047"/>
            <a:ext cx="1305165" cy="461665"/>
          </a:xfrm>
          <a:prstGeom prst="rect">
            <a:avLst/>
          </a:prstGeom>
          <a:noFill/>
        </p:spPr>
        <p:txBody>
          <a:bodyPr wrap="none" rtlCol="0">
            <a:spAutoFit/>
          </a:bodyPr>
          <a:lstStyle/>
          <a:p>
            <a:r>
              <a:rPr lang="en-AU" sz="2400" dirty="0"/>
              <a:t>Source </a:t>
            </a:r>
          </a:p>
        </p:txBody>
      </p:sp>
      <p:sp>
        <p:nvSpPr>
          <p:cNvPr id="14" name="TextBox 13">
            <a:extLst>
              <a:ext uri="{FF2B5EF4-FFF2-40B4-BE49-F238E27FC236}">
                <a16:creationId xmlns:a16="http://schemas.microsoft.com/office/drawing/2014/main" id="{63C63405-4045-4E64-9D2E-CE69258A65B5}"/>
              </a:ext>
            </a:extLst>
          </p:cNvPr>
          <p:cNvSpPr txBox="1"/>
          <p:nvPr/>
        </p:nvSpPr>
        <p:spPr>
          <a:xfrm>
            <a:off x="8062159" y="4995047"/>
            <a:ext cx="1468672" cy="461665"/>
          </a:xfrm>
          <a:prstGeom prst="rect">
            <a:avLst/>
          </a:prstGeom>
          <a:noFill/>
        </p:spPr>
        <p:txBody>
          <a:bodyPr wrap="none" rtlCol="0">
            <a:spAutoFit/>
          </a:bodyPr>
          <a:lstStyle/>
          <a:p>
            <a:r>
              <a:rPr lang="en-AU" sz="2400" dirty="0"/>
              <a:t>Channel</a:t>
            </a:r>
          </a:p>
        </p:txBody>
      </p:sp>
      <p:cxnSp>
        <p:nvCxnSpPr>
          <p:cNvPr id="15" name="Straight Connector 14">
            <a:extLst>
              <a:ext uri="{FF2B5EF4-FFF2-40B4-BE49-F238E27FC236}">
                <a16:creationId xmlns:a16="http://schemas.microsoft.com/office/drawing/2014/main" id="{F8489190-EC3C-42EA-A3BD-971E990A9A0B}"/>
              </a:ext>
            </a:extLst>
          </p:cNvPr>
          <p:cNvCxnSpPr/>
          <p:nvPr/>
        </p:nvCxnSpPr>
        <p:spPr>
          <a:xfrm>
            <a:off x="4496904" y="5607047"/>
            <a:ext cx="5695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B285F1E-7929-446B-9117-025ADB9F8EE9}"/>
              </a:ext>
            </a:extLst>
          </p:cNvPr>
          <p:cNvCxnSpPr>
            <a:cxnSpLocks/>
          </p:cNvCxnSpPr>
          <p:nvPr/>
        </p:nvCxnSpPr>
        <p:spPr>
          <a:xfrm>
            <a:off x="7189924" y="4995047"/>
            <a:ext cx="0" cy="163615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90D42A2-9AD3-4DAA-8045-D4DAA2ADD96A}"/>
              </a:ext>
            </a:extLst>
          </p:cNvPr>
          <p:cNvSpPr txBox="1"/>
          <p:nvPr/>
        </p:nvSpPr>
        <p:spPr>
          <a:xfrm>
            <a:off x="5167823" y="5885174"/>
            <a:ext cx="702436" cy="461665"/>
          </a:xfrm>
          <a:prstGeom prst="rect">
            <a:avLst/>
          </a:prstGeom>
          <a:noFill/>
        </p:spPr>
        <p:txBody>
          <a:bodyPr wrap="none" rtlCol="0">
            <a:spAutoFit/>
          </a:bodyPr>
          <a:lstStyle/>
          <a:p>
            <a:r>
              <a:rPr lang="en-AU" sz="2400" dirty="0"/>
              <a:t>I Kill</a:t>
            </a:r>
          </a:p>
        </p:txBody>
      </p:sp>
      <p:sp>
        <p:nvSpPr>
          <p:cNvPr id="18" name="TextBox 17">
            <a:extLst>
              <a:ext uri="{FF2B5EF4-FFF2-40B4-BE49-F238E27FC236}">
                <a16:creationId xmlns:a16="http://schemas.microsoft.com/office/drawing/2014/main" id="{FFC5E4DA-1C5E-466D-AB1C-FB3790D34B5A}"/>
              </a:ext>
            </a:extLst>
          </p:cNvPr>
          <p:cNvSpPr txBox="1"/>
          <p:nvPr/>
        </p:nvSpPr>
        <p:spPr>
          <a:xfrm>
            <a:off x="8234482" y="5929278"/>
            <a:ext cx="1989647" cy="461665"/>
          </a:xfrm>
          <a:prstGeom prst="rect">
            <a:avLst/>
          </a:prstGeom>
          <a:noFill/>
        </p:spPr>
        <p:txBody>
          <a:bodyPr wrap="none" rtlCol="0">
            <a:spAutoFit/>
          </a:bodyPr>
          <a:lstStyle/>
          <a:p>
            <a:r>
              <a:rPr lang="en-AU" sz="2400" dirty="0"/>
              <a:t>I Make Alive</a:t>
            </a:r>
          </a:p>
        </p:txBody>
      </p:sp>
      <p:sp>
        <p:nvSpPr>
          <p:cNvPr id="19" name="Arrow: Right 18">
            <a:extLst>
              <a:ext uri="{FF2B5EF4-FFF2-40B4-BE49-F238E27FC236}">
                <a16:creationId xmlns:a16="http://schemas.microsoft.com/office/drawing/2014/main" id="{F356DCF2-B8B5-42B9-AA7A-9AF7683AB72C}"/>
              </a:ext>
            </a:extLst>
          </p:cNvPr>
          <p:cNvSpPr/>
          <p:nvPr/>
        </p:nvSpPr>
        <p:spPr>
          <a:xfrm>
            <a:off x="6695372" y="5931713"/>
            <a:ext cx="1080952" cy="38295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a:p>
        </p:txBody>
      </p:sp>
      <p:sp>
        <p:nvSpPr>
          <p:cNvPr id="20" name="TextBox 19">
            <a:extLst>
              <a:ext uri="{FF2B5EF4-FFF2-40B4-BE49-F238E27FC236}">
                <a16:creationId xmlns:a16="http://schemas.microsoft.com/office/drawing/2014/main" id="{5B37EAA6-9160-441A-9F5B-4BD761A4C50A}"/>
              </a:ext>
            </a:extLst>
          </p:cNvPr>
          <p:cNvSpPr txBox="1"/>
          <p:nvPr/>
        </p:nvSpPr>
        <p:spPr>
          <a:xfrm>
            <a:off x="1129435" y="5298742"/>
            <a:ext cx="1859805" cy="461665"/>
          </a:xfrm>
          <a:prstGeom prst="rect">
            <a:avLst/>
          </a:prstGeom>
          <a:noFill/>
        </p:spPr>
        <p:txBody>
          <a:bodyPr wrap="none" rtlCol="0">
            <a:spAutoFit/>
          </a:bodyPr>
          <a:lstStyle/>
          <a:p>
            <a:r>
              <a:rPr lang="en-AU" sz="2400" dirty="0"/>
              <a:t>Father-Son </a:t>
            </a:r>
          </a:p>
        </p:txBody>
      </p:sp>
    </p:spTree>
    <p:extLst>
      <p:ext uri="{BB962C8B-B14F-4D97-AF65-F5344CB8AC3E}">
        <p14:creationId xmlns:p14="http://schemas.microsoft.com/office/powerpoint/2010/main" val="18009880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Point to Ponder</a:t>
            </a:r>
          </a:p>
        </p:txBody>
      </p:sp>
      <p:sp>
        <p:nvSpPr>
          <p:cNvPr id="5" name="TextBox 4">
            <a:extLst>
              <a:ext uri="{FF2B5EF4-FFF2-40B4-BE49-F238E27FC236}">
                <a16:creationId xmlns:a16="http://schemas.microsoft.com/office/drawing/2014/main" id="{CBF9D5C0-5507-4197-8695-408AB08BC9B2}"/>
              </a:ext>
            </a:extLst>
          </p:cNvPr>
          <p:cNvSpPr txBox="1"/>
          <p:nvPr/>
        </p:nvSpPr>
        <p:spPr>
          <a:xfrm>
            <a:off x="982335" y="1573299"/>
            <a:ext cx="9534981" cy="1200329"/>
          </a:xfrm>
          <a:prstGeom prst="rect">
            <a:avLst/>
          </a:prstGeom>
          <a:noFill/>
        </p:spPr>
        <p:txBody>
          <a:bodyPr wrap="square">
            <a:spAutoFit/>
          </a:bodyPr>
          <a:lstStyle/>
          <a:p>
            <a:pPr algn="just"/>
            <a:r>
              <a:rPr lang="en-AU" sz="2400" dirty="0" err="1">
                <a:latin typeface="+mj-lt"/>
              </a:rPr>
              <a:t>Deu</a:t>
            </a:r>
            <a:r>
              <a:rPr lang="en-AU" sz="2400" dirty="0">
                <a:latin typeface="+mj-lt"/>
              </a:rPr>
              <a:t> 32:39  'Now see that I, even I, am He, And there is no God besides Me; </a:t>
            </a:r>
            <a:r>
              <a:rPr lang="en-AU" sz="2400" dirty="0">
                <a:solidFill>
                  <a:srgbClr val="92D050"/>
                </a:solidFill>
                <a:latin typeface="+mj-lt"/>
              </a:rPr>
              <a:t>I kill </a:t>
            </a:r>
            <a:r>
              <a:rPr lang="en-AU" sz="2400" b="1" dirty="0">
                <a:solidFill>
                  <a:srgbClr val="92D050"/>
                </a:solidFill>
                <a:latin typeface="+mj-lt"/>
              </a:rPr>
              <a:t>and</a:t>
            </a:r>
            <a:r>
              <a:rPr lang="en-AU" sz="2400" dirty="0">
                <a:latin typeface="+mj-lt"/>
              </a:rPr>
              <a:t> </a:t>
            </a:r>
            <a:r>
              <a:rPr lang="en-AU" sz="2400" dirty="0">
                <a:solidFill>
                  <a:srgbClr val="92D050"/>
                </a:solidFill>
                <a:latin typeface="+mj-lt"/>
              </a:rPr>
              <a:t>I make alive</a:t>
            </a:r>
            <a:r>
              <a:rPr lang="en-AU" sz="2400" dirty="0">
                <a:latin typeface="+mj-lt"/>
              </a:rPr>
              <a:t>; </a:t>
            </a:r>
            <a:r>
              <a:rPr lang="en-AU" sz="2400" dirty="0">
                <a:solidFill>
                  <a:srgbClr val="92D050"/>
                </a:solidFill>
                <a:latin typeface="+mj-lt"/>
              </a:rPr>
              <a:t>I wound and I heal; </a:t>
            </a:r>
            <a:r>
              <a:rPr lang="en-AU" sz="2400" dirty="0">
                <a:latin typeface="+mj-lt"/>
              </a:rPr>
              <a:t>Nor is there any who can deliver from My hand. </a:t>
            </a:r>
            <a:endParaRPr lang="en-AU" sz="2400" i="0" u="none" strike="noStrike" baseline="0" dirty="0">
              <a:solidFill>
                <a:srgbClr val="92D050"/>
              </a:solidFill>
              <a:latin typeface="Verdana" panose="020B0604030504040204" pitchFamily="34" charset="0"/>
            </a:endParaRPr>
          </a:p>
        </p:txBody>
      </p:sp>
      <p:sp>
        <p:nvSpPr>
          <p:cNvPr id="21" name="TextBox 20">
            <a:extLst>
              <a:ext uri="{FF2B5EF4-FFF2-40B4-BE49-F238E27FC236}">
                <a16:creationId xmlns:a16="http://schemas.microsoft.com/office/drawing/2014/main" id="{7ECF449C-7F9B-4991-B050-670E0F71A024}"/>
              </a:ext>
            </a:extLst>
          </p:cNvPr>
          <p:cNvSpPr txBox="1"/>
          <p:nvPr/>
        </p:nvSpPr>
        <p:spPr>
          <a:xfrm>
            <a:off x="982334" y="2953789"/>
            <a:ext cx="9534981" cy="830997"/>
          </a:xfrm>
          <a:prstGeom prst="rect">
            <a:avLst/>
          </a:prstGeom>
          <a:noFill/>
        </p:spPr>
        <p:txBody>
          <a:bodyPr wrap="square">
            <a:spAutoFit/>
          </a:bodyPr>
          <a:lstStyle/>
          <a:p>
            <a:pPr algn="just"/>
            <a:r>
              <a:rPr lang="en-AU" sz="2400" dirty="0">
                <a:latin typeface="+mj-lt"/>
              </a:rPr>
              <a:t>I kill </a:t>
            </a:r>
            <a:r>
              <a:rPr lang="en-AU" sz="2400" b="1" dirty="0">
                <a:latin typeface="+mj-lt"/>
              </a:rPr>
              <a:t>and</a:t>
            </a:r>
            <a:r>
              <a:rPr lang="en-AU" sz="2400" dirty="0">
                <a:latin typeface="+mj-lt"/>
              </a:rPr>
              <a:t> I make alive</a:t>
            </a:r>
          </a:p>
          <a:p>
            <a:pPr algn="just"/>
            <a:r>
              <a:rPr lang="en-AU" sz="2400" i="0" u="none" strike="noStrike" baseline="0" dirty="0">
                <a:latin typeface="+mj-lt"/>
              </a:rPr>
              <a:t>= </a:t>
            </a:r>
            <a:r>
              <a:rPr lang="en-AU" sz="2400" dirty="0">
                <a:latin typeface="+mj-lt"/>
              </a:rPr>
              <a:t>I wound and I heal; </a:t>
            </a:r>
            <a:endParaRPr lang="en-AU" sz="2400" i="0" u="none" strike="noStrike" baseline="0" dirty="0">
              <a:latin typeface="Verdana" panose="020B0604030504040204" pitchFamily="34" charset="0"/>
            </a:endParaRPr>
          </a:p>
        </p:txBody>
      </p:sp>
      <p:sp>
        <p:nvSpPr>
          <p:cNvPr id="24" name="TextBox 23">
            <a:extLst>
              <a:ext uri="{FF2B5EF4-FFF2-40B4-BE49-F238E27FC236}">
                <a16:creationId xmlns:a16="http://schemas.microsoft.com/office/drawing/2014/main" id="{BD757239-6FA5-4C25-8BA2-BCEFDE60E320}"/>
              </a:ext>
            </a:extLst>
          </p:cNvPr>
          <p:cNvSpPr txBox="1"/>
          <p:nvPr/>
        </p:nvSpPr>
        <p:spPr>
          <a:xfrm>
            <a:off x="982334" y="3900147"/>
            <a:ext cx="9695266" cy="1200329"/>
          </a:xfrm>
          <a:prstGeom prst="rect">
            <a:avLst/>
          </a:prstGeom>
          <a:noFill/>
        </p:spPr>
        <p:txBody>
          <a:bodyPr wrap="square">
            <a:spAutoFit/>
          </a:bodyPr>
          <a:lstStyle/>
          <a:p>
            <a:pPr algn="just"/>
            <a:r>
              <a:rPr lang="en-AU" sz="2400" dirty="0"/>
              <a:t>"The LORD kills and makes alive; </a:t>
            </a:r>
            <a:r>
              <a:rPr lang="en-AU" sz="2400" dirty="0">
                <a:solidFill>
                  <a:srgbClr val="92D050"/>
                </a:solidFill>
              </a:rPr>
              <a:t>He brings down to the grave and brings up</a:t>
            </a:r>
            <a:r>
              <a:rPr lang="en-AU" sz="2400" dirty="0"/>
              <a:t>. The LORD makes poor and makes rich; He brings low and lifts up. (1Sa 2:6-7)</a:t>
            </a:r>
          </a:p>
        </p:txBody>
      </p:sp>
    </p:spTree>
    <p:extLst>
      <p:ext uri="{BB962C8B-B14F-4D97-AF65-F5344CB8AC3E}">
        <p14:creationId xmlns:p14="http://schemas.microsoft.com/office/powerpoint/2010/main" val="17928317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Gospel Process</a:t>
            </a:r>
          </a:p>
        </p:txBody>
      </p:sp>
      <p:sp>
        <p:nvSpPr>
          <p:cNvPr id="25" name="TextBox 24">
            <a:extLst>
              <a:ext uri="{FF2B5EF4-FFF2-40B4-BE49-F238E27FC236}">
                <a16:creationId xmlns:a16="http://schemas.microsoft.com/office/drawing/2014/main" id="{51E58353-B4E2-4DE1-AF25-7CFC4652BF7E}"/>
              </a:ext>
            </a:extLst>
          </p:cNvPr>
          <p:cNvSpPr txBox="1"/>
          <p:nvPr/>
        </p:nvSpPr>
        <p:spPr>
          <a:xfrm>
            <a:off x="1047135" y="1486237"/>
            <a:ext cx="9695266" cy="1200329"/>
          </a:xfrm>
          <a:prstGeom prst="rect">
            <a:avLst/>
          </a:prstGeom>
          <a:noFill/>
        </p:spPr>
        <p:txBody>
          <a:bodyPr wrap="square">
            <a:spAutoFit/>
          </a:bodyPr>
          <a:lstStyle/>
          <a:p>
            <a:pPr algn="just"/>
            <a:r>
              <a:rPr lang="en-AU" sz="2400" dirty="0"/>
              <a:t>2 Cor 3:6  who also made us sufficient as ministers of the new covenant, not of the letter but of the Spirit; </a:t>
            </a:r>
            <a:r>
              <a:rPr lang="en-AU" sz="2400" dirty="0">
                <a:solidFill>
                  <a:srgbClr val="92D050"/>
                </a:solidFill>
              </a:rPr>
              <a:t>for the letter kills</a:t>
            </a:r>
            <a:r>
              <a:rPr lang="en-AU" sz="2400" dirty="0"/>
              <a:t>, but [and] </a:t>
            </a:r>
            <a:r>
              <a:rPr lang="en-AU" sz="2400" dirty="0">
                <a:solidFill>
                  <a:srgbClr val="92D050"/>
                </a:solidFill>
              </a:rPr>
              <a:t>the Spirit gives life. </a:t>
            </a:r>
          </a:p>
        </p:txBody>
      </p:sp>
      <p:sp>
        <p:nvSpPr>
          <p:cNvPr id="7" name="TextBox 6">
            <a:extLst>
              <a:ext uri="{FF2B5EF4-FFF2-40B4-BE49-F238E27FC236}">
                <a16:creationId xmlns:a16="http://schemas.microsoft.com/office/drawing/2014/main" id="{9373A1E4-2B7E-4652-BE68-1C6D57FC025B}"/>
              </a:ext>
            </a:extLst>
          </p:cNvPr>
          <p:cNvSpPr txBox="1"/>
          <p:nvPr/>
        </p:nvSpPr>
        <p:spPr>
          <a:xfrm>
            <a:off x="1047135" y="2971106"/>
            <a:ext cx="9695266" cy="1569660"/>
          </a:xfrm>
          <a:prstGeom prst="rect">
            <a:avLst/>
          </a:prstGeom>
          <a:noFill/>
        </p:spPr>
        <p:txBody>
          <a:bodyPr wrap="square">
            <a:spAutoFit/>
          </a:bodyPr>
          <a:lstStyle/>
          <a:p>
            <a:pPr algn="just"/>
            <a:r>
              <a:rPr lang="en-AU" sz="2400" dirty="0"/>
              <a:t>Romans 6:4  Therefore we were </a:t>
            </a:r>
            <a:r>
              <a:rPr lang="en-AU" sz="2400" dirty="0">
                <a:solidFill>
                  <a:srgbClr val="92D050"/>
                </a:solidFill>
              </a:rPr>
              <a:t>buried with Him through baptism into death,</a:t>
            </a:r>
            <a:r>
              <a:rPr lang="en-AU" sz="2400" dirty="0"/>
              <a:t> that just as Christ was raised from the dead by the glory of the Father, </a:t>
            </a:r>
            <a:r>
              <a:rPr lang="en-AU" sz="2400" dirty="0">
                <a:solidFill>
                  <a:srgbClr val="92D050"/>
                </a:solidFill>
              </a:rPr>
              <a:t>even so we also should walk in newness of life. </a:t>
            </a:r>
          </a:p>
        </p:txBody>
      </p:sp>
      <p:sp>
        <p:nvSpPr>
          <p:cNvPr id="8" name="TextBox 7">
            <a:extLst>
              <a:ext uri="{FF2B5EF4-FFF2-40B4-BE49-F238E27FC236}">
                <a16:creationId xmlns:a16="http://schemas.microsoft.com/office/drawing/2014/main" id="{8169D408-BDE3-4FDD-91ED-8F8F07F68C18}"/>
              </a:ext>
            </a:extLst>
          </p:cNvPr>
          <p:cNvSpPr txBox="1"/>
          <p:nvPr/>
        </p:nvSpPr>
        <p:spPr>
          <a:xfrm>
            <a:off x="1047135" y="4757906"/>
            <a:ext cx="9695266" cy="1200329"/>
          </a:xfrm>
          <a:prstGeom prst="rect">
            <a:avLst/>
          </a:prstGeom>
          <a:noFill/>
        </p:spPr>
        <p:txBody>
          <a:bodyPr wrap="square">
            <a:spAutoFit/>
          </a:bodyPr>
          <a:lstStyle/>
          <a:p>
            <a:pPr algn="just"/>
            <a:r>
              <a:rPr lang="en-AU" sz="2400" dirty="0"/>
              <a:t>Rom 5:20  Moreover the </a:t>
            </a:r>
            <a:r>
              <a:rPr lang="en-AU" sz="2400" dirty="0">
                <a:solidFill>
                  <a:srgbClr val="92D050"/>
                </a:solidFill>
              </a:rPr>
              <a:t>law entered that the offense might abound.</a:t>
            </a:r>
            <a:r>
              <a:rPr lang="en-AU" sz="2400" dirty="0"/>
              <a:t> But where sin abounded, </a:t>
            </a:r>
            <a:r>
              <a:rPr lang="en-AU" sz="2400" dirty="0">
                <a:solidFill>
                  <a:srgbClr val="92D050"/>
                </a:solidFill>
              </a:rPr>
              <a:t>grace abounded much more, </a:t>
            </a:r>
          </a:p>
        </p:txBody>
      </p:sp>
    </p:spTree>
    <p:extLst>
      <p:ext uri="{BB962C8B-B14F-4D97-AF65-F5344CB8AC3E}">
        <p14:creationId xmlns:p14="http://schemas.microsoft.com/office/powerpoint/2010/main" val="19850348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689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 You Read?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118420"/>
            <a:ext cx="10228008" cy="2413819"/>
          </a:xfrm>
        </p:spPr>
        <p:txBody>
          <a:bodyPr>
            <a:noAutofit/>
          </a:bodyPr>
          <a:lstStyle/>
          <a:p>
            <a:pPr marL="0" indent="0" algn="just">
              <a:buNone/>
            </a:pPr>
            <a:r>
              <a:rPr lang="en-AU" sz="2400" dirty="0">
                <a:latin typeface="+mn-lt"/>
              </a:rPr>
              <a:t>Jesus:</a:t>
            </a:r>
          </a:p>
          <a:p>
            <a:pPr marL="0" indent="0" algn="just">
              <a:buNone/>
            </a:pPr>
            <a:r>
              <a:rPr lang="en-AU" sz="2400" dirty="0">
                <a:latin typeface="+mn-lt"/>
              </a:rPr>
              <a:t>Matt 5:44  But I say to you, love your enemies, </a:t>
            </a:r>
            <a:r>
              <a:rPr lang="en-AU" sz="2400" dirty="0">
                <a:solidFill>
                  <a:srgbClr val="92D050"/>
                </a:solidFill>
                <a:latin typeface="+mn-lt"/>
              </a:rPr>
              <a:t>bless those who curse you,</a:t>
            </a:r>
            <a:r>
              <a:rPr lang="en-AU" sz="2400" dirty="0">
                <a:latin typeface="+mn-lt"/>
              </a:rPr>
              <a:t> do good to those who hate you, and pray for those who spitefully use you and persecute you, </a:t>
            </a:r>
          </a:p>
          <a:p>
            <a:pPr marL="0" indent="0" algn="just">
              <a:buNone/>
            </a:pPr>
            <a:r>
              <a:rPr lang="en-AU" sz="2400" dirty="0"/>
              <a:t>Rom 12:14  Bless those who persecute you; </a:t>
            </a:r>
            <a:r>
              <a:rPr lang="en-AU" sz="2400" dirty="0">
                <a:solidFill>
                  <a:srgbClr val="92D050"/>
                </a:solidFill>
              </a:rPr>
              <a:t>bless and do not curse.</a:t>
            </a:r>
            <a:r>
              <a:rPr lang="en-AU" sz="2400" dirty="0"/>
              <a:t> </a:t>
            </a:r>
          </a:p>
          <a:p>
            <a:pPr marL="0" indent="0" algn="just">
              <a:buNone/>
            </a:pPr>
            <a:endParaRPr lang="en-AU" sz="2400" dirty="0">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5" y="3687098"/>
            <a:ext cx="10228008" cy="2679516"/>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Old Testament:</a:t>
            </a:r>
          </a:p>
          <a:p>
            <a:pPr marL="0" indent="0" algn="just">
              <a:buNone/>
            </a:pPr>
            <a:r>
              <a:rPr lang="en-AU" sz="2400" dirty="0">
                <a:latin typeface="+mn-lt"/>
              </a:rPr>
              <a:t>Then he went up from there to Bethel; and as he was going up the road, some youths came from the city and mocked him, and said to him, "Go up, you baldhead! Go up, you baldhead!" </a:t>
            </a:r>
            <a:r>
              <a:rPr lang="en-AU" sz="2400" dirty="0">
                <a:solidFill>
                  <a:srgbClr val="92D050"/>
                </a:solidFill>
                <a:latin typeface="+mn-lt"/>
              </a:rPr>
              <a:t>So he turned around and looked at them, and pronounced a curse on them in the name of the LORD</a:t>
            </a:r>
            <a:r>
              <a:rPr lang="en-AU" sz="2400" dirty="0">
                <a:latin typeface="+mn-lt"/>
              </a:rPr>
              <a:t>. And two female bears came out of the woods and mauled forty-two of the youths. 2 Kings 2:23-24</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7154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How Do You Read?</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118421"/>
            <a:ext cx="10228008" cy="2590798"/>
          </a:xfrm>
        </p:spPr>
        <p:txBody>
          <a:bodyPr>
            <a:noAutofit/>
          </a:bodyPr>
          <a:lstStyle/>
          <a:p>
            <a:pPr marL="0" indent="0" algn="just">
              <a:buNone/>
            </a:pPr>
            <a:r>
              <a:rPr lang="en-AU" sz="2400" dirty="0">
                <a:latin typeface="+mn-lt"/>
              </a:rPr>
              <a:t>Jesus:</a:t>
            </a:r>
          </a:p>
          <a:p>
            <a:pPr marL="0" indent="0" algn="just">
              <a:buNone/>
            </a:pPr>
            <a:r>
              <a:rPr lang="en-AU" sz="2400" dirty="0">
                <a:latin typeface="+mn-lt"/>
              </a:rPr>
              <a:t>Luke 9:56  </a:t>
            </a:r>
            <a:r>
              <a:rPr lang="en-AU" sz="2400" dirty="0">
                <a:solidFill>
                  <a:srgbClr val="92D050"/>
                </a:solidFill>
                <a:latin typeface="+mn-lt"/>
              </a:rPr>
              <a:t>For the Son of Man did not come to destroy men's lives </a:t>
            </a:r>
            <a:r>
              <a:rPr lang="en-AU" sz="2400" dirty="0">
                <a:latin typeface="+mn-lt"/>
              </a:rPr>
              <a:t>but to save them." And they went to another village.</a:t>
            </a:r>
          </a:p>
          <a:p>
            <a:pPr marL="0" indent="0" algn="just">
              <a:buNone/>
            </a:pPr>
            <a:r>
              <a:rPr lang="en-AU" sz="2400" dirty="0">
                <a:latin typeface="+mn-lt"/>
              </a:rPr>
              <a:t>John 14:9  Jesus said to him, "Have I been with you so long, and yet you have not known Me, Philip? </a:t>
            </a:r>
            <a:r>
              <a:rPr lang="en-AU" sz="2400" dirty="0">
                <a:solidFill>
                  <a:srgbClr val="92D050"/>
                </a:solidFill>
                <a:latin typeface="+mn-lt"/>
              </a:rPr>
              <a:t>He who has seen Me has seen the Father;</a:t>
            </a:r>
            <a:r>
              <a:rPr lang="en-AU" sz="2400" dirty="0">
                <a:latin typeface="+mn-lt"/>
              </a:rPr>
              <a:t> so how can you say, 'Show us the Father'? </a:t>
            </a:r>
          </a:p>
          <a:p>
            <a:pPr marL="0" indent="0" algn="just">
              <a:buNone/>
            </a:pPr>
            <a:endParaRPr lang="en-AU" sz="2400" dirty="0">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4E99006B-99D8-4075-BEBE-3C1BCB5054E5}"/>
              </a:ext>
            </a:extLst>
          </p:cNvPr>
          <p:cNvSpPr txBox="1">
            <a:spLocks/>
          </p:cNvSpPr>
          <p:nvPr/>
        </p:nvSpPr>
        <p:spPr>
          <a:xfrm>
            <a:off x="1047135" y="4173794"/>
            <a:ext cx="10228008" cy="219282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None/>
            </a:pPr>
            <a:r>
              <a:rPr lang="en-AU" sz="2400" dirty="0">
                <a:latin typeface="+mn-lt"/>
              </a:rPr>
              <a:t>Old Testament:</a:t>
            </a:r>
          </a:p>
          <a:p>
            <a:pPr marL="0" indent="0" algn="just">
              <a:buNone/>
            </a:pPr>
            <a:r>
              <a:rPr lang="en-AU" sz="2400" dirty="0">
                <a:latin typeface="+mn-lt"/>
              </a:rPr>
              <a:t>Gen 6:7  So the LORD said, </a:t>
            </a:r>
            <a:r>
              <a:rPr lang="en-AU" sz="2400" dirty="0">
                <a:solidFill>
                  <a:srgbClr val="92D050"/>
                </a:solidFill>
                <a:latin typeface="+mn-lt"/>
              </a:rPr>
              <a:t>"I will destroy man whom I have created from the face of the earth</a:t>
            </a:r>
            <a:r>
              <a:rPr lang="en-AU" sz="2400" dirty="0">
                <a:latin typeface="+mn-lt"/>
              </a:rPr>
              <a:t>, both man and beast, creeping thing and birds of the air, for I am sorry that I have made them." </a:t>
            </a:r>
            <a:endParaRPr lang="en-AU" sz="2400" dirty="0">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0370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Does God Kill People – Case 1?</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91979" y="1130643"/>
            <a:ext cx="10286999" cy="5566720"/>
          </a:xfrm>
        </p:spPr>
        <p:txBody>
          <a:bodyPr>
            <a:noAutofit/>
          </a:bodyPr>
          <a:lstStyle/>
          <a:p>
            <a:pPr algn="just">
              <a:buFont typeface="Wingdings 3" charset="2"/>
              <a:buAutoNum type="arabicPeriod"/>
            </a:pPr>
            <a:r>
              <a:rPr lang="en-AU" dirty="0">
                <a:solidFill>
                  <a:srgbClr val="92D050"/>
                </a:solidFill>
                <a:latin typeface="+mn-lt"/>
              </a:rPr>
              <a:t>The Flood Story </a:t>
            </a:r>
            <a:r>
              <a:rPr lang="en-AU" dirty="0">
                <a:latin typeface="+mn-lt"/>
              </a:rPr>
              <a:t>– Gen 6:7 </a:t>
            </a:r>
            <a:r>
              <a:rPr lang="en-AU" dirty="0"/>
              <a:t>“</a:t>
            </a:r>
            <a:r>
              <a:rPr lang="en-AU" b="0" i="0" u="none" strike="noStrike" baseline="0" dirty="0"/>
              <a:t>I will destroy man whom I have created”</a:t>
            </a:r>
            <a:endParaRPr lang="en-AU" dirty="0"/>
          </a:p>
          <a:p>
            <a:pPr algn="just">
              <a:buAutoNum type="arabicPeriod"/>
            </a:pPr>
            <a:r>
              <a:rPr lang="en-AU" b="0" i="0" u="none" strike="noStrike" baseline="0" dirty="0">
                <a:solidFill>
                  <a:srgbClr val="92D050"/>
                </a:solidFill>
                <a:latin typeface="+mn-lt"/>
              </a:rPr>
              <a:t>Sodom and Gomorrah </a:t>
            </a:r>
            <a:r>
              <a:rPr lang="en-AU" b="0" i="0" u="none" strike="noStrike" baseline="0" dirty="0">
                <a:latin typeface="+mn-lt"/>
              </a:rPr>
              <a:t>– Gen 19:24 “the LORD rained upon Sodom and upon Gomorrah brimstone and fire”</a:t>
            </a:r>
          </a:p>
          <a:p>
            <a:pPr algn="just">
              <a:buAutoNum type="arabicPeriod"/>
            </a:pPr>
            <a:r>
              <a:rPr lang="en-AU" dirty="0">
                <a:solidFill>
                  <a:srgbClr val="92D050"/>
                </a:solidFill>
                <a:latin typeface="+mn-lt"/>
              </a:rPr>
              <a:t>Korah, </a:t>
            </a:r>
            <a:r>
              <a:rPr lang="en-AU" dirty="0" err="1">
                <a:solidFill>
                  <a:srgbClr val="92D050"/>
                </a:solidFill>
                <a:latin typeface="+mn-lt"/>
              </a:rPr>
              <a:t>Dathan</a:t>
            </a:r>
            <a:r>
              <a:rPr lang="en-AU" dirty="0">
                <a:solidFill>
                  <a:srgbClr val="92D050"/>
                </a:solidFill>
                <a:latin typeface="+mn-lt"/>
              </a:rPr>
              <a:t> and </a:t>
            </a:r>
            <a:r>
              <a:rPr lang="en-AU" dirty="0" err="1">
                <a:solidFill>
                  <a:srgbClr val="92D050"/>
                </a:solidFill>
                <a:latin typeface="+mn-lt"/>
              </a:rPr>
              <a:t>Abiram</a:t>
            </a:r>
            <a:r>
              <a:rPr lang="en-AU" dirty="0">
                <a:solidFill>
                  <a:srgbClr val="92D050"/>
                </a:solidFill>
                <a:latin typeface="+mn-lt"/>
              </a:rPr>
              <a:t> </a:t>
            </a:r>
            <a:r>
              <a:rPr lang="en-AU" dirty="0">
                <a:latin typeface="+mn-lt"/>
              </a:rPr>
              <a:t>– Num 16:32 </a:t>
            </a:r>
            <a:r>
              <a:rPr lang="en-AU" dirty="0">
                <a:solidFill>
                  <a:srgbClr val="92D050"/>
                </a:solidFill>
                <a:latin typeface="+mn-lt"/>
              </a:rPr>
              <a:t>and the earth opened its mouth and swallowed them up</a:t>
            </a:r>
            <a:r>
              <a:rPr lang="en-AU" dirty="0">
                <a:latin typeface="+mn-lt"/>
              </a:rPr>
              <a:t>, with their households and all the men with Korah, with all their goods. </a:t>
            </a:r>
          </a:p>
          <a:p>
            <a:pPr algn="just">
              <a:buAutoNum type="arabicPeriod"/>
            </a:pPr>
            <a:r>
              <a:rPr lang="en-AU" dirty="0">
                <a:solidFill>
                  <a:srgbClr val="92D050"/>
                </a:solidFill>
                <a:latin typeface="+mn-lt"/>
              </a:rPr>
              <a:t>Nadab and Abihu </a:t>
            </a:r>
            <a:r>
              <a:rPr lang="en-AU" dirty="0">
                <a:latin typeface="+mn-lt"/>
              </a:rPr>
              <a:t>– Lev 10:1,2 …</a:t>
            </a:r>
            <a:r>
              <a:rPr lang="en-AU" dirty="0">
                <a:solidFill>
                  <a:srgbClr val="92D050"/>
                </a:solidFill>
                <a:latin typeface="+mn-lt"/>
              </a:rPr>
              <a:t>So fire went out from the LORD and devoured them</a:t>
            </a:r>
            <a:r>
              <a:rPr lang="en-AU" dirty="0">
                <a:latin typeface="+mn-lt"/>
              </a:rPr>
              <a:t>, and they died before the LORD. (Lev 10:1-2)</a:t>
            </a:r>
          </a:p>
          <a:p>
            <a:pPr algn="just">
              <a:buAutoNum type="arabicPeriod"/>
            </a:pPr>
            <a:r>
              <a:rPr lang="en-AU" dirty="0">
                <a:solidFill>
                  <a:srgbClr val="92D050"/>
                </a:solidFill>
                <a:latin typeface="+mn-lt"/>
              </a:rPr>
              <a:t>Uzzah</a:t>
            </a:r>
            <a:r>
              <a:rPr lang="en-AU" dirty="0">
                <a:latin typeface="+mn-lt"/>
              </a:rPr>
              <a:t> -  2 Sam 6:8 Then the anger of the LORD was aroused against Uzzah, </a:t>
            </a:r>
            <a:r>
              <a:rPr lang="en-AU" dirty="0">
                <a:solidFill>
                  <a:srgbClr val="92D050"/>
                </a:solidFill>
                <a:latin typeface="+mn-lt"/>
              </a:rPr>
              <a:t>and God struck him there for his error; and he died </a:t>
            </a:r>
            <a:r>
              <a:rPr lang="en-AU" dirty="0">
                <a:latin typeface="+mn-lt"/>
              </a:rPr>
              <a:t>there by the ark of God. </a:t>
            </a:r>
          </a:p>
          <a:p>
            <a:pPr algn="just">
              <a:buAutoNum type="arabicPeriod"/>
            </a:pPr>
            <a:r>
              <a:rPr lang="en-AU" dirty="0">
                <a:solidFill>
                  <a:srgbClr val="92D050"/>
                </a:solidFill>
                <a:latin typeface="+mn-lt"/>
              </a:rPr>
              <a:t>Elijah</a:t>
            </a:r>
            <a:r>
              <a:rPr lang="en-AU" dirty="0">
                <a:latin typeface="+mn-lt"/>
              </a:rPr>
              <a:t> – 2 Kings 1:12  So Elijah answered and said to them, "If I am a man of God, let fire come down from heaven and consume you and your fifty men." </a:t>
            </a:r>
            <a:r>
              <a:rPr lang="en-AU" dirty="0">
                <a:solidFill>
                  <a:srgbClr val="92D050"/>
                </a:solidFill>
                <a:latin typeface="+mn-lt"/>
              </a:rPr>
              <a:t>And the fire of God came down from heaven and consumed him and his fifty</a:t>
            </a:r>
            <a:r>
              <a:rPr lang="en-AU" dirty="0">
                <a:latin typeface="+mn-lt"/>
              </a:rPr>
              <a:t>.</a:t>
            </a:r>
          </a:p>
          <a:p>
            <a:pPr algn="just">
              <a:buAutoNum type="arabicPeriod"/>
            </a:pPr>
            <a:r>
              <a:rPr lang="en-AU" dirty="0">
                <a:solidFill>
                  <a:srgbClr val="92D050"/>
                </a:solidFill>
                <a:latin typeface="+mn-lt"/>
              </a:rPr>
              <a:t>Saul</a:t>
            </a:r>
            <a:r>
              <a:rPr lang="en-AU" dirty="0">
                <a:latin typeface="+mn-lt"/>
              </a:rPr>
              <a:t>. – 1Ch 10:14  But he did not inquire of the LORD; </a:t>
            </a:r>
            <a:r>
              <a:rPr lang="en-AU" dirty="0">
                <a:solidFill>
                  <a:srgbClr val="92D050"/>
                </a:solidFill>
                <a:latin typeface="+mn-lt"/>
              </a:rPr>
              <a:t>therefore He killed him</a:t>
            </a:r>
            <a:r>
              <a:rPr lang="en-AU" dirty="0">
                <a:latin typeface="+mn-lt"/>
              </a:rPr>
              <a:t>, and turned the kingdom over to David the son of Jesse.  </a:t>
            </a:r>
          </a:p>
          <a:p>
            <a:pPr algn="just">
              <a:buAutoNum type="arabicPeriod"/>
            </a:pPr>
            <a:endParaRPr lang="en-AU" sz="2200" b="0" i="0" u="none" strike="noStrike" baseline="0" dirty="0"/>
          </a:p>
          <a:p>
            <a:pPr marR="0" algn="l" rtl="0"/>
            <a:endParaRPr lang="en-AU" sz="1800" b="0" i="0" u="none" strike="noStrike" baseline="0" dirty="0">
              <a:latin typeface="Verdana" panose="020B0604030504040204" pitchFamily="34" charset="0"/>
            </a:endParaRPr>
          </a:p>
          <a:p>
            <a:pPr marL="0" indent="0" algn="just">
              <a:buNone/>
            </a:pPr>
            <a:endParaRPr lang="en-AU" dirty="0">
              <a:solidFill>
                <a:srgbClr val="92D050"/>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82919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A Little Deeper…</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91979" y="1130644"/>
            <a:ext cx="10286999" cy="1896762"/>
          </a:xfrm>
        </p:spPr>
        <p:txBody>
          <a:bodyPr>
            <a:noAutofit/>
          </a:bodyPr>
          <a:lstStyle/>
          <a:p>
            <a:pPr marL="0" indent="0" algn="just">
              <a:buNone/>
            </a:pPr>
            <a:r>
              <a:rPr lang="en-AU" dirty="0">
                <a:latin typeface="+mn-lt"/>
              </a:rPr>
              <a:t>1Ch 10:14  But he did not inquire of the LORD; </a:t>
            </a:r>
            <a:r>
              <a:rPr lang="en-AU" dirty="0">
                <a:solidFill>
                  <a:srgbClr val="92D050"/>
                </a:solidFill>
                <a:latin typeface="+mn-lt"/>
              </a:rPr>
              <a:t>therefore He killed him</a:t>
            </a:r>
            <a:r>
              <a:rPr lang="en-AU" dirty="0">
                <a:latin typeface="+mn-lt"/>
              </a:rPr>
              <a:t>, and turned the kingdom over to David the son of Jesse. </a:t>
            </a:r>
          </a:p>
          <a:p>
            <a:pPr marL="400050" lvl="1" indent="0" algn="just">
              <a:buNone/>
            </a:pPr>
            <a:r>
              <a:rPr lang="en-AU" dirty="0">
                <a:latin typeface="+mn-lt"/>
              </a:rPr>
              <a:t>1Ch 10:4  Then Saul said to his armorbearer, "Draw your sword, and thrust me through with it, lest these uncircumcised men come and abuse me." But his armorbearer would not, for he was greatly afraid. </a:t>
            </a:r>
            <a:r>
              <a:rPr lang="en-AU" dirty="0">
                <a:solidFill>
                  <a:srgbClr val="92D050"/>
                </a:solidFill>
                <a:latin typeface="+mn-lt"/>
              </a:rPr>
              <a:t>Therefore Saul took a sword and fell on it.  </a:t>
            </a:r>
          </a:p>
          <a:p>
            <a:pPr algn="just">
              <a:buAutoNum type="arabicPeriod"/>
            </a:pPr>
            <a:endParaRPr lang="en-AU" sz="2200" b="0" i="0" u="none" strike="noStrike" baseline="0" dirty="0"/>
          </a:p>
          <a:p>
            <a:pPr marR="0" algn="l" rtl="0"/>
            <a:endParaRPr lang="en-AU" sz="1800" b="0" i="0" u="none" strike="noStrike" baseline="0" dirty="0">
              <a:latin typeface="Verdana" panose="020B0604030504040204" pitchFamily="34" charset="0"/>
            </a:endParaRPr>
          </a:p>
          <a:p>
            <a:pPr marL="0" indent="0" algn="just">
              <a:buNone/>
            </a:pPr>
            <a:endParaRPr lang="en-AU" dirty="0">
              <a:solidFill>
                <a:srgbClr val="92D050"/>
              </a:solidFill>
              <a:effectLst/>
              <a:latin typeface="+mn-lt"/>
              <a:ea typeface="Calibri" panose="020F050202020403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1B18C8FD-D3B2-4076-9A32-D98CF7604312}"/>
              </a:ext>
            </a:extLst>
          </p:cNvPr>
          <p:cNvSpPr txBox="1">
            <a:spLocks/>
          </p:cNvSpPr>
          <p:nvPr/>
        </p:nvSpPr>
        <p:spPr>
          <a:xfrm>
            <a:off x="691978" y="3200400"/>
            <a:ext cx="10286999" cy="3052118"/>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lgn="just">
              <a:buFont typeface="Wingdings 3" charset="2"/>
              <a:buNone/>
            </a:pPr>
            <a:r>
              <a:rPr lang="en-AU" dirty="0">
                <a:latin typeface="+mn-lt"/>
              </a:rPr>
              <a:t>2 Sam 24:1  Again </a:t>
            </a:r>
            <a:r>
              <a:rPr lang="en-AU" dirty="0">
                <a:solidFill>
                  <a:srgbClr val="92D050"/>
                </a:solidFill>
                <a:latin typeface="+mn-lt"/>
              </a:rPr>
              <a:t>the anger of the LORD was aroused against Israel</a:t>
            </a:r>
            <a:r>
              <a:rPr lang="en-AU" dirty="0">
                <a:latin typeface="+mn-lt"/>
              </a:rPr>
              <a:t>, and He moved David against them to say, "Go, number Israel and Judah.</a:t>
            </a:r>
          </a:p>
          <a:p>
            <a:pPr marL="0" indent="0" algn="just">
              <a:buFont typeface="Wingdings 3" charset="2"/>
              <a:buNone/>
            </a:pPr>
            <a:r>
              <a:rPr lang="en-AU" dirty="0">
                <a:latin typeface="+mn-lt"/>
              </a:rPr>
              <a:t>2 Sam 24:15  So </a:t>
            </a:r>
            <a:r>
              <a:rPr lang="en-AU" dirty="0">
                <a:solidFill>
                  <a:srgbClr val="92D050"/>
                </a:solidFill>
                <a:latin typeface="+mn-lt"/>
              </a:rPr>
              <a:t>the LORD sent a plague upon Israel </a:t>
            </a:r>
            <a:r>
              <a:rPr lang="en-AU" dirty="0">
                <a:latin typeface="+mn-lt"/>
              </a:rPr>
              <a:t>from the morning till the appointed time. From Dan to Beersheba </a:t>
            </a:r>
            <a:r>
              <a:rPr lang="en-AU" dirty="0">
                <a:solidFill>
                  <a:srgbClr val="92D050"/>
                </a:solidFill>
                <a:latin typeface="+mn-lt"/>
              </a:rPr>
              <a:t>seventy thousand men of the people died. </a:t>
            </a:r>
          </a:p>
          <a:p>
            <a:pPr marL="400050" lvl="1" indent="0" algn="just">
              <a:buNone/>
            </a:pPr>
            <a:r>
              <a:rPr lang="en-AU" dirty="0">
                <a:latin typeface="+mn-lt"/>
              </a:rPr>
              <a:t>1 Ch 21:1  Now Satan stood up against Israel, and moved David to number Israel. </a:t>
            </a:r>
          </a:p>
          <a:p>
            <a:pPr marL="0" indent="0" algn="just">
              <a:buFont typeface="Wingdings 3" charset="2"/>
              <a:buNone/>
            </a:pPr>
            <a:endParaRPr lang="en-AU" sz="2200" dirty="0">
              <a:solidFill>
                <a:srgbClr val="92D050"/>
              </a:solidFill>
            </a:endParaRPr>
          </a:p>
          <a:p>
            <a:endParaRPr lang="en-AU" sz="1800" dirty="0">
              <a:latin typeface="Verdana" panose="020B0604030504040204" pitchFamily="34" charset="0"/>
            </a:endParaRPr>
          </a:p>
          <a:p>
            <a:pPr marL="0" indent="0" algn="just">
              <a:buFont typeface="Wingdings 3" charset="2"/>
              <a:buNone/>
            </a:pPr>
            <a:endParaRPr lang="en-AU" dirty="0">
              <a:solidFill>
                <a:srgbClr val="92D050"/>
              </a:solidFill>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18001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Does God Kill People ? – Case 2</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691979" y="1130643"/>
            <a:ext cx="10286999" cy="5566720"/>
          </a:xfrm>
        </p:spPr>
        <p:txBody>
          <a:bodyPr>
            <a:noAutofit/>
          </a:bodyPr>
          <a:lstStyle/>
          <a:p>
            <a:pPr algn="just">
              <a:buFont typeface="Wingdings 3" charset="2"/>
              <a:buAutoNum type="arabicPeriod"/>
            </a:pPr>
            <a:r>
              <a:rPr lang="en-AU" sz="1800" dirty="0">
                <a:solidFill>
                  <a:srgbClr val="92D050"/>
                </a:solidFill>
                <a:latin typeface="+mn-lt"/>
              </a:rPr>
              <a:t>The 10 Commandments </a:t>
            </a:r>
            <a:r>
              <a:rPr lang="en-AU" sz="1800" dirty="0">
                <a:latin typeface="+mn-lt"/>
              </a:rPr>
              <a:t>– You Shall Not Kill Ex 20:13</a:t>
            </a:r>
            <a:endParaRPr lang="en-AU" sz="1800" dirty="0"/>
          </a:p>
          <a:p>
            <a:pPr algn="just">
              <a:buAutoNum type="arabicPeriod"/>
            </a:pPr>
            <a:r>
              <a:rPr lang="en-AU" sz="1800" b="0" i="0" u="none" strike="noStrike" baseline="0" dirty="0">
                <a:solidFill>
                  <a:srgbClr val="92D050"/>
                </a:solidFill>
                <a:latin typeface="+mn-lt"/>
              </a:rPr>
              <a:t>Jesus </a:t>
            </a:r>
            <a:r>
              <a:rPr lang="en-AU" sz="1800" b="0" i="0" u="none" strike="noStrike" baseline="0" dirty="0">
                <a:latin typeface="+mn-lt"/>
              </a:rPr>
              <a:t>–</a:t>
            </a:r>
            <a:r>
              <a:rPr lang="en-AU" sz="1800" b="0" i="0" u="none" strike="noStrike" baseline="0" dirty="0">
                <a:solidFill>
                  <a:srgbClr val="92D050"/>
                </a:solidFill>
                <a:latin typeface="+mn-lt"/>
              </a:rPr>
              <a:t> </a:t>
            </a:r>
            <a:r>
              <a:rPr lang="en-AU" sz="1800" b="0" i="0" u="none" strike="noStrike" baseline="0" dirty="0">
                <a:latin typeface="+mn-lt"/>
              </a:rPr>
              <a:t>Love your enemies. Father forgive them, Bless those who curse you. </a:t>
            </a:r>
            <a:r>
              <a:rPr lang="en-AU" sz="1800" dirty="0">
                <a:latin typeface="+mn-lt"/>
              </a:rPr>
              <a:t>No record of Jesus killing anyone in Gospels. Seen me, seen the Father. </a:t>
            </a:r>
            <a:r>
              <a:rPr lang="en-AU" sz="1800" b="0" i="0" u="none" strike="noStrike" baseline="0" dirty="0">
                <a:solidFill>
                  <a:srgbClr val="92D050"/>
                </a:solidFill>
                <a:latin typeface="+mn-lt"/>
              </a:rPr>
              <a:t> </a:t>
            </a:r>
          </a:p>
          <a:p>
            <a:pPr algn="just">
              <a:buAutoNum type="arabicPeriod"/>
            </a:pPr>
            <a:r>
              <a:rPr lang="en-AU" sz="1800" dirty="0">
                <a:solidFill>
                  <a:srgbClr val="92D050"/>
                </a:solidFill>
                <a:latin typeface="+mn-lt"/>
              </a:rPr>
              <a:t>John 17 </a:t>
            </a:r>
            <a:r>
              <a:rPr lang="en-AU" sz="1800" dirty="0">
                <a:latin typeface="+mn-lt"/>
              </a:rPr>
              <a:t>- I have </a:t>
            </a:r>
            <a:r>
              <a:rPr lang="en-AU" sz="1800" dirty="0">
                <a:solidFill>
                  <a:srgbClr val="92D050"/>
                </a:solidFill>
                <a:latin typeface="+mn-lt"/>
              </a:rPr>
              <a:t>glorified You on the earth</a:t>
            </a:r>
            <a:r>
              <a:rPr lang="en-AU" sz="1800" dirty="0">
                <a:latin typeface="+mn-lt"/>
              </a:rPr>
              <a:t>. I have finished the work which You have given Me to do… </a:t>
            </a:r>
            <a:r>
              <a:rPr lang="en-AU" sz="1800" dirty="0">
                <a:solidFill>
                  <a:srgbClr val="92D050"/>
                </a:solidFill>
                <a:latin typeface="+mn-lt"/>
              </a:rPr>
              <a:t>I have manifested Your name </a:t>
            </a:r>
            <a:r>
              <a:rPr lang="en-AU" sz="1800" dirty="0">
                <a:latin typeface="+mn-lt"/>
              </a:rPr>
              <a:t>to the men whom You have given Me out of the world.</a:t>
            </a:r>
          </a:p>
          <a:p>
            <a:pPr algn="just">
              <a:buAutoNum type="arabicPeriod"/>
            </a:pPr>
            <a:r>
              <a:rPr lang="en-AU" sz="1800" dirty="0">
                <a:solidFill>
                  <a:srgbClr val="92D050"/>
                </a:solidFill>
                <a:latin typeface="+mn-lt"/>
              </a:rPr>
              <a:t>God’s Self Revelation </a:t>
            </a:r>
            <a:r>
              <a:rPr lang="en-AU" sz="1800" dirty="0">
                <a:latin typeface="+mn-lt"/>
              </a:rPr>
              <a:t>– Ex 34:5-7 Now the LORD descended in the cloud and stood with him there, and </a:t>
            </a:r>
            <a:r>
              <a:rPr lang="en-AU" sz="1800" dirty="0">
                <a:solidFill>
                  <a:srgbClr val="92D050"/>
                </a:solidFill>
                <a:latin typeface="+mn-lt"/>
              </a:rPr>
              <a:t>proclaimed the name of the LORD</a:t>
            </a:r>
            <a:r>
              <a:rPr lang="en-AU" sz="1800" dirty="0">
                <a:latin typeface="+mn-lt"/>
              </a:rPr>
              <a:t>. And the LORD passed before him and proclaimed, "The LORD, the LORD God, </a:t>
            </a:r>
            <a:r>
              <a:rPr lang="en-AU" sz="1800" dirty="0">
                <a:solidFill>
                  <a:srgbClr val="92D050"/>
                </a:solidFill>
                <a:latin typeface="+mn-lt"/>
              </a:rPr>
              <a:t>merciful and gracious, longsuffering, and abounding in goodness and truth, keeping mercy for thousands,</a:t>
            </a:r>
            <a:r>
              <a:rPr lang="en-AU" sz="1800" dirty="0">
                <a:latin typeface="+mn-lt"/>
              </a:rPr>
              <a:t> </a:t>
            </a:r>
            <a:r>
              <a:rPr lang="en-AU" sz="1800" dirty="0">
                <a:solidFill>
                  <a:srgbClr val="92D050"/>
                </a:solidFill>
                <a:latin typeface="+mn-lt"/>
              </a:rPr>
              <a:t>forgiving iniquity and transgression and sin</a:t>
            </a:r>
            <a:r>
              <a:rPr lang="en-AU" sz="1800" dirty="0">
                <a:latin typeface="+mn-lt"/>
              </a:rPr>
              <a:t>, by no means clearing the guilty, </a:t>
            </a:r>
            <a:r>
              <a:rPr lang="en-AU" sz="1800" dirty="0">
                <a:solidFill>
                  <a:srgbClr val="92D050"/>
                </a:solidFill>
                <a:latin typeface="+mn-lt"/>
              </a:rPr>
              <a:t>visiting the iniquity of the fathers upon the children and the children's children to the third and the fourth generation</a:t>
            </a:r>
            <a:r>
              <a:rPr lang="en-AU" sz="1800" dirty="0">
                <a:latin typeface="+mn-lt"/>
              </a:rPr>
              <a:t>." (Exo 34:6-7)</a:t>
            </a:r>
          </a:p>
          <a:p>
            <a:pPr algn="just">
              <a:buAutoNum type="arabicPeriod"/>
            </a:pPr>
            <a:r>
              <a:rPr lang="en-AU" sz="1800" dirty="0">
                <a:solidFill>
                  <a:srgbClr val="92D050"/>
                </a:solidFill>
                <a:latin typeface="+mn-lt"/>
              </a:rPr>
              <a:t>God’s Mercy </a:t>
            </a:r>
            <a:r>
              <a:rPr lang="en-AU" sz="1800" dirty="0">
                <a:latin typeface="+mn-lt"/>
              </a:rPr>
              <a:t>– Endures forever – Olam Ps 100:5; Ps 136</a:t>
            </a:r>
          </a:p>
          <a:p>
            <a:pPr algn="just">
              <a:buAutoNum type="arabicPeriod"/>
            </a:pPr>
            <a:r>
              <a:rPr lang="en-AU" sz="1800" dirty="0">
                <a:solidFill>
                  <a:srgbClr val="92D050"/>
                </a:solidFill>
                <a:latin typeface="+mn-lt"/>
              </a:rPr>
              <a:t>God’s Justice </a:t>
            </a:r>
            <a:r>
              <a:rPr lang="en-AU" sz="1800" dirty="0">
                <a:latin typeface="+mn-lt"/>
              </a:rPr>
              <a:t>– Gal 6:7 – As a Man sows, so shall he reap. Ps 9:16 – God is know by His justice, the wicked snared in the work of his own hand.</a:t>
            </a:r>
          </a:p>
          <a:p>
            <a:pPr algn="just">
              <a:buAutoNum type="arabicPeriod"/>
            </a:pPr>
            <a:r>
              <a:rPr lang="en-AU" sz="1800" dirty="0">
                <a:latin typeface="+mn-lt"/>
              </a:rPr>
              <a:t>God Doesn’t Change – Mal 3:5, Heb 13:8</a:t>
            </a:r>
          </a:p>
          <a:p>
            <a:pPr marL="0" indent="0" algn="just">
              <a:buNone/>
            </a:pPr>
            <a:endParaRPr lang="en-AU" dirty="0">
              <a:solidFill>
                <a:srgbClr val="92D050"/>
              </a:solidFill>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56802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DBEFE-0C7D-4EEA-8AAD-FA1FEFD75A04}"/>
              </a:ext>
            </a:extLst>
          </p:cNvPr>
          <p:cNvSpPr>
            <a:spLocks noGrp="1"/>
          </p:cNvSpPr>
          <p:nvPr>
            <p:ph type="title"/>
          </p:nvPr>
        </p:nvSpPr>
        <p:spPr>
          <a:xfrm>
            <a:off x="1047135" y="343903"/>
            <a:ext cx="10043401" cy="1049235"/>
          </a:xfrm>
        </p:spPr>
        <p:txBody>
          <a:bodyPr>
            <a:normAutofit/>
          </a:bodyPr>
          <a:lstStyle/>
          <a:p>
            <a:r>
              <a:rPr lang="en-AU" sz="4000" dirty="0"/>
              <a:t>Resolving the Conflict</a:t>
            </a:r>
          </a:p>
        </p:txBody>
      </p:sp>
      <p:sp>
        <p:nvSpPr>
          <p:cNvPr id="3" name="Content Placeholder 2">
            <a:extLst>
              <a:ext uri="{FF2B5EF4-FFF2-40B4-BE49-F238E27FC236}">
                <a16:creationId xmlns:a16="http://schemas.microsoft.com/office/drawing/2014/main" id="{C90C66CB-D07C-433B-B024-D45BFBCC5C93}"/>
              </a:ext>
            </a:extLst>
          </p:cNvPr>
          <p:cNvSpPr>
            <a:spLocks noGrp="1"/>
          </p:cNvSpPr>
          <p:nvPr>
            <p:ph idx="1"/>
          </p:nvPr>
        </p:nvSpPr>
        <p:spPr>
          <a:xfrm>
            <a:off x="1047135" y="1305231"/>
            <a:ext cx="10228008" cy="4262285"/>
          </a:xfrm>
        </p:spPr>
        <p:txBody>
          <a:bodyPr>
            <a:noAutofit/>
          </a:bodyPr>
          <a:lstStyle/>
          <a:p>
            <a:pPr marL="0" indent="0" algn="just">
              <a:buNone/>
            </a:pPr>
            <a:r>
              <a:rPr lang="en-AU" sz="2400" dirty="0">
                <a:latin typeface="+mn-lt"/>
              </a:rPr>
              <a:t>Prov 18:13  He who answers a matter before he hears it, It is folly and shame to him.</a:t>
            </a:r>
          </a:p>
          <a:p>
            <a:pPr marL="0" indent="0" algn="just">
              <a:buNone/>
            </a:pPr>
            <a:r>
              <a:rPr lang="en-AU" sz="2400" dirty="0">
                <a:latin typeface="+mn-lt"/>
              </a:rPr>
              <a:t>Matt 4:4  But he answered and said, It is written, Man shall not live by bread alone, but by </a:t>
            </a:r>
            <a:r>
              <a:rPr lang="en-AU" sz="2400" dirty="0">
                <a:solidFill>
                  <a:srgbClr val="92D050"/>
                </a:solidFill>
                <a:latin typeface="+mn-lt"/>
              </a:rPr>
              <a:t>every word that proceeds out of the mouth of God.  </a:t>
            </a:r>
          </a:p>
          <a:p>
            <a:pPr marL="0" indent="0" algn="just">
              <a:buNone/>
            </a:pPr>
            <a:r>
              <a:rPr lang="en-AU" sz="2400" dirty="0">
                <a:latin typeface="+mn-lt"/>
                <a:ea typeface="Calibri" panose="020F0502020204030204" pitchFamily="34" charset="0"/>
                <a:cs typeface="Arial" panose="020B0604020202020204" pitchFamily="34" charset="0"/>
              </a:rPr>
              <a:t>Whom shall he teach knowledge? and whom shall he make to understand doctrine? them that are weaned from the milk, and drawn from the breasts. </a:t>
            </a:r>
            <a:r>
              <a:rPr lang="en-AU" sz="2400" dirty="0">
                <a:solidFill>
                  <a:srgbClr val="92D050"/>
                </a:solidFill>
                <a:latin typeface="+mn-lt"/>
                <a:ea typeface="Calibri" panose="020F0502020204030204" pitchFamily="34" charset="0"/>
                <a:cs typeface="Arial" panose="020B0604020202020204" pitchFamily="34" charset="0"/>
              </a:rPr>
              <a:t>For precept must be upon precept, precept upon precept; line upon line, line upon line; </a:t>
            </a:r>
            <a:r>
              <a:rPr lang="en-AU" sz="2400" dirty="0">
                <a:latin typeface="+mn-lt"/>
                <a:ea typeface="Calibri" panose="020F0502020204030204" pitchFamily="34" charset="0"/>
                <a:cs typeface="Arial" panose="020B0604020202020204" pitchFamily="34" charset="0"/>
              </a:rPr>
              <a:t>here a little, and there a little:(Isa 28:9-10)</a:t>
            </a:r>
            <a:endParaRPr lang="en-AU" sz="2400" dirty="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79194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19525</TotalTime>
  <Words>3718</Words>
  <Application>Microsoft Office PowerPoint</Application>
  <PresentationFormat>Widescreen</PresentationFormat>
  <Paragraphs>253</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Century Gothic</vt:lpstr>
      <vt:lpstr>Times New Roman</vt:lpstr>
      <vt:lpstr>TITUS Cyberbit Basic</vt:lpstr>
      <vt:lpstr>Verdana</vt:lpstr>
      <vt:lpstr>Wingdings 3</vt:lpstr>
      <vt:lpstr>Ion</vt:lpstr>
      <vt:lpstr>Finding Harmony in Scripture</vt:lpstr>
      <vt:lpstr>How Do You Read?</vt:lpstr>
      <vt:lpstr>How Do You Read?</vt:lpstr>
      <vt:lpstr>How Do You Read?</vt:lpstr>
      <vt:lpstr>How Do You Read?</vt:lpstr>
      <vt:lpstr>Does God Kill People – Case 1?</vt:lpstr>
      <vt:lpstr>A Little Deeper…</vt:lpstr>
      <vt:lpstr>Does God Kill People ? – Case 2</vt:lpstr>
      <vt:lpstr>Resolving the Conflict</vt:lpstr>
      <vt:lpstr>Rules for Bible Study</vt:lpstr>
      <vt:lpstr>Searching for Truth</vt:lpstr>
      <vt:lpstr>Heart Problems</vt:lpstr>
      <vt:lpstr>How Can We Know the Way?</vt:lpstr>
      <vt:lpstr>How Can We Know the Way?</vt:lpstr>
      <vt:lpstr>The natural man</vt:lpstr>
      <vt:lpstr>Normal Thinking</vt:lpstr>
      <vt:lpstr>New Wine Skin</vt:lpstr>
      <vt:lpstr>Divine Pattern</vt:lpstr>
      <vt:lpstr>Divine Pattern</vt:lpstr>
      <vt:lpstr>Divine Pattern = Key to Everything</vt:lpstr>
      <vt:lpstr>Divine Pattern</vt:lpstr>
      <vt:lpstr>Counterfeit System</vt:lpstr>
      <vt:lpstr>Counterfeit System</vt:lpstr>
      <vt:lpstr>Oppositional System</vt:lpstr>
      <vt:lpstr>Satan’s Counterfeit Justice</vt:lpstr>
      <vt:lpstr>The Two Systems</vt:lpstr>
      <vt:lpstr>Satan’s Counterfeit Justice</vt:lpstr>
      <vt:lpstr>Bible Justice</vt:lpstr>
      <vt:lpstr>Bible Justice</vt:lpstr>
      <vt:lpstr>Justice and Death</vt:lpstr>
      <vt:lpstr>The Seal of God – Father’s Name</vt:lpstr>
      <vt:lpstr>Christ’s Mission</vt:lpstr>
      <vt:lpstr>Christ’s Mission</vt:lpstr>
      <vt:lpstr>Christ’s Mission</vt:lpstr>
      <vt:lpstr>Point to Ponder</vt:lpstr>
      <vt:lpstr>Point to Ponder</vt:lpstr>
      <vt:lpstr>Gospel Process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Adrian Ebens</dc:creator>
  <cp:lastModifiedBy>Adrian Ebens</cp:lastModifiedBy>
  <cp:revision>348</cp:revision>
  <dcterms:created xsi:type="dcterms:W3CDTF">2020-11-26T04:46:46Z</dcterms:created>
  <dcterms:modified xsi:type="dcterms:W3CDTF">2021-06-25T05:49:30Z</dcterms:modified>
</cp:coreProperties>
</file>