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9" r:id="rId3"/>
    <p:sldId id="582" r:id="rId4"/>
    <p:sldId id="517" r:id="rId5"/>
    <p:sldId id="583" r:id="rId6"/>
    <p:sldId id="584" r:id="rId7"/>
    <p:sldId id="540" r:id="rId8"/>
    <p:sldId id="541" r:id="rId9"/>
    <p:sldId id="529" r:id="rId10"/>
    <p:sldId id="585" r:id="rId11"/>
    <p:sldId id="562" r:id="rId12"/>
    <p:sldId id="563" r:id="rId13"/>
    <p:sldId id="586" r:id="rId14"/>
    <p:sldId id="564" r:id="rId15"/>
    <p:sldId id="52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97" d="100"/>
          <a:sy n="97"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24/11/2021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24/11/2021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24/11/2021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24/11/2021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24/11/2021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24/11/2021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bs.com.au/news/austria-has-announced-it-will-make-the-covid-19-vaccine-mandatory-for-all/0ab906c3-d801-4805-aa3a-d3ded5c680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906297" y="2057400"/>
            <a:ext cx="7207045" cy="3447533"/>
          </a:xfrm>
        </p:spPr>
        <p:txBody>
          <a:bodyPr>
            <a:noAutofit/>
          </a:bodyPr>
          <a:lstStyle/>
          <a:p>
            <a:pPr algn="ctr"/>
            <a:r>
              <a:rPr lang="en-AU" sz="7200" dirty="0">
                <a:effectLst>
                  <a:outerShdw blurRad="38100" dist="38100" dir="2700000" algn="tl">
                    <a:srgbClr val="000000">
                      <a:alpha val="43137"/>
                    </a:srgbClr>
                  </a:outerShdw>
                </a:effectLst>
              </a:rPr>
              <a:t>Freedom of</a:t>
            </a:r>
            <a:br>
              <a:rPr lang="en-AU" sz="7200" dirty="0">
                <a:effectLst>
                  <a:outerShdw blurRad="38100" dist="38100" dir="2700000" algn="tl">
                    <a:srgbClr val="000000">
                      <a:alpha val="43137"/>
                    </a:srgbClr>
                  </a:outerShdw>
                </a:effectLst>
              </a:rPr>
            </a:br>
            <a:r>
              <a:rPr lang="en-AU" sz="7200" dirty="0">
                <a:effectLst>
                  <a:outerShdw blurRad="38100" dist="38100" dir="2700000" algn="tl">
                    <a:srgbClr val="000000">
                      <a:alpha val="43137"/>
                    </a:srgbClr>
                  </a:outerShdw>
                </a:effectLst>
              </a:rPr>
              <a:t>Conscience</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13" y="1910481"/>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Australia</a:t>
            </a:r>
          </a:p>
        </p:txBody>
      </p:sp>
      <p:sp>
        <p:nvSpPr>
          <p:cNvPr id="6" name="Content Placeholder 5">
            <a:extLst>
              <a:ext uri="{FF2B5EF4-FFF2-40B4-BE49-F238E27FC236}">
                <a16:creationId xmlns:a16="http://schemas.microsoft.com/office/drawing/2014/main" id="{B504CB7A-E56D-4E62-9CB0-82CDA55364CC}"/>
              </a:ext>
            </a:extLst>
          </p:cNvPr>
          <p:cNvSpPr>
            <a:spLocks noGrp="1"/>
          </p:cNvSpPr>
          <p:nvPr>
            <p:ph idx="1"/>
          </p:nvPr>
        </p:nvSpPr>
        <p:spPr>
          <a:xfrm>
            <a:off x="1047135" y="1393138"/>
            <a:ext cx="10351269" cy="4855261"/>
          </a:xfrm>
        </p:spPr>
        <p:txBody>
          <a:bodyPr>
            <a:normAutofit/>
          </a:bodyPr>
          <a:lstStyle/>
          <a:p>
            <a:pPr marL="0" indent="0">
              <a:buNone/>
            </a:pPr>
            <a:r>
              <a:rPr lang="en-AU" sz="2400" dirty="0"/>
              <a:t>The Northern Territory’s Covid-19 outbreak is expected to grow </a:t>
            </a:r>
            <a:r>
              <a:rPr lang="en-AU" sz="2400" dirty="0">
                <a:latin typeface="+mn-lt"/>
              </a:rPr>
              <a:t>beyond</a:t>
            </a:r>
            <a:r>
              <a:rPr lang="en-AU" sz="2400" dirty="0"/>
              <a:t> locked-down areas after nine new cases were detected in the remote community of </a:t>
            </a:r>
            <a:r>
              <a:rPr lang="en-AU" sz="2400" dirty="0" err="1"/>
              <a:t>Binjari</a:t>
            </a:r>
            <a:r>
              <a:rPr lang="en-AU" sz="2400" dirty="0"/>
              <a:t>, about 320km south of Darwin.</a:t>
            </a:r>
          </a:p>
          <a:p>
            <a:pPr marL="0" indent="0">
              <a:buNone/>
            </a:pPr>
            <a:r>
              <a:rPr lang="en-AU" sz="2400" dirty="0" err="1"/>
              <a:t>Binjari</a:t>
            </a:r>
            <a:r>
              <a:rPr lang="en-AU" sz="2400" dirty="0"/>
              <a:t> and nearby Rockhole have been placed into strict lockdown in response to the outbreak, and </a:t>
            </a:r>
            <a:r>
              <a:rPr lang="en-AU" sz="2400" dirty="0">
                <a:solidFill>
                  <a:srgbClr val="92D050"/>
                </a:solidFill>
              </a:rPr>
              <a:t>the Australian defence force has been called in to help with transferring positive cases and close contacts.</a:t>
            </a:r>
          </a:p>
          <a:p>
            <a:pPr marL="0" indent="0">
              <a:buNone/>
            </a:pPr>
            <a:r>
              <a:rPr lang="en-AU" sz="2400" dirty="0"/>
              <a:t>The NT’s chief minister, Michael Gunner, on Sunday said a 78-year-old woman was being treated in Royal Darwin hospital, while the other eight cases had been taken to the Howard Springs quarantine centre.</a:t>
            </a:r>
          </a:p>
        </p:txBody>
      </p:sp>
    </p:spTree>
    <p:extLst>
      <p:ext uri="{BB962C8B-B14F-4D97-AF65-F5344CB8AC3E}">
        <p14:creationId xmlns:p14="http://schemas.microsoft.com/office/powerpoint/2010/main" val="418030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Nothing to Fear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The darkest hour of the church's struggle with the powers of evil is that which immediately precedes the day of her final deliverance. </a:t>
            </a:r>
            <a:r>
              <a:rPr lang="en-AU" sz="2400" dirty="0">
                <a:solidFill>
                  <a:srgbClr val="92D050"/>
                </a:solidFill>
                <a:latin typeface="+mn-lt"/>
              </a:rPr>
              <a:t>But none who trust in God need fear; for "when the blast of the terrible ones is as a storm against the wall," God will be to His church "a refuge from the storm."</a:t>
            </a:r>
            <a:r>
              <a:rPr lang="en-AU" sz="2400" dirty="0">
                <a:latin typeface="+mn-lt"/>
              </a:rPr>
              <a:t> Isaiah 25:4.  {PK 725.2} </a:t>
            </a:r>
          </a:p>
          <a:p>
            <a:pPr marL="0" indent="0" algn="just">
              <a:buNone/>
            </a:pPr>
            <a:r>
              <a:rPr lang="en-AU" sz="2400" dirty="0">
                <a:latin typeface="+mn-lt"/>
              </a:rPr>
              <a:t>Isa 26:3  You will keep him in perfect peace, Whose mind is stayed on You, Because he trusts in You. </a:t>
            </a:r>
          </a:p>
        </p:txBody>
      </p:sp>
    </p:spTree>
    <p:extLst>
      <p:ext uri="{BB962C8B-B14F-4D97-AF65-F5344CB8AC3E}">
        <p14:creationId xmlns:p14="http://schemas.microsoft.com/office/powerpoint/2010/main" val="151624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Jeremiah…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"I am pained at my very heart," </a:t>
            </a:r>
            <a:r>
              <a:rPr lang="en-AU" sz="2400" dirty="0">
                <a:solidFill>
                  <a:srgbClr val="92D050"/>
                </a:solidFill>
                <a:latin typeface="+mn-lt"/>
              </a:rPr>
              <a:t>Jeremiah exclaims as he beholds the desolations wrought during the closing scenes of earth's history. </a:t>
            </a:r>
            <a:r>
              <a:rPr lang="en-AU" sz="2400" dirty="0">
                <a:latin typeface="+mn-lt"/>
              </a:rPr>
              <a:t>"I cannot hold my peace, because thou hast heard, O my soul, the sound of the trumpet, the alarm of war. Destruction upon destruction is cried; for the whole land is spoiled." Jeremiah 4:19, 20.  {PK 726.4} </a:t>
            </a:r>
            <a:endParaRPr lang="en-AU" sz="2400" dirty="0">
              <a:solidFill>
                <a:srgbClr val="92D050"/>
              </a:solidFill>
              <a:latin typeface="+mn-lt"/>
            </a:endParaRPr>
          </a:p>
        </p:txBody>
      </p:sp>
    </p:spTree>
    <p:extLst>
      <p:ext uri="{BB962C8B-B14F-4D97-AF65-F5344CB8AC3E}">
        <p14:creationId xmlns:p14="http://schemas.microsoft.com/office/powerpoint/2010/main" val="371572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Jeremiah…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Destruction upon destruction is cried, For the whole land is plundered. Suddenly my tents are plundered, And my curtains in a moment. How long will I see the standard, </a:t>
            </a:r>
            <a:r>
              <a:rPr lang="en-AU" sz="2400" dirty="0">
                <a:solidFill>
                  <a:srgbClr val="92D050"/>
                </a:solidFill>
                <a:latin typeface="+mn-lt"/>
              </a:rPr>
              <a:t>And hear the sound of the trumpet? "For My people are foolish, They have not known Me. They are silly children, And they have no understanding. </a:t>
            </a:r>
            <a:r>
              <a:rPr lang="en-AU" sz="2400" dirty="0">
                <a:latin typeface="+mn-lt"/>
              </a:rPr>
              <a:t>They are wise to do evil, But to do good they have no knowledge." Jeremiah 4:20-22)</a:t>
            </a:r>
            <a:endParaRPr lang="en-AU" sz="2400" dirty="0">
              <a:solidFill>
                <a:srgbClr val="92D050"/>
              </a:solidFill>
              <a:latin typeface="+mn-lt"/>
            </a:endParaRPr>
          </a:p>
        </p:txBody>
      </p:sp>
    </p:spTree>
    <p:extLst>
      <p:ext uri="{BB962C8B-B14F-4D97-AF65-F5344CB8AC3E}">
        <p14:creationId xmlns:p14="http://schemas.microsoft.com/office/powerpoint/2010/main" val="334002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Our 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The work of Christ's disciples is to shine as lights, </a:t>
            </a:r>
            <a:r>
              <a:rPr lang="en-AU" sz="2400" dirty="0">
                <a:solidFill>
                  <a:srgbClr val="92D050"/>
                </a:solidFill>
                <a:latin typeface="+mn-lt"/>
              </a:rPr>
              <a:t>making manifest to the world the character of God. They are to catch the increasing rays of light from the word of God, and reflect them to men enshrouded in the darkness of misapprehension of God. The servants of Christ must rightly represent the character of God and Christ to men.</a:t>
            </a:r>
            <a:r>
              <a:rPr lang="en-AU" sz="2400" dirty="0">
                <a:latin typeface="+mn-lt"/>
              </a:rPr>
              <a:t> Says the apostle, “Ye are a chosen generation, a royal priesthood, an holy nation, a peculiar people; that ye should show forth the praises of him who hath called you out of darkness into his </a:t>
            </a:r>
            <a:r>
              <a:rPr lang="en-AU" sz="2400" dirty="0" err="1">
                <a:latin typeface="+mn-lt"/>
              </a:rPr>
              <a:t>marvelous</a:t>
            </a:r>
            <a:r>
              <a:rPr lang="en-AU" sz="2400" dirty="0">
                <a:latin typeface="+mn-lt"/>
              </a:rPr>
              <a:t> light.” - RH March 5, 1889, Par. 13</a:t>
            </a:r>
            <a:endParaRPr lang="en-AU" dirty="0">
              <a:latin typeface="+mn-lt"/>
            </a:endParaRPr>
          </a:p>
        </p:txBody>
      </p:sp>
    </p:spTree>
    <p:extLst>
      <p:ext uri="{BB962C8B-B14F-4D97-AF65-F5344CB8AC3E}">
        <p14:creationId xmlns:p14="http://schemas.microsoft.com/office/powerpoint/2010/main" val="320474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2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Satan’s Policy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393137"/>
            <a:ext cx="10199237" cy="5120959"/>
          </a:xfrm>
        </p:spPr>
        <p:txBody>
          <a:bodyPr>
            <a:noAutofit/>
          </a:bodyPr>
          <a:lstStyle/>
          <a:p>
            <a:pPr marL="0" indent="0" algn="just">
              <a:buNone/>
            </a:pPr>
            <a:r>
              <a:rPr lang="en-AU" sz="2400" dirty="0">
                <a:latin typeface="+mn-lt"/>
              </a:rPr>
              <a:t>Satan's policy in this final conflict with God's people is the same that he employed in the opening of the great controversy in heaven. [1] He professed to be seeking to promote the stability of the divine government, while secretly bending every effort to secure its overthrow. [2] And the very work which he was thus </a:t>
            </a:r>
            <a:r>
              <a:rPr lang="en-AU" sz="2400" dirty="0" err="1">
                <a:latin typeface="+mn-lt"/>
              </a:rPr>
              <a:t>endeavoring</a:t>
            </a:r>
            <a:r>
              <a:rPr lang="en-AU" sz="2400" dirty="0">
                <a:latin typeface="+mn-lt"/>
              </a:rPr>
              <a:t> to accomplish he charged upon the loyal angels. The same policy of deception has marked the history of the Roman Church. It has professed to act as the vicegerent of Heaven, while seeking to exalt itself above God and to change His law. Under the rule of Rome, those who suffered death for their fidelity to the gospel were denounced as evildoers; </a:t>
            </a:r>
          </a:p>
        </p:txBody>
      </p:sp>
    </p:spTree>
    <p:extLst>
      <p:ext uri="{BB962C8B-B14F-4D97-AF65-F5344CB8AC3E}">
        <p14:creationId xmlns:p14="http://schemas.microsoft.com/office/powerpoint/2010/main" val="376929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91299" y="343903"/>
            <a:ext cx="10199237" cy="1049235"/>
          </a:xfrm>
        </p:spPr>
        <p:txBody>
          <a:bodyPr>
            <a:normAutofit/>
          </a:bodyPr>
          <a:lstStyle/>
          <a:p>
            <a:r>
              <a:rPr lang="en-AU" sz="4000" dirty="0"/>
              <a:t>Satan’s Policy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393137"/>
            <a:ext cx="10199237" cy="5120959"/>
          </a:xfrm>
        </p:spPr>
        <p:txBody>
          <a:bodyPr>
            <a:noAutofit/>
          </a:bodyPr>
          <a:lstStyle/>
          <a:p>
            <a:pPr marL="0" indent="0" algn="just">
              <a:buNone/>
            </a:pPr>
            <a:r>
              <a:rPr lang="en-AU" sz="2400" dirty="0">
                <a:latin typeface="+mn-lt"/>
              </a:rPr>
              <a:t>they were declared to be in league with Satan; and every possible means was employed to cover them with reproach, to cause them to appear in the eyes of the people and even to themselves as the vilest of criminals. So it will be now. While Satan seeks to destroy those who </a:t>
            </a:r>
            <a:r>
              <a:rPr lang="en-AU" sz="2400" dirty="0" err="1">
                <a:latin typeface="+mn-lt"/>
              </a:rPr>
              <a:t>honor</a:t>
            </a:r>
            <a:r>
              <a:rPr lang="en-AU" sz="2400" dirty="0">
                <a:latin typeface="+mn-lt"/>
              </a:rPr>
              <a:t> God's law, he will cause them to be accused as lawbreakers, as men who are </a:t>
            </a:r>
            <a:r>
              <a:rPr lang="en-AU" sz="2400" dirty="0" err="1">
                <a:latin typeface="+mn-lt"/>
              </a:rPr>
              <a:t>dishonoring</a:t>
            </a:r>
            <a:r>
              <a:rPr lang="en-AU" sz="2400" dirty="0">
                <a:latin typeface="+mn-lt"/>
              </a:rPr>
              <a:t> God and bringing judgments upon the world.  {GC 591.1} </a:t>
            </a:r>
          </a:p>
        </p:txBody>
      </p:sp>
    </p:spTree>
    <p:extLst>
      <p:ext uri="{BB962C8B-B14F-4D97-AF65-F5344CB8AC3E}">
        <p14:creationId xmlns:p14="http://schemas.microsoft.com/office/powerpoint/2010/main" val="93082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God Never Forces the Conscience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3844411"/>
          </a:xfrm>
        </p:spPr>
        <p:txBody>
          <a:bodyPr>
            <a:noAutofit/>
          </a:bodyPr>
          <a:lstStyle/>
          <a:p>
            <a:pPr marL="0" indent="0" algn="just">
              <a:buNone/>
            </a:pPr>
            <a:r>
              <a:rPr lang="en-AU" sz="2400" dirty="0">
                <a:solidFill>
                  <a:srgbClr val="92D050"/>
                </a:solidFill>
                <a:latin typeface="+mn-lt"/>
              </a:rPr>
              <a:t>God never forces the will or the conscience</a:t>
            </a:r>
            <a:r>
              <a:rPr lang="en-AU" sz="2400" dirty="0">
                <a:latin typeface="+mn-lt"/>
              </a:rPr>
              <a:t>; but Satan's constant resort--to gain control of those whom he cannot otherwise seduce--is compulsion by cruelty. </a:t>
            </a:r>
            <a:r>
              <a:rPr lang="en-AU" sz="2400" dirty="0">
                <a:solidFill>
                  <a:srgbClr val="92D050"/>
                </a:solidFill>
                <a:latin typeface="+mn-lt"/>
              </a:rPr>
              <a:t>Through fear or force he </a:t>
            </a:r>
            <a:r>
              <a:rPr lang="en-AU" sz="2400" dirty="0" err="1">
                <a:solidFill>
                  <a:srgbClr val="92D050"/>
                </a:solidFill>
                <a:latin typeface="+mn-lt"/>
              </a:rPr>
              <a:t>endeavors</a:t>
            </a:r>
            <a:r>
              <a:rPr lang="en-AU" sz="2400" dirty="0">
                <a:solidFill>
                  <a:srgbClr val="92D050"/>
                </a:solidFill>
                <a:latin typeface="+mn-lt"/>
              </a:rPr>
              <a:t> to rule the conscience and to secure homage to himself</a:t>
            </a:r>
            <a:r>
              <a:rPr lang="en-AU" sz="2400" dirty="0">
                <a:latin typeface="+mn-lt"/>
              </a:rPr>
              <a:t>. To accomplish this, he </a:t>
            </a:r>
            <a:r>
              <a:rPr lang="en-AU" sz="2400" dirty="0">
                <a:solidFill>
                  <a:srgbClr val="92D050"/>
                </a:solidFill>
                <a:latin typeface="+mn-lt"/>
              </a:rPr>
              <a:t>works through both religious and secular authorities, moving them to the enforcement of human laws in defiance of the law of God.</a:t>
            </a:r>
            <a:r>
              <a:rPr lang="en-AU" sz="2400" dirty="0">
                <a:latin typeface="+mn-lt"/>
              </a:rPr>
              <a:t> GC 591.2</a:t>
            </a:r>
          </a:p>
        </p:txBody>
      </p:sp>
    </p:spTree>
    <p:extLst>
      <p:ext uri="{BB962C8B-B14F-4D97-AF65-F5344CB8AC3E}">
        <p14:creationId xmlns:p14="http://schemas.microsoft.com/office/powerpoint/2010/main" val="43591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God Never Forces the Conscience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3844411"/>
          </a:xfrm>
        </p:spPr>
        <p:txBody>
          <a:bodyPr>
            <a:noAutofit/>
          </a:bodyPr>
          <a:lstStyle/>
          <a:p>
            <a:pPr marL="0" indent="0" algn="just">
              <a:buNone/>
            </a:pPr>
            <a:r>
              <a:rPr lang="en-AU" sz="2400" dirty="0">
                <a:latin typeface="+mn-lt"/>
              </a:rPr>
              <a:t>Satan will continue to act a double part. </a:t>
            </a:r>
            <a:r>
              <a:rPr lang="en-AU" sz="2400" dirty="0">
                <a:solidFill>
                  <a:srgbClr val="92D050"/>
                </a:solidFill>
                <a:latin typeface="+mn-lt"/>
              </a:rPr>
              <a:t>Appearing to be the dispenser of great blessings</a:t>
            </a:r>
            <a:r>
              <a:rPr lang="en-AU" sz="2400" dirty="0">
                <a:latin typeface="+mn-lt"/>
              </a:rPr>
              <a:t> and divine truths, </a:t>
            </a:r>
            <a:r>
              <a:rPr lang="en-AU" sz="2400" dirty="0">
                <a:solidFill>
                  <a:srgbClr val="92D050"/>
                </a:solidFill>
                <a:latin typeface="+mn-lt"/>
              </a:rPr>
              <a:t>he will, by his lying wonders, hold the world under his control; and at the same time he will indulge his malignity by causing distress and destruction, and will accuse God's people as the cause of the fearful convulsions of nature and the strife and bloodshed among men which are desolating the earth.</a:t>
            </a:r>
            <a:r>
              <a:rPr lang="en-AU" sz="2400" dirty="0">
                <a:latin typeface="+mn-lt"/>
              </a:rPr>
              <a:t> Thus he will excite to greater intensity the spirit of hatred and persecution against them. </a:t>
            </a:r>
            <a:r>
              <a:rPr lang="en-AU" sz="2400" dirty="0">
                <a:solidFill>
                  <a:srgbClr val="92D050"/>
                </a:solidFill>
                <a:latin typeface="+mn-lt"/>
              </a:rPr>
              <a:t>God never forces the will or the conscience; but Satan will employ the most cruel measures to control the consciences of men, and to secure worship to himself.</a:t>
            </a:r>
            <a:r>
              <a:rPr lang="en-AU" sz="2400" dirty="0">
                <a:latin typeface="+mn-lt"/>
              </a:rPr>
              <a:t> And this work of compulsion is always in </a:t>
            </a:r>
            <a:r>
              <a:rPr lang="en-AU" sz="2400" dirty="0" err="1">
                <a:latin typeface="+mn-lt"/>
              </a:rPr>
              <a:t>favor</a:t>
            </a:r>
            <a:r>
              <a:rPr lang="en-AU" sz="2400" dirty="0">
                <a:latin typeface="+mn-lt"/>
              </a:rPr>
              <a:t> of human creeds and laws, and in defiance of God's holy law.  {4SP 444.1} </a:t>
            </a:r>
          </a:p>
        </p:txBody>
      </p:sp>
    </p:spTree>
    <p:extLst>
      <p:ext uri="{BB962C8B-B14F-4D97-AF65-F5344CB8AC3E}">
        <p14:creationId xmlns:p14="http://schemas.microsoft.com/office/powerpoint/2010/main" val="90593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God Never Forces the Conscience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506794"/>
            <a:ext cx="10199237" cy="3844411"/>
          </a:xfrm>
        </p:spPr>
        <p:txBody>
          <a:bodyPr>
            <a:noAutofit/>
          </a:bodyPr>
          <a:lstStyle/>
          <a:p>
            <a:pPr marL="0" indent="0" algn="just">
              <a:buNone/>
            </a:pPr>
            <a:r>
              <a:rPr lang="en-AU" sz="2400" dirty="0">
                <a:solidFill>
                  <a:srgbClr val="92D050"/>
                </a:solidFill>
                <a:latin typeface="+mn-lt"/>
              </a:rPr>
              <a:t>In the last conflict the Sabbath will be the special point of controversy throughout all Christendom. Secular rulers and religious leaders will unite to enforce the observance of the Sunday; and as milder measures fail, the most oppressive laws will be enacted. It will be urged that the few who stand in opposition to an institution of the church and a law of the land ought not to be tolerated, and a decree will finally be issued denouncing them as deserving of the severest punishment,</a:t>
            </a:r>
            <a:r>
              <a:rPr lang="en-AU" sz="2400" dirty="0">
                <a:latin typeface="+mn-lt"/>
              </a:rPr>
              <a:t> and giving the people liberty, after a certain time, to put them to death. Romanism in the Old World, and apostate Protestantism in the New, will pursue a similar course toward those who </a:t>
            </a:r>
            <a:r>
              <a:rPr lang="en-AU" sz="2400" dirty="0" err="1">
                <a:latin typeface="+mn-lt"/>
              </a:rPr>
              <a:t>honor</a:t>
            </a:r>
            <a:r>
              <a:rPr lang="en-AU" sz="2400" dirty="0">
                <a:latin typeface="+mn-lt"/>
              </a:rPr>
              <a:t> the divine precepts.  {4SP 444.2} </a:t>
            </a:r>
          </a:p>
        </p:txBody>
      </p:sp>
    </p:spTree>
    <p:extLst>
      <p:ext uri="{BB962C8B-B14F-4D97-AF65-F5344CB8AC3E}">
        <p14:creationId xmlns:p14="http://schemas.microsoft.com/office/powerpoint/2010/main" val="194701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Free Indeed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06794"/>
            <a:ext cx="10199237" cy="4677696"/>
          </a:xfrm>
        </p:spPr>
        <p:txBody>
          <a:bodyPr>
            <a:noAutofit/>
          </a:bodyPr>
          <a:lstStyle/>
          <a:p>
            <a:pPr marL="0" indent="0" algn="just">
              <a:buNone/>
            </a:pPr>
            <a:r>
              <a:rPr lang="en-AU" sz="3600" dirty="0">
                <a:latin typeface="+mn-lt"/>
              </a:rPr>
              <a:t>John 8:36  Therefore if the Son makes you free, you shall be free indeed. </a:t>
            </a:r>
          </a:p>
          <a:p>
            <a:pPr marL="0" indent="0" algn="just">
              <a:buNone/>
            </a:pPr>
            <a:r>
              <a:rPr lang="en-AU" sz="3200" dirty="0">
                <a:latin typeface="+mn-lt"/>
              </a:rPr>
              <a:t>“The Son of God is completely unrestrained not because He has inherent all-knowing, all-powerful status. He is unrestrained and free because the Father is Agape ; the Father freely gives without demand, without force and without control.” Divine Risk Page 61</a:t>
            </a:r>
          </a:p>
        </p:txBody>
      </p:sp>
    </p:spTree>
    <p:extLst>
      <p:ext uri="{BB962C8B-B14F-4D97-AF65-F5344CB8AC3E}">
        <p14:creationId xmlns:p14="http://schemas.microsoft.com/office/powerpoint/2010/main" val="378629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68595" y="343903"/>
            <a:ext cx="10421942" cy="1049235"/>
          </a:xfrm>
        </p:spPr>
        <p:txBody>
          <a:bodyPr>
            <a:normAutofit/>
          </a:bodyPr>
          <a:lstStyle/>
          <a:p>
            <a:r>
              <a:rPr lang="en-AU" sz="4000" dirty="0"/>
              <a:t>The Spirit of the Papacy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80103" y="1173653"/>
            <a:ext cx="11287432" cy="2769082"/>
          </a:xfrm>
        </p:spPr>
        <p:txBody>
          <a:bodyPr>
            <a:noAutofit/>
          </a:bodyPr>
          <a:lstStyle/>
          <a:p>
            <a:pPr marL="0" indent="0" algn="just">
              <a:buNone/>
            </a:pPr>
            <a:r>
              <a:rPr lang="en-AU" sz="2400" dirty="0">
                <a:latin typeface="+mn-lt"/>
              </a:rPr>
              <a:t>The Church Times, commenting on the failure of the proposal in Parliament to make vaccination universally compulsory says: "If there is anything in vaccination statistics, or if it is believed to be a safeguard against the disease of small-pox, it is absurd to allow the conscientious objector to roam at large. He is as great a danger to the community as a mad dog." </a:t>
            </a:r>
            <a:r>
              <a:rPr lang="en-AU" sz="2400" dirty="0">
                <a:solidFill>
                  <a:srgbClr val="92D050"/>
                </a:solidFill>
                <a:latin typeface="+mn-lt"/>
              </a:rPr>
              <a:t>Without expressing any opinion as to the value of vaccination, it seems evident that such language as this breathes the very spirit of the Roman Catholic Inquisition.</a:t>
            </a:r>
            <a:r>
              <a:rPr lang="en-AU" sz="2400" dirty="0">
                <a:latin typeface="+mn-lt"/>
              </a:rPr>
              <a:t> If it is considered absurd to allow the conscientious objector to the opinions of the majority on this subject to roam at large, the next step would be to cage the conscientious dissenter from the Established Church. And a question arises here: If vaccination be indeed a safeguard against small-pox, how can a conscientious objector be as dangerous as a mad dog? What harm could he do in a community of vaccinated persons? {March 6, 1902 EJW, PTUK 157.15}</a:t>
            </a:r>
          </a:p>
        </p:txBody>
      </p:sp>
    </p:spTree>
    <p:extLst>
      <p:ext uri="{BB962C8B-B14F-4D97-AF65-F5344CB8AC3E}">
        <p14:creationId xmlns:p14="http://schemas.microsoft.com/office/powerpoint/2010/main" val="237884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Austria</a:t>
            </a:r>
          </a:p>
        </p:txBody>
      </p:sp>
      <p:sp>
        <p:nvSpPr>
          <p:cNvPr id="6" name="Content Placeholder 5">
            <a:extLst>
              <a:ext uri="{FF2B5EF4-FFF2-40B4-BE49-F238E27FC236}">
                <a16:creationId xmlns:a16="http://schemas.microsoft.com/office/drawing/2014/main" id="{B504CB7A-E56D-4E62-9CB0-82CDA55364CC}"/>
              </a:ext>
            </a:extLst>
          </p:cNvPr>
          <p:cNvSpPr>
            <a:spLocks noGrp="1"/>
          </p:cNvSpPr>
          <p:nvPr>
            <p:ph idx="1"/>
          </p:nvPr>
        </p:nvSpPr>
        <p:spPr/>
        <p:txBody>
          <a:bodyPr>
            <a:normAutofit/>
          </a:bodyPr>
          <a:lstStyle/>
          <a:p>
            <a:pPr marL="0" indent="0">
              <a:buNone/>
            </a:pPr>
            <a:r>
              <a:rPr lang="en-AU" sz="2400" b="1" dirty="0"/>
              <a:t>Austria has announced it will make the COVID-19 vaccine mandatory for all</a:t>
            </a:r>
          </a:p>
          <a:p>
            <a:pPr marL="0" indent="0">
              <a:buNone/>
            </a:pPr>
            <a:r>
              <a:rPr lang="en-AU" sz="2400" dirty="0"/>
              <a:t>Austria has become the first European country to announce it is making coronavirus vaccines mandatory.</a:t>
            </a:r>
          </a:p>
          <a:p>
            <a:pPr marL="0" indent="0">
              <a:buNone/>
            </a:pPr>
            <a:r>
              <a:rPr lang="en-AU" sz="2400" dirty="0">
                <a:hlinkClick r:id="rId2"/>
              </a:rPr>
              <a:t>https://www.sbs.com.au/news/austria-has-announced-it-will-make-the-covid-19-vaccine-mandatory-for-all/0ab906c3-d801-4805-aa3a-d3ded5c68069</a:t>
            </a:r>
            <a:endParaRPr lang="en-AU" sz="2400" dirty="0"/>
          </a:p>
          <a:p>
            <a:pPr marL="0" indent="0">
              <a:buNone/>
            </a:pPr>
            <a:endParaRPr lang="en-AU" sz="2400" dirty="0"/>
          </a:p>
        </p:txBody>
      </p:sp>
    </p:spTree>
    <p:extLst>
      <p:ext uri="{BB962C8B-B14F-4D97-AF65-F5344CB8AC3E}">
        <p14:creationId xmlns:p14="http://schemas.microsoft.com/office/powerpoint/2010/main" val="3840475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20230</TotalTime>
  <Words>1398</Words>
  <Application>Microsoft Office PowerPoint</Application>
  <PresentationFormat>Widescreen</PresentationFormat>
  <Paragraphs>33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Freedom of Conscience</vt:lpstr>
      <vt:lpstr>Satan’s Policy</vt:lpstr>
      <vt:lpstr>Satan’s Policy</vt:lpstr>
      <vt:lpstr>God Never Forces the Conscience</vt:lpstr>
      <vt:lpstr>God Never Forces the Conscience</vt:lpstr>
      <vt:lpstr>God Never Forces the Conscience</vt:lpstr>
      <vt:lpstr>Free Indeed</vt:lpstr>
      <vt:lpstr>The Spirit of the Papacy</vt:lpstr>
      <vt:lpstr>Austria</vt:lpstr>
      <vt:lpstr>Australia</vt:lpstr>
      <vt:lpstr>Nothing to Fear</vt:lpstr>
      <vt:lpstr>Jeremiah…</vt:lpstr>
      <vt:lpstr>Jeremiah…</vt:lpstr>
      <vt:lpstr>Our 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403</cp:revision>
  <dcterms:created xsi:type="dcterms:W3CDTF">2020-11-26T04:46:46Z</dcterms:created>
  <dcterms:modified xsi:type="dcterms:W3CDTF">2021-11-24T08:50:02Z</dcterms:modified>
</cp:coreProperties>
</file>