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7" r:id="rId3"/>
    <p:sldId id="281" r:id="rId4"/>
    <p:sldId id="280" r:id="rId5"/>
    <p:sldId id="258" r:id="rId6"/>
    <p:sldId id="259" r:id="rId7"/>
    <p:sldId id="262" r:id="rId8"/>
    <p:sldId id="299" r:id="rId9"/>
    <p:sldId id="298" r:id="rId10"/>
    <p:sldId id="274" r:id="rId11"/>
    <p:sldId id="273" r:id="rId12"/>
    <p:sldId id="275" r:id="rId13"/>
    <p:sldId id="276" r:id="rId14"/>
    <p:sldId id="260" r:id="rId15"/>
    <p:sldId id="261" r:id="rId16"/>
    <p:sldId id="264" r:id="rId17"/>
    <p:sldId id="277" r:id="rId18"/>
    <p:sldId id="278" r:id="rId19"/>
    <p:sldId id="279" r:id="rId20"/>
    <p:sldId id="263" r:id="rId21"/>
    <p:sldId id="265" r:id="rId22"/>
    <p:sldId id="266" r:id="rId23"/>
    <p:sldId id="268" r:id="rId24"/>
    <p:sldId id="269" r:id="rId25"/>
    <p:sldId id="300" r:id="rId26"/>
    <p:sldId id="267" r:id="rId27"/>
    <p:sldId id="270" r:id="rId28"/>
    <p:sldId id="271" r:id="rId29"/>
    <p:sldId id="257" r:id="rId30"/>
    <p:sldId id="283" r:id="rId31"/>
    <p:sldId id="284" r:id="rId32"/>
    <p:sldId id="282" r:id="rId33"/>
    <p:sldId id="285" r:id="rId34"/>
    <p:sldId id="286" r:id="rId35"/>
    <p:sldId id="289" r:id="rId36"/>
    <p:sldId id="287" r:id="rId37"/>
    <p:sldId id="288" r:id="rId38"/>
    <p:sldId id="290" r:id="rId39"/>
    <p:sldId id="291" r:id="rId40"/>
    <p:sldId id="292" r:id="rId41"/>
    <p:sldId id="293" r:id="rId42"/>
    <p:sldId id="294" r:id="rId43"/>
    <p:sldId id="295" r:id="rId44"/>
    <p:sldId id="296" r:id="rId45"/>
  </p:sldIdLst>
  <p:sldSz cx="9144000" cy="5143500" type="screen16x9"/>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90AC0CE5-66EB-4B71-80DD-75CDFA1932E1}" type="datetimeFigureOut">
              <a:rPr lang="en-AU" smtClean="0"/>
              <a:t>11/12/2021</a:t>
            </a:fld>
            <a:endParaRPr lang="en-AU"/>
          </a:p>
        </p:txBody>
      </p:sp>
      <p:sp>
        <p:nvSpPr>
          <p:cNvPr id="4" name="Slide Image Placeholder 3"/>
          <p:cNvSpPr>
            <a:spLocks noGrp="1" noRot="1" noChangeAspect="1"/>
          </p:cNvSpPr>
          <p:nvPr>
            <p:ph type="sldImg" idx="2"/>
          </p:nvPr>
        </p:nvSpPr>
        <p:spPr>
          <a:xfrm>
            <a:off x="422275" y="703263"/>
            <a:ext cx="6254750" cy="35194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913813"/>
            <a:ext cx="3076575" cy="469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lIns="91440" tIns="45720" rIns="91440" bIns="45720" rtlCol="0" anchor="b"/>
          <a:lstStyle>
            <a:lvl1pPr algn="r">
              <a:defRPr sz="1200"/>
            </a:lvl1pPr>
          </a:lstStyle>
          <a:p>
            <a:fld id="{9B92604F-4A28-4B65-803A-8C0AA94237FC}" type="slidenum">
              <a:rPr lang="en-AU" smtClean="0"/>
              <a:t>‹#›</a:t>
            </a:fld>
            <a:endParaRPr lang="en-AU"/>
          </a:p>
        </p:txBody>
      </p:sp>
    </p:spTree>
    <p:extLst>
      <p:ext uri="{BB962C8B-B14F-4D97-AF65-F5344CB8AC3E}">
        <p14:creationId xmlns:p14="http://schemas.microsoft.com/office/powerpoint/2010/main" val="8559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Abraham’s grandson. What a privilege</a:t>
            </a:r>
            <a:r>
              <a:rPr lang="en-AU" baseline="0" dirty="0" smtClean="0"/>
              <a:t> to be born into a successful family who were, by the way, quite well off. Jacob was privileged to be a descendant of Abraham’s family tree. It was a goodly line tracing back to Shem the son of Noah. But more than just his blood line, it was Jacob’s privilege to be a representative of the only true God. What a privilege – true. But what a responsibility: to represent God in this world. As we look at Jacob’s life we will discover that being privileged doesn’t make life any easier. We still need to make choices, we will still face many temptations and we will still have many lessons to learn. But brothers and sisters, that is also part of the privilege of being a representative of God in this world. May we take courage from Jacob’s story - both the highs and the lows as we see the patience and wisdom of the living God work a miracle in the life of Jacob.</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1</a:t>
            </a:fld>
            <a:endParaRPr lang="en-AU"/>
          </a:p>
        </p:txBody>
      </p:sp>
    </p:spTree>
    <p:extLst>
      <p:ext uri="{BB962C8B-B14F-4D97-AF65-F5344CB8AC3E}">
        <p14:creationId xmlns:p14="http://schemas.microsoft.com/office/powerpoint/2010/main" val="354558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many ways are there to God? Why does Jesus use the terms thief and robber? 2 reasons: 1. They only have their own interests at heart.</a:t>
            </a:r>
            <a:r>
              <a:rPr lang="en-AU" baseline="0" dirty="0" smtClean="0"/>
              <a:t> 2. When they steal something it goes to their own house and not to the Father’s house. Jesus one said, My house is a house of prayer for all people … Mt 21:13; He later said, “Your house is left unto desolate.” Mt 23:38. Who is the porter?</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16</a:t>
            </a:fld>
            <a:endParaRPr lang="en-AU"/>
          </a:p>
        </p:txBody>
      </p:sp>
    </p:spTree>
    <p:extLst>
      <p:ext uri="{BB962C8B-B14F-4D97-AF65-F5344CB8AC3E}">
        <p14:creationId xmlns:p14="http://schemas.microsoft.com/office/powerpoint/2010/main" val="65182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Why does the porter put the sheep out? What else is significant about his verse?</a:t>
            </a:r>
            <a:r>
              <a:rPr lang="en-AU" baseline="0" dirty="0" smtClean="0"/>
              <a:t> He goes before them and leads with His word.</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17</a:t>
            </a:fld>
            <a:endParaRPr lang="en-AU"/>
          </a:p>
        </p:txBody>
      </p:sp>
    </p:spTree>
    <p:extLst>
      <p:ext uri="{BB962C8B-B14F-4D97-AF65-F5344CB8AC3E}">
        <p14:creationId xmlns:p14="http://schemas.microsoft.com/office/powerpoint/2010/main" val="243407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Yawray</a:t>
            </a:r>
            <a:r>
              <a:rPr lang="en-AU" dirty="0" smtClean="0"/>
              <a:t>- dreadful or awesome in the sense</a:t>
            </a:r>
            <a:r>
              <a:rPr lang="en-AU" baseline="0" dirty="0" smtClean="0"/>
              <a:t> of reverence.</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20</a:t>
            </a:fld>
            <a:endParaRPr lang="en-AU"/>
          </a:p>
        </p:txBody>
      </p:sp>
    </p:spTree>
    <p:extLst>
      <p:ext uri="{BB962C8B-B14F-4D97-AF65-F5344CB8AC3E}">
        <p14:creationId xmlns:p14="http://schemas.microsoft.com/office/powerpoint/2010/main" val="337800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pillow became the pillar? What is the result of being broken? </a:t>
            </a:r>
          </a:p>
          <a:p>
            <a:r>
              <a:rPr lang="en-AU" dirty="0" smtClean="0"/>
              <a:t>What is the significance of pouring oil on the</a:t>
            </a:r>
            <a:r>
              <a:rPr lang="en-AU" baseline="0" dirty="0" smtClean="0"/>
              <a:t> </a:t>
            </a:r>
            <a:r>
              <a:rPr lang="en-AU" dirty="0" smtClean="0"/>
              <a:t>stone?</a:t>
            </a:r>
            <a:r>
              <a:rPr lang="en-AU" baseline="0" dirty="0" smtClean="0"/>
              <a:t> That was his Ebenezer. </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21</a:t>
            </a:fld>
            <a:endParaRPr lang="en-AU"/>
          </a:p>
        </p:txBody>
      </p:sp>
    </p:spTree>
    <p:extLst>
      <p:ext uri="{BB962C8B-B14F-4D97-AF65-F5344CB8AC3E}">
        <p14:creationId xmlns:p14="http://schemas.microsoft.com/office/powerpoint/2010/main" val="423938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happens</a:t>
            </a:r>
            <a:r>
              <a:rPr lang="en-AU" baseline="0" dirty="0" smtClean="0"/>
              <a:t> if we have a problem with our heart and don’t get it treated? </a:t>
            </a:r>
          </a:p>
          <a:p>
            <a:r>
              <a:rPr lang="en-AU" baseline="0" dirty="0" smtClean="0"/>
              <a:t>What happens if we have a bad heart spiritually and don’t get it treated? We will die without hope.</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23</a:t>
            </a:fld>
            <a:endParaRPr lang="en-AU"/>
          </a:p>
        </p:txBody>
      </p:sp>
    </p:spTree>
    <p:extLst>
      <p:ext uri="{BB962C8B-B14F-4D97-AF65-F5344CB8AC3E}">
        <p14:creationId xmlns:p14="http://schemas.microsoft.com/office/powerpoint/2010/main" val="424144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If we put our lives into God’s hand, nobody is</a:t>
            </a:r>
            <a:r>
              <a:rPr lang="en-AU" baseline="0" dirty="0" smtClean="0"/>
              <a:t> going to remove us from that place – in His hand. Therefore we can be sure, we can be confident, that He who has begun the good work in us will perform it - that is - complete it until the day of Jesus Christ.</a:t>
            </a:r>
            <a:endParaRPr lang="en-AU" dirty="0" smtClean="0"/>
          </a:p>
        </p:txBody>
      </p:sp>
      <p:sp>
        <p:nvSpPr>
          <p:cNvPr id="4" name="Slide Number Placeholder 3"/>
          <p:cNvSpPr>
            <a:spLocks noGrp="1"/>
          </p:cNvSpPr>
          <p:nvPr>
            <p:ph type="sldNum" sz="quarter" idx="10"/>
          </p:nvPr>
        </p:nvSpPr>
        <p:spPr/>
        <p:txBody>
          <a:bodyPr/>
          <a:lstStyle/>
          <a:p>
            <a:fld id="{9B92604F-4A28-4B65-803A-8C0AA94237FC}" type="slidenum">
              <a:rPr lang="en-AU" smtClean="0"/>
              <a:t>24</a:t>
            </a:fld>
            <a:endParaRPr lang="en-AU"/>
          </a:p>
        </p:txBody>
      </p:sp>
    </p:spTree>
    <p:extLst>
      <p:ext uri="{BB962C8B-B14F-4D97-AF65-F5344CB8AC3E}">
        <p14:creationId xmlns:p14="http://schemas.microsoft.com/office/powerpoint/2010/main" val="36608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If we put our lives into God’s hand, nobody is</a:t>
            </a:r>
            <a:r>
              <a:rPr lang="en-AU" baseline="0" dirty="0" smtClean="0"/>
              <a:t> going to remove us from that place – in His hand. Therefore we can be sure, we can be confident, that He who has begun the good work in us will perform it - that is - complete it until the day of Jesus Christ.</a:t>
            </a:r>
            <a:endParaRPr lang="en-AU" dirty="0" smtClean="0"/>
          </a:p>
        </p:txBody>
      </p:sp>
      <p:sp>
        <p:nvSpPr>
          <p:cNvPr id="4" name="Slide Number Placeholder 3"/>
          <p:cNvSpPr>
            <a:spLocks noGrp="1"/>
          </p:cNvSpPr>
          <p:nvPr>
            <p:ph type="sldNum" sz="quarter" idx="10"/>
          </p:nvPr>
        </p:nvSpPr>
        <p:spPr/>
        <p:txBody>
          <a:bodyPr/>
          <a:lstStyle/>
          <a:p>
            <a:fld id="{9B92604F-4A28-4B65-803A-8C0AA94237FC}" type="slidenum">
              <a:rPr lang="en-AU" smtClean="0"/>
              <a:t>25</a:t>
            </a:fld>
            <a:endParaRPr lang="en-AU"/>
          </a:p>
        </p:txBody>
      </p:sp>
    </p:spTree>
    <p:extLst>
      <p:ext uri="{BB962C8B-B14F-4D97-AF65-F5344CB8AC3E}">
        <p14:creationId xmlns:p14="http://schemas.microsoft.com/office/powerpoint/2010/main" val="36608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Jacob</a:t>
            </a:r>
            <a:r>
              <a:rPr lang="en-AU" baseline="0" dirty="0" smtClean="0"/>
              <a:t> still had much to learn as he only now left the comfort of his family and home. This can be the theme for another time.</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27</a:t>
            </a:fld>
            <a:endParaRPr lang="en-AU"/>
          </a:p>
        </p:txBody>
      </p:sp>
    </p:spTree>
    <p:extLst>
      <p:ext uri="{BB962C8B-B14F-4D97-AF65-F5344CB8AC3E}">
        <p14:creationId xmlns:p14="http://schemas.microsoft.com/office/powerpoint/2010/main" val="333566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Birth – Gen 25:19-26;</a:t>
            </a:r>
            <a:r>
              <a:rPr lang="en-AU" baseline="0" dirty="0" smtClean="0"/>
              <a:t> promise – Gen 25:23; birthright exchanged Gen 25:27-34; blessing stolen (deception) Gen 27:1-29; sent away Gen 28:1-5</a:t>
            </a:r>
          </a:p>
          <a:p>
            <a:r>
              <a:rPr lang="en-AU" dirty="0" smtClean="0"/>
              <a:t>Jacob was even now beginning a journey that would involve deep pain and considerable conflict. Through these experiences he was to learn vital </a:t>
            </a:r>
            <a:r>
              <a:rPr lang="en-AU" dirty="0" err="1" smtClean="0"/>
              <a:t>llessons</a:t>
            </a:r>
            <a:r>
              <a:rPr lang="en-AU" dirty="0" smtClean="0"/>
              <a:t> about his own character which needed repair. The only way God</a:t>
            </a:r>
            <a:r>
              <a:rPr lang="en-AU" baseline="0" dirty="0" smtClean="0"/>
              <a:t> could accomplish this goal, and save Jacob, was to bring him through many trials which would expose the flaws in his character, awaken the need for conversion, and lead to his repentance and salvation. This is the experience each one of us must pass through if we are to be saved.</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31</a:t>
            </a:fld>
            <a:endParaRPr lang="en-AU"/>
          </a:p>
        </p:txBody>
      </p:sp>
    </p:spTree>
    <p:extLst>
      <p:ext uri="{BB962C8B-B14F-4D97-AF65-F5344CB8AC3E}">
        <p14:creationId xmlns:p14="http://schemas.microsoft.com/office/powerpoint/2010/main" val="12292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35</a:t>
            </a:fld>
            <a:endParaRPr lang="en-AU"/>
          </a:p>
        </p:txBody>
      </p:sp>
    </p:spTree>
    <p:extLst>
      <p:ext uri="{BB962C8B-B14F-4D97-AF65-F5344CB8AC3E}">
        <p14:creationId xmlns:p14="http://schemas.microsoft.com/office/powerpoint/2010/main" val="146935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we put our lives into God’s hands, nobody is</a:t>
            </a:r>
            <a:r>
              <a:rPr lang="en-AU" baseline="0" dirty="0" smtClean="0"/>
              <a:t> going to take us from Him. Therefore we can be sure, we can be confident, that He who has begun the good work in us will perform it - that is - complete it until the day of Jesus Christ.</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4</a:t>
            </a:fld>
            <a:endParaRPr lang="en-AU"/>
          </a:p>
        </p:txBody>
      </p:sp>
    </p:spTree>
    <p:extLst>
      <p:ext uri="{BB962C8B-B14F-4D97-AF65-F5344CB8AC3E}">
        <p14:creationId xmlns:p14="http://schemas.microsoft.com/office/powerpoint/2010/main" val="127417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Birth – Gen 25:19-26;</a:t>
            </a:r>
            <a:r>
              <a:rPr lang="en-AU" baseline="0" dirty="0" smtClean="0"/>
              <a:t> promise – Gen 25:23; birthright exchanged Gen 25:27-34; blessing stolen (deception) Gen 27:1-29; sent away Gen 28:1-5</a:t>
            </a:r>
          </a:p>
          <a:p>
            <a:r>
              <a:rPr lang="en-AU" dirty="0" smtClean="0"/>
              <a:t>Jacob was even now beginning a journey that would involve deep pain and considerable conflict. Through these experiences he was to learn vital </a:t>
            </a:r>
            <a:r>
              <a:rPr lang="en-AU" dirty="0" err="1" smtClean="0"/>
              <a:t>llessons</a:t>
            </a:r>
            <a:r>
              <a:rPr lang="en-AU" dirty="0" smtClean="0"/>
              <a:t> about his own character which needed repair. The only way God</a:t>
            </a:r>
            <a:r>
              <a:rPr lang="en-AU" baseline="0" dirty="0" smtClean="0"/>
              <a:t> could accomplish this goal, and save Jacob, was to bring him through many trials which would expose the flaws in his character, awaken the need for conversion, and lead to his repentance and salvation. This is the experience each one of us must pass through if we are to be saved.</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5</a:t>
            </a:fld>
            <a:endParaRPr lang="en-AU"/>
          </a:p>
        </p:txBody>
      </p:sp>
    </p:spTree>
    <p:extLst>
      <p:ext uri="{BB962C8B-B14F-4D97-AF65-F5344CB8AC3E}">
        <p14:creationId xmlns:p14="http://schemas.microsoft.com/office/powerpoint/2010/main" val="12292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 142-143; PP 184.</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6</a:t>
            </a:fld>
            <a:endParaRPr lang="en-AU"/>
          </a:p>
        </p:txBody>
      </p:sp>
    </p:spTree>
    <p:extLst>
      <p:ext uri="{BB962C8B-B14F-4D97-AF65-F5344CB8AC3E}">
        <p14:creationId xmlns:p14="http://schemas.microsoft.com/office/powerpoint/2010/main" val="283216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V15 What doe </a:t>
            </a:r>
            <a:r>
              <a:rPr lang="en-AU" dirty="0" err="1" smtClean="0"/>
              <a:t>stis</a:t>
            </a:r>
            <a:r>
              <a:rPr lang="en-AU" dirty="0" smtClean="0"/>
              <a:t> tell us about God? He is faithful and keeps His promises …</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7</a:t>
            </a:fld>
            <a:endParaRPr lang="en-AU"/>
          </a:p>
        </p:txBody>
      </p:sp>
    </p:spTree>
    <p:extLst>
      <p:ext uri="{BB962C8B-B14F-4D97-AF65-F5344CB8AC3E}">
        <p14:creationId xmlns:p14="http://schemas.microsoft.com/office/powerpoint/2010/main" val="243244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V15 What doe </a:t>
            </a:r>
            <a:r>
              <a:rPr lang="en-AU" dirty="0" err="1" smtClean="0"/>
              <a:t>stis</a:t>
            </a:r>
            <a:r>
              <a:rPr lang="en-AU" dirty="0" smtClean="0"/>
              <a:t> tell us about God? He is faithful and keeps His promises …</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8</a:t>
            </a:fld>
            <a:endParaRPr lang="en-AU"/>
          </a:p>
        </p:txBody>
      </p:sp>
    </p:spTree>
    <p:extLst>
      <p:ext uri="{BB962C8B-B14F-4D97-AF65-F5344CB8AC3E}">
        <p14:creationId xmlns:p14="http://schemas.microsoft.com/office/powerpoint/2010/main" val="243244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V15 What doe </a:t>
            </a:r>
            <a:r>
              <a:rPr lang="en-AU" dirty="0" err="1" smtClean="0"/>
              <a:t>stis</a:t>
            </a:r>
            <a:r>
              <a:rPr lang="en-AU" dirty="0" smtClean="0"/>
              <a:t> tell us about God? He is faithful and keeps His promises …</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9</a:t>
            </a:fld>
            <a:endParaRPr lang="en-AU"/>
          </a:p>
        </p:txBody>
      </p:sp>
    </p:spTree>
    <p:extLst>
      <p:ext uri="{BB962C8B-B14F-4D97-AF65-F5344CB8AC3E}">
        <p14:creationId xmlns:p14="http://schemas.microsoft.com/office/powerpoint/2010/main" val="243244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two days after His baptism</a:t>
            </a:r>
            <a:r>
              <a:rPr lang="en-AU" baseline="0" dirty="0" smtClean="0"/>
              <a:t> … speaking to Nathaniel. “Son of God … King of Israel.”</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10</a:t>
            </a:fld>
            <a:endParaRPr lang="en-AU"/>
          </a:p>
        </p:txBody>
      </p:sp>
    </p:spTree>
    <p:extLst>
      <p:ext uri="{BB962C8B-B14F-4D97-AF65-F5344CB8AC3E}">
        <p14:creationId xmlns:p14="http://schemas.microsoft.com/office/powerpoint/2010/main" val="229461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Who is the Source of infinite power? When did Christ bridge the gulf</a:t>
            </a:r>
            <a:r>
              <a:rPr lang="en-AU" baseline="0" dirty="0" smtClean="0"/>
              <a:t> that sin had made</a:t>
            </a:r>
            <a:r>
              <a:rPr lang="en-AU" dirty="0" smtClean="0"/>
              <a:t> between heaven and earth? Calvary</a:t>
            </a:r>
            <a:r>
              <a:rPr lang="en-AU" baseline="0" dirty="0" smtClean="0"/>
              <a:t> or ere there was a sinner there was a Saviour. Rev 13:8</a:t>
            </a:r>
            <a:endParaRPr lang="en-AU" dirty="0"/>
          </a:p>
        </p:txBody>
      </p:sp>
      <p:sp>
        <p:nvSpPr>
          <p:cNvPr id="4" name="Slide Number Placeholder 3"/>
          <p:cNvSpPr>
            <a:spLocks noGrp="1"/>
          </p:cNvSpPr>
          <p:nvPr>
            <p:ph type="sldNum" sz="quarter" idx="10"/>
          </p:nvPr>
        </p:nvSpPr>
        <p:spPr/>
        <p:txBody>
          <a:bodyPr/>
          <a:lstStyle/>
          <a:p>
            <a:fld id="{9B92604F-4A28-4B65-803A-8C0AA94237FC}" type="slidenum">
              <a:rPr lang="en-AU" smtClean="0"/>
              <a:t>13</a:t>
            </a:fld>
            <a:endParaRPr lang="en-AU"/>
          </a:p>
        </p:txBody>
      </p:sp>
    </p:spTree>
    <p:extLst>
      <p:ext uri="{BB962C8B-B14F-4D97-AF65-F5344CB8AC3E}">
        <p14:creationId xmlns:p14="http://schemas.microsoft.com/office/powerpoint/2010/main" val="93293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7B36E51-9E5F-44F3-ACE9-800AD44742B2}" type="datetimeFigureOut">
              <a:rPr lang="en-AU" smtClean="0"/>
              <a:t>11/12/2021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140057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B36E51-9E5F-44F3-ACE9-800AD44742B2}" type="datetimeFigureOut">
              <a:rPr lang="en-AU" smtClean="0"/>
              <a:t>11/12/2021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427040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B36E51-9E5F-44F3-ACE9-800AD44742B2}" type="datetimeFigureOut">
              <a:rPr lang="en-AU" smtClean="0"/>
              <a:t>11/12/2021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355814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B36E51-9E5F-44F3-ACE9-800AD44742B2}" type="datetimeFigureOut">
              <a:rPr lang="en-AU" smtClean="0"/>
              <a:t>11/12/2021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176608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6E51-9E5F-44F3-ACE9-800AD44742B2}" type="datetimeFigureOut">
              <a:rPr lang="en-AU" smtClean="0"/>
              <a:t>11/12/2021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17186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7B36E51-9E5F-44F3-ACE9-800AD44742B2}" type="datetimeFigureOut">
              <a:rPr lang="en-AU" smtClean="0"/>
              <a:t>11/12/2021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52738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7B36E51-9E5F-44F3-ACE9-800AD44742B2}" type="datetimeFigureOut">
              <a:rPr lang="en-AU" smtClean="0"/>
              <a:t>11/12/2021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121370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7B36E51-9E5F-44F3-ACE9-800AD44742B2}" type="datetimeFigureOut">
              <a:rPr lang="en-AU" smtClean="0"/>
              <a:t>11/12/2021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45131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36E51-9E5F-44F3-ACE9-800AD44742B2}" type="datetimeFigureOut">
              <a:rPr lang="en-AU" smtClean="0"/>
              <a:t>11/12/2021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202277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8"/>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04790"/>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36E51-9E5F-44F3-ACE9-800AD44742B2}" type="datetimeFigureOut">
              <a:rPr lang="en-AU" smtClean="0"/>
              <a:t>11/12/2021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192234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36E51-9E5F-44F3-ACE9-800AD44742B2}" type="datetimeFigureOut">
              <a:rPr lang="en-AU" smtClean="0"/>
              <a:t>11/12/2021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218AD1-5354-4D2F-A3F4-A7A468352DFD}" type="slidenum">
              <a:rPr lang="en-AU" smtClean="0"/>
              <a:t>‹#›</a:t>
            </a:fld>
            <a:endParaRPr lang="en-AU"/>
          </a:p>
        </p:txBody>
      </p:sp>
    </p:spTree>
    <p:extLst>
      <p:ext uri="{BB962C8B-B14F-4D97-AF65-F5344CB8AC3E}">
        <p14:creationId xmlns:p14="http://schemas.microsoft.com/office/powerpoint/2010/main" val="251594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B36E51-9E5F-44F3-ACE9-800AD44742B2}" type="datetimeFigureOut">
              <a:rPr lang="en-AU" smtClean="0"/>
              <a:t>11/12/2021</a:t>
            </a:fld>
            <a:endParaRPr lang="en-AU"/>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218AD1-5354-4D2F-A3F4-A7A468352DFD}" type="slidenum">
              <a:rPr lang="en-AU" smtClean="0"/>
              <a:t>‹#›</a:t>
            </a:fld>
            <a:endParaRPr lang="en-AU"/>
          </a:p>
        </p:txBody>
      </p:sp>
    </p:spTree>
    <p:extLst>
      <p:ext uri="{BB962C8B-B14F-4D97-AF65-F5344CB8AC3E}">
        <p14:creationId xmlns:p14="http://schemas.microsoft.com/office/powerpoint/2010/main" val="271607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267493"/>
            <a:ext cx="5231240" cy="646331"/>
          </a:xfrm>
          <a:prstGeom prst="rect">
            <a:avLst/>
          </a:prstGeom>
          <a:solidFill>
            <a:schemeClr val="bg1">
              <a:alpha val="70000"/>
            </a:schemeClr>
          </a:solidFill>
          <a:effectLst>
            <a:reflection blurRad="6350" stA="50000" endA="300" endPos="90000" dir="5400000" sy="-100000" algn="bl" rotWithShape="0"/>
            <a:softEdge rad="63500"/>
          </a:effectLst>
        </p:spPr>
        <p:txBody>
          <a:bodyPr wrap="none" rtlCol="0">
            <a:spAutoFit/>
          </a:bodyPr>
          <a:lstStyle/>
          <a:p>
            <a:r>
              <a:rPr lang="en-AU" sz="3600" b="1" dirty="0" smtClean="0">
                <a:effectLst>
                  <a:outerShdw blurRad="38100" dist="38100" dir="2700000" algn="tl">
                    <a:srgbClr val="000000">
                      <a:alpha val="43137"/>
                    </a:srgbClr>
                  </a:outerShdw>
                </a:effectLst>
              </a:rPr>
              <a:t>Jacob’s dream of a Ladder</a:t>
            </a:r>
            <a:endParaRPr lang="en-AU" sz="3600" b="1" dirty="0">
              <a:effectLst>
                <a:outerShdw blurRad="38100" dist="38100" dir="2700000" algn="tl">
                  <a:srgbClr val="000000">
                    <a:alpha val="43137"/>
                  </a:srgbClr>
                </a:outerShdw>
              </a:effectLst>
            </a:endParaRPr>
          </a:p>
        </p:txBody>
      </p:sp>
      <p:sp>
        <p:nvSpPr>
          <p:cNvPr id="3" name="TextBox 2"/>
          <p:cNvSpPr txBox="1"/>
          <p:nvPr/>
        </p:nvSpPr>
        <p:spPr>
          <a:xfrm>
            <a:off x="3548004" y="2067694"/>
            <a:ext cx="2419573" cy="830997"/>
          </a:xfrm>
          <a:prstGeom prst="rect">
            <a:avLst/>
          </a:prstGeom>
          <a:noFill/>
        </p:spPr>
        <p:txBody>
          <a:bodyPr wrap="none" rtlCol="0">
            <a:spAutoFit/>
          </a:bodyPr>
          <a:lstStyle/>
          <a:p>
            <a:pPr algn="ctr"/>
            <a:r>
              <a:rPr lang="en-AU" sz="2400" b="1" dirty="0" smtClean="0">
                <a:effectLst>
                  <a:outerShdw blurRad="38100" dist="38100" dir="2700000" algn="tl">
                    <a:srgbClr val="000000">
                      <a:alpha val="43137"/>
                    </a:srgbClr>
                  </a:outerShdw>
                </a:effectLst>
              </a:rPr>
              <a:t>Genesis 28:10-15</a:t>
            </a:r>
          </a:p>
          <a:p>
            <a:pPr algn="ctr"/>
            <a:r>
              <a:rPr lang="en-AU" sz="2400" b="1" smtClean="0">
                <a:effectLst>
                  <a:outerShdw blurRad="38100" dist="38100" dir="2700000" algn="tl">
                    <a:srgbClr val="000000">
                      <a:alpha val="43137"/>
                    </a:srgbClr>
                  </a:outerShdw>
                </a:effectLst>
              </a:rPr>
              <a:t>PP 177-183</a:t>
            </a:r>
            <a:endParaRPr lang="en-AU" sz="2400" b="1" dirty="0">
              <a:effectLst>
                <a:outerShdw blurRad="38100" dist="38100" dir="2700000" algn="tl">
                  <a:srgbClr val="000000">
                    <a:alpha val="43137"/>
                  </a:srgbClr>
                </a:outerShdw>
              </a:effectLst>
            </a:endParaRPr>
          </a:p>
        </p:txBody>
      </p:sp>
      <p:sp>
        <p:nvSpPr>
          <p:cNvPr id="5" name="TextBox 4"/>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1</a:t>
            </a:r>
            <a:endParaRPr lang="en-AU" dirty="0">
              <a:solidFill>
                <a:schemeClr val="tx2">
                  <a:lumMod val="60000"/>
                  <a:lumOff val="40000"/>
                </a:schemeClr>
              </a:solidFill>
            </a:endParaRPr>
          </a:p>
        </p:txBody>
      </p:sp>
    </p:spTree>
    <p:extLst>
      <p:ext uri="{BB962C8B-B14F-4D97-AF65-F5344CB8AC3E}">
        <p14:creationId xmlns:p14="http://schemas.microsoft.com/office/powerpoint/2010/main" val="183311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483518"/>
            <a:ext cx="3078088" cy="4031873"/>
          </a:xfrm>
          <a:prstGeom prst="rect">
            <a:avLst/>
          </a:prstGeom>
          <a:solidFill>
            <a:schemeClr val="bg1">
              <a:alpha val="52000"/>
            </a:schemeClr>
          </a:solidFill>
          <a:effectLst>
            <a:softEdge rad="127000"/>
          </a:effectLst>
        </p:spPr>
        <p:txBody>
          <a:bodyPr wrap="square">
            <a:spAutoFit/>
          </a:bodyPr>
          <a:lstStyle/>
          <a:p>
            <a:pPr algn="ctr"/>
            <a:r>
              <a:rPr lang="en-US" sz="3200" b="1" dirty="0" smtClean="0"/>
              <a:t>John 1:51</a:t>
            </a:r>
          </a:p>
          <a:p>
            <a:pPr algn="ctr"/>
            <a:r>
              <a:rPr lang="en-US" sz="3200" b="1" dirty="0" smtClean="0"/>
              <a:t>“Ye </a:t>
            </a:r>
            <a:r>
              <a:rPr lang="en-US" sz="3200" b="1" dirty="0"/>
              <a:t>shall see heaven open, and the angels of God ascending and descending upon the Son of man</a:t>
            </a:r>
            <a:r>
              <a:rPr lang="en-US" sz="3200" b="1" dirty="0" smtClean="0"/>
              <a:t>.”.</a:t>
            </a:r>
            <a:endParaRPr lang="en-AU" sz="3200" b="1" dirty="0"/>
          </a:p>
        </p:txBody>
      </p:sp>
      <p:sp>
        <p:nvSpPr>
          <p:cNvPr id="7" name="Rectangle 6"/>
          <p:cNvSpPr/>
          <p:nvPr/>
        </p:nvSpPr>
        <p:spPr>
          <a:xfrm>
            <a:off x="6012160" y="339502"/>
            <a:ext cx="3078088" cy="4524315"/>
          </a:xfrm>
          <a:prstGeom prst="rect">
            <a:avLst/>
          </a:prstGeom>
          <a:solidFill>
            <a:schemeClr val="bg1">
              <a:alpha val="52000"/>
            </a:schemeClr>
          </a:solidFill>
          <a:effectLst>
            <a:softEdge rad="127000"/>
          </a:effectLst>
        </p:spPr>
        <p:txBody>
          <a:bodyPr wrap="square">
            <a:spAutoFit/>
          </a:bodyPr>
          <a:lstStyle/>
          <a:p>
            <a:pPr algn="ctr"/>
            <a:r>
              <a:rPr lang="en-US" sz="2400" dirty="0" smtClean="0"/>
              <a:t>“In </a:t>
            </a:r>
            <a:r>
              <a:rPr lang="en-US" sz="2400" dirty="0"/>
              <a:t>the vision the plan of redemption was presented to Jacob, not fully, but in such parts as were essential to him at that time. The </a:t>
            </a:r>
            <a:r>
              <a:rPr lang="en-US" sz="2400" b="1" dirty="0"/>
              <a:t>mystic ladder </a:t>
            </a:r>
            <a:r>
              <a:rPr lang="en-US" sz="2400" dirty="0"/>
              <a:t>revealed to him in his dream was the same to which Christ referred in His conversation with Nathanael. </a:t>
            </a:r>
            <a:endParaRPr lang="en-AU" sz="2400" b="1" dirty="0"/>
          </a:p>
        </p:txBody>
      </p:sp>
      <p:sp>
        <p:nvSpPr>
          <p:cNvPr id="8" name="TextBox 7"/>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7</a:t>
            </a:r>
            <a:endParaRPr lang="en-AU" dirty="0">
              <a:solidFill>
                <a:schemeClr val="tx2">
                  <a:lumMod val="60000"/>
                  <a:lumOff val="40000"/>
                </a:schemeClr>
              </a:solidFill>
            </a:endParaRPr>
          </a:p>
        </p:txBody>
      </p:sp>
    </p:spTree>
    <p:extLst>
      <p:ext uri="{BB962C8B-B14F-4D97-AF65-F5344CB8AC3E}">
        <p14:creationId xmlns:p14="http://schemas.microsoft.com/office/powerpoint/2010/main" val="26759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483518"/>
            <a:ext cx="3078088" cy="4031873"/>
          </a:xfrm>
          <a:prstGeom prst="rect">
            <a:avLst/>
          </a:prstGeom>
          <a:solidFill>
            <a:schemeClr val="bg1">
              <a:alpha val="52000"/>
            </a:schemeClr>
          </a:solidFill>
          <a:effectLst>
            <a:softEdge rad="127000"/>
          </a:effectLst>
        </p:spPr>
        <p:txBody>
          <a:bodyPr wrap="square">
            <a:spAutoFit/>
          </a:bodyPr>
          <a:lstStyle/>
          <a:p>
            <a:pPr algn="ctr"/>
            <a:r>
              <a:rPr lang="en-US" sz="3200" b="1" dirty="0" smtClean="0"/>
              <a:t>John 1:51</a:t>
            </a:r>
          </a:p>
          <a:p>
            <a:pPr algn="ctr"/>
            <a:r>
              <a:rPr lang="en-US" sz="3200" b="1" dirty="0" smtClean="0"/>
              <a:t>“Ye </a:t>
            </a:r>
            <a:r>
              <a:rPr lang="en-US" sz="3200" b="1" dirty="0"/>
              <a:t>shall see heaven open, and the angels of God ascending and descending upon the Son of man</a:t>
            </a:r>
            <a:r>
              <a:rPr lang="en-US" sz="3200" b="1" dirty="0" smtClean="0"/>
              <a:t>.”.</a:t>
            </a:r>
            <a:endParaRPr lang="en-AU" sz="3200" b="1" dirty="0"/>
          </a:p>
        </p:txBody>
      </p:sp>
      <p:sp>
        <p:nvSpPr>
          <p:cNvPr id="7" name="Rectangle 6"/>
          <p:cNvSpPr/>
          <p:nvPr/>
        </p:nvSpPr>
        <p:spPr>
          <a:xfrm>
            <a:off x="6012160" y="339502"/>
            <a:ext cx="3078088" cy="4524315"/>
          </a:xfrm>
          <a:prstGeom prst="rect">
            <a:avLst/>
          </a:prstGeom>
          <a:solidFill>
            <a:schemeClr val="bg1">
              <a:alpha val="52000"/>
            </a:schemeClr>
          </a:solidFill>
          <a:effectLst>
            <a:softEdge rad="127000"/>
          </a:effectLst>
        </p:spPr>
        <p:txBody>
          <a:bodyPr wrap="square">
            <a:spAutoFit/>
          </a:bodyPr>
          <a:lstStyle/>
          <a:p>
            <a:pPr algn="ctr"/>
            <a:r>
              <a:rPr lang="en-US" sz="2400" dirty="0" smtClean="0"/>
              <a:t>“Said </a:t>
            </a:r>
            <a:r>
              <a:rPr lang="en-US" sz="2400" dirty="0"/>
              <a:t>He, “Ye shall see heaven open, and the angels of God ascending and descending upon the Son of man.” </a:t>
            </a:r>
            <a:r>
              <a:rPr lang="en-US" sz="2400" dirty="0" smtClean="0"/>
              <a:t>Up </a:t>
            </a:r>
            <a:r>
              <a:rPr lang="en-US" sz="2400" dirty="0"/>
              <a:t>to the time of man's rebellion against the government of God, there had been free communion between God and man. </a:t>
            </a:r>
            <a:endParaRPr lang="en-AU" sz="2400" b="1" dirty="0"/>
          </a:p>
        </p:txBody>
      </p:sp>
      <p:sp>
        <p:nvSpPr>
          <p:cNvPr id="8" name="TextBox 7"/>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8</a:t>
            </a:r>
            <a:endParaRPr lang="en-AU" dirty="0">
              <a:solidFill>
                <a:schemeClr val="tx2">
                  <a:lumMod val="60000"/>
                  <a:lumOff val="40000"/>
                </a:schemeClr>
              </a:solidFill>
            </a:endParaRPr>
          </a:p>
        </p:txBody>
      </p:sp>
    </p:spTree>
    <p:extLst>
      <p:ext uri="{BB962C8B-B14F-4D97-AF65-F5344CB8AC3E}">
        <p14:creationId xmlns:p14="http://schemas.microsoft.com/office/powerpoint/2010/main" val="26759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483518"/>
            <a:ext cx="3078088" cy="4031873"/>
          </a:xfrm>
          <a:prstGeom prst="rect">
            <a:avLst/>
          </a:prstGeom>
          <a:solidFill>
            <a:schemeClr val="bg1">
              <a:alpha val="52000"/>
            </a:schemeClr>
          </a:solidFill>
          <a:effectLst>
            <a:softEdge rad="127000"/>
          </a:effectLst>
        </p:spPr>
        <p:txBody>
          <a:bodyPr wrap="square">
            <a:spAutoFit/>
          </a:bodyPr>
          <a:lstStyle/>
          <a:p>
            <a:pPr algn="ctr"/>
            <a:r>
              <a:rPr lang="en-US" sz="3200" b="1" dirty="0" smtClean="0"/>
              <a:t>John 1:51</a:t>
            </a:r>
          </a:p>
          <a:p>
            <a:pPr algn="ctr"/>
            <a:r>
              <a:rPr lang="en-US" sz="3200" b="1" dirty="0" smtClean="0"/>
              <a:t>“Ye </a:t>
            </a:r>
            <a:r>
              <a:rPr lang="en-US" sz="3200" b="1" dirty="0"/>
              <a:t>shall see heaven open, and the angels of God ascending and descending upon the Son of man</a:t>
            </a:r>
            <a:r>
              <a:rPr lang="en-US" sz="3200" b="1" dirty="0" smtClean="0"/>
              <a:t>.”.</a:t>
            </a:r>
            <a:endParaRPr lang="en-AU" sz="3200" b="1" dirty="0"/>
          </a:p>
        </p:txBody>
      </p:sp>
      <p:sp>
        <p:nvSpPr>
          <p:cNvPr id="7" name="Rectangle 6"/>
          <p:cNvSpPr/>
          <p:nvPr/>
        </p:nvSpPr>
        <p:spPr>
          <a:xfrm>
            <a:off x="6012160" y="339502"/>
            <a:ext cx="3078088" cy="4524315"/>
          </a:xfrm>
          <a:prstGeom prst="rect">
            <a:avLst/>
          </a:prstGeom>
          <a:solidFill>
            <a:schemeClr val="bg1">
              <a:alpha val="52000"/>
            </a:schemeClr>
          </a:solidFill>
          <a:effectLst>
            <a:softEdge rad="127000"/>
          </a:effectLst>
        </p:spPr>
        <p:txBody>
          <a:bodyPr wrap="square">
            <a:spAutoFit/>
          </a:bodyPr>
          <a:lstStyle/>
          <a:p>
            <a:pPr algn="ctr"/>
            <a:r>
              <a:rPr lang="en-US" sz="2400" dirty="0" smtClean="0"/>
              <a:t>“But </a:t>
            </a:r>
            <a:r>
              <a:rPr lang="en-US" sz="2400" dirty="0"/>
              <a:t>the sin of Adam and Eve separated earth from heaven, so that man could not have communion with his </a:t>
            </a:r>
            <a:r>
              <a:rPr lang="en-US" sz="2400" b="1" dirty="0"/>
              <a:t>Maker</a:t>
            </a:r>
            <a:r>
              <a:rPr lang="en-US" sz="2400" dirty="0"/>
              <a:t>. Yet the world was not left in solitary hopelessness. The ladder represents Jesus, the appointed medium of communication. </a:t>
            </a:r>
            <a:endParaRPr lang="en-AU" sz="2400" b="1" dirty="0"/>
          </a:p>
        </p:txBody>
      </p:sp>
      <p:sp>
        <p:nvSpPr>
          <p:cNvPr id="8" name="TextBox 7"/>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9</a:t>
            </a:r>
            <a:endParaRPr lang="en-AU" dirty="0">
              <a:solidFill>
                <a:schemeClr val="tx2">
                  <a:lumMod val="60000"/>
                  <a:lumOff val="40000"/>
                </a:schemeClr>
              </a:solidFill>
            </a:endParaRPr>
          </a:p>
        </p:txBody>
      </p:sp>
    </p:spTree>
    <p:extLst>
      <p:ext uri="{BB962C8B-B14F-4D97-AF65-F5344CB8AC3E}">
        <p14:creationId xmlns:p14="http://schemas.microsoft.com/office/powerpoint/2010/main" val="26759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483518"/>
            <a:ext cx="3078088" cy="4031873"/>
          </a:xfrm>
          <a:prstGeom prst="rect">
            <a:avLst/>
          </a:prstGeom>
          <a:solidFill>
            <a:schemeClr val="bg1">
              <a:alpha val="52000"/>
            </a:schemeClr>
          </a:solidFill>
          <a:effectLst>
            <a:softEdge rad="127000"/>
          </a:effectLst>
        </p:spPr>
        <p:txBody>
          <a:bodyPr wrap="square">
            <a:spAutoFit/>
          </a:bodyPr>
          <a:lstStyle/>
          <a:p>
            <a:pPr algn="ctr"/>
            <a:r>
              <a:rPr lang="en-US" sz="3200" b="1" dirty="0" smtClean="0"/>
              <a:t>John 1:51</a:t>
            </a:r>
          </a:p>
          <a:p>
            <a:pPr algn="ctr"/>
            <a:r>
              <a:rPr lang="en-US" sz="3200" b="1" dirty="0" smtClean="0"/>
              <a:t>“Ye </a:t>
            </a:r>
            <a:r>
              <a:rPr lang="en-US" sz="3200" b="1" dirty="0"/>
              <a:t>shall see heaven open, and the angels of God ascending and descending upon the Son of man</a:t>
            </a:r>
            <a:r>
              <a:rPr lang="en-US" sz="3200" b="1" dirty="0" smtClean="0"/>
              <a:t>.”.</a:t>
            </a:r>
            <a:endParaRPr lang="en-AU" sz="3200" b="1" dirty="0"/>
          </a:p>
        </p:txBody>
      </p:sp>
      <p:sp>
        <p:nvSpPr>
          <p:cNvPr id="7" name="Rectangle 6"/>
          <p:cNvSpPr/>
          <p:nvPr/>
        </p:nvSpPr>
        <p:spPr>
          <a:xfrm>
            <a:off x="6012160" y="339502"/>
            <a:ext cx="3078088" cy="4524315"/>
          </a:xfrm>
          <a:prstGeom prst="rect">
            <a:avLst/>
          </a:prstGeom>
          <a:solidFill>
            <a:schemeClr val="bg1">
              <a:alpha val="52000"/>
            </a:schemeClr>
          </a:solidFill>
          <a:effectLst>
            <a:softEdge rad="127000"/>
          </a:effectLst>
        </p:spPr>
        <p:txBody>
          <a:bodyPr wrap="square">
            <a:spAutoFit/>
          </a:bodyPr>
          <a:lstStyle/>
          <a:p>
            <a:pPr algn="ctr"/>
            <a:r>
              <a:rPr lang="en-US" sz="2400" dirty="0" smtClean="0"/>
              <a:t>“Had </a:t>
            </a:r>
            <a:r>
              <a:rPr lang="en-US" sz="2400" dirty="0"/>
              <a:t>He not with His own merits bridged the gulf that sin had made, the ministering angels could have held no communion with fallen man. Christ connects man in his weakness and helplessness with the </a:t>
            </a:r>
            <a:r>
              <a:rPr lang="en-US" sz="2400" b="1" dirty="0"/>
              <a:t>source</a:t>
            </a:r>
            <a:r>
              <a:rPr lang="en-US" sz="2400" dirty="0"/>
              <a:t> of infinite power</a:t>
            </a:r>
            <a:r>
              <a:rPr lang="en-US" sz="2400" dirty="0" smtClean="0"/>
              <a:t>.”</a:t>
            </a:r>
            <a:r>
              <a:rPr lang="en-US" sz="2400" dirty="0"/>
              <a:t> </a:t>
            </a:r>
            <a:r>
              <a:rPr lang="en-US" sz="2400" b="1" dirty="0"/>
              <a:t> </a:t>
            </a:r>
            <a:r>
              <a:rPr lang="en-US" sz="2400" dirty="0" smtClean="0"/>
              <a:t>PP 184.2</a:t>
            </a:r>
            <a:endParaRPr lang="en-AU" sz="2400" dirty="0"/>
          </a:p>
        </p:txBody>
      </p:sp>
      <p:sp>
        <p:nvSpPr>
          <p:cNvPr id="5" name="TextBox 4"/>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10</a:t>
            </a:r>
            <a:endParaRPr lang="en-AU" dirty="0">
              <a:solidFill>
                <a:schemeClr val="tx2">
                  <a:lumMod val="60000"/>
                  <a:lumOff val="40000"/>
                </a:schemeClr>
              </a:solidFill>
            </a:endParaRPr>
          </a:p>
        </p:txBody>
      </p:sp>
    </p:spTree>
    <p:extLst>
      <p:ext uri="{BB962C8B-B14F-4D97-AF65-F5344CB8AC3E}">
        <p14:creationId xmlns:p14="http://schemas.microsoft.com/office/powerpoint/2010/main" val="26759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2283718"/>
            <a:ext cx="7776865" cy="1754326"/>
          </a:xfrm>
          <a:prstGeom prst="rect">
            <a:avLst/>
          </a:prstGeom>
          <a:solidFill>
            <a:schemeClr val="bg1">
              <a:alpha val="68000"/>
            </a:schemeClr>
          </a:solidFill>
          <a:effectLst>
            <a:softEdge rad="63500"/>
          </a:effectLst>
        </p:spPr>
        <p:txBody>
          <a:bodyPr wrap="square" rtlCol="0">
            <a:spAutoFit/>
          </a:bodyPr>
          <a:lstStyle/>
          <a:p>
            <a:pPr algn="just"/>
            <a:r>
              <a:rPr lang="en-US" sz="3600" b="1" dirty="0" smtClean="0"/>
              <a:t>John </a:t>
            </a:r>
            <a:r>
              <a:rPr lang="en-US" sz="3600" b="1" dirty="0"/>
              <a:t>14:6  Jesus </a:t>
            </a:r>
            <a:r>
              <a:rPr lang="en-US" sz="3600" b="1" dirty="0" err="1"/>
              <a:t>saith</a:t>
            </a:r>
            <a:r>
              <a:rPr lang="en-US" sz="3600" b="1" dirty="0"/>
              <a:t> unto him, I am the way, the truth, and the life: no man cometh </a:t>
            </a:r>
            <a:r>
              <a:rPr lang="en-US" sz="3600" b="1" dirty="0" smtClean="0"/>
              <a:t> unto  the  </a:t>
            </a:r>
            <a:r>
              <a:rPr lang="en-US" sz="3600" b="1" dirty="0"/>
              <a:t>Father, </a:t>
            </a:r>
            <a:r>
              <a:rPr lang="en-US" sz="3600" b="1" dirty="0" smtClean="0"/>
              <a:t> but  </a:t>
            </a:r>
            <a:r>
              <a:rPr lang="en-US" sz="3600" b="1" dirty="0"/>
              <a:t>by </a:t>
            </a:r>
            <a:r>
              <a:rPr lang="en-US" sz="3600" b="1" dirty="0" smtClean="0"/>
              <a:t> me</a:t>
            </a:r>
            <a:r>
              <a:rPr lang="en-US" sz="3600" b="1" dirty="0"/>
              <a:t>. </a:t>
            </a:r>
            <a:endParaRPr lang="en-AU" sz="3600" b="1" dirty="0"/>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11</a:t>
            </a:r>
            <a:endParaRPr lang="en-AU" dirty="0">
              <a:solidFill>
                <a:schemeClr val="tx2">
                  <a:lumMod val="60000"/>
                  <a:lumOff val="40000"/>
                </a:schemeClr>
              </a:solidFill>
            </a:endParaRPr>
          </a:p>
        </p:txBody>
      </p:sp>
    </p:spTree>
    <p:extLst>
      <p:ext uri="{BB962C8B-B14F-4D97-AF65-F5344CB8AC3E}">
        <p14:creationId xmlns:p14="http://schemas.microsoft.com/office/powerpoint/2010/main" val="67509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139702"/>
            <a:ext cx="8064896" cy="1754326"/>
          </a:xfrm>
          <a:prstGeom prst="rect">
            <a:avLst/>
          </a:prstGeom>
          <a:solidFill>
            <a:schemeClr val="bg1">
              <a:alpha val="66000"/>
            </a:schemeClr>
          </a:solidFill>
          <a:effectLst>
            <a:softEdge rad="63500"/>
          </a:effectLst>
        </p:spPr>
        <p:txBody>
          <a:bodyPr wrap="square" rtlCol="0">
            <a:spAutoFit/>
          </a:bodyPr>
          <a:lstStyle/>
          <a:p>
            <a:pPr algn="just"/>
            <a:r>
              <a:rPr lang="en-US" sz="3600" b="1" dirty="0" smtClean="0"/>
              <a:t>John </a:t>
            </a:r>
            <a:r>
              <a:rPr lang="en-US" sz="3600" b="1" dirty="0"/>
              <a:t>10:9  I am the door: by me if any man enter in, he shall be saved, and shall go </a:t>
            </a:r>
            <a:r>
              <a:rPr lang="en-US" sz="3600" b="1" dirty="0" smtClean="0"/>
              <a:t> in  and  </a:t>
            </a:r>
            <a:r>
              <a:rPr lang="en-US" sz="3600" b="1" dirty="0"/>
              <a:t>out, </a:t>
            </a:r>
            <a:r>
              <a:rPr lang="en-US" sz="3600" b="1" dirty="0" smtClean="0"/>
              <a:t> and  find  pasture</a:t>
            </a:r>
            <a:r>
              <a:rPr lang="en-US" sz="3600" b="1" dirty="0"/>
              <a:t>. </a:t>
            </a:r>
            <a:endParaRPr lang="en-AU" sz="3600" b="1" dirty="0"/>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12</a:t>
            </a:r>
            <a:endParaRPr lang="en-AU" dirty="0">
              <a:solidFill>
                <a:schemeClr val="tx2">
                  <a:lumMod val="60000"/>
                  <a:lumOff val="40000"/>
                </a:schemeClr>
              </a:solidFill>
            </a:endParaRPr>
          </a:p>
        </p:txBody>
      </p:sp>
    </p:spTree>
    <p:extLst>
      <p:ext uri="{BB962C8B-B14F-4D97-AF65-F5344CB8AC3E}">
        <p14:creationId xmlns:p14="http://schemas.microsoft.com/office/powerpoint/2010/main" val="67509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85725"/>
            <a:ext cx="8640960" cy="5078313"/>
          </a:xfrm>
          <a:prstGeom prst="rect">
            <a:avLst/>
          </a:prstGeom>
          <a:solidFill>
            <a:schemeClr val="bg1">
              <a:alpha val="62000"/>
            </a:schemeClr>
          </a:solidFill>
          <a:effectLst>
            <a:softEdge rad="63500"/>
          </a:effectLst>
        </p:spPr>
        <p:txBody>
          <a:bodyPr wrap="square" rtlCol="0">
            <a:spAutoFit/>
          </a:bodyPr>
          <a:lstStyle/>
          <a:p>
            <a:pPr algn="just"/>
            <a:r>
              <a:rPr lang="en-AU" sz="3600" b="1" dirty="0" smtClean="0"/>
              <a:t>John 10:1 </a:t>
            </a:r>
            <a:r>
              <a:rPr lang="en-US" sz="3600" dirty="0" smtClean="0"/>
              <a:t>Verily</a:t>
            </a:r>
            <a:r>
              <a:rPr lang="en-US" sz="3600" dirty="0"/>
              <a:t>, verily, I say unto you, He that </a:t>
            </a:r>
            <a:r>
              <a:rPr lang="en-US" sz="3600" dirty="0" err="1"/>
              <a:t>entereth</a:t>
            </a:r>
            <a:r>
              <a:rPr lang="en-US" sz="3600" dirty="0"/>
              <a:t> not by </a:t>
            </a:r>
            <a:r>
              <a:rPr lang="en-US" sz="3600" b="1" dirty="0"/>
              <a:t>the door </a:t>
            </a:r>
            <a:r>
              <a:rPr lang="en-US" sz="3600" dirty="0"/>
              <a:t>into the sheepfold, but </a:t>
            </a:r>
            <a:r>
              <a:rPr lang="en-US" sz="3600" dirty="0" err="1"/>
              <a:t>climbeth</a:t>
            </a:r>
            <a:r>
              <a:rPr lang="en-US" sz="3600" dirty="0"/>
              <a:t> up some other way, the same is a </a:t>
            </a:r>
            <a:r>
              <a:rPr lang="en-US" sz="3600" b="1" dirty="0"/>
              <a:t>thief</a:t>
            </a:r>
            <a:r>
              <a:rPr lang="en-US" sz="3600" dirty="0"/>
              <a:t> and a </a:t>
            </a:r>
            <a:r>
              <a:rPr lang="en-US" sz="3600" b="1" dirty="0"/>
              <a:t>robber</a:t>
            </a:r>
            <a:r>
              <a:rPr lang="en-US" sz="3600" dirty="0"/>
              <a:t>. </a:t>
            </a:r>
          </a:p>
          <a:p>
            <a:pPr algn="just"/>
            <a:r>
              <a:rPr lang="en-US" sz="3600" dirty="0" smtClean="0"/>
              <a:t>2</a:t>
            </a:r>
            <a:r>
              <a:rPr lang="en-US" sz="3600" dirty="0"/>
              <a:t>  But he that </a:t>
            </a:r>
            <a:r>
              <a:rPr lang="en-US" sz="3600" dirty="0" err="1"/>
              <a:t>entereth</a:t>
            </a:r>
            <a:r>
              <a:rPr lang="en-US" sz="3600" dirty="0"/>
              <a:t> in by the door is the </a:t>
            </a:r>
            <a:r>
              <a:rPr lang="en-US" sz="3600" b="1" dirty="0"/>
              <a:t>shepherd</a:t>
            </a:r>
            <a:r>
              <a:rPr lang="en-US" sz="3600" dirty="0"/>
              <a:t> of the sheep. </a:t>
            </a:r>
          </a:p>
          <a:p>
            <a:pPr algn="just"/>
            <a:r>
              <a:rPr lang="en-US" sz="3600" dirty="0" smtClean="0"/>
              <a:t>3</a:t>
            </a:r>
            <a:r>
              <a:rPr lang="en-US" sz="3600" dirty="0"/>
              <a:t>  To him the porter </a:t>
            </a:r>
            <a:r>
              <a:rPr lang="en-US" sz="3600" dirty="0" err="1"/>
              <a:t>openeth</a:t>
            </a:r>
            <a:r>
              <a:rPr lang="en-US" sz="3600" dirty="0"/>
              <a:t>; and the sheep hear </a:t>
            </a:r>
            <a:r>
              <a:rPr lang="en-US" sz="3600" b="1" dirty="0"/>
              <a:t>his voice</a:t>
            </a:r>
            <a:r>
              <a:rPr lang="en-US" sz="3600" dirty="0"/>
              <a:t>: and he </a:t>
            </a:r>
            <a:r>
              <a:rPr lang="en-US" sz="3600" dirty="0" err="1"/>
              <a:t>calleth</a:t>
            </a:r>
            <a:r>
              <a:rPr lang="en-US" sz="3600" dirty="0"/>
              <a:t> his own sheep by name, and </a:t>
            </a:r>
            <a:r>
              <a:rPr lang="en-US" sz="3600" dirty="0" err="1"/>
              <a:t>leadeth</a:t>
            </a:r>
            <a:r>
              <a:rPr lang="en-US" sz="3600" dirty="0"/>
              <a:t> them out. </a:t>
            </a:r>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13</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85725"/>
            <a:ext cx="8280920" cy="5078313"/>
          </a:xfrm>
          <a:prstGeom prst="rect">
            <a:avLst/>
          </a:prstGeom>
          <a:solidFill>
            <a:schemeClr val="bg1">
              <a:alpha val="64000"/>
            </a:schemeClr>
          </a:solidFill>
          <a:effectLst>
            <a:softEdge rad="63500"/>
          </a:effectLst>
        </p:spPr>
        <p:txBody>
          <a:bodyPr wrap="square" rtlCol="0">
            <a:spAutoFit/>
          </a:bodyPr>
          <a:lstStyle/>
          <a:p>
            <a:pPr algn="just"/>
            <a:r>
              <a:rPr lang="en-AU" sz="3600" b="1" dirty="0" smtClean="0"/>
              <a:t>John 10:4</a:t>
            </a:r>
            <a:r>
              <a:rPr lang="en-US" sz="3600" dirty="0"/>
              <a:t>  And when he </a:t>
            </a:r>
            <a:r>
              <a:rPr lang="en-US" sz="3600" dirty="0" err="1"/>
              <a:t>putteth</a:t>
            </a:r>
            <a:r>
              <a:rPr lang="en-US" sz="3600" dirty="0"/>
              <a:t> forth his own sheep, </a:t>
            </a:r>
            <a:r>
              <a:rPr lang="en-US" sz="3600" b="1" dirty="0"/>
              <a:t>he </a:t>
            </a:r>
            <a:r>
              <a:rPr lang="en-US" sz="3600" b="1" dirty="0" err="1"/>
              <a:t>goeth</a:t>
            </a:r>
            <a:r>
              <a:rPr lang="en-US" sz="3600" b="1" dirty="0"/>
              <a:t> before them</a:t>
            </a:r>
            <a:r>
              <a:rPr lang="en-US" sz="3600" dirty="0"/>
              <a:t>, and the sheep follow him: for they know his voice. </a:t>
            </a:r>
          </a:p>
          <a:p>
            <a:pPr algn="just"/>
            <a:r>
              <a:rPr lang="en-US" sz="3600" dirty="0" smtClean="0"/>
              <a:t>5</a:t>
            </a:r>
            <a:r>
              <a:rPr lang="en-US" sz="3600" dirty="0"/>
              <a:t>  And a stranger will they not follow, but will flee from him: for they know not the voice of strangers. </a:t>
            </a:r>
          </a:p>
          <a:p>
            <a:pPr algn="just"/>
            <a:r>
              <a:rPr lang="en-US" sz="3600" dirty="0" smtClean="0"/>
              <a:t>6</a:t>
            </a:r>
            <a:r>
              <a:rPr lang="en-US" sz="3600" dirty="0"/>
              <a:t>  This </a:t>
            </a:r>
            <a:r>
              <a:rPr lang="en-US" sz="3600" b="1" dirty="0"/>
              <a:t>parable</a:t>
            </a:r>
            <a:r>
              <a:rPr lang="en-US" sz="3600" dirty="0"/>
              <a:t> </a:t>
            </a:r>
            <a:r>
              <a:rPr lang="en-US" sz="3600" dirty="0" err="1"/>
              <a:t>spake</a:t>
            </a:r>
            <a:r>
              <a:rPr lang="en-US" sz="3600" dirty="0"/>
              <a:t> Jesus unto them: but they understood not what things they were which he </a:t>
            </a:r>
            <a:r>
              <a:rPr lang="en-US" sz="3600" dirty="0" err="1"/>
              <a:t>spake</a:t>
            </a:r>
            <a:r>
              <a:rPr lang="en-US" sz="3600" dirty="0"/>
              <a:t> unto them. </a:t>
            </a:r>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14</a:t>
            </a:r>
            <a:endParaRPr lang="en-AU" dirty="0">
              <a:solidFill>
                <a:schemeClr val="tx2">
                  <a:lumMod val="60000"/>
                  <a:lumOff val="40000"/>
                </a:schemeClr>
              </a:solidFill>
            </a:endParaRPr>
          </a:p>
        </p:txBody>
      </p:sp>
    </p:spTree>
    <p:extLst>
      <p:ext uri="{BB962C8B-B14F-4D97-AF65-F5344CB8AC3E}">
        <p14:creationId xmlns:p14="http://schemas.microsoft.com/office/powerpoint/2010/main" val="2585119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51470"/>
            <a:ext cx="8064896" cy="5078313"/>
          </a:xfrm>
          <a:prstGeom prst="rect">
            <a:avLst/>
          </a:prstGeom>
          <a:solidFill>
            <a:schemeClr val="bg1">
              <a:alpha val="65000"/>
            </a:schemeClr>
          </a:solidFill>
          <a:effectLst>
            <a:softEdge rad="63500"/>
          </a:effectLst>
        </p:spPr>
        <p:txBody>
          <a:bodyPr wrap="square" rtlCol="0">
            <a:spAutoFit/>
          </a:bodyPr>
          <a:lstStyle/>
          <a:p>
            <a:pPr algn="just"/>
            <a:r>
              <a:rPr lang="en-AU" sz="3600" b="1" dirty="0" smtClean="0"/>
              <a:t>John 10:7</a:t>
            </a:r>
            <a:r>
              <a:rPr lang="en-US" sz="3600" dirty="0"/>
              <a:t>  Then said </a:t>
            </a:r>
            <a:r>
              <a:rPr lang="en-US" sz="3600" b="1" dirty="0"/>
              <a:t>Jesus</a:t>
            </a:r>
            <a:r>
              <a:rPr lang="en-US" sz="3600" dirty="0"/>
              <a:t> unto them again, Verily, verily, I say unto you, </a:t>
            </a:r>
            <a:r>
              <a:rPr lang="en-US" sz="3600" b="1" dirty="0"/>
              <a:t>I am the door </a:t>
            </a:r>
            <a:r>
              <a:rPr lang="en-US" sz="3600" dirty="0"/>
              <a:t>of the sheep. </a:t>
            </a:r>
          </a:p>
          <a:p>
            <a:pPr algn="just"/>
            <a:r>
              <a:rPr lang="en-US" sz="3600" dirty="0"/>
              <a:t>Joh 10:8  All that ever came before me are thieves and robbers: but the sheep did not hear them. </a:t>
            </a:r>
          </a:p>
          <a:p>
            <a:pPr algn="just"/>
            <a:r>
              <a:rPr lang="en-US" sz="3600" dirty="0"/>
              <a:t>Joh 10:9  </a:t>
            </a:r>
            <a:r>
              <a:rPr lang="en-US" sz="3600" b="1" dirty="0"/>
              <a:t>I am the door</a:t>
            </a:r>
            <a:r>
              <a:rPr lang="en-US" sz="3600" dirty="0"/>
              <a:t>: by me if any man enter in, he shall be saved, and shall go in and out, and find pasture. </a:t>
            </a:r>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15</a:t>
            </a:r>
            <a:endParaRPr lang="en-AU" dirty="0">
              <a:solidFill>
                <a:schemeClr val="tx2">
                  <a:lumMod val="60000"/>
                  <a:lumOff val="40000"/>
                </a:schemeClr>
              </a:solidFill>
            </a:endParaRPr>
          </a:p>
        </p:txBody>
      </p:sp>
    </p:spTree>
    <p:extLst>
      <p:ext uri="{BB962C8B-B14F-4D97-AF65-F5344CB8AC3E}">
        <p14:creationId xmlns:p14="http://schemas.microsoft.com/office/powerpoint/2010/main" val="2585119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883622"/>
            <a:ext cx="8064896" cy="3416320"/>
          </a:xfrm>
          <a:prstGeom prst="rect">
            <a:avLst/>
          </a:prstGeom>
          <a:solidFill>
            <a:schemeClr val="bg1">
              <a:alpha val="65000"/>
            </a:schemeClr>
          </a:solidFill>
          <a:effectLst>
            <a:softEdge rad="63500"/>
          </a:effectLst>
        </p:spPr>
        <p:txBody>
          <a:bodyPr wrap="square" rtlCol="0">
            <a:spAutoFit/>
          </a:bodyPr>
          <a:lstStyle/>
          <a:p>
            <a:pPr algn="just"/>
            <a:r>
              <a:rPr lang="en-AU" sz="3600" b="1" dirty="0" smtClean="0"/>
              <a:t>John 10:10</a:t>
            </a:r>
            <a:r>
              <a:rPr lang="en-US" sz="3600" dirty="0"/>
              <a:t>  The thief cometh not, but for to steal, and to kill, and to destroy: I am come that they might have life, and that </a:t>
            </a:r>
            <a:r>
              <a:rPr lang="en-US" sz="3600" dirty="0" smtClean="0"/>
              <a:t>they  </a:t>
            </a:r>
            <a:r>
              <a:rPr lang="en-US" sz="3600" dirty="0"/>
              <a:t>might </a:t>
            </a:r>
            <a:r>
              <a:rPr lang="en-US" sz="3600" dirty="0" smtClean="0"/>
              <a:t> have  </a:t>
            </a:r>
            <a:r>
              <a:rPr lang="en-US" sz="3600" i="1" dirty="0" smtClean="0"/>
              <a:t>it </a:t>
            </a:r>
            <a:r>
              <a:rPr lang="en-US" sz="3600" dirty="0" smtClean="0"/>
              <a:t> more  </a:t>
            </a:r>
            <a:r>
              <a:rPr lang="en-US" sz="3600" dirty="0"/>
              <a:t>abundantly</a:t>
            </a:r>
            <a:r>
              <a:rPr lang="en-US" sz="3600" dirty="0" smtClean="0"/>
              <a:t>.</a:t>
            </a:r>
            <a:endParaRPr lang="en-US" sz="3600" dirty="0"/>
          </a:p>
          <a:p>
            <a:pPr algn="just"/>
            <a:r>
              <a:rPr lang="en-US" sz="3600" dirty="0" smtClean="0"/>
              <a:t>11</a:t>
            </a:r>
            <a:r>
              <a:rPr lang="en-US" sz="3600" dirty="0"/>
              <a:t>  </a:t>
            </a:r>
            <a:r>
              <a:rPr lang="en-US" sz="3600" b="1" dirty="0"/>
              <a:t>I am the good shepherd</a:t>
            </a:r>
            <a:r>
              <a:rPr lang="en-US" sz="3600" dirty="0"/>
              <a:t>: the good shepherd </a:t>
            </a:r>
            <a:r>
              <a:rPr lang="en-US" sz="3600" dirty="0" smtClean="0"/>
              <a:t> giveth  </a:t>
            </a:r>
            <a:r>
              <a:rPr lang="en-US" sz="3600" dirty="0"/>
              <a:t>his </a:t>
            </a:r>
            <a:r>
              <a:rPr lang="en-US" sz="3600" dirty="0" smtClean="0"/>
              <a:t> life  for  the  </a:t>
            </a:r>
            <a:r>
              <a:rPr lang="en-US" sz="3600" dirty="0"/>
              <a:t>sheep.  </a:t>
            </a:r>
            <a:endParaRPr lang="en-AU" sz="3600" b="1" dirty="0"/>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16</a:t>
            </a:r>
            <a:endParaRPr lang="en-AU" dirty="0">
              <a:solidFill>
                <a:schemeClr val="tx2">
                  <a:lumMod val="60000"/>
                  <a:lumOff val="40000"/>
                </a:schemeClr>
              </a:solidFill>
            </a:endParaRPr>
          </a:p>
        </p:txBody>
      </p:sp>
    </p:spTree>
    <p:extLst>
      <p:ext uri="{BB962C8B-B14F-4D97-AF65-F5344CB8AC3E}">
        <p14:creationId xmlns:p14="http://schemas.microsoft.com/office/powerpoint/2010/main" val="258511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269235"/>
            <a:ext cx="5231240" cy="646331"/>
          </a:xfrm>
          <a:prstGeom prst="rect">
            <a:avLst/>
          </a:prstGeom>
          <a:solidFill>
            <a:schemeClr val="bg1">
              <a:alpha val="69000"/>
            </a:schemeClr>
          </a:solidFill>
          <a:effectLst>
            <a:reflection blurRad="6350" stA="50000" endA="300" endPos="90000" dir="5400000" sy="-100000" algn="bl" rotWithShape="0"/>
            <a:softEdge rad="63500"/>
          </a:effectLst>
        </p:spPr>
        <p:txBody>
          <a:bodyPr wrap="none" rtlCol="0">
            <a:spAutoFit/>
          </a:bodyPr>
          <a:lstStyle/>
          <a:p>
            <a:r>
              <a:rPr lang="en-AU" sz="3600" b="1" dirty="0" smtClean="0">
                <a:effectLst>
                  <a:outerShdw blurRad="38100" dist="38100" dir="2700000" algn="tl">
                    <a:srgbClr val="000000">
                      <a:alpha val="43137"/>
                    </a:srgbClr>
                  </a:outerShdw>
                </a:effectLst>
              </a:rPr>
              <a:t>Jacob’s dream of a Ladder</a:t>
            </a:r>
            <a:endParaRPr lang="en-AU" sz="3600" b="1" dirty="0">
              <a:effectLst>
                <a:outerShdw blurRad="38100" dist="38100" dir="2700000" algn="tl">
                  <a:srgbClr val="000000">
                    <a:alpha val="43137"/>
                  </a:srgbClr>
                </a:outerShdw>
              </a:effectLst>
            </a:endParaRPr>
          </a:p>
        </p:txBody>
      </p:sp>
      <p:sp>
        <p:nvSpPr>
          <p:cNvPr id="3" name="TextBox 2"/>
          <p:cNvSpPr txBox="1"/>
          <p:nvPr/>
        </p:nvSpPr>
        <p:spPr>
          <a:xfrm>
            <a:off x="395536" y="1995686"/>
            <a:ext cx="8280920" cy="1815882"/>
          </a:xfrm>
          <a:prstGeom prst="rect">
            <a:avLst/>
          </a:prstGeom>
          <a:solidFill>
            <a:schemeClr val="bg1">
              <a:alpha val="67000"/>
            </a:schemeClr>
          </a:solidFill>
          <a:effectLst>
            <a:softEdge rad="127000"/>
          </a:effectLst>
        </p:spPr>
        <p:txBody>
          <a:bodyPr wrap="square" rtlCol="0">
            <a:spAutoFit/>
          </a:bodyPr>
          <a:lstStyle/>
          <a:p>
            <a:pPr algn="ctr"/>
            <a:r>
              <a:rPr lang="en-US" sz="2800" b="1" dirty="0"/>
              <a:t>Gen 28:12  And he dreamed, and behold a ladder set up on the earth, and the top of it reached to heaven: and behold the angels of God ascending and descending on it.</a:t>
            </a:r>
            <a:endParaRPr lang="en-AU"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1</a:t>
            </a:r>
            <a:endParaRPr lang="en-AU" dirty="0">
              <a:solidFill>
                <a:schemeClr val="tx2">
                  <a:lumMod val="60000"/>
                  <a:lumOff val="40000"/>
                </a:schemeClr>
              </a:solidFill>
            </a:endParaRPr>
          </a:p>
        </p:txBody>
      </p:sp>
    </p:spTree>
    <p:extLst>
      <p:ext uri="{BB962C8B-B14F-4D97-AF65-F5344CB8AC3E}">
        <p14:creationId xmlns:p14="http://schemas.microsoft.com/office/powerpoint/2010/main" val="3163372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1047383"/>
            <a:ext cx="3078088" cy="3108543"/>
          </a:xfrm>
          <a:prstGeom prst="rect">
            <a:avLst/>
          </a:prstGeom>
          <a:solidFill>
            <a:schemeClr val="bg1">
              <a:alpha val="52000"/>
            </a:schemeClr>
          </a:solidFill>
          <a:effectLst>
            <a:softEdge rad="127000"/>
          </a:effectLst>
        </p:spPr>
        <p:txBody>
          <a:bodyPr wrap="square">
            <a:spAutoFit/>
          </a:bodyPr>
          <a:lstStyle/>
          <a:p>
            <a:pPr algn="ctr"/>
            <a:r>
              <a:rPr lang="en-US" sz="2800" b="1" dirty="0"/>
              <a:t>Gen 28:16  And Jacob awaked out of his sleep, and he said, Surely the LORD is in this place; and I knew </a:t>
            </a:r>
            <a:r>
              <a:rPr lang="en-US" sz="2800" b="1" i="1" dirty="0"/>
              <a:t>it</a:t>
            </a:r>
            <a:r>
              <a:rPr lang="en-US" sz="2800" b="1" dirty="0"/>
              <a:t> not.  </a:t>
            </a:r>
            <a:endParaRPr lang="en-AU" sz="2800" b="1" dirty="0"/>
          </a:p>
        </p:txBody>
      </p:sp>
      <p:sp>
        <p:nvSpPr>
          <p:cNvPr id="7" name="Rectangle 6"/>
          <p:cNvSpPr/>
          <p:nvPr/>
        </p:nvSpPr>
        <p:spPr>
          <a:xfrm>
            <a:off x="6012160" y="1048544"/>
            <a:ext cx="3078088" cy="3539430"/>
          </a:xfrm>
          <a:prstGeom prst="rect">
            <a:avLst/>
          </a:prstGeom>
          <a:solidFill>
            <a:schemeClr val="bg1">
              <a:alpha val="52000"/>
            </a:schemeClr>
          </a:solidFill>
          <a:effectLst>
            <a:softEdge rad="127000"/>
          </a:effectLst>
        </p:spPr>
        <p:txBody>
          <a:bodyPr wrap="square">
            <a:spAutoFit/>
          </a:bodyPr>
          <a:lstStyle/>
          <a:p>
            <a:pPr algn="ctr"/>
            <a:r>
              <a:rPr lang="en-US" sz="2800" b="1" dirty="0"/>
              <a:t>Gen 28:17  And he was afraid, and said, How dreadful </a:t>
            </a:r>
            <a:r>
              <a:rPr lang="en-US" sz="2800" b="1" i="1" dirty="0"/>
              <a:t>is</a:t>
            </a:r>
            <a:r>
              <a:rPr lang="en-US" sz="2800" b="1" dirty="0"/>
              <a:t> this place! this </a:t>
            </a:r>
            <a:r>
              <a:rPr lang="en-US" sz="2800" b="1" i="1" dirty="0"/>
              <a:t>is</a:t>
            </a:r>
            <a:r>
              <a:rPr lang="en-US" sz="2800" b="1" dirty="0"/>
              <a:t> none other but the house of God, and this </a:t>
            </a:r>
            <a:r>
              <a:rPr lang="en-US" sz="2800" b="1" i="1" dirty="0"/>
              <a:t>is</a:t>
            </a:r>
            <a:r>
              <a:rPr lang="en-US" sz="2800" b="1" dirty="0"/>
              <a:t> the gate of heaven. </a:t>
            </a:r>
            <a:endParaRPr lang="en-AU" sz="2800" b="1" dirty="0"/>
          </a:p>
        </p:txBody>
      </p:sp>
      <p:sp>
        <p:nvSpPr>
          <p:cNvPr id="8" name="TextBox 7"/>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17</a:t>
            </a:r>
            <a:endParaRPr lang="en-AU" dirty="0">
              <a:solidFill>
                <a:schemeClr val="tx2">
                  <a:lumMod val="60000"/>
                  <a:lumOff val="40000"/>
                </a:schemeClr>
              </a:solidFill>
            </a:endParaRPr>
          </a:p>
        </p:txBody>
      </p:sp>
    </p:spTree>
    <p:extLst>
      <p:ext uri="{BB962C8B-B14F-4D97-AF65-F5344CB8AC3E}">
        <p14:creationId xmlns:p14="http://schemas.microsoft.com/office/powerpoint/2010/main" val="136061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3" y="187930"/>
            <a:ext cx="2880320" cy="4832092"/>
          </a:xfrm>
          <a:prstGeom prst="rect">
            <a:avLst/>
          </a:prstGeom>
          <a:solidFill>
            <a:schemeClr val="bg1">
              <a:alpha val="65000"/>
            </a:schemeClr>
          </a:solidFill>
          <a:effectLst>
            <a:softEdge rad="127000"/>
          </a:effectLst>
        </p:spPr>
        <p:txBody>
          <a:bodyPr wrap="square" rtlCol="0">
            <a:spAutoFit/>
          </a:bodyPr>
          <a:lstStyle/>
          <a:p>
            <a:pPr algn="just"/>
            <a:r>
              <a:rPr lang="en-US" sz="2800" b="1" dirty="0" smtClean="0"/>
              <a:t>Gen </a:t>
            </a:r>
            <a:r>
              <a:rPr lang="en-US" sz="2800" b="1" dirty="0"/>
              <a:t>28:18  And Jacob rose up early in the morning, and took the stone that he had put </a:t>
            </a:r>
            <a:r>
              <a:rPr lang="en-US" sz="2800" b="1" i="1" dirty="0"/>
              <a:t>for</a:t>
            </a:r>
            <a:r>
              <a:rPr lang="en-US" sz="2800" b="1" dirty="0"/>
              <a:t> his pillows, and set it up </a:t>
            </a:r>
            <a:r>
              <a:rPr lang="en-US" sz="2800" b="1" i="1" dirty="0"/>
              <a:t>for</a:t>
            </a:r>
            <a:r>
              <a:rPr lang="en-US" sz="2800" b="1" dirty="0"/>
              <a:t> a pillar, and poured oil upon the top of it. </a:t>
            </a:r>
            <a:endParaRPr lang="en-AU" sz="2800" b="1" dirty="0"/>
          </a:p>
        </p:txBody>
      </p:sp>
      <p:pic>
        <p:nvPicPr>
          <p:cNvPr id="4" name="Picture 2" descr="Jacob&amp;#39;s Ladder - Bible Story, Verses and Mea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00192" y="473640"/>
            <a:ext cx="2592288" cy="3970318"/>
          </a:xfrm>
          <a:prstGeom prst="rect">
            <a:avLst/>
          </a:prstGeom>
          <a:solidFill>
            <a:schemeClr val="bg1">
              <a:alpha val="65000"/>
            </a:schemeClr>
          </a:solidFill>
          <a:effectLst>
            <a:softEdge rad="127000"/>
          </a:effectLst>
        </p:spPr>
        <p:txBody>
          <a:bodyPr wrap="square" rtlCol="0">
            <a:spAutoFit/>
          </a:bodyPr>
          <a:lstStyle/>
          <a:p>
            <a:pPr algn="just"/>
            <a:r>
              <a:rPr lang="en-US" sz="2800" b="1" dirty="0" smtClean="0"/>
              <a:t>Mat 21:44</a:t>
            </a:r>
            <a:r>
              <a:rPr lang="en-US" sz="2800" b="1" dirty="0"/>
              <a:t>  And whosoever shall fall on this stone shall be broken: but on whomsoever it shall fall, it will grind him to powder.   </a:t>
            </a:r>
            <a:endParaRPr lang="en-AU" sz="2800" b="1" dirty="0"/>
          </a:p>
        </p:txBody>
      </p:sp>
      <p:sp>
        <p:nvSpPr>
          <p:cNvPr id="6" name="TextBox 5"/>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18</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473640"/>
            <a:ext cx="2592288" cy="3970318"/>
          </a:xfrm>
          <a:prstGeom prst="rect">
            <a:avLst/>
          </a:prstGeom>
          <a:solidFill>
            <a:schemeClr val="bg1">
              <a:alpha val="65000"/>
            </a:schemeClr>
          </a:solidFill>
          <a:effectLst>
            <a:softEdge rad="127000"/>
          </a:effectLst>
        </p:spPr>
        <p:txBody>
          <a:bodyPr wrap="square" rtlCol="0">
            <a:spAutoFit/>
          </a:bodyPr>
          <a:lstStyle/>
          <a:p>
            <a:pPr algn="just"/>
            <a:r>
              <a:rPr lang="en-US" sz="2800" b="1" dirty="0"/>
              <a:t>Hosea </a:t>
            </a:r>
            <a:r>
              <a:rPr lang="en-US" sz="2800" b="1" dirty="0" smtClean="0"/>
              <a:t>6:1 Come</a:t>
            </a:r>
            <a:r>
              <a:rPr lang="en-US" sz="2800" b="1" dirty="0"/>
              <a:t>, and let us return unto the LORD: for he hath torn, and he will heal us; he hath smitten, and he will bind us up.</a:t>
            </a:r>
            <a:endParaRPr lang="en-AU" sz="2800" b="1" dirty="0"/>
          </a:p>
        </p:txBody>
      </p:sp>
      <p:sp>
        <p:nvSpPr>
          <p:cNvPr id="6" name="TextBox 5"/>
          <p:cNvSpPr txBox="1"/>
          <p:nvPr/>
        </p:nvSpPr>
        <p:spPr>
          <a:xfrm>
            <a:off x="6084168" y="483518"/>
            <a:ext cx="2808312" cy="3108543"/>
          </a:xfrm>
          <a:prstGeom prst="rect">
            <a:avLst/>
          </a:prstGeom>
          <a:solidFill>
            <a:schemeClr val="bg1">
              <a:alpha val="65000"/>
            </a:schemeClr>
          </a:solidFill>
          <a:effectLst>
            <a:softEdge rad="127000"/>
          </a:effectLst>
        </p:spPr>
        <p:txBody>
          <a:bodyPr wrap="square" rtlCol="0">
            <a:spAutoFit/>
          </a:bodyPr>
          <a:lstStyle/>
          <a:p>
            <a:pPr algn="just"/>
            <a:r>
              <a:rPr lang="en-US" sz="2800" b="1" dirty="0" smtClean="0"/>
              <a:t>Hosea 6:2</a:t>
            </a:r>
            <a:r>
              <a:rPr lang="en-US" sz="2800" b="1" dirty="0"/>
              <a:t>  </a:t>
            </a:r>
            <a:endParaRPr lang="en-US" sz="2800" b="1" dirty="0" smtClean="0"/>
          </a:p>
          <a:p>
            <a:pPr algn="just"/>
            <a:r>
              <a:rPr lang="en-US" sz="2800" b="1" dirty="0" smtClean="0"/>
              <a:t>After </a:t>
            </a:r>
            <a:r>
              <a:rPr lang="en-US" sz="2800" b="1" dirty="0"/>
              <a:t>two days will he revive us: in the third day he will raise us up, and we shall live in his sight.</a:t>
            </a:r>
            <a:endParaRPr lang="en-AU" sz="2800" b="1" dirty="0"/>
          </a:p>
        </p:txBody>
      </p:sp>
      <p:pic>
        <p:nvPicPr>
          <p:cNvPr id="8" name="Picture 2" descr="Jacob&amp;#39;s Ladder - Bible Story, Verses and Mea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19</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483518"/>
            <a:ext cx="6480719" cy="1938992"/>
          </a:xfrm>
          <a:prstGeom prst="rect">
            <a:avLst/>
          </a:prstGeom>
          <a:solidFill>
            <a:schemeClr val="bg1">
              <a:alpha val="66000"/>
            </a:schemeClr>
          </a:solidFill>
          <a:effectLst>
            <a:softEdge rad="127000"/>
          </a:effectLst>
        </p:spPr>
        <p:txBody>
          <a:bodyPr wrap="square" rtlCol="0">
            <a:spAutoFit/>
          </a:bodyPr>
          <a:lstStyle/>
          <a:p>
            <a:pPr algn="just"/>
            <a:r>
              <a:rPr lang="en-US" sz="4000" b="1" dirty="0" err="1" smtClean="0"/>
              <a:t>Ecc</a:t>
            </a:r>
            <a:r>
              <a:rPr lang="en-US" sz="4000" b="1" dirty="0" smtClean="0"/>
              <a:t> 3:3</a:t>
            </a:r>
            <a:r>
              <a:rPr lang="en-US" sz="4000" b="1" dirty="0"/>
              <a:t>  A time to kill, and a time to heal; a time to break down, and a time to build up;</a:t>
            </a:r>
            <a:endParaRPr lang="en-AU" sz="4000" b="1" dirty="0"/>
          </a:p>
        </p:txBody>
      </p:sp>
      <p:sp>
        <p:nvSpPr>
          <p:cNvPr id="3" name="Rectangle 2"/>
          <p:cNvSpPr/>
          <p:nvPr/>
        </p:nvSpPr>
        <p:spPr>
          <a:xfrm>
            <a:off x="539552" y="2859782"/>
            <a:ext cx="7992888" cy="1815882"/>
          </a:xfrm>
          <a:prstGeom prst="rect">
            <a:avLst/>
          </a:prstGeom>
          <a:solidFill>
            <a:schemeClr val="bg1">
              <a:alpha val="63000"/>
            </a:schemeClr>
          </a:solidFill>
          <a:effectLst>
            <a:softEdge rad="127000"/>
          </a:effectLst>
        </p:spPr>
        <p:txBody>
          <a:bodyPr wrap="square">
            <a:spAutoFit/>
          </a:bodyPr>
          <a:lstStyle/>
          <a:p>
            <a:r>
              <a:rPr lang="en-US" sz="2800" b="1" dirty="0" smtClean="0"/>
              <a:t>Gal 2:20</a:t>
            </a:r>
            <a:r>
              <a:rPr lang="en-US" sz="2800" b="1" dirty="0"/>
              <a:t>  I am crucified with Christ: nevertheless I live; yet not I, but Christ </a:t>
            </a:r>
            <a:r>
              <a:rPr lang="en-US" sz="2800" b="1" dirty="0" err="1"/>
              <a:t>liveth</a:t>
            </a:r>
            <a:r>
              <a:rPr lang="en-US" sz="2800" b="1" dirty="0"/>
              <a:t> in me: and the life which I now live in the flesh I live by the faith of the Son of God, who loved me, and gave himself for me</a:t>
            </a:r>
            <a:r>
              <a:rPr lang="en-US" sz="2800" b="1" dirty="0" smtClean="0"/>
              <a:t>. </a:t>
            </a:r>
            <a:endParaRPr lang="en-AU" sz="2800" b="1" dirty="0"/>
          </a:p>
        </p:txBody>
      </p:sp>
      <p:sp>
        <p:nvSpPr>
          <p:cNvPr id="5" name="TextBox 4"/>
          <p:cNvSpPr txBox="1"/>
          <p:nvPr/>
        </p:nvSpPr>
        <p:spPr>
          <a:xfrm>
            <a:off x="8748464" y="4863817"/>
            <a:ext cx="418704" cy="369332"/>
          </a:xfrm>
          <a:prstGeom prst="rect">
            <a:avLst/>
          </a:prstGeom>
          <a:noFill/>
        </p:spPr>
        <p:txBody>
          <a:bodyPr wrap="none" rtlCol="0">
            <a:spAutoFit/>
          </a:bodyPr>
          <a:lstStyle/>
          <a:p>
            <a:r>
              <a:rPr lang="en-AU" dirty="0">
                <a:solidFill>
                  <a:schemeClr val="tx2">
                    <a:lumMod val="60000"/>
                    <a:lumOff val="40000"/>
                  </a:schemeClr>
                </a:solidFill>
              </a:rPr>
              <a:t>2</a:t>
            </a:r>
            <a:r>
              <a:rPr lang="en-AU" dirty="0" smtClean="0">
                <a:solidFill>
                  <a:schemeClr val="tx2">
                    <a:lumMod val="60000"/>
                    <a:lumOff val="40000"/>
                  </a:schemeClr>
                </a:solidFill>
              </a:rPr>
              <a:t>0</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771550"/>
            <a:ext cx="7344816" cy="2062103"/>
          </a:xfrm>
          <a:prstGeom prst="rect">
            <a:avLst/>
          </a:prstGeom>
          <a:solidFill>
            <a:schemeClr val="bg1">
              <a:alpha val="63000"/>
            </a:schemeClr>
          </a:solidFill>
          <a:effectLst>
            <a:softEdge rad="127000"/>
          </a:effectLst>
        </p:spPr>
        <p:txBody>
          <a:bodyPr wrap="square" rtlCol="0">
            <a:spAutoFit/>
          </a:bodyPr>
          <a:lstStyle/>
          <a:p>
            <a:r>
              <a:rPr lang="en-US" sz="3200" b="1" dirty="0" err="1" smtClean="0"/>
              <a:t>Deut</a:t>
            </a:r>
            <a:r>
              <a:rPr lang="en-US" sz="3200" b="1" dirty="0" smtClean="0"/>
              <a:t> 32:39</a:t>
            </a:r>
            <a:r>
              <a:rPr lang="en-US" sz="3200" b="1" dirty="0"/>
              <a:t>  See now that I, </a:t>
            </a:r>
            <a:r>
              <a:rPr lang="en-US" sz="3200" b="1" i="1" dirty="0"/>
              <a:t>even</a:t>
            </a:r>
            <a:r>
              <a:rPr lang="en-US" sz="3200" b="1" dirty="0"/>
              <a:t> I, </a:t>
            </a:r>
            <a:r>
              <a:rPr lang="en-US" sz="3200" b="1" i="1" dirty="0"/>
              <a:t>am</a:t>
            </a:r>
            <a:r>
              <a:rPr lang="en-US" sz="3200" b="1" dirty="0"/>
              <a:t> he, and </a:t>
            </a:r>
            <a:r>
              <a:rPr lang="en-US" sz="3200" b="1" i="1" dirty="0"/>
              <a:t>there is</a:t>
            </a:r>
            <a:r>
              <a:rPr lang="en-US" sz="3200" b="1" dirty="0"/>
              <a:t> no god with me: I kill, and I make alive; I wound, and I heal: neither </a:t>
            </a:r>
            <a:r>
              <a:rPr lang="en-US" sz="3200" b="1" i="1" dirty="0"/>
              <a:t>is there any</a:t>
            </a:r>
            <a:r>
              <a:rPr lang="en-US" sz="3200" b="1" dirty="0"/>
              <a:t> that can deliver out of my hand.</a:t>
            </a:r>
            <a:endParaRPr lang="en-AU" sz="3200" b="1" dirty="0"/>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21</a:t>
            </a:r>
            <a:endParaRPr lang="en-AU" dirty="0">
              <a:solidFill>
                <a:schemeClr val="tx2">
                  <a:lumMod val="60000"/>
                  <a:lumOff val="40000"/>
                </a:schemeClr>
              </a:solidFill>
            </a:endParaRPr>
          </a:p>
        </p:txBody>
      </p:sp>
      <p:sp>
        <p:nvSpPr>
          <p:cNvPr id="3" name="TextBox 2"/>
          <p:cNvSpPr txBox="1"/>
          <p:nvPr/>
        </p:nvSpPr>
        <p:spPr>
          <a:xfrm>
            <a:off x="442151" y="3291830"/>
            <a:ext cx="8234305" cy="1200329"/>
          </a:xfrm>
          <a:prstGeom prst="rect">
            <a:avLst/>
          </a:prstGeom>
          <a:solidFill>
            <a:schemeClr val="bg1">
              <a:alpha val="61000"/>
            </a:schemeClr>
          </a:solidFill>
          <a:effectLst>
            <a:softEdge rad="63500"/>
          </a:effectLst>
        </p:spPr>
        <p:txBody>
          <a:bodyPr wrap="none" rtlCol="0">
            <a:spAutoFit/>
          </a:bodyPr>
          <a:lstStyle/>
          <a:p>
            <a:pPr algn="ctr"/>
            <a:r>
              <a:rPr lang="en-AU" sz="2400" b="1" dirty="0" smtClean="0"/>
              <a:t>Our Heavenly Father has a desire to kill the old man in our lives</a:t>
            </a:r>
          </a:p>
          <a:p>
            <a:pPr algn="ctr"/>
            <a:r>
              <a:rPr lang="en-AU" sz="2400" b="1" dirty="0"/>
              <a:t>s</a:t>
            </a:r>
            <a:r>
              <a:rPr lang="en-AU" sz="2400" b="1" dirty="0" smtClean="0"/>
              <a:t>o that He can raise up a new man in Christ. </a:t>
            </a:r>
          </a:p>
          <a:p>
            <a:pPr algn="ctr"/>
            <a:r>
              <a:rPr lang="en-AU" sz="2400" b="1" dirty="0" smtClean="0"/>
              <a:t>This is the only killing God approves.</a:t>
            </a:r>
            <a:endParaRPr lang="en-AU" sz="2400" b="1" dirty="0"/>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771550"/>
            <a:ext cx="7344816" cy="2062103"/>
          </a:xfrm>
          <a:prstGeom prst="rect">
            <a:avLst/>
          </a:prstGeom>
          <a:solidFill>
            <a:schemeClr val="bg1">
              <a:alpha val="63000"/>
            </a:schemeClr>
          </a:solidFill>
          <a:effectLst>
            <a:softEdge rad="127000"/>
          </a:effectLst>
        </p:spPr>
        <p:txBody>
          <a:bodyPr wrap="square" rtlCol="0">
            <a:spAutoFit/>
          </a:bodyPr>
          <a:lstStyle/>
          <a:p>
            <a:r>
              <a:rPr lang="en-US" sz="3200" b="1" dirty="0" err="1" smtClean="0"/>
              <a:t>Deut</a:t>
            </a:r>
            <a:r>
              <a:rPr lang="en-US" sz="3200" b="1" dirty="0" smtClean="0"/>
              <a:t> 32:39</a:t>
            </a:r>
            <a:r>
              <a:rPr lang="en-US" sz="3200" b="1" dirty="0"/>
              <a:t>  See now that I, </a:t>
            </a:r>
            <a:r>
              <a:rPr lang="en-US" sz="3200" b="1" i="1" dirty="0"/>
              <a:t>even</a:t>
            </a:r>
            <a:r>
              <a:rPr lang="en-US" sz="3200" b="1" dirty="0"/>
              <a:t> I, </a:t>
            </a:r>
            <a:r>
              <a:rPr lang="en-US" sz="3200" b="1" i="1" dirty="0"/>
              <a:t>am</a:t>
            </a:r>
            <a:r>
              <a:rPr lang="en-US" sz="3200" b="1" dirty="0"/>
              <a:t> he, and </a:t>
            </a:r>
            <a:r>
              <a:rPr lang="en-US" sz="3200" b="1" i="1" dirty="0"/>
              <a:t>there is</a:t>
            </a:r>
            <a:r>
              <a:rPr lang="en-US" sz="3200" b="1" dirty="0"/>
              <a:t> no god with me: I kill, and I make alive; I wound, and I heal: neither </a:t>
            </a:r>
            <a:r>
              <a:rPr lang="en-US" sz="3200" b="1" i="1" dirty="0"/>
              <a:t>is there any</a:t>
            </a:r>
            <a:r>
              <a:rPr lang="en-US" sz="3200" b="1" dirty="0"/>
              <a:t> that can deliver out of my hand.</a:t>
            </a:r>
            <a:endParaRPr lang="en-AU" sz="3200" b="1" dirty="0"/>
          </a:p>
        </p:txBody>
      </p:sp>
      <p:sp>
        <p:nvSpPr>
          <p:cNvPr id="4" name="TextBox 3"/>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21</a:t>
            </a:r>
            <a:endParaRPr lang="en-AU" dirty="0">
              <a:solidFill>
                <a:schemeClr val="tx2">
                  <a:lumMod val="60000"/>
                  <a:lumOff val="40000"/>
                </a:schemeClr>
              </a:solidFill>
            </a:endParaRPr>
          </a:p>
        </p:txBody>
      </p:sp>
      <p:sp>
        <p:nvSpPr>
          <p:cNvPr id="3" name="TextBox 2"/>
          <p:cNvSpPr txBox="1"/>
          <p:nvPr/>
        </p:nvSpPr>
        <p:spPr>
          <a:xfrm>
            <a:off x="395536" y="3162330"/>
            <a:ext cx="8352928" cy="1569660"/>
          </a:xfrm>
          <a:prstGeom prst="rect">
            <a:avLst/>
          </a:prstGeom>
          <a:solidFill>
            <a:schemeClr val="bg1">
              <a:alpha val="61000"/>
            </a:schemeClr>
          </a:solidFill>
          <a:effectLst>
            <a:softEdge rad="63500"/>
          </a:effectLst>
        </p:spPr>
        <p:txBody>
          <a:bodyPr wrap="square" rtlCol="0">
            <a:spAutoFit/>
          </a:bodyPr>
          <a:lstStyle/>
          <a:p>
            <a:pPr>
              <a:defRPr/>
            </a:pPr>
            <a:r>
              <a:rPr lang="en-AU" sz="2400" b="1" dirty="0" smtClean="0"/>
              <a:t>If </a:t>
            </a:r>
            <a:r>
              <a:rPr lang="en-AU" sz="2400" b="1" dirty="0"/>
              <a:t>we put our lives into God’s hand, nobody is going to remove us from that place – in His hand. Therefore we can be sure, we can be confident, that He who has begun the good work in us will perform it - that is - complete it until the day of Jesus Christ.</a:t>
            </a:r>
          </a:p>
        </p:txBody>
      </p:sp>
    </p:spTree>
    <p:extLst>
      <p:ext uri="{BB962C8B-B14F-4D97-AF65-F5344CB8AC3E}">
        <p14:creationId xmlns:p14="http://schemas.microsoft.com/office/powerpoint/2010/main" val="20529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1720" y="1275606"/>
            <a:ext cx="5328592" cy="2308324"/>
          </a:xfrm>
          <a:prstGeom prst="rect">
            <a:avLst/>
          </a:prstGeom>
          <a:solidFill>
            <a:schemeClr val="bg1">
              <a:alpha val="65000"/>
            </a:schemeClr>
          </a:solidFill>
          <a:effectLst>
            <a:softEdge rad="127000"/>
          </a:effectLst>
        </p:spPr>
        <p:txBody>
          <a:bodyPr wrap="square" rtlCol="0">
            <a:spAutoFit/>
          </a:bodyPr>
          <a:lstStyle/>
          <a:p>
            <a:pPr algn="ctr"/>
            <a:r>
              <a:rPr lang="en-US" sz="3600" b="1" dirty="0"/>
              <a:t>Rev 3:19  As many as I love, I rebuke and chasten: be zealous therefore, and repent. </a:t>
            </a:r>
            <a:endParaRPr lang="en-AU" sz="3600" b="1" dirty="0"/>
          </a:p>
        </p:txBody>
      </p:sp>
      <p:sp>
        <p:nvSpPr>
          <p:cNvPr id="5" name="TextBox 4"/>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22</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339502"/>
            <a:ext cx="8703408" cy="3539430"/>
          </a:xfrm>
          <a:prstGeom prst="rect">
            <a:avLst/>
          </a:prstGeom>
          <a:solidFill>
            <a:schemeClr val="bg1">
              <a:alpha val="63000"/>
            </a:schemeClr>
          </a:solidFill>
          <a:effectLst>
            <a:softEdge rad="127000"/>
          </a:effectLst>
        </p:spPr>
        <p:txBody>
          <a:bodyPr wrap="none" rtlCol="0">
            <a:spAutoFit/>
          </a:bodyPr>
          <a:lstStyle/>
          <a:p>
            <a:r>
              <a:rPr lang="en-AU" sz="2800" b="1" dirty="0" smtClean="0"/>
              <a:t>Jacob’s ladder is always there for you. </a:t>
            </a:r>
          </a:p>
          <a:p>
            <a:endParaRPr lang="en-AU" sz="2800" b="1" dirty="0" smtClean="0"/>
          </a:p>
          <a:p>
            <a:pPr marL="457200" indent="-457200">
              <a:buFont typeface="Arial" panose="020B0604020202020204" pitchFamily="34" charset="0"/>
              <a:buChar char="•"/>
            </a:pPr>
            <a:r>
              <a:rPr lang="en-AU" sz="2800" b="1" dirty="0"/>
              <a:t>T</a:t>
            </a:r>
            <a:r>
              <a:rPr lang="en-AU" sz="2800" b="1" dirty="0" smtClean="0"/>
              <a:t>he Ladder/He/Christ is your assurance that:</a:t>
            </a:r>
          </a:p>
          <a:p>
            <a:pPr marL="285750" indent="-285750">
              <a:buFont typeface="Arial" panose="020B0604020202020204" pitchFamily="34" charset="0"/>
              <a:buChar char="•"/>
            </a:pPr>
            <a:r>
              <a:rPr lang="en-AU" sz="2800" b="1" dirty="0" smtClean="0"/>
              <a:t>God keeps His promises – 2Cor 1:20</a:t>
            </a:r>
          </a:p>
          <a:p>
            <a:pPr marL="285750" indent="-285750">
              <a:buFont typeface="Arial" panose="020B0604020202020204" pitchFamily="34" charset="0"/>
              <a:buChar char="•"/>
            </a:pPr>
            <a:r>
              <a:rPr lang="en-AU" sz="2800" b="1" dirty="0" smtClean="0"/>
              <a:t>Christ is always there for you – Mat 28:20</a:t>
            </a:r>
          </a:p>
          <a:p>
            <a:pPr marL="285750" indent="-285750">
              <a:buFont typeface="Arial" panose="020B0604020202020204" pitchFamily="34" charset="0"/>
              <a:buChar char="•"/>
            </a:pPr>
            <a:r>
              <a:rPr lang="en-AU" sz="2800" b="1" dirty="0" smtClean="0"/>
              <a:t>Angels are constantly there to support you – </a:t>
            </a:r>
            <a:r>
              <a:rPr lang="en-AU" sz="2800" b="1" dirty="0" err="1" smtClean="0"/>
              <a:t>Heb</a:t>
            </a:r>
            <a:r>
              <a:rPr lang="en-AU" sz="2800" b="1" dirty="0" smtClean="0"/>
              <a:t> 1:14</a:t>
            </a:r>
          </a:p>
          <a:p>
            <a:pPr marL="285750" indent="-285750">
              <a:buFont typeface="Arial" panose="020B0604020202020204" pitchFamily="34" charset="0"/>
              <a:buChar char="•"/>
            </a:pPr>
            <a:r>
              <a:rPr lang="en-AU" sz="2800" b="1" dirty="0" smtClean="0"/>
              <a:t>God will complete the good work He has begun in you -</a:t>
            </a:r>
          </a:p>
          <a:p>
            <a:r>
              <a:rPr lang="en-AU" sz="2800" b="1" dirty="0" smtClean="0"/>
              <a:t>     								Phil 1:6</a:t>
            </a:r>
            <a:endParaRPr lang="en-AU" sz="2800" b="1" dirty="0"/>
          </a:p>
        </p:txBody>
      </p:sp>
      <p:sp>
        <p:nvSpPr>
          <p:cNvPr id="5" name="TextBox 4"/>
          <p:cNvSpPr txBox="1"/>
          <p:nvPr/>
        </p:nvSpPr>
        <p:spPr>
          <a:xfrm>
            <a:off x="8748464" y="4863817"/>
            <a:ext cx="418704" cy="369332"/>
          </a:xfrm>
          <a:prstGeom prst="rect">
            <a:avLst/>
          </a:prstGeom>
          <a:noFill/>
        </p:spPr>
        <p:txBody>
          <a:bodyPr wrap="none" rtlCol="0">
            <a:spAutoFit/>
          </a:bodyPr>
          <a:lstStyle/>
          <a:p>
            <a:r>
              <a:rPr lang="en-AU" dirty="0" smtClean="0">
                <a:solidFill>
                  <a:schemeClr val="tx2">
                    <a:lumMod val="60000"/>
                    <a:lumOff val="40000"/>
                  </a:schemeClr>
                </a:solidFill>
              </a:rPr>
              <a:t>23</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1902" y="699542"/>
            <a:ext cx="7245830" cy="3970318"/>
          </a:xfrm>
          <a:prstGeom prst="rect">
            <a:avLst/>
          </a:prstGeom>
          <a:solidFill>
            <a:schemeClr val="bg1">
              <a:alpha val="68000"/>
            </a:schemeClr>
          </a:solidFill>
          <a:effectLst>
            <a:softEdge rad="63500"/>
          </a:effectLst>
        </p:spPr>
        <p:txBody>
          <a:bodyPr wrap="none" rtlCol="0">
            <a:spAutoFit/>
          </a:bodyPr>
          <a:lstStyle/>
          <a:p>
            <a:pPr algn="ctr"/>
            <a:r>
              <a:rPr lang="en-AU" sz="3600" b="1" dirty="0" smtClean="0">
                <a:effectLst>
                  <a:outerShdw blurRad="38100" dist="38100" dir="2700000" algn="tl">
                    <a:srgbClr val="000000">
                      <a:alpha val="43137"/>
                    </a:srgbClr>
                  </a:outerShdw>
                </a:effectLst>
              </a:rPr>
              <a:t>May God bless your journey</a:t>
            </a:r>
          </a:p>
          <a:p>
            <a:pPr algn="ctr"/>
            <a:r>
              <a:rPr lang="en-AU" sz="3600" b="1" dirty="0" smtClean="0">
                <a:effectLst>
                  <a:outerShdw blurRad="38100" dist="38100" dir="2700000" algn="tl">
                    <a:srgbClr val="000000">
                      <a:alpha val="43137"/>
                    </a:srgbClr>
                  </a:outerShdw>
                </a:effectLst>
              </a:rPr>
              <a:t> and inspire your choices as you face </a:t>
            </a:r>
          </a:p>
          <a:p>
            <a:pPr algn="ctr"/>
            <a:r>
              <a:rPr lang="en-AU" sz="3600" b="1" dirty="0" smtClean="0">
                <a:effectLst>
                  <a:outerShdw blurRad="38100" dist="38100" dir="2700000" algn="tl">
                    <a:srgbClr val="000000">
                      <a:alpha val="43137"/>
                    </a:srgbClr>
                  </a:outerShdw>
                </a:effectLst>
              </a:rPr>
              <a:t>the mirrors in your life</a:t>
            </a:r>
          </a:p>
          <a:p>
            <a:pPr algn="ctr"/>
            <a:r>
              <a:rPr lang="en-AU" sz="3600" b="1" dirty="0" smtClean="0">
                <a:effectLst>
                  <a:outerShdw blurRad="38100" dist="38100" dir="2700000" algn="tl">
                    <a:srgbClr val="000000">
                      <a:alpha val="43137"/>
                    </a:srgbClr>
                  </a:outerShdw>
                </a:effectLst>
              </a:rPr>
              <a:t>that will teach you who you are; </a:t>
            </a:r>
          </a:p>
          <a:p>
            <a:pPr algn="ctr"/>
            <a:r>
              <a:rPr lang="en-AU" sz="3600" b="1" dirty="0" smtClean="0">
                <a:effectLst>
                  <a:outerShdw blurRad="38100" dist="38100" dir="2700000" algn="tl">
                    <a:srgbClr val="000000">
                      <a:alpha val="43137"/>
                    </a:srgbClr>
                  </a:outerShdw>
                </a:effectLst>
              </a:rPr>
              <a:t>so you can turn to Him </a:t>
            </a:r>
          </a:p>
          <a:p>
            <a:pPr algn="ctr"/>
            <a:r>
              <a:rPr lang="en-AU" sz="3600" b="1" dirty="0" smtClean="0">
                <a:effectLst>
                  <a:outerShdw blurRad="38100" dist="38100" dir="2700000" algn="tl">
                    <a:srgbClr val="000000">
                      <a:alpha val="43137"/>
                    </a:srgbClr>
                  </a:outerShdw>
                </a:effectLst>
              </a:rPr>
              <a:t>who has healing in His wings.</a:t>
            </a:r>
          </a:p>
          <a:p>
            <a:pPr algn="ctr"/>
            <a:r>
              <a:rPr lang="en-AU" sz="3600" b="1" dirty="0" smtClean="0">
                <a:effectLst>
                  <a:outerShdw blurRad="38100" dist="38100" dir="2700000" algn="tl">
                    <a:srgbClr val="000000">
                      <a:alpha val="43137"/>
                    </a:srgbClr>
                  </a:outerShdw>
                </a:effectLst>
              </a:rPr>
              <a:t>Amen</a:t>
            </a:r>
            <a:endParaRPr lang="en-AU" sz="3600" b="1" dirty="0">
              <a:effectLst>
                <a:outerShdw blurRad="38100" dist="38100" dir="2700000" algn="tl">
                  <a:srgbClr val="000000">
                    <a:alpha val="43137"/>
                  </a:srgbClr>
                </a:outerShdw>
              </a:effectLst>
            </a:endParaRPr>
          </a:p>
        </p:txBody>
      </p:sp>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Tree>
    <p:extLst>
      <p:ext uri="{BB962C8B-B14F-4D97-AF65-F5344CB8AC3E}">
        <p14:creationId xmlns:p14="http://schemas.microsoft.com/office/powerpoint/2010/main" val="4245441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6890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1136814"/>
            <a:ext cx="6480719" cy="1938992"/>
          </a:xfrm>
          <a:prstGeom prst="rect">
            <a:avLst/>
          </a:prstGeom>
          <a:solidFill>
            <a:schemeClr val="bg1">
              <a:alpha val="66000"/>
            </a:schemeClr>
          </a:solidFill>
          <a:effectLst>
            <a:softEdge rad="127000"/>
          </a:effectLst>
        </p:spPr>
        <p:txBody>
          <a:bodyPr wrap="square" rtlCol="0">
            <a:spAutoFit/>
          </a:bodyPr>
          <a:lstStyle/>
          <a:p>
            <a:pPr algn="just"/>
            <a:r>
              <a:rPr lang="en-US" sz="4000" b="1" dirty="0" err="1" smtClean="0"/>
              <a:t>Ecc</a:t>
            </a:r>
            <a:r>
              <a:rPr lang="en-US" sz="4000" b="1" dirty="0" smtClean="0"/>
              <a:t> 3:3</a:t>
            </a:r>
            <a:r>
              <a:rPr lang="en-US" sz="4000" b="1" dirty="0"/>
              <a:t>  A time to kill, and a time to heal; a time to break down, and a time to build up;</a:t>
            </a:r>
            <a:endParaRPr lang="en-AU" sz="4000" b="1" dirty="0"/>
          </a:p>
        </p:txBody>
      </p:sp>
      <p:sp>
        <p:nvSpPr>
          <p:cNvPr id="4" name="TextBox 3"/>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2</a:t>
            </a:r>
            <a:endParaRPr lang="en-AU" dirty="0">
              <a:solidFill>
                <a:schemeClr val="tx2">
                  <a:lumMod val="60000"/>
                  <a:lumOff val="40000"/>
                </a:schemeClr>
              </a:solidFill>
            </a:endParaRPr>
          </a:p>
        </p:txBody>
      </p:sp>
    </p:spTree>
    <p:extLst>
      <p:ext uri="{BB962C8B-B14F-4D97-AF65-F5344CB8AC3E}">
        <p14:creationId xmlns:p14="http://schemas.microsoft.com/office/powerpoint/2010/main" val="1494420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2355726"/>
            <a:ext cx="5231240" cy="646331"/>
          </a:xfrm>
          <a:prstGeom prst="rect">
            <a:avLst/>
          </a:prstGeom>
          <a:noFill/>
          <a:effectLst>
            <a:reflection blurRad="6350" stA="50000" endA="300" endPos="90000" dir="5400000" sy="-100000" algn="bl" rotWithShape="0"/>
          </a:effectLst>
        </p:spPr>
        <p:txBody>
          <a:bodyPr wrap="none" rtlCol="0">
            <a:spAutoFit/>
          </a:bodyPr>
          <a:lstStyle/>
          <a:p>
            <a:r>
              <a:rPr lang="en-AU" sz="3600" b="1" dirty="0" smtClean="0">
                <a:effectLst>
                  <a:outerShdw blurRad="38100" dist="38100" dir="2700000" algn="tl">
                    <a:srgbClr val="000000">
                      <a:alpha val="43137"/>
                    </a:srgbClr>
                  </a:outerShdw>
                </a:effectLst>
              </a:rPr>
              <a:t>Jacob’s dream of a Ladder</a:t>
            </a:r>
            <a:endParaRPr lang="en-AU" sz="3600" b="1" dirty="0">
              <a:effectLst>
                <a:outerShdw blurRad="38100" dist="38100" dir="2700000" algn="tl">
                  <a:srgbClr val="000000">
                    <a:alpha val="43137"/>
                  </a:srgbClr>
                </a:outerShdw>
              </a:effectLst>
            </a:endParaRPr>
          </a:p>
        </p:txBody>
      </p:sp>
      <p:sp>
        <p:nvSpPr>
          <p:cNvPr id="3" name="TextBox 2"/>
          <p:cNvSpPr txBox="1"/>
          <p:nvPr/>
        </p:nvSpPr>
        <p:spPr>
          <a:xfrm>
            <a:off x="4290163" y="4371950"/>
            <a:ext cx="935257" cy="461665"/>
          </a:xfrm>
          <a:prstGeom prst="rect">
            <a:avLst/>
          </a:prstGeom>
          <a:noFill/>
        </p:spPr>
        <p:txBody>
          <a:bodyPr wrap="none" rtlCol="0">
            <a:spAutoFit/>
          </a:bodyPr>
          <a:lstStyle/>
          <a:p>
            <a:pPr algn="ctr"/>
            <a:r>
              <a:rPr lang="en-AU" sz="2400" b="1" dirty="0" smtClean="0">
                <a:effectLst>
                  <a:outerShdw blurRad="38100" dist="38100" dir="2700000" algn="tl">
                    <a:srgbClr val="000000">
                      <a:alpha val="43137"/>
                    </a:srgbClr>
                  </a:outerShdw>
                </a:effectLst>
              </a:rPr>
              <a:t>Part 2</a:t>
            </a:r>
            <a:endParaRPr lang="en-AU" sz="2400" b="1" dirty="0">
              <a:effectLst>
                <a:outerShdw blurRad="38100" dist="38100" dir="2700000" algn="tl">
                  <a:srgbClr val="000000">
                    <a:alpha val="43137"/>
                  </a:srgbClr>
                </a:outerShdw>
              </a:effectLst>
            </a:endParaRPr>
          </a:p>
        </p:txBody>
      </p:sp>
      <p:sp>
        <p:nvSpPr>
          <p:cNvPr id="5" name="TextBox 4"/>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1</a:t>
            </a:r>
            <a:endParaRPr lang="en-AU" dirty="0">
              <a:solidFill>
                <a:schemeClr val="tx2">
                  <a:lumMod val="60000"/>
                  <a:lumOff val="40000"/>
                </a:schemeClr>
              </a:solidFill>
            </a:endParaRPr>
          </a:p>
        </p:txBody>
      </p:sp>
    </p:spTree>
    <p:extLst>
      <p:ext uri="{BB962C8B-B14F-4D97-AF65-F5344CB8AC3E}">
        <p14:creationId xmlns:p14="http://schemas.microsoft.com/office/powerpoint/2010/main" val="3401922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22501" y="1491630"/>
            <a:ext cx="5501827" cy="1200329"/>
          </a:xfrm>
          <a:prstGeom prst="rect">
            <a:avLst/>
          </a:prstGeom>
          <a:noFill/>
        </p:spPr>
        <p:txBody>
          <a:bodyPr wrap="none" rtlCol="0">
            <a:spAutoFit/>
          </a:bodyPr>
          <a:lstStyle/>
          <a:p>
            <a:pPr algn="ctr"/>
            <a:r>
              <a:rPr lang="en-AU" sz="3600" b="1" dirty="0" smtClean="0">
                <a:effectLst>
                  <a:outerShdw blurRad="38100" dist="38100" dir="2700000" algn="tl">
                    <a:srgbClr val="000000">
                      <a:alpha val="43137"/>
                    </a:srgbClr>
                  </a:outerShdw>
                </a:effectLst>
              </a:rPr>
              <a:t>The Dream and</a:t>
            </a:r>
          </a:p>
          <a:p>
            <a:pPr algn="ctr"/>
            <a:r>
              <a:rPr lang="en-AU" sz="3600" b="1" dirty="0" smtClean="0">
                <a:effectLst>
                  <a:outerShdw blurRad="38100" dist="38100" dir="2700000" algn="tl">
                    <a:srgbClr val="000000">
                      <a:alpha val="43137"/>
                    </a:srgbClr>
                  </a:outerShdw>
                </a:effectLst>
              </a:rPr>
              <a:t>The story behind the dream</a:t>
            </a:r>
            <a:endParaRPr lang="en-AU" sz="3600" b="1" dirty="0">
              <a:effectLst>
                <a:outerShdw blurRad="38100" dist="38100" dir="2700000" algn="tl">
                  <a:srgbClr val="000000">
                    <a:alpha val="43137"/>
                  </a:srgbClr>
                </a:outerShdw>
              </a:effectLst>
            </a:endParaRPr>
          </a:p>
        </p:txBody>
      </p:sp>
      <p:sp>
        <p:nvSpPr>
          <p:cNvPr id="3" name="TextBox 2"/>
          <p:cNvSpPr txBox="1"/>
          <p:nvPr/>
        </p:nvSpPr>
        <p:spPr>
          <a:xfrm>
            <a:off x="621814" y="3507854"/>
            <a:ext cx="7982634" cy="1200329"/>
          </a:xfrm>
          <a:prstGeom prst="rect">
            <a:avLst/>
          </a:prstGeom>
          <a:solidFill>
            <a:schemeClr val="bg1">
              <a:alpha val="68000"/>
            </a:schemeClr>
          </a:solidFill>
          <a:effectLst>
            <a:softEdge rad="127000"/>
          </a:effectLst>
        </p:spPr>
        <p:txBody>
          <a:bodyPr wrap="none" rtlCol="0">
            <a:spAutoFit/>
          </a:bodyPr>
          <a:lstStyle/>
          <a:p>
            <a:r>
              <a:rPr lang="en-AU" sz="3600" b="1" dirty="0" smtClean="0"/>
              <a:t>Birth &gt; promise &gt; birthright exchanged &gt; </a:t>
            </a:r>
          </a:p>
          <a:p>
            <a:r>
              <a:rPr lang="en-AU" sz="3600" b="1" dirty="0" smtClean="0"/>
              <a:t>blessing stolen &gt; departure &gt; dream …</a:t>
            </a:r>
            <a:endParaRPr lang="en-AU" sz="3600" b="1" dirty="0"/>
          </a:p>
        </p:txBody>
      </p:sp>
      <p:sp>
        <p:nvSpPr>
          <p:cNvPr id="5" name="TextBox 4"/>
          <p:cNvSpPr txBox="1"/>
          <p:nvPr/>
        </p:nvSpPr>
        <p:spPr>
          <a:xfrm>
            <a:off x="8748464" y="4863817"/>
            <a:ext cx="301686" cy="369332"/>
          </a:xfrm>
          <a:prstGeom prst="rect">
            <a:avLst/>
          </a:prstGeom>
          <a:noFill/>
        </p:spPr>
        <p:txBody>
          <a:bodyPr wrap="none" rtlCol="0">
            <a:spAutoFit/>
          </a:bodyPr>
          <a:lstStyle/>
          <a:p>
            <a:r>
              <a:rPr lang="en-AU" dirty="0">
                <a:solidFill>
                  <a:schemeClr val="tx2">
                    <a:lumMod val="60000"/>
                    <a:lumOff val="40000"/>
                  </a:schemeClr>
                </a:solidFill>
              </a:rPr>
              <a:t>4</a:t>
            </a:r>
          </a:p>
        </p:txBody>
      </p:sp>
      <p:sp>
        <p:nvSpPr>
          <p:cNvPr id="4" name="TextBox 3"/>
          <p:cNvSpPr txBox="1"/>
          <p:nvPr/>
        </p:nvSpPr>
        <p:spPr>
          <a:xfrm>
            <a:off x="3330850" y="699542"/>
            <a:ext cx="2753318" cy="584775"/>
          </a:xfrm>
          <a:prstGeom prst="rect">
            <a:avLst/>
          </a:prstGeom>
          <a:noFill/>
        </p:spPr>
        <p:txBody>
          <a:bodyPr wrap="none" rtlCol="0">
            <a:spAutoFit/>
          </a:bodyPr>
          <a:lstStyle/>
          <a:p>
            <a:r>
              <a:rPr lang="en-AU" sz="3200" dirty="0" smtClean="0"/>
              <a:t>Previous lesson</a:t>
            </a:r>
            <a:endParaRPr lang="en-AU" sz="3200" dirty="0"/>
          </a:p>
        </p:txBody>
      </p:sp>
    </p:spTree>
    <p:extLst>
      <p:ext uri="{BB962C8B-B14F-4D97-AF65-F5344CB8AC3E}">
        <p14:creationId xmlns:p14="http://schemas.microsoft.com/office/powerpoint/2010/main" val="3279201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6" name="TextBox 5"/>
          <p:cNvSpPr txBox="1"/>
          <p:nvPr/>
        </p:nvSpPr>
        <p:spPr>
          <a:xfrm>
            <a:off x="1259632" y="483518"/>
            <a:ext cx="6624736" cy="954107"/>
          </a:xfrm>
          <a:prstGeom prst="rect">
            <a:avLst/>
          </a:prstGeom>
          <a:solidFill>
            <a:schemeClr val="bg1">
              <a:alpha val="66000"/>
            </a:schemeClr>
          </a:solidFill>
          <a:effectLst>
            <a:softEdge rad="127000"/>
          </a:effectLst>
        </p:spPr>
        <p:txBody>
          <a:bodyPr wrap="square" rtlCol="0">
            <a:spAutoFit/>
          </a:bodyPr>
          <a:lstStyle/>
          <a:p>
            <a:pPr algn="just"/>
            <a:r>
              <a:rPr lang="en-US" sz="2800" b="1" dirty="0" err="1" smtClean="0"/>
              <a:t>Ecc</a:t>
            </a:r>
            <a:r>
              <a:rPr lang="en-US" sz="2800" b="1" dirty="0" smtClean="0"/>
              <a:t> 3:3</a:t>
            </a:r>
            <a:r>
              <a:rPr lang="en-US" sz="2800" b="1" dirty="0"/>
              <a:t>  A time to kill, and a time to heal; a time to break down, and a time to build up;</a:t>
            </a:r>
            <a:endParaRPr lang="en-AU" sz="2800" b="1" dirty="0"/>
          </a:p>
        </p:txBody>
      </p:sp>
      <p:sp>
        <p:nvSpPr>
          <p:cNvPr id="7" name="TextBox 6"/>
          <p:cNvSpPr txBox="1"/>
          <p:nvPr/>
        </p:nvSpPr>
        <p:spPr>
          <a:xfrm>
            <a:off x="467544" y="1547956"/>
            <a:ext cx="8136904" cy="1815882"/>
          </a:xfrm>
          <a:prstGeom prst="rect">
            <a:avLst/>
          </a:prstGeom>
          <a:solidFill>
            <a:schemeClr val="bg1">
              <a:alpha val="63000"/>
            </a:schemeClr>
          </a:solidFill>
          <a:effectLst>
            <a:softEdge rad="127000"/>
          </a:effectLst>
        </p:spPr>
        <p:txBody>
          <a:bodyPr wrap="square" rtlCol="0">
            <a:spAutoFit/>
          </a:bodyPr>
          <a:lstStyle/>
          <a:p>
            <a:pPr algn="just"/>
            <a:r>
              <a:rPr lang="en-US" sz="2800" b="1" dirty="0" err="1" smtClean="0"/>
              <a:t>Deut</a:t>
            </a:r>
            <a:r>
              <a:rPr lang="en-US" sz="2800" b="1" dirty="0" smtClean="0"/>
              <a:t> 32:39</a:t>
            </a:r>
            <a:r>
              <a:rPr lang="en-US" sz="2800" b="1" dirty="0"/>
              <a:t>  See now that I, </a:t>
            </a:r>
            <a:r>
              <a:rPr lang="en-US" sz="2800" b="1" i="1" dirty="0"/>
              <a:t>even</a:t>
            </a:r>
            <a:r>
              <a:rPr lang="en-US" sz="2800" b="1" dirty="0"/>
              <a:t> I, </a:t>
            </a:r>
            <a:r>
              <a:rPr lang="en-US" sz="2800" b="1" i="1" dirty="0"/>
              <a:t>am</a:t>
            </a:r>
            <a:r>
              <a:rPr lang="en-US" sz="2800" b="1" dirty="0"/>
              <a:t> he, and </a:t>
            </a:r>
            <a:r>
              <a:rPr lang="en-US" sz="2800" b="1" i="1" dirty="0"/>
              <a:t>there is</a:t>
            </a:r>
            <a:r>
              <a:rPr lang="en-US" sz="2800" b="1" dirty="0"/>
              <a:t> no god with me: I kill, and I make alive; I wound, and I heal: neither </a:t>
            </a:r>
            <a:r>
              <a:rPr lang="en-US" sz="2800" b="1" i="1" dirty="0"/>
              <a:t>is there any</a:t>
            </a:r>
            <a:r>
              <a:rPr lang="en-US" sz="2800" b="1" dirty="0"/>
              <a:t> that can deliver out of my hand.</a:t>
            </a:r>
            <a:endParaRPr lang="en-AU" sz="2800" b="1" dirty="0"/>
          </a:p>
        </p:txBody>
      </p:sp>
    </p:spTree>
    <p:extLst>
      <p:ext uri="{BB962C8B-B14F-4D97-AF65-F5344CB8AC3E}">
        <p14:creationId xmlns:p14="http://schemas.microsoft.com/office/powerpoint/2010/main" val="3252134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3108543"/>
          </a:xfrm>
          <a:prstGeom prst="rect">
            <a:avLst/>
          </a:prstGeom>
          <a:solidFill>
            <a:schemeClr val="bg1">
              <a:alpha val="65000"/>
            </a:schemeClr>
          </a:solidFill>
          <a:effectLst>
            <a:softEdge rad="127000"/>
          </a:effectLst>
        </p:spPr>
        <p:txBody>
          <a:bodyPr wrap="square" rtlCol="0">
            <a:spAutoFit/>
          </a:bodyPr>
          <a:lstStyle/>
          <a:p>
            <a:pPr algn="just"/>
            <a:r>
              <a:rPr lang="en-US" sz="2800" b="1" dirty="0"/>
              <a:t>Hosea </a:t>
            </a:r>
            <a:r>
              <a:rPr lang="en-US" sz="2800" b="1" dirty="0" smtClean="0"/>
              <a:t>6:1 Come</a:t>
            </a:r>
            <a:r>
              <a:rPr lang="en-US" sz="2800" b="1" dirty="0"/>
              <a:t>, and let us return unto the LORD: for he hath torn, and he will heal us; he hath smitten, and he will bind us up</a:t>
            </a:r>
            <a:r>
              <a:rPr lang="en-US" sz="2800" b="1" dirty="0" smtClean="0"/>
              <a:t>. </a:t>
            </a:r>
          </a:p>
          <a:p>
            <a:pPr algn="just"/>
            <a:r>
              <a:rPr lang="en-US" sz="2800" b="1" dirty="0" smtClean="0"/>
              <a:t>Hosea 6:2 After </a:t>
            </a:r>
            <a:r>
              <a:rPr lang="en-US" sz="2800" b="1" dirty="0"/>
              <a:t>two days will he revive us: in the third day he will raise us up, and we shall live in his sight.</a:t>
            </a:r>
            <a:endParaRPr lang="en-AU" sz="2800" b="1" dirty="0"/>
          </a:p>
          <a:p>
            <a:pPr algn="just"/>
            <a:endParaRPr lang="en-AU" sz="2800" b="1" dirty="0"/>
          </a:p>
        </p:txBody>
      </p:sp>
    </p:spTree>
    <p:extLst>
      <p:ext uri="{BB962C8B-B14F-4D97-AF65-F5344CB8AC3E}">
        <p14:creationId xmlns:p14="http://schemas.microsoft.com/office/powerpoint/2010/main" val="223945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3539430"/>
          </a:xfrm>
          <a:prstGeom prst="rect">
            <a:avLst/>
          </a:prstGeom>
          <a:solidFill>
            <a:schemeClr val="bg1">
              <a:alpha val="65000"/>
            </a:schemeClr>
          </a:solidFill>
          <a:effectLst>
            <a:softEdge rad="127000"/>
          </a:effectLst>
        </p:spPr>
        <p:txBody>
          <a:bodyPr wrap="square" rtlCol="0">
            <a:spAutoFit/>
          </a:bodyPr>
          <a:lstStyle/>
          <a:p>
            <a:pPr algn="ctr"/>
            <a:r>
              <a:rPr lang="en-AU" sz="2800" b="1" dirty="0" smtClean="0"/>
              <a:t>How was God going to save Jacob, the usurper, after  he had burned so many bridges behind himself?</a:t>
            </a:r>
          </a:p>
          <a:p>
            <a:pPr algn="ctr"/>
            <a:endParaRPr lang="en-AU" sz="2800" b="1" dirty="0"/>
          </a:p>
          <a:p>
            <a:pPr algn="ctr"/>
            <a:r>
              <a:rPr lang="en-AU" sz="2800" b="1" dirty="0" smtClean="0"/>
              <a:t>We left our last lesson with Jacob running for his life.</a:t>
            </a:r>
          </a:p>
          <a:p>
            <a:pPr algn="ctr"/>
            <a:endParaRPr lang="en-AU" sz="2800" b="1" dirty="0"/>
          </a:p>
          <a:p>
            <a:pPr algn="ctr"/>
            <a:r>
              <a:rPr lang="en-AU" sz="2800" b="1" dirty="0" smtClean="0"/>
              <a:t>What lessons did Jacob need to learn in order to come to the place of repentance, restoration and salvation. </a:t>
            </a:r>
            <a:endParaRPr lang="en-AU" sz="2800" b="1" dirty="0"/>
          </a:p>
        </p:txBody>
      </p:sp>
    </p:spTree>
    <p:extLst>
      <p:ext uri="{BB962C8B-B14F-4D97-AF65-F5344CB8AC3E}">
        <p14:creationId xmlns:p14="http://schemas.microsoft.com/office/powerpoint/2010/main" val="3551952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9" y="-31436"/>
            <a:ext cx="9202845"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pic>
        <p:nvPicPr>
          <p:cNvPr id="3074" name="Picture 2" descr="Iraq, man wearing keffiyeh, traditional Arabic headdress - AGSL Digital  Photo Archive - Asia and Middle East - UWM Libraries Digital Coll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616" y="898003"/>
            <a:ext cx="1752600" cy="2609851"/>
          </a:xfrm>
          <a:prstGeom prst="rect">
            <a:avLst/>
          </a:prstGeom>
          <a:noFill/>
          <a:effectLst>
            <a:softEdge rad="63500"/>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6" name="Picture 2" descr="Iraq, man wearing keffiyeh, traditional Arabic headdress - AGSL Digital  Photo Archive - Asia and Middle East - UWM Libraries Digital Coll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91408" y="898003"/>
            <a:ext cx="1880592" cy="260985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91408" y="898003"/>
            <a:ext cx="3480792" cy="2537843"/>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67544" y="915566"/>
            <a:ext cx="8136904" cy="1569660"/>
          </a:xfrm>
          <a:prstGeom prst="rect">
            <a:avLst/>
          </a:prstGeom>
          <a:solidFill>
            <a:schemeClr val="bg1">
              <a:alpha val="65000"/>
            </a:schemeClr>
          </a:solidFill>
          <a:effectLst>
            <a:softEdge rad="127000"/>
          </a:effectLst>
        </p:spPr>
        <p:txBody>
          <a:bodyPr wrap="square" rtlCol="0">
            <a:spAutoFit/>
          </a:bodyPr>
          <a:lstStyle/>
          <a:p>
            <a:pPr algn="ctr"/>
            <a:r>
              <a:rPr lang="en-AU" sz="3200" b="1" dirty="0" smtClean="0">
                <a:effectLst>
                  <a:outerShdw blurRad="38100" dist="38100" dir="2700000" algn="tl">
                    <a:srgbClr val="000000">
                      <a:alpha val="43137"/>
                    </a:srgbClr>
                  </a:outerShdw>
                </a:effectLst>
              </a:rPr>
              <a:t>Jacob needed to see who he really was so he would humble himself and repent.</a:t>
            </a:r>
          </a:p>
          <a:p>
            <a:pPr algn="ctr"/>
            <a:r>
              <a:rPr lang="en-AU" sz="3200" b="1" dirty="0" smtClean="0">
                <a:effectLst>
                  <a:outerShdw blurRad="38100" dist="38100" dir="2700000" algn="tl">
                    <a:srgbClr val="000000">
                      <a:alpha val="43137"/>
                    </a:srgbClr>
                  </a:outerShdw>
                </a:effectLst>
              </a:rPr>
              <a:t>He required a mirror.</a:t>
            </a:r>
            <a:endParaRPr lang="en-A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1815882"/>
          </a:xfrm>
          <a:prstGeom prst="rect">
            <a:avLst/>
          </a:prstGeom>
          <a:solidFill>
            <a:schemeClr val="bg1">
              <a:alpha val="65000"/>
            </a:schemeClr>
          </a:solidFill>
          <a:effectLst>
            <a:softEdge rad="127000"/>
          </a:effectLst>
        </p:spPr>
        <p:txBody>
          <a:bodyPr wrap="square" rtlCol="0">
            <a:spAutoFit/>
          </a:bodyPr>
          <a:lstStyle/>
          <a:p>
            <a:pPr algn="ctr"/>
            <a:r>
              <a:rPr lang="en-US" sz="2800" b="1" dirty="0"/>
              <a:t>Gen 28:15  And, behold, I </a:t>
            </a:r>
            <a:r>
              <a:rPr lang="en-US" sz="2800" b="1" i="1" dirty="0"/>
              <a:t>am</a:t>
            </a:r>
            <a:r>
              <a:rPr lang="en-US" sz="2800" b="1" dirty="0"/>
              <a:t> with thee, and will keep thee in all </a:t>
            </a:r>
            <a:r>
              <a:rPr lang="en-US" sz="2800" b="1" i="1" dirty="0"/>
              <a:t>places</a:t>
            </a:r>
            <a:r>
              <a:rPr lang="en-US" sz="2800" b="1" dirty="0"/>
              <a:t> whither thou </a:t>
            </a:r>
            <a:r>
              <a:rPr lang="en-US" sz="2800" b="1" dirty="0" err="1"/>
              <a:t>goest</a:t>
            </a:r>
            <a:r>
              <a:rPr lang="en-US" sz="2800" b="1"/>
              <a:t>, and will bring thee again into this land; for I will not leave thee, until I have done </a:t>
            </a:r>
            <a:r>
              <a:rPr lang="en-US" sz="2800" b="1" i="1"/>
              <a:t>that</a:t>
            </a:r>
            <a:r>
              <a:rPr lang="en-US" sz="2800" b="1"/>
              <a:t> which I have spoken to thee of. </a:t>
            </a:r>
            <a:endParaRPr lang="en-AU" sz="2800" b="1" dirty="0"/>
          </a:p>
        </p:txBody>
      </p:sp>
      <p:pic>
        <p:nvPicPr>
          <p:cNvPr id="2" name="Picture 2" descr="Laban Hiring Jacob | ClipArt 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53307"/>
            <a:ext cx="2736304" cy="22574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64088" y="51470"/>
            <a:ext cx="3240360"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2327329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
        <p:nvSpPr>
          <p:cNvPr id="2" name="AutoShape 2" descr="Jacob Leaves Laban | Simla Chandigarh Dioc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Jacob Leaves Laban | Simla Chandigarh Dioc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descr="Jacob Leaves Laban | Simla Chandigarh Dioc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18" y="591079"/>
            <a:ext cx="4488433" cy="401015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1203598"/>
            <a:ext cx="7380820" cy="2062103"/>
          </a:xfrm>
          <a:prstGeom prst="rect">
            <a:avLst/>
          </a:prstGeom>
          <a:solidFill>
            <a:schemeClr val="bg1">
              <a:alpha val="63000"/>
            </a:schemeClr>
          </a:solidFill>
          <a:effectLst>
            <a:softEdge rad="127000"/>
          </a:effectLst>
        </p:spPr>
        <p:txBody>
          <a:bodyPr wrap="square" rtlCol="0">
            <a:spAutoFit/>
          </a:bodyPr>
          <a:lstStyle/>
          <a:p>
            <a:pPr algn="just"/>
            <a:r>
              <a:rPr lang="en-US" sz="3200" b="1" dirty="0" err="1" smtClean="0"/>
              <a:t>Deut</a:t>
            </a:r>
            <a:r>
              <a:rPr lang="en-US" sz="3200" b="1" dirty="0" smtClean="0"/>
              <a:t> 32:39</a:t>
            </a:r>
            <a:r>
              <a:rPr lang="en-US" sz="3200" b="1" dirty="0"/>
              <a:t>  See now that I, </a:t>
            </a:r>
            <a:r>
              <a:rPr lang="en-US" sz="3200" b="1" i="1" dirty="0"/>
              <a:t>even</a:t>
            </a:r>
            <a:r>
              <a:rPr lang="en-US" sz="3200" b="1" dirty="0"/>
              <a:t> I, </a:t>
            </a:r>
            <a:r>
              <a:rPr lang="en-US" sz="3200" b="1" i="1" dirty="0"/>
              <a:t>am</a:t>
            </a:r>
            <a:r>
              <a:rPr lang="en-US" sz="3200" b="1" dirty="0"/>
              <a:t> he, and </a:t>
            </a:r>
            <a:r>
              <a:rPr lang="en-US" sz="3200" b="1" i="1" dirty="0"/>
              <a:t>there is</a:t>
            </a:r>
            <a:r>
              <a:rPr lang="en-US" sz="3200" b="1" dirty="0"/>
              <a:t> no god with me: I kill, and I make alive; I wound, and I heal: neither </a:t>
            </a:r>
            <a:r>
              <a:rPr lang="en-US" sz="3200" b="1" i="1" dirty="0"/>
              <a:t>is there any</a:t>
            </a:r>
            <a:r>
              <a:rPr lang="en-US" sz="3200" b="1" dirty="0"/>
              <a:t> that can deliver out of my hand.</a:t>
            </a:r>
            <a:endParaRPr lang="en-AU" sz="3200" b="1" dirty="0"/>
          </a:p>
        </p:txBody>
      </p:sp>
      <p:sp>
        <p:nvSpPr>
          <p:cNvPr id="4" name="TextBox 3"/>
          <p:cNvSpPr txBox="1"/>
          <p:nvPr/>
        </p:nvSpPr>
        <p:spPr>
          <a:xfrm>
            <a:off x="8748464" y="4863817"/>
            <a:ext cx="301686" cy="369332"/>
          </a:xfrm>
          <a:prstGeom prst="rect">
            <a:avLst/>
          </a:prstGeom>
          <a:noFill/>
        </p:spPr>
        <p:txBody>
          <a:bodyPr wrap="none" rtlCol="0">
            <a:spAutoFit/>
          </a:bodyPr>
          <a:lstStyle/>
          <a:p>
            <a:r>
              <a:rPr lang="en-AU" dirty="0">
                <a:solidFill>
                  <a:schemeClr val="tx2">
                    <a:lumMod val="60000"/>
                    <a:lumOff val="40000"/>
                  </a:schemeClr>
                </a:solidFill>
              </a:rPr>
              <a:t>3</a:t>
            </a:r>
          </a:p>
        </p:txBody>
      </p:sp>
    </p:spTree>
    <p:extLst>
      <p:ext uri="{BB962C8B-B14F-4D97-AF65-F5344CB8AC3E}">
        <p14:creationId xmlns:p14="http://schemas.microsoft.com/office/powerpoint/2010/main" val="3640660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4448" y="4863817"/>
            <a:ext cx="543739" cy="369332"/>
          </a:xfrm>
          <a:prstGeom prst="rect">
            <a:avLst/>
          </a:prstGeom>
          <a:noFill/>
        </p:spPr>
        <p:txBody>
          <a:bodyPr wrap="none" rtlCol="0">
            <a:spAutoFit/>
          </a:bodyPr>
          <a:lstStyle/>
          <a:p>
            <a:r>
              <a:rPr lang="en-AU" dirty="0" smtClean="0">
                <a:solidFill>
                  <a:schemeClr val="tx2">
                    <a:lumMod val="60000"/>
                    <a:lumOff val="40000"/>
                  </a:schemeClr>
                </a:solidFill>
              </a:rPr>
              <a:t>end</a:t>
            </a:r>
            <a:endParaRPr lang="en-AU" dirty="0">
              <a:solidFill>
                <a:schemeClr val="tx2">
                  <a:lumMod val="60000"/>
                  <a:lumOff val="40000"/>
                </a:schemeClr>
              </a:solidFill>
            </a:endParaRPr>
          </a:p>
        </p:txBody>
      </p:sp>
      <p:sp>
        <p:nvSpPr>
          <p:cNvPr id="8" name="TextBox 7"/>
          <p:cNvSpPr txBox="1"/>
          <p:nvPr/>
        </p:nvSpPr>
        <p:spPr>
          <a:xfrm>
            <a:off x="467544" y="915566"/>
            <a:ext cx="8136904" cy="523220"/>
          </a:xfrm>
          <a:prstGeom prst="rect">
            <a:avLst/>
          </a:prstGeom>
          <a:solidFill>
            <a:schemeClr val="bg1">
              <a:alpha val="65000"/>
            </a:schemeClr>
          </a:solidFill>
          <a:effectLst>
            <a:softEdge rad="127000"/>
          </a:effectLst>
        </p:spPr>
        <p:txBody>
          <a:bodyPr wrap="square" rtlCol="0">
            <a:spAutoFit/>
          </a:bodyPr>
          <a:lstStyle/>
          <a:p>
            <a:pPr algn="ctr"/>
            <a:endParaRPr lang="en-AU" sz="2800" b="1" dirty="0"/>
          </a:p>
        </p:txBody>
      </p:sp>
    </p:spTree>
    <p:extLst>
      <p:ext uri="{BB962C8B-B14F-4D97-AF65-F5344CB8AC3E}">
        <p14:creationId xmlns:p14="http://schemas.microsoft.com/office/powerpoint/2010/main" val="407091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22501" y="411510"/>
            <a:ext cx="5501827" cy="646331"/>
          </a:xfrm>
          <a:prstGeom prst="rect">
            <a:avLst/>
          </a:prstGeom>
          <a:solidFill>
            <a:schemeClr val="bg1">
              <a:alpha val="69000"/>
            </a:schemeClr>
          </a:solidFill>
          <a:effectLst>
            <a:softEdge rad="63500"/>
          </a:effectLst>
        </p:spPr>
        <p:txBody>
          <a:bodyPr wrap="none" rtlCol="0">
            <a:spAutoFit/>
          </a:bodyPr>
          <a:lstStyle/>
          <a:p>
            <a:r>
              <a:rPr lang="en-AU" sz="3600" b="1" dirty="0" smtClean="0"/>
              <a:t>The story behind the dream</a:t>
            </a:r>
            <a:endParaRPr lang="en-AU" sz="3600" b="1" dirty="0"/>
          </a:p>
        </p:txBody>
      </p:sp>
      <p:sp>
        <p:nvSpPr>
          <p:cNvPr id="3" name="TextBox 2"/>
          <p:cNvSpPr txBox="1"/>
          <p:nvPr/>
        </p:nvSpPr>
        <p:spPr>
          <a:xfrm>
            <a:off x="179512" y="1923678"/>
            <a:ext cx="8777980" cy="2862322"/>
          </a:xfrm>
          <a:prstGeom prst="rect">
            <a:avLst/>
          </a:prstGeom>
          <a:solidFill>
            <a:schemeClr val="bg1">
              <a:alpha val="68000"/>
            </a:schemeClr>
          </a:solidFill>
          <a:effectLst>
            <a:softEdge rad="127000"/>
          </a:effectLst>
        </p:spPr>
        <p:txBody>
          <a:bodyPr wrap="none" rtlCol="0">
            <a:spAutoFit/>
          </a:bodyPr>
          <a:lstStyle/>
          <a:p>
            <a:pPr algn="ctr"/>
            <a:r>
              <a:rPr lang="en-AU" sz="3600" b="1" dirty="0" smtClean="0"/>
              <a:t>Birth  Gen 25:19-26 &gt; prediction Gen 25:23 &gt; </a:t>
            </a:r>
          </a:p>
          <a:p>
            <a:pPr algn="ctr"/>
            <a:r>
              <a:rPr lang="en-AU" sz="3600" b="1" dirty="0" smtClean="0"/>
              <a:t>birthright exchanged Gen 25:27-34 (A.P.E)&gt; </a:t>
            </a:r>
          </a:p>
          <a:p>
            <a:pPr algn="ctr"/>
            <a:r>
              <a:rPr lang="en-AU" sz="3600" b="1" dirty="0" smtClean="0"/>
              <a:t>blessing stolen Gen 27:1-29 &gt; </a:t>
            </a:r>
          </a:p>
          <a:p>
            <a:pPr algn="ctr"/>
            <a:r>
              <a:rPr lang="en-AU" sz="3600" b="1" dirty="0" smtClean="0"/>
              <a:t>departure Gen 28:1-5 &gt; </a:t>
            </a:r>
          </a:p>
          <a:p>
            <a:pPr algn="ctr"/>
            <a:r>
              <a:rPr lang="en-AU" sz="3600" b="1" dirty="0" smtClean="0"/>
              <a:t>dream Gen 28:10-15 &gt; …</a:t>
            </a:r>
            <a:endParaRPr lang="en-AU" sz="3600" b="1" dirty="0"/>
          </a:p>
        </p:txBody>
      </p:sp>
      <p:sp>
        <p:nvSpPr>
          <p:cNvPr id="5" name="TextBox 4"/>
          <p:cNvSpPr txBox="1"/>
          <p:nvPr/>
        </p:nvSpPr>
        <p:spPr>
          <a:xfrm>
            <a:off x="8748464" y="4863817"/>
            <a:ext cx="301686" cy="369332"/>
          </a:xfrm>
          <a:prstGeom prst="rect">
            <a:avLst/>
          </a:prstGeom>
          <a:noFill/>
        </p:spPr>
        <p:txBody>
          <a:bodyPr wrap="none" rtlCol="0">
            <a:spAutoFit/>
          </a:bodyPr>
          <a:lstStyle/>
          <a:p>
            <a:r>
              <a:rPr lang="en-AU" dirty="0">
                <a:solidFill>
                  <a:schemeClr val="tx2">
                    <a:lumMod val="60000"/>
                    <a:lumOff val="40000"/>
                  </a:schemeClr>
                </a:solidFill>
              </a:rPr>
              <a:t>4</a:t>
            </a:r>
          </a:p>
        </p:txBody>
      </p:sp>
    </p:spTree>
    <p:extLst>
      <p:ext uri="{BB962C8B-B14F-4D97-AF65-F5344CB8AC3E}">
        <p14:creationId xmlns:p14="http://schemas.microsoft.com/office/powerpoint/2010/main" val="11474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483518"/>
            <a:ext cx="3078088" cy="4401205"/>
          </a:xfrm>
          <a:prstGeom prst="rect">
            <a:avLst/>
          </a:prstGeom>
          <a:solidFill>
            <a:schemeClr val="bg1">
              <a:alpha val="52000"/>
            </a:schemeClr>
          </a:solidFill>
          <a:effectLst>
            <a:softEdge rad="127000"/>
          </a:effectLst>
        </p:spPr>
        <p:txBody>
          <a:bodyPr wrap="square">
            <a:spAutoFit/>
          </a:bodyPr>
          <a:lstStyle/>
          <a:p>
            <a:pPr algn="ctr"/>
            <a:r>
              <a:rPr lang="en-US" sz="2800" b="1" dirty="0"/>
              <a:t>Gen 28:12  And he dreamed, and behold a ladder set up on the earth, and the top of it reached to heaven: and behold the angels of God ascending and descending on it. </a:t>
            </a:r>
            <a:endParaRPr lang="en-AU" sz="2800" b="1" dirty="0"/>
          </a:p>
        </p:txBody>
      </p:sp>
      <p:sp>
        <p:nvSpPr>
          <p:cNvPr id="7" name="Rectangle 6"/>
          <p:cNvSpPr/>
          <p:nvPr/>
        </p:nvSpPr>
        <p:spPr>
          <a:xfrm>
            <a:off x="6012160" y="339502"/>
            <a:ext cx="3078088" cy="4832092"/>
          </a:xfrm>
          <a:prstGeom prst="rect">
            <a:avLst/>
          </a:prstGeom>
          <a:solidFill>
            <a:schemeClr val="bg1">
              <a:alpha val="52000"/>
            </a:schemeClr>
          </a:solidFill>
          <a:effectLst>
            <a:softEdge rad="127000"/>
          </a:effectLst>
        </p:spPr>
        <p:txBody>
          <a:bodyPr wrap="square">
            <a:spAutoFit/>
          </a:bodyPr>
          <a:lstStyle/>
          <a:p>
            <a:pPr algn="ctr"/>
            <a:r>
              <a:rPr lang="en-US" sz="2800" b="1" dirty="0"/>
              <a:t>Gen 28:13  And, behold, the LORD stood above it, and said, I </a:t>
            </a:r>
            <a:r>
              <a:rPr lang="en-US" sz="2800" b="1" i="1" dirty="0"/>
              <a:t>am</a:t>
            </a:r>
            <a:r>
              <a:rPr lang="en-US" sz="2800" b="1" dirty="0"/>
              <a:t> the LORD God of Abraham thy father, and the God of Isaac: the land whereon thou </a:t>
            </a:r>
            <a:r>
              <a:rPr lang="en-US" sz="2800" b="1" dirty="0" err="1"/>
              <a:t>liest</a:t>
            </a:r>
            <a:r>
              <a:rPr lang="en-US" sz="2800" b="1" dirty="0"/>
              <a:t>, to thee will I give it, and to thy seed;  </a:t>
            </a:r>
            <a:endParaRPr lang="en-AU" sz="2800" b="1" dirty="0"/>
          </a:p>
        </p:txBody>
      </p:sp>
      <p:sp>
        <p:nvSpPr>
          <p:cNvPr id="8" name="TextBox 7"/>
          <p:cNvSpPr txBox="1"/>
          <p:nvPr/>
        </p:nvSpPr>
        <p:spPr>
          <a:xfrm>
            <a:off x="8748464" y="4863817"/>
            <a:ext cx="301686" cy="369332"/>
          </a:xfrm>
          <a:prstGeom prst="rect">
            <a:avLst/>
          </a:prstGeom>
          <a:noFill/>
        </p:spPr>
        <p:txBody>
          <a:bodyPr wrap="none" rtlCol="0">
            <a:spAutoFit/>
          </a:bodyPr>
          <a:lstStyle/>
          <a:p>
            <a:r>
              <a:rPr lang="en-AU" dirty="0">
                <a:solidFill>
                  <a:schemeClr val="tx2">
                    <a:lumMod val="60000"/>
                    <a:lumOff val="40000"/>
                  </a:schemeClr>
                </a:solidFill>
              </a:rPr>
              <a:t>5</a:t>
            </a:r>
          </a:p>
        </p:txBody>
      </p:sp>
    </p:spTree>
    <p:extLst>
      <p:ext uri="{BB962C8B-B14F-4D97-AF65-F5344CB8AC3E}">
        <p14:creationId xmlns:p14="http://schemas.microsoft.com/office/powerpoint/2010/main" val="67509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3929" y="2069435"/>
            <a:ext cx="2284215" cy="646331"/>
          </a:xfrm>
          <a:prstGeom prst="rect">
            <a:avLst/>
          </a:prstGeom>
          <a:noFill/>
        </p:spPr>
        <p:txBody>
          <a:bodyPr wrap="none" rtlCol="0">
            <a:spAutoFit/>
          </a:bodyPr>
          <a:lstStyle/>
          <a:p>
            <a:r>
              <a:rPr lang="en-AU" sz="3600" b="1" dirty="0" smtClean="0"/>
              <a:t>The Dream</a:t>
            </a:r>
            <a:endParaRPr lang="en-AU" sz="3600" b="1" dirty="0"/>
          </a:p>
        </p:txBody>
      </p:sp>
      <p:sp>
        <p:nvSpPr>
          <p:cNvPr id="4" name="TextBox 3"/>
          <p:cNvSpPr txBox="1"/>
          <p:nvPr/>
        </p:nvSpPr>
        <p:spPr>
          <a:xfrm>
            <a:off x="3059832" y="51470"/>
            <a:ext cx="3089307" cy="584775"/>
          </a:xfrm>
          <a:prstGeom prst="rect">
            <a:avLst/>
          </a:prstGeom>
          <a:noFill/>
        </p:spPr>
        <p:txBody>
          <a:bodyPr wrap="none" rtlCol="0">
            <a:spAutoFit/>
          </a:bodyPr>
          <a:lstStyle/>
          <a:p>
            <a:r>
              <a:rPr lang="en-AU" sz="3200" b="1" dirty="0" smtClean="0">
                <a:solidFill>
                  <a:schemeClr val="bg1"/>
                </a:solidFill>
                <a:effectLst>
                  <a:outerShdw blurRad="38100" dist="38100" dir="2700000" algn="tl">
                    <a:srgbClr val="000000">
                      <a:alpha val="43137"/>
                    </a:srgbClr>
                  </a:outerShdw>
                </a:effectLst>
              </a:rPr>
              <a:t>Genesis 28:10-15</a:t>
            </a:r>
            <a:endParaRPr lang="en-AU" sz="3200" b="1" dirty="0">
              <a:solidFill>
                <a:schemeClr val="bg1"/>
              </a:solidFill>
              <a:effectLst>
                <a:outerShdw blurRad="38100" dist="38100" dir="2700000" algn="tl">
                  <a:srgbClr val="000000">
                    <a:alpha val="43137"/>
                  </a:srgbClr>
                </a:outerShdw>
              </a:effectLst>
            </a:endParaRPr>
          </a:p>
        </p:txBody>
      </p:sp>
      <p:pic>
        <p:nvPicPr>
          <p:cNvPr id="4098" name="Picture 2" descr="Jacob&amp;#39;s Ladder - Bible Story, Verses and Mea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56480"/>
            <a:ext cx="3032449" cy="36515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483518"/>
            <a:ext cx="3078088" cy="3970318"/>
          </a:xfrm>
          <a:prstGeom prst="rect">
            <a:avLst/>
          </a:prstGeom>
          <a:solidFill>
            <a:schemeClr val="bg1">
              <a:alpha val="52000"/>
            </a:schemeClr>
          </a:solidFill>
          <a:effectLst>
            <a:softEdge rad="127000"/>
          </a:effectLst>
        </p:spPr>
        <p:txBody>
          <a:bodyPr wrap="square">
            <a:spAutoFit/>
          </a:bodyPr>
          <a:lstStyle/>
          <a:p>
            <a:pPr algn="ctr"/>
            <a:r>
              <a:rPr lang="en-US" sz="2800" b="1" dirty="0"/>
              <a:t>Gen 28:14  And thy seed shall be as the dust of the earth, and thou shalt spread </a:t>
            </a:r>
            <a:r>
              <a:rPr lang="en-US" sz="2800" b="1" dirty="0" smtClean="0"/>
              <a:t>abroad … : and </a:t>
            </a:r>
            <a:r>
              <a:rPr lang="en-US" sz="2800" b="1" dirty="0"/>
              <a:t>in thee and in thy seed shall all the families of the earth be blessed. </a:t>
            </a:r>
            <a:endParaRPr lang="en-AU" sz="2800" b="1" dirty="0"/>
          </a:p>
        </p:txBody>
      </p:sp>
      <p:sp>
        <p:nvSpPr>
          <p:cNvPr id="7" name="Rectangle 6"/>
          <p:cNvSpPr/>
          <p:nvPr/>
        </p:nvSpPr>
        <p:spPr>
          <a:xfrm>
            <a:off x="6012160" y="339502"/>
            <a:ext cx="3078088" cy="4154984"/>
          </a:xfrm>
          <a:prstGeom prst="rect">
            <a:avLst/>
          </a:prstGeom>
          <a:solidFill>
            <a:schemeClr val="bg1">
              <a:alpha val="52000"/>
            </a:schemeClr>
          </a:solidFill>
          <a:effectLst>
            <a:softEdge rad="127000"/>
          </a:effectLst>
        </p:spPr>
        <p:txBody>
          <a:bodyPr wrap="square">
            <a:spAutoFit/>
          </a:bodyPr>
          <a:lstStyle/>
          <a:p>
            <a:pPr algn="ctr"/>
            <a:r>
              <a:rPr lang="en-US" sz="2400" b="1" dirty="0"/>
              <a:t>Gen 28:15  And, behold, I </a:t>
            </a:r>
            <a:r>
              <a:rPr lang="en-US" sz="2400" b="1" i="1" dirty="0"/>
              <a:t>am</a:t>
            </a:r>
            <a:r>
              <a:rPr lang="en-US" sz="2400" b="1" dirty="0"/>
              <a:t> with thee, and will keep thee in all </a:t>
            </a:r>
            <a:r>
              <a:rPr lang="en-US" sz="2400" b="1" i="1" dirty="0"/>
              <a:t>places</a:t>
            </a:r>
            <a:r>
              <a:rPr lang="en-US" sz="2400" b="1" dirty="0"/>
              <a:t> whither thou </a:t>
            </a:r>
            <a:r>
              <a:rPr lang="en-US" sz="2400" b="1" dirty="0" err="1"/>
              <a:t>goest</a:t>
            </a:r>
            <a:r>
              <a:rPr lang="en-US" sz="2400" b="1" dirty="0"/>
              <a:t>, and will bring thee again into this land; for I will not leave thee, until I have done </a:t>
            </a:r>
            <a:r>
              <a:rPr lang="en-US" sz="2400" b="1" i="1" dirty="0"/>
              <a:t>that</a:t>
            </a:r>
            <a:r>
              <a:rPr lang="en-US" sz="2400" b="1" dirty="0"/>
              <a:t> which I have spoken to thee of. </a:t>
            </a:r>
            <a:endParaRPr lang="en-AU" sz="2400" b="1" dirty="0"/>
          </a:p>
        </p:txBody>
      </p:sp>
      <p:sp>
        <p:nvSpPr>
          <p:cNvPr id="8" name="TextBox 7"/>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6</a:t>
            </a:r>
            <a:endParaRPr lang="en-AU" dirty="0">
              <a:solidFill>
                <a:schemeClr val="tx2">
                  <a:lumMod val="60000"/>
                  <a:lumOff val="40000"/>
                </a:schemeClr>
              </a:solidFill>
            </a:endParaRPr>
          </a:p>
        </p:txBody>
      </p:sp>
    </p:spTree>
    <p:extLst>
      <p:ext uri="{BB962C8B-B14F-4D97-AF65-F5344CB8AC3E}">
        <p14:creationId xmlns:p14="http://schemas.microsoft.com/office/powerpoint/2010/main" val="1360618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6</a:t>
            </a:r>
            <a:endParaRPr lang="en-AU" dirty="0">
              <a:solidFill>
                <a:schemeClr val="tx2">
                  <a:lumMod val="60000"/>
                  <a:lumOff val="40000"/>
                </a:schemeClr>
              </a:solidFill>
            </a:endParaRPr>
          </a:p>
        </p:txBody>
      </p:sp>
      <p:pic>
        <p:nvPicPr>
          <p:cNvPr id="9" name="Picture 2" descr="God&amp;#39;s People, part 169: Nathanael | Life-Giving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04407"/>
            <a:ext cx="2376264" cy="31156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75272"/>
            <a:ext cx="6422366" cy="5016758"/>
          </a:xfrm>
          <a:prstGeom prst="rect">
            <a:avLst/>
          </a:prstGeom>
          <a:solidFill>
            <a:schemeClr val="bg1">
              <a:alpha val="80000"/>
            </a:schemeClr>
          </a:solidFill>
          <a:effectLst>
            <a:softEdge rad="63500"/>
          </a:effectLst>
        </p:spPr>
        <p:txBody>
          <a:bodyPr wrap="square" rtlCol="0">
            <a:spAutoFit/>
          </a:bodyPr>
          <a:lstStyle/>
          <a:p>
            <a:pPr algn="just"/>
            <a:r>
              <a:rPr lang="en-US" sz="3200" dirty="0"/>
              <a:t>Philip said to Nathanael, </a:t>
            </a:r>
            <a:r>
              <a:rPr lang="en-US" sz="3200" b="1" dirty="0"/>
              <a:t>“Come and see.” </a:t>
            </a:r>
            <a:r>
              <a:rPr lang="en-US" sz="3200" dirty="0"/>
              <a:t>He did not ask him to accept another's testimony, but to behold Christ for himself. Now that Jesus has ascended to heaven, His disciples are His representatives among men, and one of the most effective ways of winning souls to Him is in exemplifying His character in our daily life. </a:t>
            </a:r>
            <a:r>
              <a:rPr lang="en-US" sz="3200" dirty="0" smtClean="0"/>
              <a:t>DA 142</a:t>
            </a:r>
            <a:endParaRPr lang="en-AU" sz="3200" dirty="0"/>
          </a:p>
        </p:txBody>
      </p:sp>
    </p:spTree>
    <p:extLst>
      <p:ext uri="{BB962C8B-B14F-4D97-AF65-F5344CB8AC3E}">
        <p14:creationId xmlns:p14="http://schemas.microsoft.com/office/powerpoint/2010/main" val="949731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the wires: Q2 &amp;#39;20 a stairway to heaven for DHL Global Forwarding - The  Loa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1436"/>
            <a:ext cx="9163880" cy="5255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48464" y="4863817"/>
            <a:ext cx="301686" cy="369332"/>
          </a:xfrm>
          <a:prstGeom prst="rect">
            <a:avLst/>
          </a:prstGeom>
          <a:noFill/>
        </p:spPr>
        <p:txBody>
          <a:bodyPr wrap="none" rtlCol="0">
            <a:spAutoFit/>
          </a:bodyPr>
          <a:lstStyle/>
          <a:p>
            <a:r>
              <a:rPr lang="en-AU" dirty="0" smtClean="0">
                <a:solidFill>
                  <a:schemeClr val="tx2">
                    <a:lumMod val="60000"/>
                    <a:lumOff val="40000"/>
                  </a:schemeClr>
                </a:solidFill>
              </a:rPr>
              <a:t>6</a:t>
            </a:r>
            <a:endParaRPr lang="en-AU" dirty="0">
              <a:solidFill>
                <a:schemeClr val="tx2">
                  <a:lumMod val="60000"/>
                  <a:lumOff val="40000"/>
                </a:schemeClr>
              </a:solidFill>
            </a:endParaRPr>
          </a:p>
        </p:txBody>
      </p:sp>
      <p:pic>
        <p:nvPicPr>
          <p:cNvPr id="9" name="Picture 2" descr="God&amp;#39;s People, part 169: Nathanael | Life-Giving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28" y="1851669"/>
            <a:ext cx="2438194" cy="31968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38110"/>
            <a:ext cx="6422366" cy="5016758"/>
          </a:xfrm>
          <a:prstGeom prst="rect">
            <a:avLst/>
          </a:prstGeom>
          <a:solidFill>
            <a:schemeClr val="bg1">
              <a:alpha val="80000"/>
            </a:schemeClr>
          </a:solidFill>
          <a:effectLst>
            <a:softEdge rad="63500"/>
          </a:effectLst>
        </p:spPr>
        <p:txBody>
          <a:bodyPr wrap="square" rtlCol="0">
            <a:spAutoFit/>
          </a:bodyPr>
          <a:lstStyle/>
          <a:p>
            <a:pPr algn="just"/>
            <a:r>
              <a:rPr lang="en-US" sz="3200" b="1" dirty="0" smtClean="0"/>
              <a:t>Our </a:t>
            </a:r>
            <a:r>
              <a:rPr lang="en-US" sz="3200" b="1" dirty="0"/>
              <a:t>influence upon others depends not so much upon what we say as upon what we are</a:t>
            </a:r>
            <a:r>
              <a:rPr lang="en-US" sz="3200" dirty="0"/>
              <a:t>. Men may combat and defy our logic, they may resist our appeals; but a life of disinterested </a:t>
            </a:r>
            <a:r>
              <a:rPr lang="en-US" sz="3200" b="1" dirty="0"/>
              <a:t>love</a:t>
            </a:r>
            <a:r>
              <a:rPr lang="en-US" sz="3200" dirty="0"/>
              <a:t> is an argument they cannot gainsay. </a:t>
            </a:r>
            <a:r>
              <a:rPr lang="en-US" sz="3200" b="1" dirty="0"/>
              <a:t>A consistent life, characterized by the meekness of Christ</a:t>
            </a:r>
            <a:r>
              <a:rPr lang="en-US" sz="3200" dirty="0"/>
              <a:t>, is a power in the world. </a:t>
            </a:r>
            <a:endParaRPr lang="en-US" sz="3200" dirty="0" smtClean="0"/>
          </a:p>
          <a:p>
            <a:pPr algn="just"/>
            <a:r>
              <a:rPr lang="en-US" sz="3200" dirty="0" smtClean="0"/>
              <a:t>DA 142</a:t>
            </a:r>
            <a:endParaRPr lang="en-AU" sz="3200" dirty="0"/>
          </a:p>
        </p:txBody>
      </p:sp>
    </p:spTree>
    <p:extLst>
      <p:ext uri="{BB962C8B-B14F-4D97-AF65-F5344CB8AC3E}">
        <p14:creationId xmlns:p14="http://schemas.microsoft.com/office/powerpoint/2010/main" val="279083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1932</Words>
  <Application>Microsoft Office PowerPoint</Application>
  <PresentationFormat>On-screen Show (16:9)</PresentationFormat>
  <Paragraphs>193</Paragraphs>
  <Slides>44</Slides>
  <Notes>19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dc:creator>
  <cp:lastModifiedBy>Gavin</cp:lastModifiedBy>
  <cp:revision>81</cp:revision>
  <dcterms:created xsi:type="dcterms:W3CDTF">2021-02-22T06:41:56Z</dcterms:created>
  <dcterms:modified xsi:type="dcterms:W3CDTF">2021-12-10T20:31:19Z</dcterms:modified>
</cp:coreProperties>
</file>