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348" r:id="rId2"/>
    <p:sldId id="358" r:id="rId3"/>
    <p:sldId id="349" r:id="rId4"/>
    <p:sldId id="371" r:id="rId5"/>
    <p:sldId id="372" r:id="rId6"/>
    <p:sldId id="353" r:id="rId7"/>
    <p:sldId id="373" r:id="rId8"/>
    <p:sldId id="350" r:id="rId9"/>
    <p:sldId id="374" r:id="rId10"/>
    <p:sldId id="375" r:id="rId11"/>
    <p:sldId id="376" r:id="rId12"/>
    <p:sldId id="355" r:id="rId13"/>
    <p:sldId id="354" r:id="rId14"/>
    <p:sldId id="377" r:id="rId15"/>
    <p:sldId id="378" r:id="rId16"/>
    <p:sldId id="379" r:id="rId17"/>
    <p:sldId id="363" r:id="rId18"/>
    <p:sldId id="380" r:id="rId19"/>
    <p:sldId id="366" r:id="rId20"/>
    <p:sldId id="381" r:id="rId21"/>
    <p:sldId id="367" r:id="rId22"/>
    <p:sldId id="369" r:id="rId23"/>
    <p:sldId id="383" r:id="rId24"/>
    <p:sldId id="3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118" d="100"/>
          <a:sy n="118" d="100"/>
        </p:scale>
        <p:origin x="96"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29/01/2021</a:t>
            </a:fld>
            <a:endParaRPr lang="en-AU"/>
          </a:p>
        </p:txBody>
      </p:sp>
      <p:sp>
        <p:nvSpPr>
          <p:cNvPr id="5" name="Footer Placeholder 4"/>
          <p:cNvSpPr>
            <a:spLocks noGrp="1"/>
          </p:cNvSpPr>
          <p:nvPr>
            <p:ph type="ftr" sz="quarter" idx="11"/>
          </p:nvPr>
        </p:nvSpPr>
        <p:spPr>
          <a:xfrm>
            <a:off x="1451579" y="329307"/>
            <a:ext cx="5626774" cy="309201"/>
          </a:xfrm>
        </p:spPr>
        <p:txBody>
          <a:bodyPr/>
          <a:lstStyle/>
          <a:p>
            <a:endParaRPr lang="en-AU"/>
          </a:p>
        </p:txBody>
      </p:sp>
      <p:sp>
        <p:nvSpPr>
          <p:cNvPr id="6" name="Slide Number Placeholder 5"/>
          <p:cNvSpPr>
            <a:spLocks noGrp="1"/>
          </p:cNvSpPr>
          <p:nvPr>
            <p:ph type="sldNum" sz="quarter" idx="12"/>
          </p:nvPr>
        </p:nvSpPr>
        <p:spPr>
          <a:xfrm>
            <a:off x="476834" y="798973"/>
            <a:ext cx="811019" cy="503578"/>
          </a:xfrm>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43879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29/01/2021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30930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29/01/2021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79524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F090D-BFA8-45E2-8ACD-2248A79581D3}" type="datetimeFigureOut">
              <a:rPr lang="en-AU" smtClean="0"/>
              <a:t>29/01/2021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337410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F090D-BFA8-45E2-8ACD-2248A79581D3}" type="datetimeFigureOut">
              <a:rPr lang="en-AU" smtClean="0"/>
              <a:t>29/01/2021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39619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0F090D-BFA8-45E2-8ACD-2248A79581D3}" type="datetimeFigureOut">
              <a:rPr lang="en-AU" smtClean="0"/>
              <a:t>29/01/2021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17998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0F090D-BFA8-45E2-8ACD-2248A79581D3}" type="datetimeFigureOut">
              <a:rPr lang="en-AU" smtClean="0"/>
              <a:t>29/01/2021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300982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0F090D-BFA8-45E2-8ACD-2248A79581D3}" type="datetimeFigureOut">
              <a:rPr lang="en-AU" smtClean="0"/>
              <a:t>29/01/2021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260629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F090D-BFA8-45E2-8ACD-2248A79581D3}" type="datetimeFigureOut">
              <a:rPr lang="en-AU" smtClean="0"/>
              <a:t>29/01/2021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869160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0F090D-BFA8-45E2-8ACD-2248A79581D3}" type="datetimeFigureOut">
              <a:rPr lang="en-AU" smtClean="0"/>
              <a:t>29/01/2021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285062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E0F090D-BFA8-45E2-8ACD-2248A79581D3}" type="datetimeFigureOut">
              <a:rPr lang="en-AU" smtClean="0"/>
              <a:t>29/01/2021</a:t>
            </a:fld>
            <a:endParaRPr lang="en-AU"/>
          </a:p>
        </p:txBody>
      </p:sp>
      <p:sp>
        <p:nvSpPr>
          <p:cNvPr id="6" name="Footer Placeholder 5"/>
          <p:cNvSpPr>
            <a:spLocks noGrp="1"/>
          </p:cNvSpPr>
          <p:nvPr>
            <p:ph type="ftr" sz="quarter" idx="11"/>
          </p:nvPr>
        </p:nvSpPr>
        <p:spPr>
          <a:xfrm>
            <a:off x="1447382" y="318640"/>
            <a:ext cx="5541004" cy="320931"/>
          </a:xfrm>
        </p:spPr>
        <p:txBody>
          <a:bodyPr/>
          <a:lstStyle/>
          <a:p>
            <a:endParaRPr lang="en-AU"/>
          </a:p>
        </p:txBody>
      </p:sp>
      <p:sp>
        <p:nvSpPr>
          <p:cNvPr id="7" name="Slide Number Placeholder 6"/>
          <p:cNvSpPr>
            <a:spLocks noGrp="1"/>
          </p:cNvSpPr>
          <p:nvPr>
            <p:ph type="sldNum" sz="quarter" idx="12"/>
          </p:nvPr>
        </p:nvSpPr>
        <p:spPr/>
        <p:txBody>
          <a:bodyPr/>
          <a:lstStyle/>
          <a:p>
            <a:fld id="{5C670C4A-D412-45E3-8E8D-7B22C4A7267C}" type="slidenum">
              <a:rPr lang="en-AU" smtClean="0"/>
              <a:t>‹#›</a:t>
            </a:fld>
            <a:endParaRPr lang="en-AU"/>
          </a:p>
        </p:txBody>
      </p:sp>
    </p:spTree>
    <p:extLst>
      <p:ext uri="{BB962C8B-B14F-4D97-AF65-F5344CB8AC3E}">
        <p14:creationId xmlns:p14="http://schemas.microsoft.com/office/powerpoint/2010/main" val="19216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E0F090D-BFA8-45E2-8ACD-2248A79581D3}" type="datetimeFigureOut">
              <a:rPr lang="en-AU" smtClean="0"/>
              <a:t>29/01/2021</a:t>
            </a:fld>
            <a:endParaRPr lang="en-AU"/>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C670C4A-D412-45E3-8E8D-7B22C4A7267C}" type="slidenum">
              <a:rPr lang="en-AU" smtClean="0"/>
              <a:t>‹#›</a:t>
            </a:fld>
            <a:endParaRPr lang="en-AU"/>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31861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rsc.byu.edu/gospel-jesus-christ-old-testament/cutting-covenan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947549" y="1638001"/>
            <a:ext cx="8920053" cy="2952666"/>
          </a:xfrm>
        </p:spPr>
        <p:txBody>
          <a:bodyPr>
            <a:noAutofit/>
          </a:bodyPr>
          <a:lstStyle/>
          <a:p>
            <a:r>
              <a:rPr lang="en-AU" sz="7200" dirty="0">
                <a:solidFill>
                  <a:schemeClr val="bg1"/>
                </a:solidFill>
                <a:effectLst>
                  <a:outerShdw blurRad="38100" dist="38100" dir="2700000" algn="tl">
                    <a:srgbClr val="000000">
                      <a:alpha val="43137"/>
                    </a:srgbClr>
                  </a:outerShdw>
                </a:effectLst>
              </a:rPr>
              <a:t>Horror of a great darkness</a:t>
            </a:r>
          </a:p>
        </p:txBody>
      </p:sp>
    </p:spTree>
    <p:extLst>
      <p:ext uri="{BB962C8B-B14F-4D97-AF65-F5344CB8AC3E}">
        <p14:creationId xmlns:p14="http://schemas.microsoft.com/office/powerpoint/2010/main" val="1145915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The fruit of Abraham’s victory</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Abraham gladly returned to his tents and his flocks,</a:t>
            </a:r>
            <a:r>
              <a:rPr lang="en-AU" sz="2400" b="1" dirty="0">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but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his mind was disturbed by harassing thoughts</a:t>
            </a:r>
            <a:r>
              <a:rPr lang="en-AU" sz="2400" dirty="0">
                <a:effectLst/>
                <a:latin typeface="Calibri" panose="020F0502020204030204" pitchFamily="34" charset="0"/>
                <a:ea typeface="Calibri" panose="020F0502020204030204" pitchFamily="34" charset="0"/>
                <a:cs typeface="Arial" panose="020B0604020202020204" pitchFamily="34" charset="0"/>
              </a:rPr>
              <a:t>. He had been a man of peace, so far as possible shunning enmity and strife;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and with horror he recalled the scene of carnage </a:t>
            </a:r>
            <a:r>
              <a:rPr lang="en-AU" sz="2400" dirty="0">
                <a:effectLst/>
                <a:latin typeface="Calibri" panose="020F0502020204030204" pitchFamily="34" charset="0"/>
                <a:ea typeface="Calibri" panose="020F0502020204030204" pitchFamily="34" charset="0"/>
                <a:cs typeface="Arial" panose="020B0604020202020204" pitchFamily="34" charset="0"/>
              </a:rPr>
              <a:t>[webster: slaughter, massacre]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he had witnessed</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But the nations whose forces he had defeated would doubtless renew the invasion of Canaan, and </a:t>
            </a:r>
            <a:r>
              <a:rPr lang="en-AU" sz="2400" u="sng" dirty="0">
                <a:effectLst/>
                <a:latin typeface="Calibri" panose="020F0502020204030204" pitchFamily="34" charset="0"/>
                <a:ea typeface="Calibri" panose="020F0502020204030204" pitchFamily="34" charset="0"/>
                <a:cs typeface="Arial" panose="020B0604020202020204" pitchFamily="34" charset="0"/>
              </a:rPr>
              <a:t>make him the special object of their vengeance</a:t>
            </a:r>
            <a:r>
              <a:rPr lang="en-AU" sz="2400" dirty="0">
                <a:effectLst/>
                <a:latin typeface="Calibri" panose="020F0502020204030204" pitchFamily="34" charset="0"/>
                <a:ea typeface="Calibri" panose="020F0502020204030204" pitchFamily="34" charset="0"/>
                <a:cs typeface="Arial" panose="020B0604020202020204" pitchFamily="34" charset="0"/>
              </a:rPr>
              <a:t>.</a:t>
            </a:r>
            <a:r>
              <a:rPr lang="en-AU" sz="2400" b="1" dirty="0">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Becoming thus involved in national quarrels, the peaceful quiet of his life would be broken.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Furthermore, he had not entered upon the possession of Canaan, nor could he now hope for an heir, to whom the promise might be fulfilled</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r>
              <a:rPr lang="en-AU" sz="2400" dirty="0">
                <a:effectLst/>
                <a:latin typeface="Calibri" panose="020F0502020204030204" pitchFamily="34" charset="0"/>
                <a:ea typeface="Calibri" panose="020F0502020204030204" pitchFamily="34" charset="0"/>
                <a:cs typeface="Arial" panose="020B0604020202020204" pitchFamily="34" charset="0"/>
              </a:rPr>
              <a:t>  {PP 136.2}</a:t>
            </a:r>
          </a:p>
        </p:txBody>
      </p:sp>
    </p:spTree>
    <p:extLst>
      <p:ext uri="{BB962C8B-B14F-4D97-AF65-F5344CB8AC3E}">
        <p14:creationId xmlns:p14="http://schemas.microsoft.com/office/powerpoint/2010/main" val="2703821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The fruit of Abraham’s victory</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In a vision of the night the divine Voice was again heard. "Fear not, Abram," were the words of the Prince of princes; "I am thy shield, and thy exceeding great reward."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But his mind was so oppressed by forebodings that he could not now grasp the promise with unquestioning confidence as heretofore</a:t>
            </a:r>
            <a:r>
              <a:rPr lang="en-AU" sz="2400" dirty="0">
                <a:effectLst/>
                <a:latin typeface="Calibri" panose="020F0502020204030204" pitchFamily="34" charset="0"/>
                <a:ea typeface="Calibri" panose="020F0502020204030204" pitchFamily="34" charset="0"/>
                <a:cs typeface="Arial" panose="020B0604020202020204" pitchFamily="34" charset="0"/>
              </a:rPr>
              <a:t>. He prayed for some tangible evidence that it would be fulfilled. PP 136.3</a:t>
            </a:r>
          </a:p>
          <a:p>
            <a:pPr marL="0" indent="0" algn="just">
              <a:lnSpc>
                <a:spcPct val="115000"/>
              </a:lnSpc>
              <a:spcAft>
                <a:spcPts val="1000"/>
              </a:spcAft>
              <a:buNone/>
            </a:pPr>
            <a:r>
              <a:rPr lang="en-AU" sz="2400" dirty="0">
                <a:latin typeface="Calibri" panose="020F0502020204030204" pitchFamily="34" charset="0"/>
                <a:ea typeface="Calibri" panose="020F0502020204030204" pitchFamily="34" charset="0"/>
                <a:cs typeface="Arial" panose="020B0604020202020204" pitchFamily="34" charset="0"/>
              </a:rPr>
              <a:t>Abraham’s actions had caused him to give up His faith in the promises of God. He no longer had hope that this could be achieved. </a:t>
            </a:r>
            <a:endParaRPr lang="en-AU"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0178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719373"/>
            <a:ext cx="9291215" cy="704825"/>
          </a:xfrm>
        </p:spPr>
        <p:txBody>
          <a:bodyPr>
            <a:normAutofit/>
          </a:bodyPr>
          <a:lstStyle/>
          <a:p>
            <a:r>
              <a:rPr lang="en-AU" sz="4000" dirty="0"/>
              <a:t>More doubt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09798" y="1998733"/>
            <a:ext cx="11061813" cy="4580092"/>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he said unto him, I am the LORD that brought thee out of Ur of the Chaldees, to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give thee this land to inherit it</a:t>
            </a:r>
            <a:r>
              <a:rPr lang="en-AU" sz="2400" dirty="0">
                <a:effectLst/>
                <a:latin typeface="Calibri" panose="020F0502020204030204" pitchFamily="34" charset="0"/>
                <a:ea typeface="Calibri" panose="020F0502020204030204" pitchFamily="34" charset="0"/>
                <a:cs typeface="Arial" panose="020B0604020202020204" pitchFamily="34" charset="0"/>
              </a:rPr>
              <a:t>. And he said, Lord GOD,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whereby shall I know that I shall inherit it? </a:t>
            </a:r>
            <a:r>
              <a:rPr lang="en-AU" sz="2400" dirty="0">
                <a:effectLst/>
                <a:latin typeface="Calibri" panose="020F0502020204030204" pitchFamily="34" charset="0"/>
                <a:ea typeface="Calibri" panose="020F0502020204030204" pitchFamily="34" charset="0"/>
                <a:cs typeface="Arial" panose="020B0604020202020204" pitchFamily="34" charset="0"/>
              </a:rPr>
              <a:t>Gen 15:7-8</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Still the patriarch begged for some visible token as a confirmation of his faith and as an evidence to after-generations that God's gracious purposes toward them would be accomplished.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 Lord condescended to enter into a covenant with His servant, employing such forms as were customary among men for the ratification of a solemn engagement</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r>
              <a:rPr lang="en-AU" sz="2400" dirty="0">
                <a:effectLst/>
                <a:latin typeface="Calibri" panose="020F0502020204030204" pitchFamily="34" charset="0"/>
                <a:ea typeface="Calibri" panose="020F0502020204030204" pitchFamily="34" charset="0"/>
                <a:cs typeface="Arial" panose="020B0604020202020204" pitchFamily="34" charset="0"/>
              </a:rPr>
              <a:t> PP 137.1</a:t>
            </a:r>
          </a:p>
          <a:p>
            <a:pPr marL="0" indent="0" algn="just">
              <a:lnSpc>
                <a:spcPct val="115000"/>
              </a:lnSpc>
              <a:spcAft>
                <a:spcPts val="1000"/>
              </a:spcAft>
              <a:buNone/>
            </a:pPr>
            <a:endParaRPr lang="en-AU"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05664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47735"/>
            <a:ext cx="9291215" cy="1049235"/>
          </a:xfrm>
        </p:spPr>
        <p:txBody>
          <a:bodyPr>
            <a:normAutofit/>
          </a:bodyPr>
          <a:lstStyle/>
          <a:p>
            <a:r>
              <a:rPr lang="en-AU" sz="4000" dirty="0"/>
              <a:t>Customary among Men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428878" y="894667"/>
            <a:ext cx="11061813" cy="5684159"/>
          </a:xfrm>
        </p:spPr>
        <p:txBody>
          <a:bodyPr>
            <a:normAutofit fontScale="62500" lnSpcReduction="20000"/>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Rabbi Solomon </a:t>
            </a:r>
            <a:r>
              <a:rPr lang="en-AU" sz="2400" dirty="0" err="1">
                <a:effectLst/>
                <a:latin typeface="Calibri" panose="020F0502020204030204" pitchFamily="34" charset="0"/>
                <a:ea typeface="Calibri" panose="020F0502020204030204" pitchFamily="34" charset="0"/>
                <a:cs typeface="Arial" panose="020B0604020202020204" pitchFamily="34" charset="0"/>
              </a:rPr>
              <a:t>Jarchi</a:t>
            </a:r>
            <a:r>
              <a:rPr lang="en-AU" sz="2400" dirty="0">
                <a:effectLst/>
                <a:latin typeface="Calibri" panose="020F0502020204030204" pitchFamily="34" charset="0"/>
                <a:ea typeface="Calibri" panose="020F0502020204030204" pitchFamily="34" charset="0"/>
                <a:cs typeface="Arial" panose="020B0604020202020204" pitchFamily="34" charset="0"/>
              </a:rPr>
              <a:t> says, “It was a custom with those who entered into covenant with each other to take a heifer and cut it in two, and then the contracting parties passed between the pieces.” See this and the scriptures to which it refers particularly explained, Gen_6:18. A covenant always supposed one of these four things:</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1. That the contracting parties had been hitherto unknown to each other, and were brought by the covenant into a state of acquaintance.</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2. That they had been previously in a state of hostility or enmity, and were brought by the covenant into a state of pacification and friendship.</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3. Or that, being known to each other, they now agree to unite their counsels, strength, property, etc., for the accomplishment of a particular purpose, mutually subservient to the interests of both. Or,</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4. It implies an agreement to </a:t>
            </a:r>
            <a:r>
              <a:rPr lang="en-AU" sz="2400" dirty="0" err="1">
                <a:effectLst/>
                <a:latin typeface="Calibri" panose="020F0502020204030204" pitchFamily="34" charset="0"/>
                <a:ea typeface="Calibri" panose="020F0502020204030204" pitchFamily="34" charset="0"/>
                <a:cs typeface="Arial" panose="020B0604020202020204" pitchFamily="34" charset="0"/>
              </a:rPr>
              <a:t>succor</a:t>
            </a:r>
            <a:r>
              <a:rPr lang="en-AU" sz="2400" dirty="0">
                <a:effectLst/>
                <a:latin typeface="Calibri" panose="020F0502020204030204" pitchFamily="34" charset="0"/>
                <a:ea typeface="Calibri" panose="020F0502020204030204" pitchFamily="34" charset="0"/>
                <a:cs typeface="Arial" panose="020B0604020202020204" pitchFamily="34" charset="0"/>
              </a:rPr>
              <a:t> and defend a third party in cases of oppression and distress.</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For whatever purpose a covenant was made, it was ever ratified by a sacrifice offered to God;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and the passing between the divided parts of the victim appears to have signified that each agreed, if they broke their engagements, to submit to the punishment of being cut asunder; which we find from Mat_24:51; Luk_12:46</a:t>
            </a:r>
            <a:r>
              <a:rPr lang="en-AU" sz="2400" dirty="0">
                <a:effectLst/>
                <a:latin typeface="Calibri" panose="020F0502020204030204" pitchFamily="34" charset="0"/>
                <a:ea typeface="Calibri" panose="020F0502020204030204" pitchFamily="34" charset="0"/>
                <a:cs typeface="Arial" panose="020B0604020202020204" pitchFamily="34" charset="0"/>
              </a:rPr>
              <a:t>,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was an ancient mode of punishment.</a:t>
            </a:r>
            <a:r>
              <a:rPr lang="en-AU" sz="2400" dirty="0">
                <a:effectLst/>
                <a:latin typeface="Calibri" panose="020F0502020204030204" pitchFamily="34" charset="0"/>
                <a:ea typeface="Calibri" panose="020F0502020204030204" pitchFamily="34" charset="0"/>
                <a:cs typeface="Arial" panose="020B0604020202020204" pitchFamily="34" charset="0"/>
              </a:rPr>
              <a:t> This is farther confirmed by Herodotus, who says that </a:t>
            </a:r>
            <a:r>
              <a:rPr lang="en-AU" sz="2400" dirty="0" err="1">
                <a:effectLst/>
                <a:latin typeface="Calibri" panose="020F0502020204030204" pitchFamily="34" charset="0"/>
                <a:ea typeface="Calibri" panose="020F0502020204030204" pitchFamily="34" charset="0"/>
                <a:cs typeface="Arial" panose="020B0604020202020204" pitchFamily="34" charset="0"/>
              </a:rPr>
              <a:t>Sabacus</a:t>
            </a:r>
            <a:r>
              <a:rPr lang="en-AU" sz="2400" dirty="0">
                <a:effectLst/>
                <a:latin typeface="Calibri" panose="020F0502020204030204" pitchFamily="34" charset="0"/>
                <a:ea typeface="Calibri" panose="020F0502020204030204" pitchFamily="34" charset="0"/>
                <a:cs typeface="Arial" panose="020B0604020202020204" pitchFamily="34" charset="0"/>
              </a:rPr>
              <a:t>, king of Ethiopia, had a vision, in which he was ordered </a:t>
            </a:r>
            <a:r>
              <a:rPr lang="en-AU" sz="2400" dirty="0" err="1">
                <a:effectLst/>
                <a:latin typeface="Calibri" panose="020F0502020204030204" pitchFamily="34" charset="0"/>
                <a:ea typeface="Calibri" panose="020F0502020204030204" pitchFamily="34" charset="0"/>
                <a:cs typeface="Arial" panose="020B0604020202020204" pitchFamily="34" charset="0"/>
              </a:rPr>
              <a:t>μεσους</a:t>
            </a:r>
            <a:r>
              <a:rPr lang="en-AU" sz="2400" dirty="0">
                <a:effectLst/>
                <a:latin typeface="Calibri" panose="020F0502020204030204" pitchFamily="34" charset="0"/>
                <a:ea typeface="Calibri" panose="020F0502020204030204" pitchFamily="34" charset="0"/>
                <a:cs typeface="Arial" panose="020B0604020202020204" pitchFamily="34" charset="0"/>
              </a:rPr>
              <a:t> </a:t>
            </a:r>
            <a:r>
              <a:rPr lang="en-AU" sz="2400" dirty="0" err="1">
                <a:effectLst/>
                <a:latin typeface="Calibri" panose="020F0502020204030204" pitchFamily="34" charset="0"/>
                <a:ea typeface="Calibri" panose="020F0502020204030204" pitchFamily="34" charset="0"/>
                <a:cs typeface="Arial" panose="020B0604020202020204" pitchFamily="34" charset="0"/>
              </a:rPr>
              <a:t>δι</a:t>
            </a:r>
            <a:r>
              <a:rPr lang="en-AU" sz="2400" dirty="0">
                <a:effectLst/>
                <a:latin typeface="Calibri" panose="020F0502020204030204" pitchFamily="34" charset="0"/>
                <a:ea typeface="Calibri" panose="020F0502020204030204" pitchFamily="34" charset="0"/>
                <a:cs typeface="Arial" panose="020B0604020202020204" pitchFamily="34" charset="0"/>
              </a:rPr>
              <a:t>ατεμειν, to cut in two, all the Egyptian priests; lib. ii. We find also from the same author, lib. vii., that Xerxes ordered one of the sons of </a:t>
            </a:r>
            <a:r>
              <a:rPr lang="en-AU" sz="2400" dirty="0" err="1">
                <a:effectLst/>
                <a:latin typeface="Calibri" panose="020F0502020204030204" pitchFamily="34" charset="0"/>
                <a:ea typeface="Calibri" panose="020F0502020204030204" pitchFamily="34" charset="0"/>
                <a:cs typeface="Arial" panose="020B0604020202020204" pitchFamily="34" charset="0"/>
              </a:rPr>
              <a:t>Pythius</a:t>
            </a:r>
            <a:r>
              <a:rPr lang="en-AU" sz="2400" dirty="0">
                <a:effectLst/>
                <a:latin typeface="Calibri" panose="020F0502020204030204" pitchFamily="34" charset="0"/>
                <a:ea typeface="Calibri" panose="020F0502020204030204" pitchFamily="34" charset="0"/>
                <a:cs typeface="Arial" panose="020B0604020202020204" pitchFamily="34" charset="0"/>
              </a:rPr>
              <a:t> </a:t>
            </a:r>
            <a:r>
              <a:rPr lang="en-AU" sz="2400" dirty="0" err="1">
                <a:effectLst/>
                <a:latin typeface="Calibri" panose="020F0502020204030204" pitchFamily="34" charset="0"/>
                <a:ea typeface="Calibri" panose="020F0502020204030204" pitchFamily="34" charset="0"/>
                <a:cs typeface="Arial" panose="020B0604020202020204" pitchFamily="34" charset="0"/>
              </a:rPr>
              <a:t>μεσον</a:t>
            </a:r>
            <a:r>
              <a:rPr lang="en-AU" sz="2400" dirty="0">
                <a:effectLst/>
                <a:latin typeface="Calibri" panose="020F0502020204030204" pitchFamily="34" charset="0"/>
                <a:ea typeface="Calibri" panose="020F0502020204030204" pitchFamily="34" charset="0"/>
                <a:cs typeface="Arial" panose="020B0604020202020204" pitchFamily="34" charset="0"/>
              </a:rPr>
              <a:t> </a:t>
            </a:r>
            <a:r>
              <a:rPr lang="en-AU" sz="2400" dirty="0" err="1">
                <a:effectLst/>
                <a:latin typeface="Calibri" panose="020F0502020204030204" pitchFamily="34" charset="0"/>
                <a:ea typeface="Calibri" panose="020F0502020204030204" pitchFamily="34" charset="0"/>
                <a:cs typeface="Arial" panose="020B0604020202020204" pitchFamily="34" charset="0"/>
              </a:rPr>
              <a:t>δι</a:t>
            </a:r>
            <a:r>
              <a:rPr lang="en-AU" sz="2400" dirty="0">
                <a:effectLst/>
                <a:latin typeface="Calibri" panose="020F0502020204030204" pitchFamily="34" charset="0"/>
                <a:ea typeface="Calibri" panose="020F0502020204030204" pitchFamily="34" charset="0"/>
                <a:cs typeface="Arial" panose="020B0604020202020204" pitchFamily="34" charset="0"/>
              </a:rPr>
              <a:t>ατεμειν, to be cut in two, and one half to be placed on each side of the way, that his army might pass through between them. That this kind of punishment was used among the Persians we have proof from Dan_2:5; Dan_3:29. Story of Susanna, verses 55, 59. See farther, 2Sa_12:31, and 1Ch_20:3.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These authorities may be sufficient to show that the passing between the parts of the divided victims signified the punishment to which those exposed themselves who broke their covenant engagements</a:t>
            </a:r>
            <a:r>
              <a:rPr lang="en-AU" sz="2400" dirty="0">
                <a:effectLst/>
                <a:latin typeface="Calibri" panose="020F0502020204030204" pitchFamily="34" charset="0"/>
                <a:ea typeface="Calibri" panose="020F0502020204030204" pitchFamily="34" charset="0"/>
                <a:cs typeface="Arial" panose="020B0604020202020204" pitchFamily="34" charset="0"/>
              </a:rPr>
              <a:t>. And that covenant sacrifices were thus divided, even from the remotest antiquity, we learn from Homer, Il. A., v. 460. – Adam Clarke Commentary on Gen 15:10</a:t>
            </a:r>
          </a:p>
        </p:txBody>
      </p:sp>
    </p:spTree>
    <p:extLst>
      <p:ext uri="{BB962C8B-B14F-4D97-AF65-F5344CB8AC3E}">
        <p14:creationId xmlns:p14="http://schemas.microsoft.com/office/powerpoint/2010/main" val="1345130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719374"/>
            <a:ext cx="9291215" cy="1049235"/>
          </a:xfrm>
        </p:spPr>
        <p:txBody>
          <a:bodyPr>
            <a:normAutofit/>
          </a:bodyPr>
          <a:lstStyle/>
          <a:p>
            <a:r>
              <a:rPr lang="en-AU" sz="4000" dirty="0"/>
              <a:t>Customary among Men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428878" y="1909720"/>
            <a:ext cx="11061813" cy="4741934"/>
          </a:xfrm>
        </p:spPr>
        <p:txBody>
          <a:bodyPr>
            <a:normAutofit/>
          </a:bodyPr>
          <a:lstStyle/>
          <a:p>
            <a:pPr marL="0" indent="0" algn="just">
              <a:lnSpc>
                <a:spcPct val="115000"/>
              </a:lnSpc>
              <a:spcAft>
                <a:spcPts val="1000"/>
              </a:spcAft>
              <a:buNone/>
            </a:pPr>
            <a:r>
              <a:rPr lang="en-AU" sz="1800" dirty="0">
                <a:effectLst/>
                <a:latin typeface="Calibri" panose="020F0502020204030204" pitchFamily="34" charset="0"/>
                <a:ea typeface="Calibri" panose="020F0502020204030204" pitchFamily="34" charset="0"/>
                <a:cs typeface="Arial" panose="020B0604020202020204" pitchFamily="34" charset="0"/>
              </a:rPr>
              <a:t>This spring lamb has been brought from its fold not for sacrifice, not for a banquet, not for a purchase; . . . it has been brought to sanction the treaty between </a:t>
            </a:r>
            <a:r>
              <a:rPr lang="en-AU" sz="1800" dirty="0" err="1">
                <a:effectLst/>
                <a:latin typeface="Calibri" panose="020F0502020204030204" pitchFamily="34" charset="0"/>
                <a:ea typeface="Calibri" panose="020F0502020204030204" pitchFamily="34" charset="0"/>
                <a:cs typeface="Arial" panose="020B0604020202020204" pitchFamily="34" charset="0"/>
              </a:rPr>
              <a:t>Ashurnirari</a:t>
            </a:r>
            <a:r>
              <a:rPr lang="en-AU" sz="1800" dirty="0">
                <a:effectLst/>
                <a:latin typeface="Calibri" panose="020F0502020204030204" pitchFamily="34" charset="0"/>
                <a:ea typeface="Calibri" panose="020F0502020204030204" pitchFamily="34" charset="0"/>
                <a:cs typeface="Arial" panose="020B0604020202020204" pitchFamily="34" charset="0"/>
              </a:rPr>
              <a:t> and </a:t>
            </a:r>
            <a:r>
              <a:rPr lang="en-AU" sz="1800" dirty="0" err="1">
                <a:effectLst/>
                <a:latin typeface="Calibri" panose="020F0502020204030204" pitchFamily="34" charset="0"/>
                <a:ea typeface="Calibri" panose="020F0502020204030204" pitchFamily="34" charset="0"/>
                <a:cs typeface="Arial" panose="020B0604020202020204" pitchFamily="34" charset="0"/>
              </a:rPr>
              <a:t>Mati’ilu</a:t>
            </a:r>
            <a:r>
              <a:rPr lang="en-AU" sz="1800" dirty="0">
                <a:effectLst/>
                <a:latin typeface="Calibri" panose="020F0502020204030204" pitchFamily="34" charset="0"/>
                <a:ea typeface="Calibri" panose="020F0502020204030204" pitchFamily="34" charset="0"/>
                <a:cs typeface="Arial" panose="020B0604020202020204" pitchFamily="34" charset="0"/>
              </a:rPr>
              <a:t>. If </a:t>
            </a:r>
            <a:r>
              <a:rPr lang="en-AU" sz="1800" dirty="0" err="1">
                <a:effectLst/>
                <a:latin typeface="Calibri" panose="020F0502020204030204" pitchFamily="34" charset="0"/>
                <a:ea typeface="Calibri" panose="020F0502020204030204" pitchFamily="34" charset="0"/>
                <a:cs typeface="Arial" panose="020B0604020202020204" pitchFamily="34" charset="0"/>
              </a:rPr>
              <a:t>Mati’ilu</a:t>
            </a:r>
            <a:r>
              <a:rPr lang="en-AU" sz="1800" dirty="0">
                <a:effectLst/>
                <a:latin typeface="Calibri" panose="020F0502020204030204" pitchFamily="34" charset="0"/>
                <a:ea typeface="Calibri" panose="020F0502020204030204" pitchFamily="34" charset="0"/>
                <a:cs typeface="Arial" panose="020B0604020202020204" pitchFamily="34" charset="0"/>
              </a:rPr>
              <a:t> sins against (this) treaty made under oath by the gods, then, just as this spring lamb, brought from its fold, will not return to its fold. . . . </a:t>
            </a:r>
            <a:r>
              <a:rPr lang="en-AU" sz="1800" dirty="0" err="1">
                <a:effectLst/>
                <a:latin typeface="Calibri" panose="020F0502020204030204" pitchFamily="34" charset="0"/>
                <a:ea typeface="Calibri" panose="020F0502020204030204" pitchFamily="34" charset="0"/>
                <a:cs typeface="Arial" panose="020B0604020202020204" pitchFamily="34" charset="0"/>
              </a:rPr>
              <a:t>Mati’ilu</a:t>
            </a:r>
            <a:r>
              <a:rPr lang="en-AU" sz="1800" dirty="0">
                <a:effectLst/>
                <a:latin typeface="Calibri" panose="020F0502020204030204" pitchFamily="34" charset="0"/>
                <a:ea typeface="Calibri" panose="020F0502020204030204" pitchFamily="34" charset="0"/>
                <a:cs typeface="Arial" panose="020B0604020202020204" pitchFamily="34" charset="0"/>
              </a:rPr>
              <a:t>, together with his sons, daughters, officials, and the people of his land . . . will not return to his country, and not behold his country again. </a:t>
            </a:r>
            <a:r>
              <a:rPr lang="en-AU" sz="18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This head is not the head of a lamb, it is the head of </a:t>
            </a:r>
            <a:r>
              <a:rPr lang="en-AU" sz="1800" b="1"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Mati’ilu</a:t>
            </a:r>
            <a:r>
              <a:rPr lang="en-AU" sz="18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it is the head of his sons, his officials, and the people of his land</a:t>
            </a:r>
            <a:r>
              <a:rPr lang="en-AU" sz="1800" dirty="0">
                <a:effectLst/>
                <a:latin typeface="Calibri" panose="020F0502020204030204" pitchFamily="34" charset="0"/>
                <a:ea typeface="Calibri" panose="020F0502020204030204" pitchFamily="34" charset="0"/>
                <a:cs typeface="Arial" panose="020B0604020202020204" pitchFamily="34" charset="0"/>
              </a:rPr>
              <a:t>. If </a:t>
            </a:r>
            <a:r>
              <a:rPr lang="en-AU" sz="1800" dirty="0" err="1">
                <a:effectLst/>
                <a:latin typeface="Calibri" panose="020F0502020204030204" pitchFamily="34" charset="0"/>
                <a:ea typeface="Calibri" panose="020F0502020204030204" pitchFamily="34" charset="0"/>
                <a:cs typeface="Arial" panose="020B0604020202020204" pitchFamily="34" charset="0"/>
              </a:rPr>
              <a:t>Mati’ilu</a:t>
            </a:r>
            <a:r>
              <a:rPr lang="en-AU" sz="1800" dirty="0">
                <a:effectLst/>
                <a:latin typeface="Calibri" panose="020F0502020204030204" pitchFamily="34" charset="0"/>
                <a:ea typeface="Calibri" panose="020F0502020204030204" pitchFamily="34" charset="0"/>
                <a:cs typeface="Arial" panose="020B0604020202020204" pitchFamily="34" charset="0"/>
              </a:rPr>
              <a:t> sins against this treaty, so may, just as the head of this spring lamb is torn off, . . . the head of </a:t>
            </a:r>
            <a:r>
              <a:rPr lang="en-AU" sz="1800" dirty="0" err="1">
                <a:effectLst/>
                <a:latin typeface="Calibri" panose="020F0502020204030204" pitchFamily="34" charset="0"/>
                <a:ea typeface="Calibri" panose="020F0502020204030204" pitchFamily="34" charset="0"/>
                <a:cs typeface="Arial" panose="020B0604020202020204" pitchFamily="34" charset="0"/>
              </a:rPr>
              <a:t>Mati’ilu</a:t>
            </a:r>
            <a:r>
              <a:rPr lang="en-AU" sz="1800" dirty="0">
                <a:effectLst/>
                <a:latin typeface="Calibri" panose="020F0502020204030204" pitchFamily="34" charset="0"/>
                <a:ea typeface="Calibri" panose="020F0502020204030204" pitchFamily="34" charset="0"/>
                <a:cs typeface="Arial" panose="020B0604020202020204" pitchFamily="34" charset="0"/>
              </a:rPr>
              <a:t> be torn off.[22] </a:t>
            </a:r>
            <a:r>
              <a:rPr lang="en-AU" sz="18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2"/>
              </a:rPr>
              <a:t>https://rsc.byu.edu/gospel-jesus-christ-old-testament/cutting-covenants</a:t>
            </a:r>
            <a:r>
              <a:rPr lang="en-AU" sz="1800" dirty="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230638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719373"/>
            <a:ext cx="9291215" cy="704825"/>
          </a:xfrm>
        </p:spPr>
        <p:txBody>
          <a:bodyPr>
            <a:normAutofit/>
          </a:bodyPr>
          <a:lstStyle/>
          <a:p>
            <a:r>
              <a:rPr lang="en-AU" sz="4000" dirty="0"/>
              <a:t>The covenant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09798" y="1569857"/>
            <a:ext cx="11061813" cy="4580092"/>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he said unto him, Take me an heifer of three years old, and a she goat of three years old, and a ram of three years old, and a turtledove, and a young pigeon. And he took unto him all these, and divided them in the midst, and laid each piece one against another: but the birds divided he not.(Gen 15:9-10)</a:t>
            </a:r>
          </a:p>
          <a:p>
            <a:pPr marL="0" indent="0" algn="just">
              <a:lnSpc>
                <a:spcPct val="115000"/>
              </a:lnSpc>
              <a:spcAft>
                <a:spcPts val="1000"/>
              </a:spcAft>
              <a:buNone/>
            </a:pPr>
            <a:r>
              <a:rPr lang="en-AU" dirty="0">
                <a:effectLst/>
                <a:latin typeface="Calibri" panose="020F0502020204030204" pitchFamily="34" charset="0"/>
                <a:ea typeface="Calibri" panose="020F0502020204030204" pitchFamily="34" charset="0"/>
                <a:cs typeface="Arial" panose="020B0604020202020204" pitchFamily="34" charset="0"/>
              </a:rPr>
              <a:t>By divine direction, Abraham sacrificed a heifer, a she-goat, and a ram, each three years old, dividing the bodies and laying the pieces a little distance apart. To these he added a turtledove and a young pigeon, which, however, were not divided. </a:t>
            </a:r>
            <a:r>
              <a:rPr lang="en-AU"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This being done, he reverently passed between the parts of the sacrifice, making a solemn vow to God of perpetual obedience</a:t>
            </a:r>
            <a:r>
              <a:rPr lang="en-AU" dirty="0">
                <a:effectLst/>
                <a:latin typeface="Calibri" panose="020F0502020204030204" pitchFamily="34" charset="0"/>
                <a:ea typeface="Calibri" panose="020F0502020204030204" pitchFamily="34" charset="0"/>
                <a:cs typeface="Arial" panose="020B0604020202020204" pitchFamily="34" charset="0"/>
              </a:rPr>
              <a:t>. PP 137.1</a:t>
            </a:r>
          </a:p>
          <a:p>
            <a:pPr marL="0" indent="0" algn="just">
              <a:lnSpc>
                <a:spcPct val="115000"/>
              </a:lnSpc>
              <a:spcAft>
                <a:spcPts val="1000"/>
              </a:spcAft>
              <a:buNone/>
            </a:pPr>
            <a:endParaRPr lang="en-AU"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309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444244"/>
            <a:ext cx="9291215" cy="704825"/>
          </a:xfrm>
        </p:spPr>
        <p:txBody>
          <a:bodyPr>
            <a:normAutofit/>
          </a:bodyPr>
          <a:lstStyle/>
          <a:p>
            <a:r>
              <a:rPr lang="en-AU" sz="4000" dirty="0"/>
              <a:t>What was Abraham doing?</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327093" y="1424198"/>
            <a:ext cx="9807547" cy="4580092"/>
          </a:xfrm>
        </p:spPr>
        <p:txBody>
          <a:bodyPr>
            <a:normAutofit fontScale="92500" lnSpcReduction="20000"/>
          </a:bodyPr>
          <a:lstStyle/>
          <a:p>
            <a:pPr marL="0" indent="0" algn="ctr">
              <a:lnSpc>
                <a:spcPct val="115000"/>
              </a:lnSpc>
              <a:spcAft>
                <a:spcPts val="1000"/>
              </a:spcAft>
              <a:buNone/>
            </a:pPr>
            <a:r>
              <a:rPr lang="en-AU" sz="2800" dirty="0">
                <a:effectLst/>
                <a:latin typeface="Calibri" panose="020F0502020204030204" pitchFamily="34" charset="0"/>
                <a:ea typeface="Calibri" panose="020F0502020204030204" pitchFamily="34" charset="0"/>
                <a:cs typeface="Arial" panose="020B0604020202020204" pitchFamily="34" charset="0"/>
              </a:rPr>
              <a:t>He was telling God that “if I fail to obey you then I expect you to slay me </a:t>
            </a:r>
            <a:r>
              <a:rPr lang="en-AU" sz="2800" dirty="0">
                <a:latin typeface="Calibri" panose="020F0502020204030204" pitchFamily="34" charset="0"/>
                <a:ea typeface="Calibri" panose="020F0502020204030204" pitchFamily="34" charset="0"/>
                <a:cs typeface="Arial" panose="020B0604020202020204" pitchFamily="34" charset="0"/>
              </a:rPr>
              <a:t>and my seed.”</a:t>
            </a:r>
          </a:p>
          <a:p>
            <a:pPr marL="0" indent="0" algn="ctr">
              <a:lnSpc>
                <a:spcPct val="115000"/>
              </a:lnSpc>
              <a:spcAft>
                <a:spcPts val="1000"/>
              </a:spcAft>
              <a:buNone/>
            </a:pPr>
            <a:r>
              <a:rPr lang="en-AU" sz="2800" dirty="0">
                <a:effectLst/>
                <a:latin typeface="Calibri" panose="020F0502020204030204" pitchFamily="34" charset="0"/>
                <a:ea typeface="Calibri" panose="020F0502020204030204" pitchFamily="34" charset="0"/>
                <a:cs typeface="Arial" panose="020B0604020202020204" pitchFamily="34" charset="0"/>
              </a:rPr>
              <a:t>Abraham had made a death decree on himself before God.</a:t>
            </a:r>
          </a:p>
          <a:p>
            <a:pPr marL="0" indent="0" algn="ctr">
              <a:lnSpc>
                <a:spcPct val="115000"/>
              </a:lnSpc>
              <a:spcAft>
                <a:spcPts val="1000"/>
              </a:spcAft>
              <a:buNone/>
            </a:pPr>
            <a:r>
              <a:rPr lang="en-AU" sz="2800" dirty="0">
                <a:effectLst/>
                <a:latin typeface="Calibri" panose="020F0502020204030204" pitchFamily="34" charset="0"/>
                <a:ea typeface="Calibri" panose="020F0502020204030204" pitchFamily="34" charset="0"/>
                <a:cs typeface="Arial" panose="020B0604020202020204" pitchFamily="34" charset="0"/>
              </a:rPr>
              <a:t>The lord of that servant shall come in a day when he </a:t>
            </a:r>
            <a:r>
              <a:rPr lang="en-AU" sz="2800" dirty="0" err="1">
                <a:effectLst/>
                <a:latin typeface="Calibri" panose="020F0502020204030204" pitchFamily="34" charset="0"/>
                <a:ea typeface="Calibri" panose="020F0502020204030204" pitchFamily="34" charset="0"/>
                <a:cs typeface="Arial" panose="020B0604020202020204" pitchFamily="34" charset="0"/>
              </a:rPr>
              <a:t>looketh</a:t>
            </a:r>
            <a:r>
              <a:rPr lang="en-AU" sz="2800" dirty="0">
                <a:effectLst/>
                <a:latin typeface="Calibri" panose="020F0502020204030204" pitchFamily="34" charset="0"/>
                <a:ea typeface="Calibri" panose="020F0502020204030204" pitchFamily="34" charset="0"/>
                <a:cs typeface="Arial" panose="020B0604020202020204" pitchFamily="34" charset="0"/>
              </a:rPr>
              <a:t> not for him, and in an hour that he is not aware of, </a:t>
            </a:r>
            <a:r>
              <a:rPr lang="en-AU" sz="28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And shall cut him asunder, and appoint him his portion with the hypocrites:</a:t>
            </a:r>
            <a:r>
              <a:rPr lang="en-AU" sz="2800" dirty="0">
                <a:effectLst/>
                <a:latin typeface="Calibri" panose="020F0502020204030204" pitchFamily="34" charset="0"/>
                <a:ea typeface="Calibri" panose="020F0502020204030204" pitchFamily="34" charset="0"/>
                <a:cs typeface="Arial" panose="020B0604020202020204" pitchFamily="34" charset="0"/>
              </a:rPr>
              <a:t> there shall be weeping and gnashing of teeth. (Mat 24:50-51) </a:t>
            </a:r>
          </a:p>
          <a:p>
            <a:pPr marL="0" indent="0" algn="ctr">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Col 2:14  Blotting out the handwriting of ordinances [death decrees] that was against us, which was contrary to us, and took it out of the way, nailing it to his cross; </a:t>
            </a:r>
          </a:p>
          <a:p>
            <a:pPr marL="0" indent="0" algn="just">
              <a:lnSpc>
                <a:spcPct val="115000"/>
              </a:lnSpc>
              <a:spcAft>
                <a:spcPts val="1000"/>
              </a:spcAft>
              <a:buNone/>
            </a:pPr>
            <a:endParaRPr lang="en-AU"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9870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1" y="659104"/>
            <a:ext cx="9291215" cy="704825"/>
          </a:xfrm>
        </p:spPr>
        <p:txBody>
          <a:bodyPr>
            <a:normAutofit/>
          </a:bodyPr>
          <a:lstStyle/>
          <a:p>
            <a:r>
              <a:rPr lang="en-AU" sz="4000" dirty="0"/>
              <a:t>Horror of a great darkness</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65093" y="1601126"/>
            <a:ext cx="11061813" cy="4980649"/>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when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 fowls came down upon the carcases</a:t>
            </a:r>
            <a:r>
              <a:rPr lang="en-AU" sz="2400" dirty="0">
                <a:effectLst/>
                <a:latin typeface="Calibri" panose="020F0502020204030204" pitchFamily="34" charset="0"/>
                <a:ea typeface="Calibri" panose="020F0502020204030204" pitchFamily="34" charset="0"/>
                <a:cs typeface="Arial" panose="020B0604020202020204" pitchFamily="34" charset="0"/>
              </a:rPr>
              <a:t>, Abram drove them away. And when the sun was going down, a deep sleep fell upon Abram; and,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lo, an horror of great darkness fell upon him</a:t>
            </a:r>
            <a:r>
              <a:rPr lang="en-AU" sz="2400" dirty="0">
                <a:effectLst/>
                <a:latin typeface="Calibri" panose="020F0502020204030204" pitchFamily="34" charset="0"/>
                <a:ea typeface="Calibri" panose="020F0502020204030204" pitchFamily="34" charset="0"/>
                <a:cs typeface="Arial" panose="020B0604020202020204" pitchFamily="34" charset="0"/>
              </a:rPr>
              <a:t>. (Gen 15:11-12)</a:t>
            </a:r>
          </a:p>
          <a:p>
            <a:pPr marL="0" indent="0" algn="just">
              <a:lnSpc>
                <a:spcPct val="115000"/>
              </a:lnSpc>
              <a:spcAft>
                <a:spcPts val="1000"/>
              </a:spcAft>
              <a:buNone/>
            </a:pPr>
            <a:endParaRPr lang="en-AU"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with horror he recalled the scene of carnage he had witnessed. PP 136.2</a:t>
            </a:r>
          </a:p>
          <a:p>
            <a:pPr marL="0" indent="0" algn="just">
              <a:lnSpc>
                <a:spcPct val="115000"/>
              </a:lnSpc>
              <a:spcAft>
                <a:spcPts val="1000"/>
              </a:spcAft>
              <a:buNone/>
            </a:pPr>
            <a:endParaRPr lang="en-AU"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7083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1" y="659104"/>
            <a:ext cx="9291215" cy="704825"/>
          </a:xfrm>
        </p:spPr>
        <p:txBody>
          <a:bodyPr>
            <a:normAutofit/>
          </a:bodyPr>
          <a:lstStyle/>
          <a:p>
            <a:r>
              <a:rPr lang="en-AU" sz="4000" dirty="0"/>
              <a:t>Cause of darkness</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65093" y="1601126"/>
            <a:ext cx="11061813" cy="4006655"/>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Acts 26:18  To open their eyes, and to turn them from darkness to light, and from the power of Satan unto God, that they may receive forgiveness of sins, and inheritance among them which are sanctified by faith that is in me. </a:t>
            </a:r>
          </a:p>
        </p:txBody>
      </p:sp>
    </p:spTree>
    <p:extLst>
      <p:ext uri="{BB962C8B-B14F-4D97-AF65-F5344CB8AC3E}">
        <p14:creationId xmlns:p14="http://schemas.microsoft.com/office/powerpoint/2010/main" val="3967488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183355" y="659104"/>
            <a:ext cx="10064575" cy="704825"/>
          </a:xfrm>
        </p:spPr>
        <p:txBody>
          <a:bodyPr>
            <a:normAutofit fontScale="90000"/>
          </a:bodyPr>
          <a:lstStyle/>
          <a:p>
            <a:r>
              <a:rPr lang="en-AU" sz="4000" dirty="0"/>
              <a:t>Horror of a great darkness – the seed</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65093" y="1601126"/>
            <a:ext cx="11061813" cy="4980649"/>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Turning away, Jesus sought again His retreat, and fell prostrate,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overcome by the horror of a great darkness</a:t>
            </a:r>
            <a:r>
              <a:rPr lang="en-AU" sz="2400" dirty="0">
                <a:effectLst/>
                <a:latin typeface="Calibri" panose="020F0502020204030204" pitchFamily="34" charset="0"/>
                <a:ea typeface="Calibri" panose="020F0502020204030204" pitchFamily="34" charset="0"/>
                <a:cs typeface="Arial" panose="020B0604020202020204" pitchFamily="34" charset="0"/>
              </a:rPr>
              <a:t>. The humanity of the Son of God trembled in that trying hour.… Will the innocent suffer the consequences of the curse of sin, to save the guilty? The words fall tremblingly from the pale lips of Jesus, "O My Father, if this cup may not pass away from Me, except I drink it, Thy will be done."  {DA 690.2} </a:t>
            </a:r>
          </a:p>
        </p:txBody>
      </p:sp>
    </p:spTree>
    <p:extLst>
      <p:ext uri="{BB962C8B-B14F-4D97-AF65-F5344CB8AC3E}">
        <p14:creationId xmlns:p14="http://schemas.microsoft.com/office/powerpoint/2010/main" val="390835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F21C5-CC21-463E-8F38-E2DC31FFCC49}"/>
              </a:ext>
            </a:extLst>
          </p:cNvPr>
          <p:cNvSpPr>
            <a:spLocks noGrp="1"/>
          </p:cNvSpPr>
          <p:nvPr>
            <p:ph type="title"/>
          </p:nvPr>
        </p:nvSpPr>
        <p:spPr/>
        <p:txBody>
          <a:bodyPr/>
          <a:lstStyle/>
          <a:p>
            <a:r>
              <a:rPr lang="en-AU" dirty="0"/>
              <a:t>Fear not…</a:t>
            </a:r>
          </a:p>
        </p:txBody>
      </p:sp>
      <p:sp>
        <p:nvSpPr>
          <p:cNvPr id="3" name="Content Placeholder 2">
            <a:extLst>
              <a:ext uri="{FF2B5EF4-FFF2-40B4-BE49-F238E27FC236}">
                <a16:creationId xmlns:a16="http://schemas.microsoft.com/office/drawing/2014/main" id="{04ABD75F-505E-4F31-A8F6-5E7D00E282DD}"/>
              </a:ext>
            </a:extLst>
          </p:cNvPr>
          <p:cNvSpPr>
            <a:spLocks noGrp="1"/>
          </p:cNvSpPr>
          <p:nvPr>
            <p:ph idx="1"/>
          </p:nvPr>
        </p:nvSpPr>
        <p:spPr/>
        <p:txBody>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After these things the word of the LORD came unto Abram in a vision, saying, Fear not, Abram: I am thy shield, and thy exceeding great reward. And Abram said, Lord GOD,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what wilt thou give me, seeing I go childless, and the steward of my house is this Eliezer of Damascus?</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Gen 15:1-2</a:t>
            </a:r>
          </a:p>
          <a:p>
            <a:pPr marL="0" indent="0">
              <a:buNone/>
            </a:pPr>
            <a:endParaRPr lang="en-AU" dirty="0"/>
          </a:p>
        </p:txBody>
      </p:sp>
    </p:spTree>
    <p:extLst>
      <p:ext uri="{BB962C8B-B14F-4D97-AF65-F5344CB8AC3E}">
        <p14:creationId xmlns:p14="http://schemas.microsoft.com/office/powerpoint/2010/main" val="3442415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183355" y="659104"/>
            <a:ext cx="10064575" cy="704825"/>
          </a:xfrm>
        </p:spPr>
        <p:txBody>
          <a:bodyPr>
            <a:normAutofit/>
          </a:bodyPr>
          <a:lstStyle/>
          <a:p>
            <a:r>
              <a:rPr lang="en-AU" sz="4000" dirty="0"/>
              <a:t>Light through darkness</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65093" y="1601126"/>
            <a:ext cx="11061813" cy="4980649"/>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it came to pass, that, when the sun went down,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and it was dark, behold a smoking furnace, and a burning lamp that passed between those pieces</a:t>
            </a:r>
            <a:r>
              <a:rPr lang="en-AU" sz="2400" dirty="0">
                <a:effectLst/>
                <a:latin typeface="Calibri" panose="020F0502020204030204" pitchFamily="34" charset="0"/>
                <a:ea typeface="Calibri" panose="020F0502020204030204" pitchFamily="34" charset="0"/>
                <a:cs typeface="Arial" panose="020B0604020202020204" pitchFamily="34" charset="0"/>
              </a:rPr>
              <a:t>. In the same day the LORD made a covenant with Abram, saying, Unto thy seed have I given this land, from the river of Egypt unto the great river, the river Euphrates:(Gen 15:17-18)</a:t>
            </a:r>
          </a:p>
          <a:p>
            <a:pPr marL="0" indent="0" algn="just">
              <a:lnSpc>
                <a:spcPct val="115000"/>
              </a:lnSpc>
              <a:spcAft>
                <a:spcPts val="1000"/>
              </a:spcAft>
              <a:buNone/>
            </a:pP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As a pledge of this covenant of God with men</a:t>
            </a:r>
            <a:r>
              <a:rPr lang="en-AU" sz="2400" dirty="0">
                <a:effectLst/>
                <a:latin typeface="Calibri" panose="020F0502020204030204" pitchFamily="34" charset="0"/>
                <a:ea typeface="Calibri" panose="020F0502020204030204" pitchFamily="34" charset="0"/>
                <a:cs typeface="Arial" panose="020B0604020202020204" pitchFamily="34" charset="0"/>
              </a:rPr>
              <a:t>, a smoking furnace and a burning lamp,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symbols of the divine presence, passed between the severed victims, totally consuming them</a:t>
            </a:r>
            <a:r>
              <a:rPr lang="en-AU" sz="2400" dirty="0">
                <a:effectLst/>
                <a:latin typeface="Calibri" panose="020F0502020204030204" pitchFamily="34" charset="0"/>
                <a:ea typeface="Calibri" panose="020F0502020204030204" pitchFamily="34" charset="0"/>
                <a:cs typeface="Arial" panose="020B0604020202020204" pitchFamily="34" charset="0"/>
              </a:rPr>
              <a:t>. [man did the killing] And again a voice was heard by Abraham, confirming the gift of the land of Canaan to his descendants, "from the river of Egypt unto the great river, the river Euphrates."  {PP 137.2} </a:t>
            </a:r>
          </a:p>
        </p:txBody>
      </p:sp>
    </p:spTree>
    <p:extLst>
      <p:ext uri="{BB962C8B-B14F-4D97-AF65-F5344CB8AC3E}">
        <p14:creationId xmlns:p14="http://schemas.microsoft.com/office/powerpoint/2010/main" val="1658409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1" y="659104"/>
            <a:ext cx="9291215" cy="704825"/>
          </a:xfrm>
        </p:spPr>
        <p:txBody>
          <a:bodyPr>
            <a:normAutofit fontScale="90000"/>
          </a:bodyPr>
          <a:lstStyle/>
          <a:p>
            <a:r>
              <a:rPr lang="en-AU" sz="4000" dirty="0"/>
              <a:t>The Everlasting covenant process</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65093" y="1410626"/>
            <a:ext cx="11061813" cy="4980649"/>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Rom 5:20  Moreover the law entered, that the offence might abound. But where sin abounded, grace did much more abound: </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Dan 9:24  `Seventy weeks are determined for thy people, and for thy holy city, to shut up the transgression, and to seal up sins, (YLT)</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The Cross is a revelation of man’s enmity towards God</a:t>
            </a:r>
          </a:p>
          <a:p>
            <a:pPr marL="0" indent="0" algn="just">
              <a:lnSpc>
                <a:spcPct val="115000"/>
              </a:lnSpc>
              <a:spcAft>
                <a:spcPts val="1000"/>
              </a:spcAft>
              <a:buNone/>
            </a:pPr>
            <a:r>
              <a:rPr lang="en-AU" sz="2400" dirty="0">
                <a:latin typeface="Calibri" panose="020F0502020204030204" pitchFamily="34" charset="0"/>
                <a:ea typeface="Calibri" panose="020F0502020204030204" pitchFamily="34" charset="0"/>
                <a:cs typeface="Arial" panose="020B0604020202020204" pitchFamily="34" charset="0"/>
              </a:rPr>
              <a:t>The Judgment is a revelation of man’s condemning nature</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The covenant with Abraham is a revelation of man’s nature to bring a death decree upon ourselves if we fail to obey. </a:t>
            </a:r>
          </a:p>
        </p:txBody>
      </p:sp>
    </p:spTree>
    <p:extLst>
      <p:ext uri="{BB962C8B-B14F-4D97-AF65-F5344CB8AC3E}">
        <p14:creationId xmlns:p14="http://schemas.microsoft.com/office/powerpoint/2010/main" val="595094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1" y="659104"/>
            <a:ext cx="9291215" cy="704825"/>
          </a:xfrm>
        </p:spPr>
        <p:txBody>
          <a:bodyPr>
            <a:normAutofit fontScale="90000"/>
          </a:bodyPr>
          <a:lstStyle/>
          <a:p>
            <a:r>
              <a:rPr lang="en-AU" sz="4000" dirty="0"/>
              <a:t>Abram’s covenant with unbelievers</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65093" y="1601127"/>
            <a:ext cx="11061813" cy="4395072"/>
          </a:xfrm>
        </p:spPr>
        <p:txBody>
          <a:bodyPr>
            <a:normAutofit/>
          </a:bodyPr>
          <a:lstStyle/>
          <a:p>
            <a:pPr marL="0" indent="0" algn="just">
              <a:lnSpc>
                <a:spcPct val="115000"/>
              </a:lnSpc>
              <a:spcAft>
                <a:spcPts val="1000"/>
              </a:spcAft>
              <a:buNone/>
            </a:pPr>
            <a:r>
              <a:rPr lang="en-AU" sz="2400" dirty="0">
                <a:latin typeface="Calibri" panose="020F0502020204030204" pitchFamily="34" charset="0"/>
                <a:ea typeface="Calibri" panose="020F0502020204030204" pitchFamily="34" charset="0"/>
                <a:cs typeface="Arial" panose="020B0604020202020204" pitchFamily="34" charset="0"/>
              </a:rPr>
              <a:t>Gen 14:13  Then one who had escaped came and told Abram the Hebrew, for he dwelt by the terebinth trees of </a:t>
            </a:r>
            <a:r>
              <a:rPr lang="en-AU" sz="2400" dirty="0" err="1">
                <a:latin typeface="Calibri" panose="020F0502020204030204" pitchFamily="34" charset="0"/>
                <a:ea typeface="Calibri" panose="020F0502020204030204" pitchFamily="34" charset="0"/>
                <a:cs typeface="Arial" panose="020B0604020202020204" pitchFamily="34" charset="0"/>
              </a:rPr>
              <a:t>Mamre</a:t>
            </a:r>
            <a:r>
              <a:rPr lang="en-AU" sz="2400" dirty="0">
                <a:latin typeface="Calibri" panose="020F0502020204030204" pitchFamily="34" charset="0"/>
                <a:ea typeface="Calibri" panose="020F0502020204030204" pitchFamily="34" charset="0"/>
                <a:cs typeface="Arial" panose="020B0604020202020204" pitchFamily="34" charset="0"/>
              </a:rPr>
              <a:t> the </a:t>
            </a:r>
            <a:r>
              <a:rPr lang="en-AU" sz="2400" dirty="0">
                <a:solidFill>
                  <a:schemeClr val="accent1"/>
                </a:solidFill>
                <a:latin typeface="Calibri" panose="020F0502020204030204" pitchFamily="34" charset="0"/>
                <a:ea typeface="Calibri" panose="020F0502020204030204" pitchFamily="34" charset="0"/>
                <a:cs typeface="Arial" panose="020B0604020202020204" pitchFamily="34" charset="0"/>
              </a:rPr>
              <a:t>Amorite</a:t>
            </a:r>
            <a:r>
              <a:rPr lang="en-AU" sz="2400" dirty="0">
                <a:latin typeface="Calibri" panose="020F0502020204030204" pitchFamily="34" charset="0"/>
                <a:ea typeface="Calibri" panose="020F0502020204030204" pitchFamily="34" charset="0"/>
                <a:cs typeface="Arial" panose="020B0604020202020204" pitchFamily="34" charset="0"/>
              </a:rPr>
              <a:t>, brother of </a:t>
            </a:r>
            <a:r>
              <a:rPr lang="en-AU" sz="2400" dirty="0" err="1">
                <a:latin typeface="Calibri" panose="020F0502020204030204" pitchFamily="34" charset="0"/>
                <a:ea typeface="Calibri" panose="020F0502020204030204" pitchFamily="34" charset="0"/>
                <a:cs typeface="Arial" panose="020B0604020202020204" pitchFamily="34" charset="0"/>
              </a:rPr>
              <a:t>Eshcol</a:t>
            </a:r>
            <a:r>
              <a:rPr lang="en-AU" sz="2400" dirty="0">
                <a:latin typeface="Calibri" panose="020F0502020204030204" pitchFamily="34" charset="0"/>
                <a:ea typeface="Calibri" panose="020F0502020204030204" pitchFamily="34" charset="0"/>
                <a:cs typeface="Arial" panose="020B0604020202020204" pitchFamily="34" charset="0"/>
              </a:rPr>
              <a:t> and brother of Aner; and they were </a:t>
            </a:r>
            <a:r>
              <a:rPr lang="en-AU" sz="2400" b="1" dirty="0">
                <a:solidFill>
                  <a:schemeClr val="accent1"/>
                </a:solidFill>
                <a:latin typeface="Calibri" panose="020F0502020204030204" pitchFamily="34" charset="0"/>
                <a:ea typeface="Calibri" panose="020F0502020204030204" pitchFamily="34" charset="0"/>
                <a:cs typeface="Arial" panose="020B0604020202020204" pitchFamily="34" charset="0"/>
              </a:rPr>
              <a:t>allies</a:t>
            </a:r>
            <a:r>
              <a:rPr lang="en-AU" sz="2400" dirty="0">
                <a:latin typeface="Calibri" panose="020F0502020204030204" pitchFamily="34" charset="0"/>
                <a:ea typeface="Calibri" panose="020F0502020204030204" pitchFamily="34" charset="0"/>
                <a:cs typeface="Arial" panose="020B0604020202020204" pitchFamily="34" charset="0"/>
              </a:rPr>
              <a:t> [H1167 </a:t>
            </a:r>
            <a:r>
              <a:rPr lang="en-AU" sz="2400" dirty="0" err="1">
                <a:latin typeface="Calibri" panose="020F0502020204030204" pitchFamily="34" charset="0"/>
                <a:ea typeface="Calibri" panose="020F0502020204030204" pitchFamily="34" charset="0"/>
                <a:cs typeface="Arial" panose="020B0604020202020204" pitchFamily="34" charset="0"/>
              </a:rPr>
              <a:t>Ba’al</a:t>
            </a:r>
            <a:r>
              <a:rPr lang="en-AU" sz="2400" dirty="0">
                <a:latin typeface="Calibri" panose="020F0502020204030204" pitchFamily="34" charset="0"/>
                <a:ea typeface="Calibri" panose="020F0502020204030204" pitchFamily="34" charset="0"/>
                <a:cs typeface="Arial" panose="020B0604020202020204" pitchFamily="34" charset="0"/>
              </a:rPr>
              <a:t>, master H1285 </a:t>
            </a:r>
            <a:r>
              <a:rPr lang="en-AU" sz="2400" dirty="0" err="1">
                <a:latin typeface="Calibri" panose="020F0502020204030204" pitchFamily="34" charset="0"/>
                <a:ea typeface="Calibri" panose="020F0502020204030204" pitchFamily="34" charset="0"/>
                <a:cs typeface="Arial" panose="020B0604020202020204" pitchFamily="34" charset="0"/>
              </a:rPr>
              <a:t>beriyth</a:t>
            </a:r>
            <a:r>
              <a:rPr lang="en-AU" sz="2400" dirty="0">
                <a:latin typeface="Calibri" panose="020F0502020204030204" pitchFamily="34" charset="0"/>
                <a:ea typeface="Calibri" panose="020F0502020204030204" pitchFamily="34" charset="0"/>
                <a:cs typeface="Arial" panose="020B0604020202020204" pitchFamily="34" charset="0"/>
              </a:rPr>
              <a:t> covenant walking between cut flesh] with Abram.</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Notwithstanding he was known as the teacher of a new religion,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three royal brothers, rulers of the Amorite plains </a:t>
            </a:r>
            <a:r>
              <a:rPr lang="en-AU" sz="2400" dirty="0">
                <a:effectLst/>
                <a:latin typeface="Calibri" panose="020F0502020204030204" pitchFamily="34" charset="0"/>
                <a:ea typeface="Calibri" panose="020F0502020204030204" pitchFamily="34" charset="0"/>
                <a:cs typeface="Arial" panose="020B0604020202020204" pitchFamily="34" charset="0"/>
              </a:rPr>
              <a:t>in which he dwelt, manifested their friendship by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inviting him to enter into an alliance with them for greater security</a:t>
            </a:r>
            <a:r>
              <a:rPr lang="en-AU" sz="2400" dirty="0">
                <a:effectLst/>
                <a:latin typeface="Calibri" panose="020F0502020204030204" pitchFamily="34" charset="0"/>
                <a:ea typeface="Calibri" panose="020F0502020204030204" pitchFamily="34" charset="0"/>
                <a:cs typeface="Arial" panose="020B0604020202020204" pitchFamily="34" charset="0"/>
              </a:rPr>
              <a:t>; for the country was filled with violence and oppression. An occasion soon arose for him to avail himself of this alliance.  {PP 134.3} </a:t>
            </a:r>
          </a:p>
        </p:txBody>
      </p:sp>
    </p:spTree>
    <p:extLst>
      <p:ext uri="{BB962C8B-B14F-4D97-AF65-F5344CB8AC3E}">
        <p14:creationId xmlns:p14="http://schemas.microsoft.com/office/powerpoint/2010/main" val="3908635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258645" y="306679"/>
            <a:ext cx="9608959" cy="1049235"/>
          </a:xfrm>
        </p:spPr>
        <p:txBody>
          <a:bodyPr>
            <a:normAutofit fontScale="90000"/>
          </a:bodyPr>
          <a:lstStyle/>
          <a:p>
            <a:r>
              <a:rPr lang="en-AU" sz="4000" dirty="0"/>
              <a:t>Covenant with </a:t>
            </a:r>
            <a:r>
              <a:rPr lang="en-AU" sz="4000" dirty="0" err="1"/>
              <a:t>amorites</a:t>
            </a:r>
            <a:r>
              <a:rPr lang="en-AU" sz="4000" dirty="0"/>
              <a:t> broke </a:t>
            </a:r>
            <a:r>
              <a:rPr lang="en-AU" sz="4000" dirty="0" err="1"/>
              <a:t>abram’s</a:t>
            </a:r>
            <a:r>
              <a:rPr lang="en-AU" sz="4000" dirty="0"/>
              <a:t> faith</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Abraham gladly returned to his tents and his flocks,</a:t>
            </a:r>
            <a:r>
              <a:rPr lang="en-AU" sz="2400" b="1" dirty="0">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but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his mind was disturbed by harassing thoughts</a:t>
            </a:r>
            <a:r>
              <a:rPr lang="en-AU" sz="2400" dirty="0">
                <a:effectLst/>
                <a:latin typeface="Calibri" panose="020F0502020204030204" pitchFamily="34" charset="0"/>
                <a:ea typeface="Calibri" panose="020F0502020204030204" pitchFamily="34" charset="0"/>
                <a:cs typeface="Arial" panose="020B0604020202020204" pitchFamily="34" charset="0"/>
              </a:rPr>
              <a:t>. He had been a man of peace, so far as possible shunning enmity and strife;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and with horror he recalled the scene of carnage </a:t>
            </a:r>
            <a:r>
              <a:rPr lang="en-AU" sz="2400" dirty="0">
                <a:effectLst/>
                <a:latin typeface="Calibri" panose="020F0502020204030204" pitchFamily="34" charset="0"/>
                <a:ea typeface="Calibri" panose="020F0502020204030204" pitchFamily="34" charset="0"/>
                <a:cs typeface="Arial" panose="020B0604020202020204" pitchFamily="34" charset="0"/>
              </a:rPr>
              <a:t>[webster: slaughter, massacre]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he had witnessed</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But the nations whose forces he had defeated would doubtless renew the invasion of Canaan, and </a:t>
            </a:r>
            <a:r>
              <a:rPr lang="en-AU" sz="2400" u="sng" dirty="0">
                <a:effectLst/>
                <a:latin typeface="Calibri" panose="020F0502020204030204" pitchFamily="34" charset="0"/>
                <a:ea typeface="Calibri" panose="020F0502020204030204" pitchFamily="34" charset="0"/>
                <a:cs typeface="Arial" panose="020B0604020202020204" pitchFamily="34" charset="0"/>
              </a:rPr>
              <a:t>make him the special object of their vengeance</a:t>
            </a:r>
            <a:r>
              <a:rPr lang="en-AU" sz="2400" dirty="0">
                <a:effectLst/>
                <a:latin typeface="Calibri" panose="020F0502020204030204" pitchFamily="34" charset="0"/>
                <a:ea typeface="Calibri" panose="020F0502020204030204" pitchFamily="34" charset="0"/>
                <a:cs typeface="Arial" panose="020B0604020202020204" pitchFamily="34" charset="0"/>
              </a:rPr>
              <a:t>.</a:t>
            </a:r>
            <a:r>
              <a:rPr lang="en-AU" sz="2400" b="1" dirty="0">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Becoming thus involved in national quarrels, the peaceful quiet of his life would be broken.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Furthermore, he had not entered upon the possession of Canaan, nor could he now hope for an heir, to whom the promise might be fulfilled</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r>
              <a:rPr lang="en-AU" sz="2400" dirty="0">
                <a:effectLst/>
                <a:latin typeface="Calibri" panose="020F0502020204030204" pitchFamily="34" charset="0"/>
                <a:ea typeface="Calibri" panose="020F0502020204030204" pitchFamily="34" charset="0"/>
                <a:cs typeface="Arial" panose="020B0604020202020204" pitchFamily="34" charset="0"/>
              </a:rPr>
              <a:t>  {PP 136.2}</a:t>
            </a:r>
          </a:p>
        </p:txBody>
      </p:sp>
    </p:spTree>
    <p:extLst>
      <p:ext uri="{BB962C8B-B14F-4D97-AF65-F5344CB8AC3E}">
        <p14:creationId xmlns:p14="http://schemas.microsoft.com/office/powerpoint/2010/main" val="858786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1" y="659104"/>
            <a:ext cx="10176515" cy="704825"/>
          </a:xfrm>
        </p:spPr>
        <p:txBody>
          <a:bodyPr>
            <a:normAutofit fontScale="90000"/>
          </a:bodyPr>
          <a:lstStyle/>
          <a:p>
            <a:r>
              <a:rPr lang="en-AU" sz="4000" dirty="0"/>
              <a:t>The law enters to cause sin to abound</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65093" y="1601127"/>
            <a:ext cx="11061813" cy="4395072"/>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he said unto him, Take me an heifer of three years old, and a she goat of three years old, and a ram of three years old, and a turtledove, and a young pigeon. And he took unto him all these, and divided them in the midst, and laid each piece one against another: but the birds divided he not.(Gen 15:9-10)</a:t>
            </a:r>
          </a:p>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This is what Abram did with the Amorite kings. God is showing him the source of the proble</a:t>
            </a:r>
            <a:r>
              <a:rPr lang="en-AU" sz="2400" dirty="0">
                <a:latin typeface="Calibri" panose="020F0502020204030204" pitchFamily="34" charset="0"/>
                <a:ea typeface="Calibri" panose="020F0502020204030204" pitchFamily="34" charset="0"/>
                <a:cs typeface="Arial" panose="020B0604020202020204" pitchFamily="34" charset="0"/>
              </a:rPr>
              <a:t>m as to why Abram has lost faith. But where this sins abounds grace does much more abound and God walked with Abram through </a:t>
            </a:r>
            <a:r>
              <a:rPr lang="en-AU" sz="2400">
                <a:latin typeface="Calibri" panose="020F0502020204030204" pitchFamily="34" charset="0"/>
                <a:ea typeface="Calibri" panose="020F0502020204030204" pitchFamily="34" charset="0"/>
                <a:cs typeface="Arial" panose="020B0604020202020204" pitchFamily="34" charset="0"/>
              </a:rPr>
              <a:t>this process. </a:t>
            </a:r>
            <a:endParaRPr lang="en-AU"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502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Abram’s doubt problem</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Abraham gladly returned to his tents and his flocks,</a:t>
            </a:r>
            <a:r>
              <a:rPr lang="en-AU" sz="2400" b="1" dirty="0">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but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his mind was disturbed by harassing thoughts</a:t>
            </a:r>
            <a:r>
              <a:rPr lang="en-AU" sz="2400" dirty="0">
                <a:effectLst/>
                <a:latin typeface="Calibri" panose="020F0502020204030204" pitchFamily="34" charset="0"/>
                <a:ea typeface="Calibri" panose="020F0502020204030204" pitchFamily="34" charset="0"/>
                <a:cs typeface="Arial" panose="020B0604020202020204" pitchFamily="34" charset="0"/>
              </a:rPr>
              <a:t>. He had been a man of peace, so far as possible shunning enmity and strife;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and with horror he recalled the scene of carnage </a:t>
            </a:r>
            <a:r>
              <a:rPr lang="en-AU" sz="2400" dirty="0">
                <a:effectLst/>
                <a:latin typeface="Calibri" panose="020F0502020204030204" pitchFamily="34" charset="0"/>
                <a:ea typeface="Calibri" panose="020F0502020204030204" pitchFamily="34" charset="0"/>
                <a:cs typeface="Arial" panose="020B0604020202020204" pitchFamily="34" charset="0"/>
              </a:rPr>
              <a:t>[webster: slaughter, massacre]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he had witnessed</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But the nations whose forces he had defeated would doubtless renew the invasion of Canaan, and </a:t>
            </a:r>
            <a:r>
              <a:rPr lang="en-AU" sz="2400" u="sng" dirty="0">
                <a:effectLst/>
                <a:latin typeface="Calibri" panose="020F0502020204030204" pitchFamily="34" charset="0"/>
                <a:ea typeface="Calibri" panose="020F0502020204030204" pitchFamily="34" charset="0"/>
                <a:cs typeface="Arial" panose="020B0604020202020204" pitchFamily="34" charset="0"/>
              </a:rPr>
              <a:t>make him the special object of their vengeance</a:t>
            </a:r>
            <a:r>
              <a:rPr lang="en-AU" sz="2400" dirty="0">
                <a:effectLst/>
                <a:latin typeface="Calibri" panose="020F0502020204030204" pitchFamily="34" charset="0"/>
                <a:ea typeface="Calibri" panose="020F0502020204030204" pitchFamily="34" charset="0"/>
                <a:cs typeface="Arial" panose="020B0604020202020204" pitchFamily="34" charset="0"/>
              </a:rPr>
              <a:t>.</a:t>
            </a:r>
            <a:r>
              <a:rPr lang="en-AU" sz="2400" b="1" dirty="0">
                <a:effectLst/>
                <a:latin typeface="Calibri" panose="020F0502020204030204" pitchFamily="34" charset="0"/>
                <a:ea typeface="Calibri" panose="020F0502020204030204" pitchFamily="34" charset="0"/>
                <a:cs typeface="Arial" panose="020B0604020202020204" pitchFamily="34" charset="0"/>
              </a:rPr>
              <a:t> </a:t>
            </a:r>
            <a:r>
              <a:rPr lang="en-AU" sz="2400" dirty="0">
                <a:effectLst/>
                <a:latin typeface="Calibri" panose="020F0502020204030204" pitchFamily="34" charset="0"/>
                <a:ea typeface="Calibri" panose="020F0502020204030204" pitchFamily="34" charset="0"/>
                <a:cs typeface="Arial" panose="020B0604020202020204" pitchFamily="34" charset="0"/>
              </a:rPr>
              <a:t>Becoming thus involved in national quarrels, the peaceful quiet of his life would be broken.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Furthermore, he had not entered upon the possession of Canaan, nor could he now hope for an heir, to whom the promise might be fulfilled</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t>
            </a:r>
            <a:r>
              <a:rPr lang="en-AU" sz="2400" dirty="0">
                <a:effectLst/>
                <a:latin typeface="Calibri" panose="020F0502020204030204" pitchFamily="34" charset="0"/>
                <a:ea typeface="Calibri" panose="020F0502020204030204" pitchFamily="34" charset="0"/>
                <a:cs typeface="Arial" panose="020B0604020202020204" pitchFamily="34" charset="0"/>
              </a:rPr>
              <a:t>  {PP 136.2}</a:t>
            </a:r>
          </a:p>
        </p:txBody>
      </p:sp>
    </p:spTree>
    <p:extLst>
      <p:ext uri="{BB962C8B-B14F-4D97-AF65-F5344CB8AC3E}">
        <p14:creationId xmlns:p14="http://schemas.microsoft.com/office/powerpoint/2010/main" val="89819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Abram’s doubt problem</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In a vision of the night the divine Voice was again heard. "Fear not, Abram," were the words of the Prince of princes; "I am thy shield, and thy exceeding great reward."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But his mind was so oppressed by forebodings that he could not now grasp the promise with unquestioning confidence as heretofore</a:t>
            </a:r>
            <a:r>
              <a:rPr lang="en-AU" sz="2400" dirty="0">
                <a:effectLst/>
                <a:latin typeface="Calibri" panose="020F0502020204030204" pitchFamily="34" charset="0"/>
                <a:ea typeface="Calibri" panose="020F0502020204030204" pitchFamily="34" charset="0"/>
                <a:cs typeface="Arial" panose="020B0604020202020204" pitchFamily="34" charset="0"/>
              </a:rPr>
              <a:t>. He prayed for some tangible evidence that it would be fulfilled. PP 136.3</a:t>
            </a:r>
          </a:p>
        </p:txBody>
      </p:sp>
    </p:spTree>
    <p:extLst>
      <p:ext uri="{BB962C8B-B14F-4D97-AF65-F5344CB8AC3E}">
        <p14:creationId xmlns:p14="http://schemas.microsoft.com/office/powerpoint/2010/main" val="2491773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Abram’s suggestion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Abram said, </a:t>
            </a:r>
            <a:r>
              <a:rPr lang="en-AU" sz="24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Behold, to me thou hast given no seed: and, lo, one born in my house is mine heir.</a:t>
            </a:r>
            <a:r>
              <a:rPr lang="en-AU" sz="2400" dirty="0">
                <a:effectLst/>
                <a:latin typeface="Calibri" panose="020F0502020204030204" pitchFamily="34" charset="0"/>
                <a:ea typeface="Calibri" panose="020F0502020204030204" pitchFamily="34" charset="0"/>
                <a:cs typeface="Arial" panose="020B0604020202020204" pitchFamily="34" charset="0"/>
              </a:rPr>
              <a:t> And, behold, the word of the LORD came unto him, saying, This shall not be thine heir; but he that shall come forth out of thine own bowels shall be thine heir. And he brought him forth abroad, and said, Look now toward heaven, and tell the stars, if thou be able to number them: and he said unto him, So shall thy seed be. And he believed in the LORD; and he counted it to him for righteousness.(Gen 15:3-6)</a:t>
            </a:r>
          </a:p>
        </p:txBody>
      </p:sp>
    </p:spTree>
    <p:extLst>
      <p:ext uri="{BB962C8B-B14F-4D97-AF65-F5344CB8AC3E}">
        <p14:creationId xmlns:p14="http://schemas.microsoft.com/office/powerpoint/2010/main" val="139002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43904"/>
            <a:ext cx="9291215" cy="772798"/>
          </a:xfrm>
        </p:spPr>
        <p:txBody>
          <a:bodyPr>
            <a:normAutofit/>
          </a:bodyPr>
          <a:lstStyle/>
          <a:p>
            <a:r>
              <a:rPr lang="en-AU" sz="4000" dirty="0"/>
              <a:t>Abraham’s need of forgiveness</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439667" y="1116702"/>
            <a:ext cx="11312665" cy="4730327"/>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For if Abraham were justified by works, he hath whereof to glory; but not before God. For what saith the scripture?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Abraham believed God, and it was counted unto him for righteousness</a:t>
            </a:r>
            <a:r>
              <a:rPr lang="en-AU" sz="2400" dirty="0">
                <a:effectLst/>
                <a:latin typeface="Calibri" panose="020F0502020204030204" pitchFamily="34" charset="0"/>
                <a:ea typeface="Calibri" panose="020F0502020204030204" pitchFamily="34" charset="0"/>
                <a:cs typeface="Arial" panose="020B0604020202020204" pitchFamily="34" charset="0"/>
              </a:rPr>
              <a:t>. Now to him that worketh is the reward not reckoned of grace, but of debt. But to him that worketh not, but believeth on him that </a:t>
            </a:r>
            <a:r>
              <a:rPr lang="en-AU" sz="2400" dirty="0" err="1">
                <a:effectLst/>
                <a:latin typeface="Calibri" panose="020F0502020204030204" pitchFamily="34" charset="0"/>
                <a:ea typeface="Calibri" panose="020F0502020204030204" pitchFamily="34" charset="0"/>
                <a:cs typeface="Arial" panose="020B0604020202020204" pitchFamily="34" charset="0"/>
              </a:rPr>
              <a:t>justifieth</a:t>
            </a:r>
            <a:r>
              <a:rPr lang="en-AU" sz="2400" dirty="0">
                <a:effectLst/>
                <a:latin typeface="Calibri" panose="020F0502020204030204" pitchFamily="34" charset="0"/>
                <a:ea typeface="Calibri" panose="020F0502020204030204" pitchFamily="34" charset="0"/>
                <a:cs typeface="Arial" panose="020B0604020202020204" pitchFamily="34" charset="0"/>
              </a:rPr>
              <a:t> the ungodly, his faith is counted for righteousness. Even as David also </a:t>
            </a:r>
            <a:r>
              <a:rPr lang="en-AU" sz="2400" dirty="0" err="1">
                <a:effectLst/>
                <a:latin typeface="Calibri" panose="020F0502020204030204" pitchFamily="34" charset="0"/>
                <a:ea typeface="Calibri" panose="020F0502020204030204" pitchFamily="34" charset="0"/>
                <a:cs typeface="Arial" panose="020B0604020202020204" pitchFamily="34" charset="0"/>
              </a:rPr>
              <a:t>describeth</a:t>
            </a:r>
            <a:r>
              <a:rPr lang="en-AU" sz="2400" dirty="0">
                <a:effectLst/>
                <a:latin typeface="Calibri" panose="020F0502020204030204" pitchFamily="34" charset="0"/>
                <a:ea typeface="Calibri" panose="020F0502020204030204" pitchFamily="34" charset="0"/>
                <a:cs typeface="Arial" panose="020B0604020202020204" pitchFamily="34" charset="0"/>
              </a:rPr>
              <a:t>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the blessedness of the man, unto whom God </a:t>
            </a:r>
            <a:r>
              <a:rPr lang="en-AU" sz="2400"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imputeth</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righteousness without works, Saying, Blessed are they whose iniquities are forgiven, and whose sins are covered. Blessed is the man to whom the Lord will not impute sin</a:t>
            </a:r>
            <a:r>
              <a:rPr lang="en-AU" sz="2400" dirty="0">
                <a:effectLst/>
                <a:latin typeface="Calibri" panose="020F0502020204030204" pitchFamily="34" charset="0"/>
                <a:ea typeface="Calibri" panose="020F0502020204030204" pitchFamily="34" charset="0"/>
                <a:cs typeface="Arial" panose="020B0604020202020204" pitchFamily="34" charset="0"/>
              </a:rPr>
              <a:t>. </a:t>
            </a:r>
            <a:r>
              <a:rPr lang="en-AU" sz="2400"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Cometh this blessedness [of forgiveness] then upon the circumcision only</a:t>
            </a:r>
            <a:r>
              <a:rPr lang="en-AU" sz="2400" dirty="0">
                <a:effectLst/>
                <a:latin typeface="Calibri" panose="020F0502020204030204" pitchFamily="34" charset="0"/>
                <a:ea typeface="Calibri" panose="020F0502020204030204" pitchFamily="34" charset="0"/>
                <a:cs typeface="Arial" panose="020B0604020202020204" pitchFamily="34" charset="0"/>
              </a:rPr>
              <a:t>, or upon the uncircumcision also? for we say that faith was reckoned to Abraham for righteousness. How was it then reckoned? when he was in circumcision, or in uncircumcision? Not in circumcision, but in uncircumcision.(Rom 4:2-10)</a:t>
            </a:r>
          </a:p>
        </p:txBody>
      </p:sp>
    </p:spTree>
    <p:extLst>
      <p:ext uri="{BB962C8B-B14F-4D97-AF65-F5344CB8AC3E}">
        <p14:creationId xmlns:p14="http://schemas.microsoft.com/office/powerpoint/2010/main" val="4193042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306679"/>
            <a:ext cx="9291215" cy="1049235"/>
          </a:xfrm>
        </p:spPr>
        <p:txBody>
          <a:bodyPr>
            <a:normAutofit/>
          </a:bodyPr>
          <a:lstStyle/>
          <a:p>
            <a:r>
              <a:rPr lang="en-AU" sz="4000" dirty="0"/>
              <a:t>Abram’s decision to kill</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11624" y="1355914"/>
            <a:ext cx="9821731" cy="3988246"/>
          </a:xfrm>
        </p:spPr>
        <p:txBody>
          <a:bodyPr>
            <a:normAutofit/>
          </a:bodyPr>
          <a:lstStyle/>
          <a:p>
            <a:pPr marL="0" indent="0" algn="just">
              <a:lnSpc>
                <a:spcPct val="115000"/>
              </a:lnSpc>
              <a:spcAft>
                <a:spcPts val="1000"/>
              </a:spcAft>
              <a:buNone/>
            </a:pPr>
            <a:r>
              <a:rPr lang="en-AU" sz="2400" dirty="0">
                <a:effectLst/>
                <a:latin typeface="Calibri" panose="020F0502020204030204" pitchFamily="34" charset="0"/>
                <a:ea typeface="Calibri" panose="020F0502020204030204" pitchFamily="34" charset="0"/>
                <a:cs typeface="Arial" panose="020B0604020202020204" pitchFamily="34" charset="0"/>
              </a:rPr>
              <a:t>And when Abram heard that his brother was taken captive, he armed his trained servants, born in his own house, three hundred and eighteen, and pursued them unto Dan. And he divided himself against them, he and his servants, by night, and smote them, and pursued them unto </a:t>
            </a:r>
            <a:r>
              <a:rPr lang="en-AU" sz="2400" dirty="0" err="1">
                <a:effectLst/>
                <a:latin typeface="Calibri" panose="020F0502020204030204" pitchFamily="34" charset="0"/>
                <a:ea typeface="Calibri" panose="020F0502020204030204" pitchFamily="34" charset="0"/>
                <a:cs typeface="Arial" panose="020B0604020202020204" pitchFamily="34" charset="0"/>
              </a:rPr>
              <a:t>Hobah</a:t>
            </a:r>
            <a:r>
              <a:rPr lang="en-AU" sz="2400" dirty="0">
                <a:effectLst/>
                <a:latin typeface="Calibri" panose="020F0502020204030204" pitchFamily="34" charset="0"/>
                <a:ea typeface="Calibri" panose="020F0502020204030204" pitchFamily="34" charset="0"/>
                <a:cs typeface="Arial" panose="020B0604020202020204" pitchFamily="34" charset="0"/>
              </a:rPr>
              <a:t>, which is on the left hand of Damascus.(Gen 14:14-15)</a:t>
            </a:r>
          </a:p>
        </p:txBody>
      </p:sp>
    </p:spTree>
    <p:extLst>
      <p:ext uri="{BB962C8B-B14F-4D97-AF65-F5344CB8AC3E}">
        <p14:creationId xmlns:p14="http://schemas.microsoft.com/office/powerpoint/2010/main" val="280518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1579" y="241943"/>
            <a:ext cx="9291215" cy="704825"/>
          </a:xfrm>
        </p:spPr>
        <p:txBody>
          <a:bodyPr>
            <a:normAutofit/>
          </a:bodyPr>
          <a:lstStyle/>
          <a:p>
            <a:r>
              <a:rPr lang="en-AU" sz="4000" dirty="0"/>
              <a:t>A testing statement</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509798" y="841572"/>
            <a:ext cx="11061813" cy="5567321"/>
          </a:xfrm>
        </p:spPr>
        <p:txBody>
          <a:bodyPr>
            <a:normAutofit lnSpcReduction="10000"/>
          </a:bodyPr>
          <a:lstStyle/>
          <a:p>
            <a:pPr marL="0" indent="0" algn="just">
              <a:lnSpc>
                <a:spcPct val="115000"/>
              </a:lnSpc>
              <a:spcAft>
                <a:spcPts val="1000"/>
              </a:spcAft>
              <a:buNone/>
            </a:pPr>
            <a:r>
              <a:rPr lang="en-AU" dirty="0">
                <a:effectLst/>
                <a:latin typeface="Calibri" panose="020F0502020204030204" pitchFamily="34" charset="0"/>
                <a:ea typeface="Calibri" panose="020F0502020204030204" pitchFamily="34" charset="0"/>
                <a:cs typeface="Arial" panose="020B0604020202020204" pitchFamily="34" charset="0"/>
              </a:rPr>
              <a:t>All his affection for him was awakened, and he determined that he should be rescued.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Seeking</a:t>
            </a:r>
            <a:r>
              <a:rPr lang="en-AU" dirty="0">
                <a:effectLst/>
                <a:latin typeface="Calibri" panose="020F0502020204030204" pitchFamily="34" charset="0"/>
                <a:ea typeface="Calibri" panose="020F0502020204030204" pitchFamily="34" charset="0"/>
                <a:cs typeface="Arial" panose="020B0604020202020204" pitchFamily="34" charset="0"/>
              </a:rPr>
              <a:t>,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first of all, divine counsel, Abraham prepared for war</a:t>
            </a:r>
            <a:r>
              <a:rPr lang="en-AU" dirty="0">
                <a:effectLst/>
                <a:latin typeface="Calibri" panose="020F0502020204030204" pitchFamily="34" charset="0"/>
                <a:ea typeface="Calibri" panose="020F0502020204030204" pitchFamily="34" charset="0"/>
                <a:cs typeface="Arial" panose="020B0604020202020204" pitchFamily="34" charset="0"/>
              </a:rPr>
              <a:t>. From his own encampment he summoned three hundred and eighteen trained servants, men trained in the fear of God, in the service of their master, and in the practice of arms.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His confederates, </a:t>
            </a:r>
            <a:r>
              <a:rPr lang="en-AU" dirty="0" err="1">
                <a:solidFill>
                  <a:schemeClr val="accent1"/>
                </a:solidFill>
                <a:effectLst/>
                <a:latin typeface="Calibri" panose="020F0502020204030204" pitchFamily="34" charset="0"/>
                <a:ea typeface="Calibri" panose="020F0502020204030204" pitchFamily="34" charset="0"/>
                <a:cs typeface="Arial" panose="020B0604020202020204" pitchFamily="34" charset="0"/>
              </a:rPr>
              <a:t>Mamre</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 Eschol, and Aner, joined him with their bands</a:t>
            </a:r>
            <a:r>
              <a:rPr lang="en-AU" dirty="0">
                <a:effectLst/>
                <a:latin typeface="Calibri" panose="020F0502020204030204" pitchFamily="34" charset="0"/>
                <a:ea typeface="Calibri" panose="020F0502020204030204" pitchFamily="34" charset="0"/>
                <a:cs typeface="Arial" panose="020B0604020202020204" pitchFamily="34" charset="0"/>
              </a:rPr>
              <a:t>, and together they started in pursuit of the invaders. The Elamites and their allies had encamped at Dan, on the northern border of Canaan. Flushed with victory, and having no fear of an assault from their vanquished foes, they had given themselves up to </a:t>
            </a:r>
            <a:r>
              <a:rPr lang="en-AU" dirty="0" err="1">
                <a:effectLst/>
                <a:latin typeface="Calibri" panose="020F0502020204030204" pitchFamily="34" charset="0"/>
                <a:ea typeface="Calibri" panose="020F0502020204030204" pitchFamily="34" charset="0"/>
                <a:cs typeface="Arial" panose="020B0604020202020204" pitchFamily="34" charset="0"/>
              </a:rPr>
              <a:t>reveling</a:t>
            </a:r>
            <a:r>
              <a:rPr lang="en-AU" dirty="0">
                <a:effectLst/>
                <a:latin typeface="Calibri" panose="020F0502020204030204" pitchFamily="34" charset="0"/>
                <a:ea typeface="Calibri" panose="020F0502020204030204" pitchFamily="34" charset="0"/>
                <a:cs typeface="Arial" panose="020B0604020202020204" pitchFamily="34" charset="0"/>
              </a:rPr>
              <a:t>. The patriarch divided his force so as to approach from different directions, and came upon the encampment by night.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His attack, so vigorous and unexpected, resulted in speedy victory.</a:t>
            </a:r>
            <a:r>
              <a:rPr lang="en-AU" dirty="0">
                <a:effectLst/>
                <a:latin typeface="Calibri" panose="020F0502020204030204" pitchFamily="34" charset="0"/>
                <a:ea typeface="Calibri" panose="020F0502020204030204" pitchFamily="34" charset="0"/>
                <a:cs typeface="Arial" panose="020B0604020202020204" pitchFamily="34" charset="0"/>
              </a:rPr>
              <a:t> The king of Elam was slain and his panic-stricken forces were utterly routed. Lot and his family, with all the prisoners and their goods, were recovered, and a rich booty fell into the hands of the victors.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To Abraham, under God, the triumph [whose triumph] was due</a:t>
            </a:r>
            <a:r>
              <a:rPr lang="en-AU" dirty="0">
                <a:effectLst/>
                <a:latin typeface="Calibri" panose="020F0502020204030204" pitchFamily="34" charset="0"/>
                <a:ea typeface="Calibri" panose="020F0502020204030204" pitchFamily="34" charset="0"/>
                <a:cs typeface="Arial" panose="020B0604020202020204" pitchFamily="34" charset="0"/>
              </a:rPr>
              <a:t>. The worshiper of Jehovah had not only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rendered a great service to the country</a:t>
            </a:r>
            <a:r>
              <a:rPr lang="en-AU" dirty="0">
                <a:effectLst/>
                <a:latin typeface="Calibri" panose="020F0502020204030204" pitchFamily="34" charset="0"/>
                <a:ea typeface="Calibri" panose="020F0502020204030204" pitchFamily="34" charset="0"/>
                <a:cs typeface="Arial" panose="020B0604020202020204" pitchFamily="34" charset="0"/>
              </a:rPr>
              <a:t>, [in whose eyes?] but had proved himself a man of </a:t>
            </a:r>
            <a:r>
              <a:rPr lang="en-AU" dirty="0" err="1">
                <a:effectLst/>
                <a:latin typeface="Calibri" panose="020F0502020204030204" pitchFamily="34" charset="0"/>
                <a:ea typeface="Calibri" panose="020F0502020204030204" pitchFamily="34" charset="0"/>
                <a:cs typeface="Arial" panose="020B0604020202020204" pitchFamily="34" charset="0"/>
              </a:rPr>
              <a:t>valor</a:t>
            </a:r>
            <a:r>
              <a:rPr lang="en-AU" dirty="0">
                <a:effectLst/>
                <a:latin typeface="Calibri" panose="020F0502020204030204" pitchFamily="34" charset="0"/>
                <a:ea typeface="Calibri" panose="020F0502020204030204" pitchFamily="34" charset="0"/>
                <a:cs typeface="Arial" panose="020B0604020202020204" pitchFamily="34" charset="0"/>
              </a:rPr>
              <a:t>. [in whose eyes?]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It was seen </a:t>
            </a:r>
            <a:r>
              <a:rPr lang="en-AU" dirty="0">
                <a:effectLst/>
                <a:latin typeface="Calibri" panose="020F0502020204030204" pitchFamily="34" charset="0"/>
                <a:ea typeface="Calibri" panose="020F0502020204030204" pitchFamily="34" charset="0"/>
                <a:cs typeface="Arial" panose="020B0604020202020204" pitchFamily="34" charset="0"/>
              </a:rPr>
              <a:t>that righteousness is not cowardice, [in whose eyes?] and that Abraham's religion made him courageous [in whose eyes?]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in maintaining the right and defending the oppressed</a:t>
            </a:r>
            <a:r>
              <a:rPr lang="en-AU" dirty="0">
                <a:effectLst/>
                <a:latin typeface="Calibri" panose="020F0502020204030204" pitchFamily="34" charset="0"/>
                <a:ea typeface="Calibri" panose="020F0502020204030204" pitchFamily="34" charset="0"/>
                <a:cs typeface="Arial" panose="020B0604020202020204" pitchFamily="34" charset="0"/>
              </a:rPr>
              <a:t>. His heroic act [in whose eyes?] gave him a widespread influence </a:t>
            </a:r>
            <a:r>
              <a:rPr lang="en-AU" dirty="0">
                <a:solidFill>
                  <a:schemeClr val="accent1"/>
                </a:solidFill>
                <a:effectLst/>
                <a:latin typeface="Calibri" panose="020F0502020204030204" pitchFamily="34" charset="0"/>
                <a:ea typeface="Calibri" panose="020F0502020204030204" pitchFamily="34" charset="0"/>
                <a:cs typeface="Arial" panose="020B0604020202020204" pitchFamily="34" charset="0"/>
              </a:rPr>
              <a:t>among the surrounding tribes</a:t>
            </a:r>
            <a:r>
              <a:rPr lang="en-AU" dirty="0">
                <a:effectLst/>
                <a:latin typeface="Calibri" panose="020F0502020204030204" pitchFamily="34" charset="0"/>
                <a:ea typeface="Calibri" panose="020F0502020204030204" pitchFamily="34" charset="0"/>
                <a:cs typeface="Arial" panose="020B0604020202020204" pitchFamily="34" charset="0"/>
              </a:rPr>
              <a:t>. PP 135.1</a:t>
            </a:r>
          </a:p>
        </p:txBody>
      </p:sp>
    </p:spTree>
    <p:extLst>
      <p:ext uri="{BB962C8B-B14F-4D97-AF65-F5344CB8AC3E}">
        <p14:creationId xmlns:p14="http://schemas.microsoft.com/office/powerpoint/2010/main" val="350529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BEFE-0C7D-4EEA-8AAD-FA1FEFD75A04}"/>
              </a:ext>
            </a:extLst>
          </p:cNvPr>
          <p:cNvSpPr>
            <a:spLocks noGrp="1"/>
          </p:cNvSpPr>
          <p:nvPr>
            <p:ph type="title"/>
          </p:nvPr>
        </p:nvSpPr>
        <p:spPr>
          <a:xfrm>
            <a:off x="1450392" y="646545"/>
            <a:ext cx="9291215" cy="704825"/>
          </a:xfrm>
        </p:spPr>
        <p:txBody>
          <a:bodyPr>
            <a:normAutofit/>
          </a:bodyPr>
          <a:lstStyle/>
          <a:p>
            <a:r>
              <a:rPr lang="en-AU" sz="4000" dirty="0"/>
              <a:t>Considered in isolation</a:t>
            </a:r>
          </a:p>
        </p:txBody>
      </p:sp>
      <p:sp>
        <p:nvSpPr>
          <p:cNvPr id="3" name="Content Placeholder 2">
            <a:extLst>
              <a:ext uri="{FF2B5EF4-FFF2-40B4-BE49-F238E27FC236}">
                <a16:creationId xmlns:a16="http://schemas.microsoft.com/office/drawing/2014/main" id="{C90C66CB-D07C-433B-B024-D45BFBCC5C93}"/>
              </a:ext>
            </a:extLst>
          </p:cNvPr>
          <p:cNvSpPr>
            <a:spLocks noGrp="1"/>
          </p:cNvSpPr>
          <p:nvPr>
            <p:ph idx="1"/>
          </p:nvPr>
        </p:nvSpPr>
        <p:spPr>
          <a:xfrm>
            <a:off x="1145640" y="1561763"/>
            <a:ext cx="9597154" cy="4046017"/>
          </a:xfrm>
        </p:spPr>
        <p:txBody>
          <a:bodyPr>
            <a:normAutofit/>
          </a:bodyPr>
          <a:lstStyle/>
          <a:p>
            <a:pPr marL="457200" indent="-457200" algn="just">
              <a:lnSpc>
                <a:spcPct val="115000"/>
              </a:lnSpc>
              <a:buAutoNum type="arabicPeriod"/>
            </a:pPr>
            <a:r>
              <a:rPr lang="en-AU" sz="2400" dirty="0">
                <a:effectLst/>
                <a:latin typeface="Calibri" panose="020F0502020204030204" pitchFamily="34" charset="0"/>
                <a:ea typeface="Calibri" panose="020F0502020204030204" pitchFamily="34" charset="0"/>
                <a:cs typeface="Arial" panose="020B0604020202020204" pitchFamily="34" charset="0"/>
              </a:rPr>
              <a:t>You should train your household for war</a:t>
            </a:r>
          </a:p>
          <a:p>
            <a:pPr marL="457200" indent="-457200" algn="just">
              <a:lnSpc>
                <a:spcPct val="115000"/>
              </a:lnSpc>
              <a:buAutoNum type="arabicPeriod"/>
            </a:pPr>
            <a:r>
              <a:rPr lang="en-AU" sz="2400" dirty="0">
                <a:latin typeface="Calibri" panose="020F0502020204030204" pitchFamily="34" charset="0"/>
                <a:ea typeface="Calibri" panose="020F0502020204030204" pitchFamily="34" charset="0"/>
                <a:cs typeface="Arial" panose="020B0604020202020204" pitchFamily="34" charset="0"/>
              </a:rPr>
              <a:t>It is perfectly fine to kill to protect your family</a:t>
            </a:r>
          </a:p>
          <a:p>
            <a:pPr marL="457200" indent="-457200" algn="just">
              <a:lnSpc>
                <a:spcPct val="115000"/>
              </a:lnSpc>
              <a:buAutoNum type="arabicPeriod"/>
            </a:pPr>
            <a:r>
              <a:rPr lang="en-AU" sz="2400" dirty="0">
                <a:latin typeface="Calibri" panose="020F0502020204030204" pitchFamily="34" charset="0"/>
                <a:ea typeface="Calibri" panose="020F0502020204030204" pitchFamily="34" charset="0"/>
                <a:cs typeface="Arial" panose="020B0604020202020204" pitchFamily="34" charset="0"/>
              </a:rPr>
              <a:t>It is perfectly fine to form alliances with unbelievers and to go to war with them</a:t>
            </a:r>
          </a:p>
          <a:p>
            <a:pPr marL="457200" indent="-457200" algn="just">
              <a:lnSpc>
                <a:spcPct val="115000"/>
              </a:lnSpc>
              <a:buAutoNum type="arabicPeriod"/>
            </a:pPr>
            <a:r>
              <a:rPr lang="en-AU" sz="2400" dirty="0">
                <a:latin typeface="Calibri" panose="020F0502020204030204" pitchFamily="34" charset="0"/>
                <a:ea typeface="Calibri" panose="020F0502020204030204" pitchFamily="34" charset="0"/>
                <a:cs typeface="Arial" panose="020B0604020202020204" pitchFamily="34" charset="0"/>
              </a:rPr>
              <a:t>Courageousness and righteousness are defined by the bravery to slaughter</a:t>
            </a:r>
          </a:p>
          <a:p>
            <a:pPr marL="457200" indent="-457200" algn="just">
              <a:lnSpc>
                <a:spcPct val="115000"/>
              </a:lnSpc>
              <a:buAutoNum type="arabicPeriod"/>
            </a:pPr>
            <a:r>
              <a:rPr lang="en-AU" sz="2400" dirty="0">
                <a:latin typeface="Calibri" panose="020F0502020204030204" pitchFamily="34" charset="0"/>
                <a:ea typeface="Calibri" panose="020F0502020204030204" pitchFamily="34" charset="0"/>
                <a:cs typeface="Arial" panose="020B0604020202020204" pitchFamily="34" charset="0"/>
              </a:rPr>
              <a:t>It is to our advantage to gain influence with those around us by doing service for our country in killing the country’s enemies. </a:t>
            </a:r>
          </a:p>
          <a:p>
            <a:pPr marL="457200" indent="-457200" algn="just">
              <a:lnSpc>
                <a:spcPct val="115000"/>
              </a:lnSpc>
              <a:buAutoNum type="arabicPeriod"/>
            </a:pPr>
            <a:endParaRPr lang="en-AU" dirty="0">
              <a:latin typeface="Calibri" panose="020F0502020204030204" pitchFamily="34" charset="0"/>
              <a:ea typeface="Calibri" panose="020F0502020204030204" pitchFamily="34" charset="0"/>
              <a:cs typeface="Arial" panose="020B0604020202020204" pitchFamily="34" charset="0"/>
            </a:endParaRPr>
          </a:p>
          <a:p>
            <a:pPr marL="457200" indent="-457200" algn="just">
              <a:lnSpc>
                <a:spcPct val="115000"/>
              </a:lnSpc>
              <a:spcAft>
                <a:spcPts val="1000"/>
              </a:spcAft>
              <a:buAutoNum type="arabicPeriod"/>
            </a:pPr>
            <a:endParaRPr lang="en-AU"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083305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11422</TotalTime>
  <Words>3230</Words>
  <Application>Microsoft Office PowerPoint</Application>
  <PresentationFormat>Widescreen</PresentationFormat>
  <Paragraphs>71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Rockwell</vt:lpstr>
      <vt:lpstr>Gallery</vt:lpstr>
      <vt:lpstr>Horror of a great darkness</vt:lpstr>
      <vt:lpstr>Fear not…</vt:lpstr>
      <vt:lpstr>Abram’s doubt problem</vt:lpstr>
      <vt:lpstr>Abram’s doubt problem</vt:lpstr>
      <vt:lpstr>Abram’s suggestion</vt:lpstr>
      <vt:lpstr>Abraham’s need of forgiveness</vt:lpstr>
      <vt:lpstr>Abram’s decision to kill</vt:lpstr>
      <vt:lpstr>A testing statement</vt:lpstr>
      <vt:lpstr>Considered in isolation</vt:lpstr>
      <vt:lpstr>The fruit of Abraham’s victory</vt:lpstr>
      <vt:lpstr>The fruit of Abraham’s victory</vt:lpstr>
      <vt:lpstr>More doubt</vt:lpstr>
      <vt:lpstr>Customary among Men</vt:lpstr>
      <vt:lpstr>Customary among Men</vt:lpstr>
      <vt:lpstr>The covenant</vt:lpstr>
      <vt:lpstr>What was Abraham doing?</vt:lpstr>
      <vt:lpstr>Horror of a great darkness</vt:lpstr>
      <vt:lpstr>Cause of darkness</vt:lpstr>
      <vt:lpstr>Horror of a great darkness – the seed</vt:lpstr>
      <vt:lpstr>Light through darkness</vt:lpstr>
      <vt:lpstr>The Everlasting covenant process</vt:lpstr>
      <vt:lpstr>Abram’s covenant with unbelievers</vt:lpstr>
      <vt:lpstr>Covenant with amorites broke abram’s faith</vt:lpstr>
      <vt:lpstr>The law enters to cause sin to abound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Ebens</dc:creator>
  <cp:lastModifiedBy>Adrian Ebens</cp:lastModifiedBy>
  <cp:revision>222</cp:revision>
  <dcterms:created xsi:type="dcterms:W3CDTF">2020-11-26T04:46:46Z</dcterms:created>
  <dcterms:modified xsi:type="dcterms:W3CDTF">2021-01-29T11:48:07Z</dcterms:modified>
</cp:coreProperties>
</file>