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sldIdLst>
    <p:sldId id="279" r:id="rId2"/>
    <p:sldId id="352" r:id="rId3"/>
    <p:sldId id="393" r:id="rId4"/>
    <p:sldId id="390" r:id="rId5"/>
    <p:sldId id="409" r:id="rId6"/>
    <p:sldId id="395" r:id="rId7"/>
    <p:sldId id="405" r:id="rId8"/>
    <p:sldId id="410" r:id="rId9"/>
    <p:sldId id="407" r:id="rId10"/>
    <p:sldId id="411" r:id="rId11"/>
    <p:sldId id="412" r:id="rId12"/>
    <p:sldId id="413" r:id="rId13"/>
    <p:sldId id="414" r:id="rId14"/>
    <p:sldId id="415" r:id="rId15"/>
    <p:sldId id="416" r:id="rId16"/>
    <p:sldId id="417" r:id="rId17"/>
    <p:sldId id="418" r:id="rId18"/>
    <p:sldId id="419" r:id="rId19"/>
    <p:sldId id="420" r:id="rId20"/>
    <p:sldId id="421" r:id="rId21"/>
    <p:sldId id="422" r:id="rId22"/>
    <p:sldId id="423" r:id="rId23"/>
    <p:sldId id="425" r:id="rId24"/>
    <p:sldId id="424" r:id="rId25"/>
    <p:sldId id="428" r:id="rId26"/>
    <p:sldId id="427" r:id="rId27"/>
    <p:sldId id="429" r:id="rId28"/>
    <p:sldId id="430"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1" autoAdjust="0"/>
    <p:restoredTop sz="94660"/>
  </p:normalViewPr>
  <p:slideViewPr>
    <p:cSldViewPr snapToGrid="0">
      <p:cViewPr varScale="1">
        <p:scale>
          <a:sx n="130" d="100"/>
          <a:sy n="130" d="100"/>
        </p:scale>
        <p:origin x="144" y="4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E0F090D-BFA8-45E2-8ACD-2248A79581D3}" type="datetimeFigureOut">
              <a:rPr lang="en-AU" smtClean="0"/>
              <a:t>2/06/2021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C670C4A-D412-45E3-8E8D-7B22C4A7267C}" type="slidenum">
              <a:rPr lang="en-AU" smtClean="0"/>
              <a:t>‹#›</a:t>
            </a:fld>
            <a:endParaRPr lang="en-AU"/>
          </a:p>
        </p:txBody>
      </p:sp>
    </p:spTree>
    <p:extLst>
      <p:ext uri="{BB962C8B-B14F-4D97-AF65-F5344CB8AC3E}">
        <p14:creationId xmlns:p14="http://schemas.microsoft.com/office/powerpoint/2010/main" val="641788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0F090D-BFA8-45E2-8ACD-2248A79581D3}" type="datetimeFigureOut">
              <a:rPr lang="en-AU" smtClean="0"/>
              <a:t>2/06/2021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C670C4A-D412-45E3-8E8D-7B22C4A7267C}" type="slidenum">
              <a:rPr lang="en-AU" smtClean="0"/>
              <a:t>‹#›</a:t>
            </a:fld>
            <a:endParaRPr lang="en-AU"/>
          </a:p>
        </p:txBody>
      </p:sp>
    </p:spTree>
    <p:extLst>
      <p:ext uri="{BB962C8B-B14F-4D97-AF65-F5344CB8AC3E}">
        <p14:creationId xmlns:p14="http://schemas.microsoft.com/office/powerpoint/2010/main" val="1009459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2E0F090D-BFA8-45E2-8ACD-2248A79581D3}" type="datetimeFigureOut">
              <a:rPr lang="en-AU" smtClean="0"/>
              <a:t>2/06/2021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C670C4A-D412-45E3-8E8D-7B22C4A7267C}" type="slidenum">
              <a:rPr lang="en-AU" smtClean="0"/>
              <a:t>‹#›</a:t>
            </a:fld>
            <a:endParaRPr lang="en-AU"/>
          </a:p>
        </p:txBody>
      </p:sp>
    </p:spTree>
    <p:extLst>
      <p:ext uri="{BB962C8B-B14F-4D97-AF65-F5344CB8AC3E}">
        <p14:creationId xmlns:p14="http://schemas.microsoft.com/office/powerpoint/2010/main" val="1358826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2E0F090D-BFA8-45E2-8ACD-2248A79581D3}" type="datetimeFigureOut">
              <a:rPr lang="en-AU" smtClean="0"/>
              <a:t>2/06/2021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C670C4A-D412-45E3-8E8D-7B22C4A7267C}" type="slidenum">
              <a:rPr lang="en-AU" smtClean="0"/>
              <a:t>‹#›</a:t>
            </a:fld>
            <a:endParaRPr lang="en-AU"/>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3194471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0F090D-BFA8-45E2-8ACD-2248A79581D3}" type="datetimeFigureOut">
              <a:rPr lang="en-AU" smtClean="0"/>
              <a:t>2/06/2021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C670C4A-D412-45E3-8E8D-7B22C4A7267C}" type="slidenum">
              <a:rPr lang="en-AU" smtClean="0"/>
              <a:t>‹#›</a:t>
            </a:fld>
            <a:endParaRPr lang="en-AU"/>
          </a:p>
        </p:txBody>
      </p:sp>
    </p:spTree>
    <p:extLst>
      <p:ext uri="{BB962C8B-B14F-4D97-AF65-F5344CB8AC3E}">
        <p14:creationId xmlns:p14="http://schemas.microsoft.com/office/powerpoint/2010/main" val="32398865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E0F090D-BFA8-45E2-8ACD-2248A79581D3}" type="datetimeFigureOut">
              <a:rPr lang="en-AU" smtClean="0"/>
              <a:t>2/06/2021</a:t>
            </a:fld>
            <a:endParaRPr lang="en-AU"/>
          </a:p>
        </p:txBody>
      </p:sp>
      <p:sp>
        <p:nvSpPr>
          <p:cNvPr id="4"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C670C4A-D412-45E3-8E8D-7B22C4A7267C}" type="slidenum">
              <a:rPr lang="en-AU" smtClean="0"/>
              <a:t>‹#›</a:t>
            </a:fld>
            <a:endParaRPr lang="en-AU"/>
          </a:p>
        </p:txBody>
      </p:sp>
    </p:spTree>
    <p:extLst>
      <p:ext uri="{BB962C8B-B14F-4D97-AF65-F5344CB8AC3E}">
        <p14:creationId xmlns:p14="http://schemas.microsoft.com/office/powerpoint/2010/main" val="13465898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E0F090D-BFA8-45E2-8ACD-2248A79581D3}" type="datetimeFigureOut">
              <a:rPr lang="en-AU" smtClean="0"/>
              <a:t>2/06/2021</a:t>
            </a:fld>
            <a:endParaRPr lang="en-AU"/>
          </a:p>
        </p:txBody>
      </p:sp>
      <p:sp>
        <p:nvSpPr>
          <p:cNvPr id="4"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C670C4A-D412-45E3-8E8D-7B22C4A7267C}" type="slidenum">
              <a:rPr lang="en-AU" smtClean="0"/>
              <a:t>‹#›</a:t>
            </a:fld>
            <a:endParaRPr lang="en-AU"/>
          </a:p>
        </p:txBody>
      </p:sp>
    </p:spTree>
    <p:extLst>
      <p:ext uri="{BB962C8B-B14F-4D97-AF65-F5344CB8AC3E}">
        <p14:creationId xmlns:p14="http://schemas.microsoft.com/office/powerpoint/2010/main" val="17136942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0F090D-BFA8-45E2-8ACD-2248A79581D3}" type="datetimeFigureOut">
              <a:rPr lang="en-AU" smtClean="0"/>
              <a:t>2/06/2021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C670C4A-D412-45E3-8E8D-7B22C4A7267C}" type="slidenum">
              <a:rPr lang="en-AU" smtClean="0"/>
              <a:t>‹#›</a:t>
            </a:fld>
            <a:endParaRPr lang="en-AU"/>
          </a:p>
        </p:txBody>
      </p:sp>
    </p:spTree>
    <p:extLst>
      <p:ext uri="{BB962C8B-B14F-4D97-AF65-F5344CB8AC3E}">
        <p14:creationId xmlns:p14="http://schemas.microsoft.com/office/powerpoint/2010/main" val="13056211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0F090D-BFA8-45E2-8ACD-2248A79581D3}" type="datetimeFigureOut">
              <a:rPr lang="en-AU" smtClean="0"/>
              <a:t>2/06/2021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C670C4A-D412-45E3-8E8D-7B22C4A7267C}" type="slidenum">
              <a:rPr lang="en-AU" smtClean="0"/>
              <a:t>‹#›</a:t>
            </a:fld>
            <a:endParaRPr lang="en-AU"/>
          </a:p>
        </p:txBody>
      </p:sp>
    </p:spTree>
    <p:extLst>
      <p:ext uri="{BB962C8B-B14F-4D97-AF65-F5344CB8AC3E}">
        <p14:creationId xmlns:p14="http://schemas.microsoft.com/office/powerpoint/2010/main" val="3491786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2E0F090D-BFA8-45E2-8ACD-2248A79581D3}" type="datetimeFigureOut">
              <a:rPr lang="en-AU" smtClean="0"/>
              <a:t>2/06/2021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C670C4A-D412-45E3-8E8D-7B22C4A7267C}" type="slidenum">
              <a:rPr lang="en-AU" smtClean="0"/>
              <a:t>‹#›</a:t>
            </a:fld>
            <a:endParaRPr lang="en-AU"/>
          </a:p>
        </p:txBody>
      </p:sp>
    </p:spTree>
    <p:extLst>
      <p:ext uri="{BB962C8B-B14F-4D97-AF65-F5344CB8AC3E}">
        <p14:creationId xmlns:p14="http://schemas.microsoft.com/office/powerpoint/2010/main" val="1588052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0F090D-BFA8-45E2-8ACD-2248A79581D3}" type="datetimeFigureOut">
              <a:rPr lang="en-AU" smtClean="0"/>
              <a:t>2/06/2021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C670C4A-D412-45E3-8E8D-7B22C4A7267C}" type="slidenum">
              <a:rPr lang="en-AU" smtClean="0"/>
              <a:t>‹#›</a:t>
            </a:fld>
            <a:endParaRPr lang="en-AU"/>
          </a:p>
        </p:txBody>
      </p:sp>
    </p:spTree>
    <p:extLst>
      <p:ext uri="{BB962C8B-B14F-4D97-AF65-F5344CB8AC3E}">
        <p14:creationId xmlns:p14="http://schemas.microsoft.com/office/powerpoint/2010/main" val="1154003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0F090D-BFA8-45E2-8ACD-2248A79581D3}" type="datetimeFigureOut">
              <a:rPr lang="en-AU" smtClean="0"/>
              <a:t>2/06/2021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C670C4A-D412-45E3-8E8D-7B22C4A7267C}" type="slidenum">
              <a:rPr lang="en-AU" smtClean="0"/>
              <a:t>‹#›</a:t>
            </a:fld>
            <a:endParaRPr lang="en-AU"/>
          </a:p>
        </p:txBody>
      </p:sp>
    </p:spTree>
    <p:extLst>
      <p:ext uri="{BB962C8B-B14F-4D97-AF65-F5344CB8AC3E}">
        <p14:creationId xmlns:p14="http://schemas.microsoft.com/office/powerpoint/2010/main" val="1487694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0F090D-BFA8-45E2-8ACD-2248A79581D3}" type="datetimeFigureOut">
              <a:rPr lang="en-AU" smtClean="0"/>
              <a:t>2/06/2021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5C670C4A-D412-45E3-8E8D-7B22C4A7267C}" type="slidenum">
              <a:rPr lang="en-AU" smtClean="0"/>
              <a:t>‹#›</a:t>
            </a:fld>
            <a:endParaRPr lang="en-AU"/>
          </a:p>
        </p:txBody>
      </p:sp>
    </p:spTree>
    <p:extLst>
      <p:ext uri="{BB962C8B-B14F-4D97-AF65-F5344CB8AC3E}">
        <p14:creationId xmlns:p14="http://schemas.microsoft.com/office/powerpoint/2010/main" val="1833157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2E0F090D-BFA8-45E2-8ACD-2248A79581D3}" type="datetimeFigureOut">
              <a:rPr lang="en-AU" smtClean="0"/>
              <a:t>2/06/2021</a:t>
            </a:fld>
            <a:endParaRPr lang="en-AU"/>
          </a:p>
        </p:txBody>
      </p:sp>
      <p:sp>
        <p:nvSpPr>
          <p:cNvPr id="5" name="Footer Placeholder 3"/>
          <p:cNvSpPr>
            <a:spLocks noGrp="1"/>
          </p:cNvSpPr>
          <p:nvPr>
            <p:ph type="ftr" sz="quarter" idx="11"/>
          </p:nvPr>
        </p:nvSpPr>
        <p:spPr/>
        <p:txBody>
          <a:bodyPr/>
          <a:lstStyle/>
          <a:p>
            <a:endParaRPr lang="en-AU"/>
          </a:p>
        </p:txBody>
      </p:sp>
      <p:sp>
        <p:nvSpPr>
          <p:cNvPr id="6" name="Slide Number Placeholder 4"/>
          <p:cNvSpPr>
            <a:spLocks noGrp="1"/>
          </p:cNvSpPr>
          <p:nvPr>
            <p:ph type="sldNum" sz="quarter" idx="12"/>
          </p:nvPr>
        </p:nvSpPr>
        <p:spPr/>
        <p:txBody>
          <a:bodyPr/>
          <a:lstStyle/>
          <a:p>
            <a:fld id="{5C670C4A-D412-45E3-8E8D-7B22C4A7267C}" type="slidenum">
              <a:rPr lang="en-AU" smtClean="0"/>
              <a:t>‹#›</a:t>
            </a:fld>
            <a:endParaRPr lang="en-AU"/>
          </a:p>
        </p:txBody>
      </p:sp>
    </p:spTree>
    <p:extLst>
      <p:ext uri="{BB962C8B-B14F-4D97-AF65-F5344CB8AC3E}">
        <p14:creationId xmlns:p14="http://schemas.microsoft.com/office/powerpoint/2010/main" val="3692983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E0F090D-BFA8-45E2-8ACD-2248A79581D3}" type="datetimeFigureOut">
              <a:rPr lang="en-AU" smtClean="0"/>
              <a:t>2/06/2021</a:t>
            </a:fld>
            <a:endParaRPr lang="en-AU"/>
          </a:p>
        </p:txBody>
      </p:sp>
      <p:sp>
        <p:nvSpPr>
          <p:cNvPr id="5" name="Footer Placeholder 2"/>
          <p:cNvSpPr>
            <a:spLocks noGrp="1"/>
          </p:cNvSpPr>
          <p:nvPr>
            <p:ph type="ftr" sz="quarter" idx="11"/>
          </p:nvPr>
        </p:nvSpPr>
        <p:spPr/>
        <p:txBody>
          <a:bodyPr/>
          <a:lstStyle/>
          <a:p>
            <a:endParaRPr lang="en-AU"/>
          </a:p>
        </p:txBody>
      </p:sp>
      <p:sp>
        <p:nvSpPr>
          <p:cNvPr id="6" name="Slide Number Placeholder 3"/>
          <p:cNvSpPr>
            <a:spLocks noGrp="1"/>
          </p:cNvSpPr>
          <p:nvPr>
            <p:ph type="sldNum" sz="quarter" idx="12"/>
          </p:nvPr>
        </p:nvSpPr>
        <p:spPr/>
        <p:txBody>
          <a:bodyPr/>
          <a:lstStyle/>
          <a:p>
            <a:fld id="{5C670C4A-D412-45E3-8E8D-7B22C4A7267C}" type="slidenum">
              <a:rPr lang="en-AU" smtClean="0"/>
              <a:t>‹#›</a:t>
            </a:fld>
            <a:endParaRPr lang="en-AU"/>
          </a:p>
        </p:txBody>
      </p:sp>
    </p:spTree>
    <p:extLst>
      <p:ext uri="{BB962C8B-B14F-4D97-AF65-F5344CB8AC3E}">
        <p14:creationId xmlns:p14="http://schemas.microsoft.com/office/powerpoint/2010/main" val="1230320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2E0F090D-BFA8-45E2-8ACD-2248A79581D3}" type="datetimeFigureOut">
              <a:rPr lang="en-AU" smtClean="0"/>
              <a:t>2/06/2021</a:t>
            </a:fld>
            <a:endParaRPr lang="en-AU"/>
          </a:p>
        </p:txBody>
      </p:sp>
      <p:sp>
        <p:nvSpPr>
          <p:cNvPr id="5" name="Footer Placeholder 5"/>
          <p:cNvSpPr>
            <a:spLocks noGrp="1"/>
          </p:cNvSpPr>
          <p:nvPr>
            <p:ph type="ftr" sz="quarter" idx="11"/>
          </p:nvPr>
        </p:nvSpPr>
        <p:spPr/>
        <p:txBody>
          <a:bodyPr/>
          <a:lstStyle/>
          <a:p>
            <a:endParaRPr lang="en-AU"/>
          </a:p>
        </p:txBody>
      </p:sp>
      <p:sp>
        <p:nvSpPr>
          <p:cNvPr id="6" name="Slide Number Placeholder 6"/>
          <p:cNvSpPr>
            <a:spLocks noGrp="1"/>
          </p:cNvSpPr>
          <p:nvPr>
            <p:ph type="sldNum" sz="quarter" idx="12"/>
          </p:nvPr>
        </p:nvSpPr>
        <p:spPr/>
        <p:txBody>
          <a:bodyPr/>
          <a:lstStyle/>
          <a:p>
            <a:fld id="{5C670C4A-D412-45E3-8E8D-7B22C4A7267C}" type="slidenum">
              <a:rPr lang="en-AU" smtClean="0"/>
              <a:t>‹#›</a:t>
            </a:fld>
            <a:endParaRPr lang="en-AU"/>
          </a:p>
        </p:txBody>
      </p:sp>
    </p:spTree>
    <p:extLst>
      <p:ext uri="{BB962C8B-B14F-4D97-AF65-F5344CB8AC3E}">
        <p14:creationId xmlns:p14="http://schemas.microsoft.com/office/powerpoint/2010/main" val="1852588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0F090D-BFA8-45E2-8ACD-2248A79581D3}" type="datetimeFigureOut">
              <a:rPr lang="en-AU" smtClean="0"/>
              <a:t>2/06/2021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C670C4A-D412-45E3-8E8D-7B22C4A7267C}" type="slidenum">
              <a:rPr lang="en-AU" smtClean="0"/>
              <a:t>‹#›</a:t>
            </a:fld>
            <a:endParaRPr lang="en-AU"/>
          </a:p>
        </p:txBody>
      </p:sp>
    </p:spTree>
    <p:extLst>
      <p:ext uri="{BB962C8B-B14F-4D97-AF65-F5344CB8AC3E}">
        <p14:creationId xmlns:p14="http://schemas.microsoft.com/office/powerpoint/2010/main" val="1833581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E0F090D-BFA8-45E2-8ACD-2248A79581D3}" type="datetimeFigureOut">
              <a:rPr lang="en-AU" smtClean="0"/>
              <a:t>2/06/2021</a:t>
            </a:fld>
            <a:endParaRPr lang="en-AU"/>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AU"/>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C670C4A-D412-45E3-8E8D-7B22C4A7267C}" type="slidenum">
              <a:rPr lang="en-AU" smtClean="0"/>
              <a:t>‹#›</a:t>
            </a:fld>
            <a:endParaRPr lang="en-AU"/>
          </a:p>
        </p:txBody>
      </p:sp>
    </p:spTree>
    <p:extLst>
      <p:ext uri="{BB962C8B-B14F-4D97-AF65-F5344CB8AC3E}">
        <p14:creationId xmlns:p14="http://schemas.microsoft.com/office/powerpoint/2010/main" val="1363574651"/>
      </p:ext>
    </p:extLst>
  </p:cSld>
  <p:clrMap bg1="dk1" tx1="lt1" bg2="dk2" tx2="lt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7" r:id="rId13"/>
    <p:sldLayoutId id="2147483788" r:id="rId14"/>
    <p:sldLayoutId id="2147483789" r:id="rId15"/>
    <p:sldLayoutId id="2147483790" r:id="rId16"/>
    <p:sldLayoutId id="2147483791"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999953" y="1413185"/>
            <a:ext cx="7851906" cy="3638137"/>
          </a:xfrm>
        </p:spPr>
        <p:txBody>
          <a:bodyPr>
            <a:noAutofit/>
          </a:bodyPr>
          <a:lstStyle/>
          <a:p>
            <a:pPr algn="ctr"/>
            <a:r>
              <a:rPr lang="en-AU" sz="7200" dirty="0">
                <a:effectLst>
                  <a:outerShdw blurRad="38100" dist="38100" dir="2700000" algn="tl">
                    <a:srgbClr val="000000">
                      <a:alpha val="43137"/>
                    </a:srgbClr>
                  </a:outerShdw>
                </a:effectLst>
              </a:rPr>
              <a:t>Indignation against the </a:t>
            </a:r>
            <a:br>
              <a:rPr lang="en-AU" sz="7200" dirty="0">
                <a:effectLst>
                  <a:outerShdw blurRad="38100" dist="38100" dir="2700000" algn="tl">
                    <a:srgbClr val="000000">
                      <a:alpha val="43137"/>
                    </a:srgbClr>
                  </a:outerShdw>
                </a:effectLst>
              </a:rPr>
            </a:br>
            <a:r>
              <a:rPr lang="en-AU" sz="7200" dirty="0">
                <a:effectLst>
                  <a:outerShdw blurRad="38100" dist="38100" dir="2700000" algn="tl">
                    <a:srgbClr val="000000">
                      <a:alpha val="43137"/>
                    </a:srgbClr>
                  </a:outerShdw>
                </a:effectLst>
              </a:rPr>
              <a:t>holy covenant</a:t>
            </a:r>
          </a:p>
        </p:txBody>
      </p:sp>
    </p:spTree>
    <p:extLst>
      <p:ext uri="{BB962C8B-B14F-4D97-AF65-F5344CB8AC3E}">
        <p14:creationId xmlns:p14="http://schemas.microsoft.com/office/powerpoint/2010/main" val="12754537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047135" y="343903"/>
            <a:ext cx="10043401" cy="1049235"/>
          </a:xfrm>
        </p:spPr>
        <p:txBody>
          <a:bodyPr>
            <a:normAutofit/>
          </a:bodyPr>
          <a:lstStyle/>
          <a:p>
            <a:r>
              <a:rPr lang="en-AU" sz="4000" dirty="0"/>
              <a:t>The Holy Covenant</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1101464" y="1637070"/>
            <a:ext cx="9821731" cy="4822724"/>
          </a:xfrm>
        </p:spPr>
        <p:txBody>
          <a:bodyPr>
            <a:normAutofit/>
          </a:bodyPr>
          <a:lstStyle/>
          <a:p>
            <a:pPr algn="just">
              <a:spcAft>
                <a:spcPts val="1000"/>
              </a:spcAft>
            </a:pPr>
            <a:r>
              <a:rPr lang="en-AU" sz="2800" dirty="0">
                <a:latin typeface="+mn-lt"/>
              </a:rPr>
              <a:t>Luke 1:72  </a:t>
            </a:r>
            <a:r>
              <a:rPr lang="en-AU" sz="2800" dirty="0">
                <a:solidFill>
                  <a:srgbClr val="92D050"/>
                </a:solidFill>
                <a:latin typeface="+mn-lt"/>
              </a:rPr>
              <a:t>To perform the mercy promised </a:t>
            </a:r>
            <a:r>
              <a:rPr lang="en-AU" sz="2800" dirty="0">
                <a:latin typeface="+mn-lt"/>
              </a:rPr>
              <a:t>to our fathers, and [even] </a:t>
            </a:r>
            <a:r>
              <a:rPr lang="en-AU" sz="2800" dirty="0">
                <a:solidFill>
                  <a:srgbClr val="92D050"/>
                </a:solidFill>
                <a:latin typeface="+mn-lt"/>
              </a:rPr>
              <a:t>to remember his holy covenant</a:t>
            </a:r>
            <a:r>
              <a:rPr lang="en-AU" sz="2800" dirty="0">
                <a:latin typeface="+mn-lt"/>
              </a:rPr>
              <a:t>; </a:t>
            </a:r>
          </a:p>
          <a:p>
            <a:pPr algn="just">
              <a:spcAft>
                <a:spcPts val="1000"/>
              </a:spcAft>
            </a:pPr>
            <a:r>
              <a:rPr lang="en-AU" sz="2800" dirty="0">
                <a:latin typeface="+mn-lt"/>
              </a:rPr>
              <a:t>Luke 1:72  He has been merciful to our ancestors by remembering His sacred covenant (NLT)</a:t>
            </a:r>
          </a:p>
          <a:p>
            <a:pPr algn="just"/>
            <a:r>
              <a:rPr lang="en-AU" sz="2800" dirty="0">
                <a:latin typeface="+mn-lt"/>
              </a:rPr>
              <a:t>Luke 1:77  You will tell His people how to </a:t>
            </a:r>
            <a:r>
              <a:rPr lang="en-AU" sz="2800" dirty="0">
                <a:solidFill>
                  <a:srgbClr val="92D050"/>
                </a:solidFill>
                <a:latin typeface="+mn-lt"/>
              </a:rPr>
              <a:t>find salvation through forgiveness of their sins</a:t>
            </a:r>
            <a:r>
              <a:rPr lang="en-AU" sz="2800" dirty="0">
                <a:latin typeface="+mn-lt"/>
              </a:rPr>
              <a:t>. (NLT)</a:t>
            </a:r>
          </a:p>
        </p:txBody>
      </p:sp>
    </p:spTree>
    <p:extLst>
      <p:ext uri="{BB962C8B-B14F-4D97-AF65-F5344CB8AC3E}">
        <p14:creationId xmlns:p14="http://schemas.microsoft.com/office/powerpoint/2010/main" val="94853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047135" y="343903"/>
            <a:ext cx="10043401" cy="1049235"/>
          </a:xfrm>
        </p:spPr>
        <p:txBody>
          <a:bodyPr>
            <a:normAutofit/>
          </a:bodyPr>
          <a:lstStyle/>
          <a:p>
            <a:r>
              <a:rPr lang="en-AU" sz="4000" dirty="0"/>
              <a:t>The Holy Covenant </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1101464" y="1637070"/>
            <a:ext cx="9821731" cy="4822724"/>
          </a:xfrm>
        </p:spPr>
        <p:txBody>
          <a:bodyPr>
            <a:normAutofit/>
          </a:bodyPr>
          <a:lstStyle/>
          <a:p>
            <a:pPr marL="0" indent="0" algn="just">
              <a:spcAft>
                <a:spcPts val="1000"/>
              </a:spcAft>
              <a:buNone/>
            </a:pPr>
            <a:r>
              <a:rPr lang="en-AU" sz="2400" dirty="0">
                <a:latin typeface="+mn-lt"/>
              </a:rPr>
              <a:t>And I have also heard the groaning of the children of Israel, whom the Egyptians keep in bondage; </a:t>
            </a:r>
            <a:r>
              <a:rPr lang="en-AU" sz="2400" dirty="0">
                <a:solidFill>
                  <a:srgbClr val="92D050"/>
                </a:solidFill>
                <a:latin typeface="+mn-lt"/>
              </a:rPr>
              <a:t>and I have remembered my covenant. </a:t>
            </a:r>
            <a:r>
              <a:rPr lang="en-AU" sz="2400" dirty="0">
                <a:latin typeface="+mn-lt"/>
              </a:rPr>
              <a:t>Wherefore say unto the children of Israel, I am the LORD, and </a:t>
            </a:r>
            <a:r>
              <a:rPr lang="en-AU" sz="2400" dirty="0">
                <a:solidFill>
                  <a:schemeClr val="accent1">
                    <a:lumMod val="40000"/>
                    <a:lumOff val="60000"/>
                  </a:schemeClr>
                </a:solidFill>
                <a:latin typeface="+mn-lt"/>
              </a:rPr>
              <a:t>I will </a:t>
            </a:r>
            <a:r>
              <a:rPr lang="en-AU" sz="2400" dirty="0">
                <a:solidFill>
                  <a:srgbClr val="92D050"/>
                </a:solidFill>
                <a:latin typeface="+mn-lt"/>
              </a:rPr>
              <a:t>bring you out from under the burdens of the Egyptians,</a:t>
            </a:r>
            <a:r>
              <a:rPr lang="en-AU" sz="2400" dirty="0">
                <a:latin typeface="+mn-lt"/>
              </a:rPr>
              <a:t> </a:t>
            </a:r>
            <a:r>
              <a:rPr lang="en-AU" sz="2400" dirty="0">
                <a:solidFill>
                  <a:srgbClr val="92D050"/>
                </a:solidFill>
                <a:latin typeface="+mn-lt"/>
              </a:rPr>
              <a:t>and </a:t>
            </a:r>
            <a:r>
              <a:rPr lang="en-AU" sz="2400" dirty="0">
                <a:solidFill>
                  <a:schemeClr val="accent1">
                    <a:lumMod val="40000"/>
                    <a:lumOff val="60000"/>
                  </a:schemeClr>
                </a:solidFill>
                <a:latin typeface="+mn-lt"/>
              </a:rPr>
              <a:t>I will </a:t>
            </a:r>
            <a:r>
              <a:rPr lang="en-AU" sz="2400" dirty="0">
                <a:solidFill>
                  <a:srgbClr val="92D050"/>
                </a:solidFill>
                <a:latin typeface="+mn-lt"/>
              </a:rPr>
              <a:t>rid you out of their bondage, </a:t>
            </a:r>
            <a:r>
              <a:rPr lang="en-AU" sz="2400" dirty="0">
                <a:latin typeface="+mn-lt"/>
              </a:rPr>
              <a:t>and </a:t>
            </a:r>
            <a:r>
              <a:rPr lang="en-AU" sz="2400" dirty="0">
                <a:solidFill>
                  <a:schemeClr val="accent1">
                    <a:lumMod val="40000"/>
                    <a:lumOff val="60000"/>
                  </a:schemeClr>
                </a:solidFill>
                <a:latin typeface="+mn-lt"/>
              </a:rPr>
              <a:t>I will </a:t>
            </a:r>
            <a:r>
              <a:rPr lang="en-AU" sz="2400" dirty="0">
                <a:latin typeface="+mn-lt"/>
              </a:rPr>
              <a:t>redeem you with a stretched out arm, and with great judgments: And </a:t>
            </a:r>
            <a:r>
              <a:rPr lang="en-AU" sz="2400" dirty="0">
                <a:solidFill>
                  <a:schemeClr val="accent1">
                    <a:lumMod val="40000"/>
                    <a:lumOff val="60000"/>
                  </a:schemeClr>
                </a:solidFill>
                <a:latin typeface="+mn-lt"/>
              </a:rPr>
              <a:t>I will </a:t>
            </a:r>
            <a:r>
              <a:rPr lang="en-AU" sz="2400" dirty="0">
                <a:latin typeface="+mn-lt"/>
              </a:rPr>
              <a:t>take you to me for a people, and </a:t>
            </a:r>
            <a:r>
              <a:rPr lang="en-AU" sz="2400" dirty="0">
                <a:solidFill>
                  <a:schemeClr val="accent1">
                    <a:lumMod val="40000"/>
                    <a:lumOff val="60000"/>
                  </a:schemeClr>
                </a:solidFill>
                <a:latin typeface="+mn-lt"/>
              </a:rPr>
              <a:t>I will </a:t>
            </a:r>
            <a:r>
              <a:rPr lang="en-AU" sz="2400" dirty="0">
                <a:latin typeface="+mn-lt"/>
              </a:rPr>
              <a:t>be to you a God: and ye shall know that I am the LORD your God, which bringeth you out from under the burdens of the Egyptians. And </a:t>
            </a:r>
            <a:r>
              <a:rPr lang="en-AU" sz="2400" dirty="0">
                <a:solidFill>
                  <a:schemeClr val="accent1">
                    <a:lumMod val="40000"/>
                    <a:lumOff val="60000"/>
                  </a:schemeClr>
                </a:solidFill>
                <a:latin typeface="+mn-lt"/>
              </a:rPr>
              <a:t>I will </a:t>
            </a:r>
            <a:r>
              <a:rPr lang="en-AU" sz="2400" dirty="0">
                <a:latin typeface="+mn-lt"/>
              </a:rPr>
              <a:t>bring you in unto the land, concerning the which I did swear to give it to Abraham, to Isaac, and to Jacob; and </a:t>
            </a:r>
            <a:r>
              <a:rPr lang="en-AU" sz="2400" dirty="0">
                <a:solidFill>
                  <a:schemeClr val="accent1">
                    <a:lumMod val="40000"/>
                    <a:lumOff val="60000"/>
                  </a:schemeClr>
                </a:solidFill>
                <a:latin typeface="+mn-lt"/>
              </a:rPr>
              <a:t>I will </a:t>
            </a:r>
            <a:r>
              <a:rPr lang="en-AU" sz="2400" dirty="0">
                <a:latin typeface="+mn-lt"/>
              </a:rPr>
              <a:t>give it you for an heritage: I am the LORD.</a:t>
            </a:r>
          </a:p>
        </p:txBody>
      </p:sp>
    </p:spTree>
    <p:extLst>
      <p:ext uri="{BB962C8B-B14F-4D97-AF65-F5344CB8AC3E}">
        <p14:creationId xmlns:p14="http://schemas.microsoft.com/office/powerpoint/2010/main" val="1963413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047135" y="343903"/>
            <a:ext cx="10043401" cy="1049235"/>
          </a:xfrm>
        </p:spPr>
        <p:txBody>
          <a:bodyPr>
            <a:normAutofit/>
          </a:bodyPr>
          <a:lstStyle/>
          <a:p>
            <a:r>
              <a:rPr lang="en-AU" sz="4000" dirty="0"/>
              <a:t>The Holy Covenant Reaction</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1101464" y="1740310"/>
            <a:ext cx="9821731" cy="4719484"/>
          </a:xfrm>
        </p:spPr>
        <p:txBody>
          <a:bodyPr>
            <a:normAutofit/>
          </a:bodyPr>
          <a:lstStyle/>
          <a:p>
            <a:pPr marL="0" indent="0" algn="just">
              <a:spcAft>
                <a:spcPts val="1000"/>
              </a:spcAft>
              <a:buNone/>
            </a:pPr>
            <a:r>
              <a:rPr lang="en-AU" sz="2400" dirty="0">
                <a:latin typeface="+mn-lt"/>
              </a:rPr>
              <a:t>Before Christ</a:t>
            </a:r>
          </a:p>
          <a:p>
            <a:pPr marL="0" indent="0" algn="just">
              <a:spcAft>
                <a:spcPts val="1000"/>
              </a:spcAft>
              <a:buNone/>
            </a:pPr>
            <a:r>
              <a:rPr lang="en-AU" sz="2400" dirty="0">
                <a:latin typeface="+mn-lt"/>
              </a:rPr>
              <a:t>And Moses </a:t>
            </a:r>
            <a:r>
              <a:rPr lang="en-AU" sz="2400" dirty="0" err="1">
                <a:latin typeface="+mn-lt"/>
              </a:rPr>
              <a:t>spake</a:t>
            </a:r>
            <a:r>
              <a:rPr lang="en-AU" sz="2400" dirty="0">
                <a:latin typeface="+mn-lt"/>
              </a:rPr>
              <a:t> so unto the children of Israel: </a:t>
            </a:r>
            <a:r>
              <a:rPr lang="en-AU" sz="2400" dirty="0">
                <a:solidFill>
                  <a:srgbClr val="92D050"/>
                </a:solidFill>
                <a:latin typeface="+mn-lt"/>
              </a:rPr>
              <a:t>but they hearkened</a:t>
            </a:r>
            <a:r>
              <a:rPr lang="en-AU" sz="2400" dirty="0">
                <a:latin typeface="+mn-lt"/>
              </a:rPr>
              <a:t> not unto Moses for anguish of spirit, and for cruel bondage. Exodus 6:5-9</a:t>
            </a:r>
          </a:p>
          <a:p>
            <a:pPr marL="0" indent="0" algn="just">
              <a:spcAft>
                <a:spcPts val="1000"/>
              </a:spcAft>
              <a:buNone/>
            </a:pPr>
            <a:r>
              <a:rPr lang="en-AU" sz="2400" dirty="0">
                <a:latin typeface="+mn-lt"/>
              </a:rPr>
              <a:t>After Christ</a:t>
            </a:r>
          </a:p>
          <a:p>
            <a:pPr marL="0" indent="0" algn="just">
              <a:spcAft>
                <a:spcPts val="1000"/>
              </a:spcAft>
              <a:buNone/>
            </a:pPr>
            <a:r>
              <a:rPr lang="en-AU" sz="2400" dirty="0">
                <a:latin typeface="+mn-lt"/>
              </a:rPr>
              <a:t>And I gave her space to repent of her fornication; </a:t>
            </a:r>
            <a:r>
              <a:rPr lang="en-AU" sz="2400" dirty="0">
                <a:solidFill>
                  <a:srgbClr val="92D050"/>
                </a:solidFill>
                <a:latin typeface="+mn-lt"/>
              </a:rPr>
              <a:t>and she repented not.</a:t>
            </a:r>
            <a:r>
              <a:rPr lang="en-AU" sz="2400" dirty="0">
                <a:latin typeface="+mn-lt"/>
              </a:rPr>
              <a:t> Behold, I will cast her into a bed, and them that commit adultery with her into great tribulation, except they repent of their deeds. Rev 2:21-22)</a:t>
            </a:r>
          </a:p>
        </p:txBody>
      </p:sp>
    </p:spTree>
    <p:extLst>
      <p:ext uri="{BB962C8B-B14F-4D97-AF65-F5344CB8AC3E}">
        <p14:creationId xmlns:p14="http://schemas.microsoft.com/office/powerpoint/2010/main" val="4119415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047135" y="343903"/>
            <a:ext cx="10043401" cy="1049235"/>
          </a:xfrm>
        </p:spPr>
        <p:txBody>
          <a:bodyPr>
            <a:normAutofit/>
          </a:bodyPr>
          <a:lstStyle/>
          <a:p>
            <a:r>
              <a:rPr lang="en-AU" sz="4000" dirty="0"/>
              <a:t>God’s Promise</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1101464" y="1740310"/>
            <a:ext cx="9821731" cy="4719484"/>
          </a:xfrm>
        </p:spPr>
        <p:txBody>
          <a:bodyPr>
            <a:normAutofit/>
          </a:bodyPr>
          <a:lstStyle/>
          <a:p>
            <a:pPr marL="0" indent="0" algn="just">
              <a:spcAft>
                <a:spcPts val="1000"/>
              </a:spcAft>
              <a:buNone/>
            </a:pPr>
            <a:r>
              <a:rPr lang="en-AU" sz="2400" dirty="0">
                <a:latin typeface="+mn-lt"/>
              </a:rPr>
              <a:t>"I will send My fear before you, I will cause confusion among all the people to whom you come, and will make all your enemies turn their backs to you. </a:t>
            </a:r>
            <a:r>
              <a:rPr lang="en-AU" sz="2400" dirty="0">
                <a:solidFill>
                  <a:srgbClr val="92D050"/>
                </a:solidFill>
                <a:latin typeface="+mn-lt"/>
              </a:rPr>
              <a:t>And I will send hornets before you, </a:t>
            </a:r>
            <a:r>
              <a:rPr lang="en-AU" sz="2400" dirty="0">
                <a:latin typeface="+mn-lt"/>
              </a:rPr>
              <a:t>which shall drive out the Hivite, the Canaanite, and the Hittite from before you. (Exo 23:27-28)After Christ</a:t>
            </a:r>
          </a:p>
          <a:p>
            <a:pPr marL="0" indent="0" algn="just">
              <a:spcAft>
                <a:spcPts val="1000"/>
              </a:spcAft>
              <a:buNone/>
            </a:pPr>
            <a:r>
              <a:rPr lang="en-AU" sz="2400" dirty="0">
                <a:latin typeface="+mn-lt"/>
              </a:rPr>
              <a:t>Joshua 24:12  </a:t>
            </a:r>
            <a:r>
              <a:rPr lang="en-AU" sz="2400" dirty="0">
                <a:solidFill>
                  <a:srgbClr val="92D050"/>
                </a:solidFill>
                <a:latin typeface="+mn-lt"/>
              </a:rPr>
              <a:t>I sent the hornet before you </a:t>
            </a:r>
            <a:r>
              <a:rPr lang="en-AU" sz="2400" dirty="0">
                <a:latin typeface="+mn-lt"/>
              </a:rPr>
              <a:t>which drove them out from before you, also the two kings of the Amorites, but </a:t>
            </a:r>
            <a:r>
              <a:rPr lang="en-AU" sz="2400" dirty="0">
                <a:solidFill>
                  <a:srgbClr val="92D050"/>
                </a:solidFill>
                <a:latin typeface="+mn-lt"/>
              </a:rPr>
              <a:t>not with your sword or with your bow. </a:t>
            </a:r>
          </a:p>
        </p:txBody>
      </p:sp>
    </p:spTree>
    <p:extLst>
      <p:ext uri="{BB962C8B-B14F-4D97-AF65-F5344CB8AC3E}">
        <p14:creationId xmlns:p14="http://schemas.microsoft.com/office/powerpoint/2010/main" val="37015692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047135" y="343903"/>
            <a:ext cx="10043401" cy="1049235"/>
          </a:xfrm>
        </p:spPr>
        <p:txBody>
          <a:bodyPr>
            <a:normAutofit/>
          </a:bodyPr>
          <a:lstStyle/>
          <a:p>
            <a:r>
              <a:rPr lang="en-AU" sz="4000" dirty="0"/>
              <a:t>Daniel 11:30</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1101464" y="1740310"/>
            <a:ext cx="9821731" cy="4719484"/>
          </a:xfrm>
        </p:spPr>
        <p:txBody>
          <a:bodyPr>
            <a:normAutofit/>
          </a:bodyPr>
          <a:lstStyle/>
          <a:p>
            <a:pPr marL="0" indent="0" algn="just">
              <a:spcAft>
                <a:spcPts val="1000"/>
              </a:spcAft>
              <a:buNone/>
            </a:pPr>
            <a:r>
              <a:rPr lang="en-AU" sz="2400" dirty="0">
                <a:latin typeface="+mn-lt"/>
              </a:rPr>
              <a:t>For ships from Cyprus shall come against him; therefore he shall be grieved, </a:t>
            </a:r>
            <a:r>
              <a:rPr lang="en-AU" sz="2400" dirty="0">
                <a:solidFill>
                  <a:srgbClr val="92D050"/>
                </a:solidFill>
                <a:latin typeface="+mn-lt"/>
              </a:rPr>
              <a:t>and return in rage against the holy covenant</a:t>
            </a:r>
            <a:r>
              <a:rPr lang="en-AU" sz="2400" dirty="0">
                <a:latin typeface="+mn-lt"/>
              </a:rPr>
              <a:t>, and do damage. "So he shall return and show regard for those who forsake the holy covenant. </a:t>
            </a:r>
            <a:r>
              <a:rPr lang="en-AU" sz="2400" dirty="0">
                <a:solidFill>
                  <a:srgbClr val="92D050"/>
                </a:solidFill>
                <a:latin typeface="+mn-lt"/>
              </a:rPr>
              <a:t>And forces shall be mustered by him, and they shall defile the sanctuary fortress; </a:t>
            </a:r>
            <a:r>
              <a:rPr lang="en-AU" sz="2400" dirty="0">
                <a:latin typeface="+mn-lt"/>
              </a:rPr>
              <a:t>then they shall take away the daily </a:t>
            </a:r>
            <a:r>
              <a:rPr lang="en-AU" sz="2400" i="1" dirty="0">
                <a:solidFill>
                  <a:schemeClr val="tx1">
                    <a:lumMod val="75000"/>
                  </a:schemeClr>
                </a:solidFill>
                <a:latin typeface="+mn-lt"/>
              </a:rPr>
              <a:t>sacrifices</a:t>
            </a:r>
            <a:r>
              <a:rPr lang="en-AU" sz="2400" dirty="0">
                <a:latin typeface="+mn-lt"/>
              </a:rPr>
              <a:t>, and place there the abomination of desolation. (Dan 11:30-31)(NKJV)</a:t>
            </a:r>
            <a:endParaRPr lang="en-AU" sz="2400" dirty="0">
              <a:solidFill>
                <a:srgbClr val="92D050"/>
              </a:solidFill>
              <a:latin typeface="+mn-lt"/>
            </a:endParaRPr>
          </a:p>
        </p:txBody>
      </p:sp>
    </p:spTree>
    <p:extLst>
      <p:ext uri="{BB962C8B-B14F-4D97-AF65-F5344CB8AC3E}">
        <p14:creationId xmlns:p14="http://schemas.microsoft.com/office/powerpoint/2010/main" val="3576180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973395" y="343903"/>
            <a:ext cx="10043401" cy="1049235"/>
          </a:xfrm>
        </p:spPr>
        <p:txBody>
          <a:bodyPr>
            <a:normAutofit fontScale="90000"/>
          </a:bodyPr>
          <a:lstStyle/>
          <a:p>
            <a:r>
              <a:rPr lang="en-AU" sz="4000" dirty="0"/>
              <a:t>Loss of liberty means need for repentance</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1101464" y="1740310"/>
            <a:ext cx="9821731" cy="4719484"/>
          </a:xfrm>
        </p:spPr>
        <p:txBody>
          <a:bodyPr>
            <a:normAutofit fontScale="92500"/>
          </a:bodyPr>
          <a:lstStyle/>
          <a:p>
            <a:pPr marL="0" indent="0" algn="just">
              <a:spcAft>
                <a:spcPts val="1000"/>
              </a:spcAft>
              <a:buNone/>
            </a:pPr>
            <a:r>
              <a:rPr lang="en-AU" sz="2400" dirty="0">
                <a:solidFill>
                  <a:srgbClr val="92D050"/>
                </a:solidFill>
                <a:latin typeface="+mn-lt"/>
              </a:rPr>
              <a:t>O Lord, righteousness belongs to You, but to us shame of face</a:t>
            </a:r>
            <a:r>
              <a:rPr lang="en-AU" sz="2400" dirty="0">
                <a:latin typeface="+mn-lt"/>
              </a:rPr>
              <a:t>, as it is this day—to the men of Judah, to the inhabitants of Jerusalem and all Israel, those near and those far off </a:t>
            </a:r>
            <a:r>
              <a:rPr lang="en-AU" sz="2400" dirty="0">
                <a:solidFill>
                  <a:srgbClr val="92D050"/>
                </a:solidFill>
                <a:latin typeface="+mn-lt"/>
              </a:rPr>
              <a:t>in all the countries to which You have driven them, because of the unfaithfulness </a:t>
            </a:r>
            <a:r>
              <a:rPr lang="en-AU" sz="2400" dirty="0">
                <a:latin typeface="+mn-lt"/>
              </a:rPr>
              <a:t>which they have committed against You. "O Lord, to us belongs shame of face, to our kings, our princes, and our fathers, because we have sinned against You. </a:t>
            </a:r>
            <a:r>
              <a:rPr lang="en-AU" sz="2400" dirty="0">
                <a:solidFill>
                  <a:srgbClr val="92D050"/>
                </a:solidFill>
                <a:latin typeface="+mn-lt"/>
              </a:rPr>
              <a:t>To the Lord our God belong mercy and forgiveness, though we have rebelled against Him. We have not obeyed the voice of the LORD our God, to walk in His laws, which He set before us by His servants the prophets.</a:t>
            </a:r>
            <a:r>
              <a:rPr lang="en-AU" sz="2400" dirty="0">
                <a:latin typeface="+mn-lt"/>
              </a:rPr>
              <a:t> </a:t>
            </a:r>
            <a:r>
              <a:rPr lang="en-AU" sz="2400" dirty="0">
                <a:solidFill>
                  <a:schemeClr val="accent1">
                    <a:lumMod val="40000"/>
                    <a:lumOff val="60000"/>
                  </a:schemeClr>
                </a:solidFill>
                <a:latin typeface="+mn-lt"/>
              </a:rPr>
              <a:t>Yes, all Israel has transgressed Your law, and has departed so as not to obey</a:t>
            </a:r>
            <a:r>
              <a:rPr lang="en-AU" sz="2400" dirty="0">
                <a:latin typeface="+mn-lt"/>
              </a:rPr>
              <a:t> </a:t>
            </a:r>
            <a:r>
              <a:rPr lang="en-AU" sz="2400" dirty="0">
                <a:solidFill>
                  <a:srgbClr val="92D050"/>
                </a:solidFill>
                <a:latin typeface="+mn-lt"/>
              </a:rPr>
              <a:t>Your voice; therefore the curse and the oath written in the Law of Moses the servant of God have been poured out on us, because we have sinned against Him. </a:t>
            </a:r>
            <a:r>
              <a:rPr lang="en-AU" sz="2400" dirty="0">
                <a:latin typeface="+mn-lt"/>
              </a:rPr>
              <a:t>(Dan 9:7-11)</a:t>
            </a:r>
            <a:endParaRPr lang="en-AU" sz="2400" dirty="0">
              <a:solidFill>
                <a:srgbClr val="92D050"/>
              </a:solidFill>
              <a:latin typeface="+mn-lt"/>
            </a:endParaRPr>
          </a:p>
        </p:txBody>
      </p:sp>
    </p:spTree>
    <p:extLst>
      <p:ext uri="{BB962C8B-B14F-4D97-AF65-F5344CB8AC3E}">
        <p14:creationId xmlns:p14="http://schemas.microsoft.com/office/powerpoint/2010/main" val="30693494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973395" y="343903"/>
            <a:ext cx="10043401" cy="1049235"/>
          </a:xfrm>
        </p:spPr>
        <p:txBody>
          <a:bodyPr>
            <a:normAutofit/>
          </a:bodyPr>
          <a:lstStyle/>
          <a:p>
            <a:r>
              <a:rPr lang="en-AU" sz="4000" dirty="0"/>
              <a:t>All Israel has transgressed the law</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1101464" y="1740310"/>
            <a:ext cx="9821731" cy="4719484"/>
          </a:xfrm>
        </p:spPr>
        <p:txBody>
          <a:bodyPr>
            <a:normAutofit/>
          </a:bodyPr>
          <a:lstStyle/>
          <a:p>
            <a:pPr marL="0" indent="0" algn="just">
              <a:spcAft>
                <a:spcPts val="1000"/>
              </a:spcAft>
              <a:buNone/>
            </a:pPr>
            <a:r>
              <a:rPr lang="en-AU" sz="2400" dirty="0">
                <a:latin typeface="+mn-lt"/>
              </a:rPr>
              <a:t>Matt 5:17  Think not that I am come to destroy the law, or the prophets: I am not come to destroy, but to fulfil. </a:t>
            </a:r>
          </a:p>
          <a:p>
            <a:pPr marL="0" indent="0" algn="just">
              <a:spcAft>
                <a:spcPts val="1000"/>
              </a:spcAft>
              <a:buNone/>
            </a:pPr>
            <a:r>
              <a:rPr lang="en-AU" sz="2400" dirty="0">
                <a:latin typeface="+mn-lt"/>
              </a:rPr>
              <a:t>Ye have heard that it hath been said, Thou shalt love thy neighbour, and hate thine enemy. But I say unto you, Love your enemies, bless them that curse you, do good to them that hate you, and pray for them which despitefully use you, and persecute you; That ye may be the children of your Father which is in heaven: for he </a:t>
            </a:r>
            <a:r>
              <a:rPr lang="en-AU" sz="2400" dirty="0" err="1">
                <a:latin typeface="+mn-lt"/>
              </a:rPr>
              <a:t>maketh</a:t>
            </a:r>
            <a:r>
              <a:rPr lang="en-AU" sz="2400" dirty="0">
                <a:latin typeface="+mn-lt"/>
              </a:rPr>
              <a:t> his sun to rise on the evil and on the good, and </a:t>
            </a:r>
            <a:r>
              <a:rPr lang="en-AU" sz="2400" dirty="0" err="1">
                <a:latin typeface="+mn-lt"/>
              </a:rPr>
              <a:t>sendeth</a:t>
            </a:r>
            <a:r>
              <a:rPr lang="en-AU" sz="2400" dirty="0">
                <a:latin typeface="+mn-lt"/>
              </a:rPr>
              <a:t> rain on the just and on the unjust.(Matt 5:43-45)</a:t>
            </a:r>
          </a:p>
          <a:p>
            <a:pPr marL="0" indent="0" algn="just">
              <a:spcAft>
                <a:spcPts val="1000"/>
              </a:spcAft>
              <a:buNone/>
            </a:pPr>
            <a:endParaRPr lang="en-AU" sz="2400" dirty="0">
              <a:latin typeface="+mn-lt"/>
            </a:endParaRPr>
          </a:p>
        </p:txBody>
      </p:sp>
    </p:spTree>
    <p:extLst>
      <p:ext uri="{BB962C8B-B14F-4D97-AF65-F5344CB8AC3E}">
        <p14:creationId xmlns:p14="http://schemas.microsoft.com/office/powerpoint/2010/main" val="4484263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678427" y="343903"/>
            <a:ext cx="10338370" cy="1049235"/>
          </a:xfrm>
        </p:spPr>
        <p:txBody>
          <a:bodyPr>
            <a:normAutofit/>
          </a:bodyPr>
          <a:lstStyle/>
          <a:p>
            <a:r>
              <a:rPr lang="en-AU" sz="4000" dirty="0"/>
              <a:t>The Present Crisis</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612059" y="1283110"/>
            <a:ext cx="6784258" cy="5176684"/>
          </a:xfrm>
        </p:spPr>
        <p:txBody>
          <a:bodyPr>
            <a:normAutofit fontScale="92500" lnSpcReduction="10000"/>
          </a:bodyPr>
          <a:lstStyle/>
          <a:p>
            <a:pPr marL="0" indent="0" algn="just">
              <a:spcAft>
                <a:spcPts val="1000"/>
              </a:spcAft>
              <a:buNone/>
            </a:pPr>
            <a:r>
              <a:rPr lang="en-AU" sz="2400" dirty="0">
                <a:latin typeface="+mn-lt"/>
              </a:rPr>
              <a:t>Carlo Maria </a:t>
            </a:r>
            <a:r>
              <a:rPr lang="en-AU" sz="2400" dirty="0" err="1">
                <a:latin typeface="+mn-lt"/>
              </a:rPr>
              <a:t>Viganò</a:t>
            </a:r>
            <a:endParaRPr lang="en-AU" sz="2400" dirty="0">
              <a:latin typeface="+mn-lt"/>
            </a:endParaRPr>
          </a:p>
          <a:p>
            <a:pPr marL="0" indent="0" algn="just">
              <a:spcAft>
                <a:spcPts val="1000"/>
              </a:spcAft>
              <a:buNone/>
            </a:pPr>
            <a:r>
              <a:rPr lang="en-AU" sz="2400" dirty="0">
                <a:latin typeface="+mn-lt"/>
              </a:rPr>
              <a:t>Carlo Maria </a:t>
            </a:r>
            <a:r>
              <a:rPr lang="en-AU" sz="2400" dirty="0" err="1">
                <a:latin typeface="+mn-lt"/>
              </a:rPr>
              <a:t>Viganò</a:t>
            </a:r>
            <a:r>
              <a:rPr lang="en-AU" sz="2400" dirty="0">
                <a:latin typeface="+mn-lt"/>
              </a:rPr>
              <a:t> is an archbishop of the Catholic Church who served as the Apostolic Nuncio to the United States from 19 October 2011 to 12 April 2016. He previously served as Secretary-General of the Governorate of Vatican City State from 16 July 2009 to 3 September 2011.Wikipedia</a:t>
            </a:r>
          </a:p>
          <a:p>
            <a:pPr marL="0" indent="0" algn="just">
              <a:spcAft>
                <a:spcPts val="1000"/>
              </a:spcAft>
              <a:buNone/>
            </a:pPr>
            <a:r>
              <a:rPr lang="en-AU" sz="2400" dirty="0">
                <a:latin typeface="+mn-lt"/>
              </a:rPr>
              <a:t>Aug 25 2018, he sent a letter to the Pope calling on him to resign for misconduct.</a:t>
            </a:r>
          </a:p>
          <a:p>
            <a:pPr marL="0" indent="0" algn="just">
              <a:spcAft>
                <a:spcPts val="1000"/>
              </a:spcAft>
              <a:buNone/>
            </a:pPr>
            <a:r>
              <a:rPr lang="en-AU" sz="2400" dirty="0">
                <a:latin typeface="+mn-lt"/>
              </a:rPr>
              <a:t>In June of 2020 he wrote a letter to president Donald Trump concerning the deep state, freemasonry and the Covid event as a plan to take over the world via the global reset.  </a:t>
            </a:r>
          </a:p>
        </p:txBody>
      </p:sp>
      <p:pic>
        <p:nvPicPr>
          <p:cNvPr id="7" name="Picture 6">
            <a:extLst>
              <a:ext uri="{FF2B5EF4-FFF2-40B4-BE49-F238E27FC236}">
                <a16:creationId xmlns:a16="http://schemas.microsoft.com/office/drawing/2014/main" id="{B40ED36A-1E35-4170-B205-CC737E89B7D1}"/>
              </a:ext>
            </a:extLst>
          </p:cNvPr>
          <p:cNvPicPr>
            <a:picLocks noChangeAspect="1"/>
          </p:cNvPicPr>
          <p:nvPr/>
        </p:nvPicPr>
        <p:blipFill>
          <a:blip r:embed="rId2"/>
          <a:stretch>
            <a:fillRect/>
          </a:stretch>
        </p:blipFill>
        <p:spPr>
          <a:xfrm>
            <a:off x="7787148" y="1393138"/>
            <a:ext cx="4152900" cy="3171825"/>
          </a:xfrm>
          <a:prstGeom prst="rect">
            <a:avLst/>
          </a:prstGeom>
        </p:spPr>
      </p:pic>
    </p:spTree>
    <p:extLst>
      <p:ext uri="{BB962C8B-B14F-4D97-AF65-F5344CB8AC3E}">
        <p14:creationId xmlns:p14="http://schemas.microsoft.com/office/powerpoint/2010/main" val="12341129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973395" y="343903"/>
            <a:ext cx="10043401" cy="1049235"/>
          </a:xfrm>
        </p:spPr>
        <p:txBody>
          <a:bodyPr>
            <a:normAutofit/>
          </a:bodyPr>
          <a:lstStyle/>
          <a:p>
            <a:r>
              <a:rPr lang="en-AU" sz="4000" dirty="0"/>
              <a:t>Why is it important</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681009" y="3646079"/>
            <a:ext cx="10837481" cy="2706329"/>
          </a:xfrm>
        </p:spPr>
        <p:txBody>
          <a:bodyPr>
            <a:normAutofit/>
          </a:bodyPr>
          <a:lstStyle/>
          <a:p>
            <a:pPr marL="0" indent="0" algn="just">
              <a:spcAft>
                <a:spcPts val="1000"/>
              </a:spcAft>
              <a:buNone/>
            </a:pPr>
            <a:r>
              <a:rPr lang="en-AU" sz="2400" dirty="0">
                <a:latin typeface="+mn-lt"/>
              </a:rPr>
              <a:t>2</a:t>
            </a:r>
            <a:r>
              <a:rPr lang="en-AU" sz="2400" baseline="30000" dirty="0">
                <a:latin typeface="+mn-lt"/>
              </a:rPr>
              <a:t>nd</a:t>
            </a:r>
            <a:r>
              <a:rPr lang="en-AU" sz="2400" dirty="0">
                <a:latin typeface="+mn-lt"/>
              </a:rPr>
              <a:t> letter from Carlo Maria </a:t>
            </a:r>
            <a:r>
              <a:rPr lang="en-AU" sz="2400" dirty="0" err="1">
                <a:latin typeface="+mn-lt"/>
              </a:rPr>
              <a:t>Viganò</a:t>
            </a:r>
            <a:endParaRPr lang="en-AU" sz="2400" dirty="0">
              <a:latin typeface="+mn-lt"/>
            </a:endParaRPr>
          </a:p>
          <a:p>
            <a:pPr marL="0" indent="0" algn="just">
              <a:spcAft>
                <a:spcPts val="1000"/>
              </a:spcAft>
              <a:buNone/>
            </a:pPr>
            <a:r>
              <a:rPr lang="en-AU" sz="2400" dirty="0">
                <a:latin typeface="+mn-lt"/>
              </a:rPr>
              <a:t>Mr. President, you have clearly stated that you want to defend the nation – One Nation under God, fundamental liberties, and non-negotiable values that are denied and fought against today. It is you, dear President, who are “the one who opposes” the deep state, the final assault of the children of darkness.</a:t>
            </a:r>
          </a:p>
        </p:txBody>
      </p:sp>
      <p:pic>
        <p:nvPicPr>
          <p:cNvPr id="5" name="Picture 4">
            <a:extLst>
              <a:ext uri="{FF2B5EF4-FFF2-40B4-BE49-F238E27FC236}">
                <a16:creationId xmlns:a16="http://schemas.microsoft.com/office/drawing/2014/main" id="{67F6C347-B1F0-4F4A-9564-5C3BC0864D82}"/>
              </a:ext>
            </a:extLst>
          </p:cNvPr>
          <p:cNvPicPr>
            <a:picLocks noChangeAspect="1"/>
          </p:cNvPicPr>
          <p:nvPr/>
        </p:nvPicPr>
        <p:blipFill>
          <a:blip r:embed="rId2"/>
          <a:stretch>
            <a:fillRect/>
          </a:stretch>
        </p:blipFill>
        <p:spPr>
          <a:xfrm>
            <a:off x="2045417" y="1640297"/>
            <a:ext cx="6877050" cy="1571625"/>
          </a:xfrm>
          <a:prstGeom prst="rect">
            <a:avLst/>
          </a:prstGeom>
        </p:spPr>
      </p:pic>
    </p:spTree>
    <p:extLst>
      <p:ext uri="{BB962C8B-B14F-4D97-AF65-F5344CB8AC3E}">
        <p14:creationId xmlns:p14="http://schemas.microsoft.com/office/powerpoint/2010/main" val="725745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973395" y="343903"/>
            <a:ext cx="10043401" cy="1049235"/>
          </a:xfrm>
        </p:spPr>
        <p:txBody>
          <a:bodyPr>
            <a:normAutofit/>
          </a:bodyPr>
          <a:lstStyle/>
          <a:p>
            <a:r>
              <a:rPr lang="en-AU" sz="4000" dirty="0"/>
              <a:t>Vigano’s second letter July 2020</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677259" y="1334729"/>
            <a:ext cx="10837481" cy="5017679"/>
          </a:xfrm>
        </p:spPr>
        <p:txBody>
          <a:bodyPr>
            <a:normAutofit fontScale="85000" lnSpcReduction="10000"/>
          </a:bodyPr>
          <a:lstStyle/>
          <a:p>
            <a:pPr marL="0" indent="0" algn="just">
              <a:spcAft>
                <a:spcPts val="1000"/>
              </a:spcAft>
              <a:buNone/>
            </a:pPr>
            <a:r>
              <a:rPr lang="en-AU" sz="2400" dirty="0">
                <a:latin typeface="+mn-lt"/>
              </a:rPr>
              <a:t>For this reason, it is necessary that all people of goodwill be persuaded of the epochal importance of the imminent election: not so much for the sake of this or that political program, but because of the general inspiration of your action that best embodies – in this particular historical context – that world, our world, which they want to cancel by means of the lockdown. </a:t>
            </a:r>
            <a:r>
              <a:rPr lang="en-AU" sz="2400" dirty="0">
                <a:solidFill>
                  <a:srgbClr val="92D050"/>
                </a:solidFill>
                <a:latin typeface="+mn-lt"/>
              </a:rPr>
              <a:t>Your adversary is also our adversary: it is the Enemy of the human race, He who is “a murderer from the beginning” </a:t>
            </a:r>
            <a:r>
              <a:rPr lang="en-AU" sz="2400" dirty="0">
                <a:latin typeface="+mn-lt"/>
              </a:rPr>
              <a:t>(Jn 8:44).</a:t>
            </a:r>
          </a:p>
          <a:p>
            <a:pPr marL="0" indent="0" algn="just">
              <a:spcAft>
                <a:spcPts val="1000"/>
              </a:spcAft>
              <a:buNone/>
            </a:pPr>
            <a:r>
              <a:rPr lang="en-AU" sz="2400" dirty="0">
                <a:solidFill>
                  <a:srgbClr val="92D050"/>
                </a:solidFill>
                <a:latin typeface="+mn-lt"/>
              </a:rPr>
              <a:t>Around you are gathered with faith and courage those who consider you the final garrison against the world dictatorship. </a:t>
            </a:r>
            <a:r>
              <a:rPr lang="en-AU" sz="2400" dirty="0">
                <a:latin typeface="+mn-lt"/>
              </a:rPr>
              <a:t>The alternative is to vote for </a:t>
            </a:r>
            <a:r>
              <a:rPr lang="en-AU" sz="2400" dirty="0">
                <a:solidFill>
                  <a:srgbClr val="92D050"/>
                </a:solidFill>
                <a:latin typeface="+mn-lt"/>
              </a:rPr>
              <a:t>a person who is manipulated by the deep state, gravely compromised by scandals and corruption, who will do to the United States what Jorge Mario Bergoglio is doing to the Church</a:t>
            </a:r>
            <a:r>
              <a:rPr lang="en-AU" sz="2400" dirty="0">
                <a:latin typeface="+mn-lt"/>
              </a:rPr>
              <a:t>, Prime Minister Conte to Italy, President Macron to France, Prime Minster Sanchez to Spain, and so on. The blackmailable nature of Joe Biden – just like that of the prelates of the Vatican’s “magic circle” – will expose him to be used unscrupulously, allowing illegitimate powers to interfere in both domestic politics as well as international balances. It is obvious that those who manipulate him already have someone worse than him ready, with whom they will replace him as soon as the opportunity arises.</a:t>
            </a:r>
          </a:p>
        </p:txBody>
      </p:sp>
    </p:spTree>
    <p:extLst>
      <p:ext uri="{BB962C8B-B14F-4D97-AF65-F5344CB8AC3E}">
        <p14:creationId xmlns:p14="http://schemas.microsoft.com/office/powerpoint/2010/main" val="680317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047135" y="343903"/>
            <a:ext cx="10043401" cy="1049235"/>
          </a:xfrm>
        </p:spPr>
        <p:txBody>
          <a:bodyPr>
            <a:normAutofit/>
          </a:bodyPr>
          <a:lstStyle/>
          <a:p>
            <a:r>
              <a:rPr lang="en-AU" sz="4000" dirty="0"/>
              <a:t>Key to Understanding Daniel</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1101464" y="1637070"/>
            <a:ext cx="9821731" cy="4439265"/>
          </a:xfrm>
        </p:spPr>
        <p:txBody>
          <a:bodyPr>
            <a:normAutofit lnSpcReduction="10000"/>
          </a:bodyPr>
          <a:lstStyle/>
          <a:p>
            <a:pPr marL="0" marR="0" indent="0" algn="just" rtl="0">
              <a:buNone/>
            </a:pPr>
            <a:r>
              <a:rPr lang="en-AU" sz="2800" dirty="0">
                <a:latin typeface="+mn-lt"/>
              </a:rPr>
              <a:t>And </a:t>
            </a:r>
            <a:r>
              <a:rPr lang="en-AU" sz="2800" dirty="0">
                <a:solidFill>
                  <a:srgbClr val="92D050"/>
                </a:solidFill>
                <a:latin typeface="+mn-lt"/>
              </a:rPr>
              <a:t>this gospel of the kingdom </a:t>
            </a:r>
            <a:r>
              <a:rPr lang="en-AU" sz="2800" dirty="0">
                <a:latin typeface="+mn-lt"/>
              </a:rPr>
              <a:t>shall be preached in all the world for a witness unto all nations; and then shall the end come. </a:t>
            </a:r>
            <a:r>
              <a:rPr lang="en-AU" sz="2800" dirty="0">
                <a:solidFill>
                  <a:srgbClr val="92D050"/>
                </a:solidFill>
                <a:latin typeface="+mn-lt"/>
              </a:rPr>
              <a:t>When ye therefore shall see the abomination of desolation, spoken of by Daniel the prophet, stand in the holy place</a:t>
            </a:r>
            <a:r>
              <a:rPr lang="en-AU" sz="2800" b="1" dirty="0">
                <a:solidFill>
                  <a:srgbClr val="92D050"/>
                </a:solidFill>
                <a:latin typeface="+mn-lt"/>
              </a:rPr>
              <a:t>, whoso </a:t>
            </a:r>
            <a:r>
              <a:rPr lang="en-AU" sz="2800" b="1" dirty="0" err="1">
                <a:solidFill>
                  <a:srgbClr val="92D050"/>
                </a:solidFill>
                <a:latin typeface="+mn-lt"/>
              </a:rPr>
              <a:t>readeth</a:t>
            </a:r>
            <a:r>
              <a:rPr lang="en-AU" sz="2800" b="1" dirty="0">
                <a:solidFill>
                  <a:srgbClr val="92D050"/>
                </a:solidFill>
                <a:latin typeface="+mn-lt"/>
              </a:rPr>
              <a:t>, let him understand </a:t>
            </a:r>
            <a:r>
              <a:rPr lang="en-AU" sz="2800" dirty="0">
                <a:latin typeface="+mn-lt"/>
              </a:rPr>
              <a:t>Matt 24:14-15</a:t>
            </a:r>
          </a:p>
          <a:p>
            <a:pPr marL="0" marR="0" indent="0" algn="just" rtl="0">
              <a:buNone/>
            </a:pPr>
            <a:endParaRPr lang="en-AU" sz="2800" dirty="0">
              <a:latin typeface="+mn-lt"/>
            </a:endParaRPr>
          </a:p>
          <a:p>
            <a:pPr marL="0" indent="0" algn="just">
              <a:buNone/>
            </a:pPr>
            <a:r>
              <a:rPr lang="en-AU" sz="2800" dirty="0">
                <a:effectLst/>
                <a:latin typeface="+mn-lt"/>
                <a:ea typeface="Calibri" panose="020F0502020204030204" pitchFamily="34" charset="0"/>
                <a:cs typeface="Arial" panose="020B0604020202020204" pitchFamily="34" charset="0"/>
              </a:rPr>
              <a:t>And saying, The time is fulfilled, and the kingdom of God is at hand: </a:t>
            </a:r>
            <a:r>
              <a:rPr lang="en-AU" sz="2800" dirty="0">
                <a:solidFill>
                  <a:srgbClr val="92D050"/>
                </a:solidFill>
                <a:effectLst/>
                <a:latin typeface="+mn-lt"/>
                <a:ea typeface="Calibri" panose="020F0502020204030204" pitchFamily="34" charset="0"/>
                <a:cs typeface="Arial" panose="020B0604020202020204" pitchFamily="34" charset="0"/>
              </a:rPr>
              <a:t>repent ye</a:t>
            </a:r>
            <a:r>
              <a:rPr lang="en-AU" sz="2800" dirty="0">
                <a:effectLst/>
                <a:latin typeface="+mn-lt"/>
                <a:ea typeface="Calibri" panose="020F0502020204030204" pitchFamily="34" charset="0"/>
                <a:cs typeface="Arial" panose="020B0604020202020204" pitchFamily="34" charset="0"/>
              </a:rPr>
              <a:t>, </a:t>
            </a:r>
            <a:r>
              <a:rPr lang="en-AU" sz="2800" dirty="0">
                <a:solidFill>
                  <a:srgbClr val="92D050"/>
                </a:solidFill>
                <a:effectLst/>
                <a:latin typeface="+mn-lt"/>
                <a:ea typeface="Calibri" panose="020F0502020204030204" pitchFamily="34" charset="0"/>
                <a:cs typeface="Arial" panose="020B0604020202020204" pitchFamily="34" charset="0"/>
              </a:rPr>
              <a:t>and believe the gospel</a:t>
            </a:r>
            <a:r>
              <a:rPr lang="en-AU" sz="2800" dirty="0">
                <a:solidFill>
                  <a:srgbClr val="92D050"/>
                </a:solidFill>
                <a:latin typeface="+mn-lt"/>
                <a:ea typeface="Calibri" panose="020F0502020204030204" pitchFamily="34" charset="0"/>
                <a:cs typeface="Arial" panose="020B0604020202020204" pitchFamily="34" charset="0"/>
              </a:rPr>
              <a:t>.</a:t>
            </a:r>
            <a:r>
              <a:rPr lang="en-AU" sz="2800" dirty="0">
                <a:latin typeface="+mn-lt"/>
                <a:ea typeface="Calibri" panose="020F0502020204030204" pitchFamily="34" charset="0"/>
                <a:cs typeface="Arial" panose="020B0604020202020204" pitchFamily="34" charset="0"/>
              </a:rPr>
              <a:t> Mark 1:15  </a:t>
            </a:r>
            <a:endParaRPr lang="en-AU" sz="2800" dirty="0">
              <a:effectLst/>
              <a:latin typeface="+mn-l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824350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973395" y="343903"/>
            <a:ext cx="10043401" cy="1049235"/>
          </a:xfrm>
        </p:spPr>
        <p:txBody>
          <a:bodyPr>
            <a:normAutofit/>
          </a:bodyPr>
          <a:lstStyle/>
          <a:p>
            <a:r>
              <a:rPr lang="en-AU" sz="4000" dirty="0"/>
              <a:t>Vigano’s second letter July 2020</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677259" y="1334729"/>
            <a:ext cx="10837481" cy="5017679"/>
          </a:xfrm>
        </p:spPr>
        <p:txBody>
          <a:bodyPr>
            <a:normAutofit/>
          </a:bodyPr>
          <a:lstStyle/>
          <a:p>
            <a:pPr marL="0" indent="0" algn="just">
              <a:spcAft>
                <a:spcPts val="1000"/>
              </a:spcAft>
              <a:buNone/>
            </a:pPr>
            <a:r>
              <a:rPr lang="en-AU" sz="2400" dirty="0">
                <a:latin typeface="+mn-lt"/>
              </a:rPr>
              <a:t>Mr. President, you are well aware that, in this crucial hour, the United States of America is considered the defending wall against which the war declared by the advocates of globalism has been unleashed. Place your trust in the Lord, strengthened by the words of the Apostle Paul: “I can do all things in Him who strengthens me” (Phil 4:13). To be an instrument of Divine Providence is a great responsibility, for which you will certainly receive all the graces of state that you need, since they are being fervently implored for you by the many people who support you with their prayers.</a:t>
            </a:r>
          </a:p>
        </p:txBody>
      </p:sp>
    </p:spTree>
    <p:extLst>
      <p:ext uri="{BB962C8B-B14F-4D97-AF65-F5344CB8AC3E}">
        <p14:creationId xmlns:p14="http://schemas.microsoft.com/office/powerpoint/2010/main" val="8086486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973395" y="343903"/>
            <a:ext cx="10043401" cy="1049235"/>
          </a:xfrm>
        </p:spPr>
        <p:txBody>
          <a:bodyPr>
            <a:normAutofit/>
          </a:bodyPr>
          <a:lstStyle/>
          <a:p>
            <a:r>
              <a:rPr lang="en-AU" sz="4000" dirty="0"/>
              <a:t>Arms shall stand on his part.</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677259" y="1334729"/>
            <a:ext cx="10837481" cy="5017679"/>
          </a:xfrm>
        </p:spPr>
        <p:txBody>
          <a:bodyPr>
            <a:normAutofit/>
          </a:bodyPr>
          <a:lstStyle/>
          <a:p>
            <a:pPr algn="just">
              <a:spcAft>
                <a:spcPts val="1000"/>
              </a:spcAft>
            </a:pPr>
            <a:r>
              <a:rPr lang="en-AU" sz="2400" dirty="0">
                <a:latin typeface="+mn-lt"/>
              </a:rPr>
              <a:t>Carlo Vigano does not take the position of repentance asking for the mercy of God for the sins of his church and the world but asks for the most powerful country on earth to defend the values of the conservative right. </a:t>
            </a:r>
          </a:p>
          <a:p>
            <a:pPr algn="just">
              <a:spcAft>
                <a:spcPts val="1000"/>
              </a:spcAft>
            </a:pPr>
            <a:r>
              <a:rPr lang="en-AU" sz="2400" dirty="0">
                <a:latin typeface="+mn-lt"/>
              </a:rPr>
              <a:t>Rome is being surrounded by pagan forces because of its sins and now led by a secular minded Pope who is allowing paganism to flourish. </a:t>
            </a:r>
          </a:p>
          <a:p>
            <a:pPr algn="just">
              <a:spcAft>
                <a:spcPts val="1000"/>
              </a:spcAft>
            </a:pPr>
            <a:r>
              <a:rPr lang="en-AU" sz="2400" dirty="0">
                <a:latin typeface="+mn-lt"/>
              </a:rPr>
              <a:t>Rather than take the path of repentance, the call is for arms to stand on the side of the religious right and overthrow the secular left by means of force.  </a:t>
            </a:r>
          </a:p>
          <a:p>
            <a:pPr algn="just">
              <a:spcAft>
                <a:spcPts val="1000"/>
              </a:spcAft>
            </a:pPr>
            <a:r>
              <a:rPr lang="en-AU" sz="2400" dirty="0">
                <a:latin typeface="+mn-lt"/>
              </a:rPr>
              <a:t>This is indignation against the holy covenant. </a:t>
            </a:r>
          </a:p>
        </p:txBody>
      </p:sp>
    </p:spTree>
    <p:extLst>
      <p:ext uri="{BB962C8B-B14F-4D97-AF65-F5344CB8AC3E}">
        <p14:creationId xmlns:p14="http://schemas.microsoft.com/office/powerpoint/2010/main" val="41112002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973395" y="343903"/>
            <a:ext cx="10043401" cy="1049235"/>
          </a:xfrm>
        </p:spPr>
        <p:txBody>
          <a:bodyPr>
            <a:normAutofit/>
          </a:bodyPr>
          <a:lstStyle/>
          <a:p>
            <a:r>
              <a:rPr lang="en-AU" sz="4000" dirty="0"/>
              <a:t>Arms shall stand on his part.</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677259" y="1334729"/>
            <a:ext cx="10837481" cy="5017679"/>
          </a:xfrm>
        </p:spPr>
        <p:txBody>
          <a:bodyPr>
            <a:normAutofit/>
          </a:bodyPr>
          <a:lstStyle/>
          <a:p>
            <a:pPr algn="just">
              <a:spcAft>
                <a:spcPts val="1000"/>
              </a:spcAft>
            </a:pPr>
            <a:r>
              <a:rPr lang="en-AU" sz="2400" dirty="0">
                <a:latin typeface="+mn-lt"/>
              </a:rPr>
              <a:t>Carlo Vigano does not take the position of repentance asking for the mercy of God for the sins of his church and the world but asks for the most powerful country on earth to defend the values of the conservative right. </a:t>
            </a:r>
          </a:p>
          <a:p>
            <a:pPr algn="just">
              <a:spcAft>
                <a:spcPts val="1000"/>
              </a:spcAft>
            </a:pPr>
            <a:r>
              <a:rPr lang="en-AU" sz="2400" dirty="0">
                <a:latin typeface="+mn-lt"/>
              </a:rPr>
              <a:t>Rome is being surrounded by pagan forces because of its sins and now led by a secular minded Pope who is allowing paganism to flourish. </a:t>
            </a:r>
          </a:p>
          <a:p>
            <a:pPr algn="just">
              <a:spcAft>
                <a:spcPts val="1000"/>
              </a:spcAft>
            </a:pPr>
            <a:r>
              <a:rPr lang="en-AU" sz="2400" dirty="0">
                <a:latin typeface="+mn-lt"/>
              </a:rPr>
              <a:t>Rather than take the path of repentance, the call is for arms to stand on the side of the religious right and overthrow the secular left by means of force.  </a:t>
            </a:r>
          </a:p>
          <a:p>
            <a:pPr algn="just">
              <a:spcAft>
                <a:spcPts val="1000"/>
              </a:spcAft>
            </a:pPr>
            <a:r>
              <a:rPr lang="en-AU" sz="2400" dirty="0">
                <a:latin typeface="+mn-lt"/>
              </a:rPr>
              <a:t>This is indignation against the holy covenant. </a:t>
            </a:r>
          </a:p>
        </p:txBody>
      </p:sp>
    </p:spTree>
    <p:extLst>
      <p:ext uri="{BB962C8B-B14F-4D97-AF65-F5344CB8AC3E}">
        <p14:creationId xmlns:p14="http://schemas.microsoft.com/office/powerpoint/2010/main" val="12415374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047135" y="343903"/>
            <a:ext cx="10043401" cy="1049235"/>
          </a:xfrm>
        </p:spPr>
        <p:txBody>
          <a:bodyPr>
            <a:normAutofit/>
          </a:bodyPr>
          <a:lstStyle/>
          <a:p>
            <a:r>
              <a:rPr lang="en-AU" sz="4000" dirty="0"/>
              <a:t>Daniel 11:30</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1047135" y="1732934"/>
            <a:ext cx="9821731" cy="4379687"/>
          </a:xfrm>
        </p:spPr>
        <p:txBody>
          <a:bodyPr>
            <a:normAutofit/>
          </a:bodyPr>
          <a:lstStyle/>
          <a:p>
            <a:pPr marL="0" indent="0" algn="just">
              <a:spcAft>
                <a:spcPts val="1000"/>
              </a:spcAft>
              <a:buNone/>
            </a:pPr>
            <a:r>
              <a:rPr lang="en-AU" sz="2400" dirty="0">
                <a:latin typeface="+mn-lt"/>
              </a:rPr>
              <a:t>For ships from Cyprus shall come against him; therefore he shall be grieved, </a:t>
            </a:r>
            <a:r>
              <a:rPr lang="en-AU" sz="2400" dirty="0">
                <a:solidFill>
                  <a:srgbClr val="92D050"/>
                </a:solidFill>
                <a:latin typeface="+mn-lt"/>
              </a:rPr>
              <a:t>and return in rage against the holy covenant</a:t>
            </a:r>
            <a:r>
              <a:rPr lang="en-AU" sz="2400" dirty="0">
                <a:latin typeface="+mn-lt"/>
              </a:rPr>
              <a:t>, and do damage. "So he shall return and show regard for those who forsake the holy covenant. </a:t>
            </a:r>
            <a:r>
              <a:rPr lang="en-AU" sz="2400" dirty="0">
                <a:solidFill>
                  <a:srgbClr val="92D050"/>
                </a:solidFill>
                <a:latin typeface="+mn-lt"/>
              </a:rPr>
              <a:t>And forces shall be mustered by him, and they shall defile the sanctuary fortress; </a:t>
            </a:r>
            <a:r>
              <a:rPr lang="en-AU" sz="2400" dirty="0">
                <a:latin typeface="+mn-lt"/>
              </a:rPr>
              <a:t>then they shall take away the daily </a:t>
            </a:r>
            <a:r>
              <a:rPr lang="en-AU" sz="2400" i="1" dirty="0">
                <a:solidFill>
                  <a:schemeClr val="tx1">
                    <a:lumMod val="75000"/>
                  </a:schemeClr>
                </a:solidFill>
                <a:latin typeface="+mn-lt"/>
              </a:rPr>
              <a:t>sacrifices</a:t>
            </a:r>
            <a:r>
              <a:rPr lang="en-AU" sz="2400" dirty="0">
                <a:latin typeface="+mn-lt"/>
              </a:rPr>
              <a:t>, and place there the abomination of desolation. (Dan 11:30-31)(NKJV)</a:t>
            </a:r>
          </a:p>
          <a:p>
            <a:pPr marL="0" indent="0" algn="just">
              <a:spcAft>
                <a:spcPts val="1000"/>
              </a:spcAft>
              <a:buNone/>
            </a:pPr>
            <a:endParaRPr lang="en-AU" sz="2400" dirty="0">
              <a:solidFill>
                <a:srgbClr val="92D050"/>
              </a:solidFill>
              <a:latin typeface="+mn-lt"/>
            </a:endParaRPr>
          </a:p>
        </p:txBody>
      </p:sp>
    </p:spTree>
    <p:extLst>
      <p:ext uri="{BB962C8B-B14F-4D97-AF65-F5344CB8AC3E}">
        <p14:creationId xmlns:p14="http://schemas.microsoft.com/office/powerpoint/2010/main" val="23625599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737419" y="343903"/>
            <a:ext cx="10279377" cy="1049235"/>
          </a:xfrm>
        </p:spPr>
        <p:txBody>
          <a:bodyPr>
            <a:normAutofit/>
          </a:bodyPr>
          <a:lstStyle/>
          <a:p>
            <a:r>
              <a:rPr lang="en-AU" sz="4000" dirty="0"/>
              <a:t>Purpose of the Covenant</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677259" y="1334729"/>
            <a:ext cx="10837481" cy="5017679"/>
          </a:xfrm>
        </p:spPr>
        <p:txBody>
          <a:bodyPr>
            <a:normAutofit/>
          </a:bodyPr>
          <a:lstStyle/>
          <a:p>
            <a:pPr marL="0" indent="0" algn="just">
              <a:spcAft>
                <a:spcPts val="1000"/>
              </a:spcAft>
              <a:buNone/>
            </a:pPr>
            <a:r>
              <a:rPr lang="en-AU" sz="2400" dirty="0">
                <a:solidFill>
                  <a:srgbClr val="92D050"/>
                </a:solidFill>
                <a:latin typeface="+mn-lt"/>
              </a:rPr>
              <a:t>For finding fault with them</a:t>
            </a:r>
            <a:r>
              <a:rPr lang="en-AU" sz="2400" dirty="0">
                <a:latin typeface="+mn-lt"/>
              </a:rPr>
              <a:t>, he saith, Behold, the days come, saith the Lord, when </a:t>
            </a:r>
            <a:r>
              <a:rPr lang="en-AU" sz="2400" dirty="0">
                <a:solidFill>
                  <a:srgbClr val="92D050"/>
                </a:solidFill>
                <a:latin typeface="+mn-lt"/>
              </a:rPr>
              <a:t>I will make a new covenant with the house of Israel and with the house of Judah:</a:t>
            </a:r>
            <a:r>
              <a:rPr lang="en-AU" sz="2400" dirty="0">
                <a:latin typeface="+mn-lt"/>
              </a:rPr>
              <a:t> Not according to the covenant that I made with their fathers in the day when I took them by the hand to lead them out of the land of Egypt; </a:t>
            </a:r>
            <a:r>
              <a:rPr lang="en-AU" sz="2400" dirty="0">
                <a:solidFill>
                  <a:srgbClr val="92D050"/>
                </a:solidFill>
                <a:latin typeface="+mn-lt"/>
              </a:rPr>
              <a:t>because they continued not in my covenant</a:t>
            </a:r>
            <a:r>
              <a:rPr lang="en-AU" sz="2400" dirty="0">
                <a:latin typeface="+mn-lt"/>
              </a:rPr>
              <a:t>, and I regarded them not, saith the Lord. </a:t>
            </a:r>
            <a:r>
              <a:rPr lang="en-AU" sz="2400" dirty="0">
                <a:solidFill>
                  <a:srgbClr val="92D050"/>
                </a:solidFill>
                <a:latin typeface="+mn-lt"/>
              </a:rPr>
              <a:t>For this is the covenant that I will make with the house of Israel after those days, saith the Lord; I will put my laws into their mind, and write them in their hearts: </a:t>
            </a:r>
            <a:r>
              <a:rPr lang="en-AU" sz="2400" dirty="0">
                <a:latin typeface="+mn-lt"/>
              </a:rPr>
              <a:t>and I will be to them a God, and they shall be to me a people:(Heb 8:8-10)</a:t>
            </a:r>
          </a:p>
        </p:txBody>
      </p:sp>
    </p:spTree>
    <p:extLst>
      <p:ext uri="{BB962C8B-B14F-4D97-AF65-F5344CB8AC3E}">
        <p14:creationId xmlns:p14="http://schemas.microsoft.com/office/powerpoint/2010/main" val="25060180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047135" y="343903"/>
            <a:ext cx="10043401" cy="1049235"/>
          </a:xfrm>
        </p:spPr>
        <p:txBody>
          <a:bodyPr>
            <a:normAutofit/>
          </a:bodyPr>
          <a:lstStyle/>
          <a:p>
            <a:r>
              <a:rPr lang="en-AU" sz="4000" dirty="0"/>
              <a:t>Key to Understanding Daniel</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1101464" y="1637070"/>
            <a:ext cx="9821731" cy="4439265"/>
          </a:xfrm>
        </p:spPr>
        <p:txBody>
          <a:bodyPr>
            <a:normAutofit lnSpcReduction="10000"/>
          </a:bodyPr>
          <a:lstStyle/>
          <a:p>
            <a:pPr marL="0" marR="0" indent="0" algn="just" rtl="0">
              <a:buNone/>
            </a:pPr>
            <a:r>
              <a:rPr lang="en-AU" sz="2800" dirty="0">
                <a:latin typeface="+mn-lt"/>
              </a:rPr>
              <a:t>And </a:t>
            </a:r>
            <a:r>
              <a:rPr lang="en-AU" sz="2800" dirty="0">
                <a:solidFill>
                  <a:srgbClr val="92D050"/>
                </a:solidFill>
                <a:latin typeface="+mn-lt"/>
              </a:rPr>
              <a:t>this gospel of the kingdom </a:t>
            </a:r>
            <a:r>
              <a:rPr lang="en-AU" sz="2800" dirty="0">
                <a:latin typeface="+mn-lt"/>
              </a:rPr>
              <a:t>shall be preached in all the world for a witness unto all nations; and then shall the end come. </a:t>
            </a:r>
            <a:r>
              <a:rPr lang="en-AU" sz="2800" dirty="0">
                <a:solidFill>
                  <a:srgbClr val="92D050"/>
                </a:solidFill>
                <a:latin typeface="+mn-lt"/>
              </a:rPr>
              <a:t>When ye therefore shall see the abomination of desolation, spoken of by Daniel the prophet, stand in the holy place</a:t>
            </a:r>
            <a:r>
              <a:rPr lang="en-AU" sz="2800" b="1" dirty="0">
                <a:solidFill>
                  <a:srgbClr val="92D050"/>
                </a:solidFill>
                <a:latin typeface="+mn-lt"/>
              </a:rPr>
              <a:t>, whoso </a:t>
            </a:r>
            <a:r>
              <a:rPr lang="en-AU" sz="2800" b="1" dirty="0" err="1">
                <a:solidFill>
                  <a:srgbClr val="92D050"/>
                </a:solidFill>
                <a:latin typeface="+mn-lt"/>
              </a:rPr>
              <a:t>readeth</a:t>
            </a:r>
            <a:r>
              <a:rPr lang="en-AU" sz="2800" b="1" dirty="0">
                <a:solidFill>
                  <a:srgbClr val="92D050"/>
                </a:solidFill>
                <a:latin typeface="+mn-lt"/>
              </a:rPr>
              <a:t>, let him understand </a:t>
            </a:r>
            <a:r>
              <a:rPr lang="en-AU" sz="2800" dirty="0">
                <a:latin typeface="+mn-lt"/>
              </a:rPr>
              <a:t>Matt 24:14-15</a:t>
            </a:r>
          </a:p>
          <a:p>
            <a:pPr marL="0" marR="0" indent="0" algn="just" rtl="0">
              <a:buNone/>
            </a:pPr>
            <a:endParaRPr lang="en-AU" sz="2800" dirty="0">
              <a:latin typeface="+mn-lt"/>
            </a:endParaRPr>
          </a:p>
          <a:p>
            <a:pPr marL="0" indent="0" algn="just">
              <a:buNone/>
            </a:pPr>
            <a:r>
              <a:rPr lang="en-AU" sz="2800" dirty="0">
                <a:effectLst/>
                <a:latin typeface="+mn-lt"/>
                <a:ea typeface="Calibri" panose="020F0502020204030204" pitchFamily="34" charset="0"/>
                <a:cs typeface="Arial" panose="020B0604020202020204" pitchFamily="34" charset="0"/>
              </a:rPr>
              <a:t>And saying, The time is fulfilled, and the kingdom of God is at hand: </a:t>
            </a:r>
            <a:r>
              <a:rPr lang="en-AU" sz="2800" dirty="0">
                <a:solidFill>
                  <a:srgbClr val="92D050"/>
                </a:solidFill>
                <a:effectLst/>
                <a:latin typeface="+mn-lt"/>
                <a:ea typeface="Calibri" panose="020F0502020204030204" pitchFamily="34" charset="0"/>
                <a:cs typeface="Arial" panose="020B0604020202020204" pitchFamily="34" charset="0"/>
              </a:rPr>
              <a:t>repent ye</a:t>
            </a:r>
            <a:r>
              <a:rPr lang="en-AU" sz="2800" dirty="0">
                <a:effectLst/>
                <a:latin typeface="+mn-lt"/>
                <a:ea typeface="Calibri" panose="020F0502020204030204" pitchFamily="34" charset="0"/>
                <a:cs typeface="Arial" panose="020B0604020202020204" pitchFamily="34" charset="0"/>
              </a:rPr>
              <a:t>, </a:t>
            </a:r>
            <a:r>
              <a:rPr lang="en-AU" sz="2800" dirty="0">
                <a:solidFill>
                  <a:srgbClr val="92D050"/>
                </a:solidFill>
                <a:effectLst/>
                <a:latin typeface="+mn-lt"/>
                <a:ea typeface="Calibri" panose="020F0502020204030204" pitchFamily="34" charset="0"/>
                <a:cs typeface="Arial" panose="020B0604020202020204" pitchFamily="34" charset="0"/>
              </a:rPr>
              <a:t>and believe the gospel</a:t>
            </a:r>
            <a:r>
              <a:rPr lang="en-AU" sz="2800" dirty="0">
                <a:solidFill>
                  <a:srgbClr val="92D050"/>
                </a:solidFill>
                <a:latin typeface="+mn-lt"/>
                <a:ea typeface="Calibri" panose="020F0502020204030204" pitchFamily="34" charset="0"/>
                <a:cs typeface="Arial" panose="020B0604020202020204" pitchFamily="34" charset="0"/>
              </a:rPr>
              <a:t>.</a:t>
            </a:r>
            <a:r>
              <a:rPr lang="en-AU" sz="2800" dirty="0">
                <a:latin typeface="+mn-lt"/>
                <a:ea typeface="Calibri" panose="020F0502020204030204" pitchFamily="34" charset="0"/>
                <a:cs typeface="Arial" panose="020B0604020202020204" pitchFamily="34" charset="0"/>
              </a:rPr>
              <a:t> Mark 1:15  </a:t>
            </a:r>
            <a:endParaRPr lang="en-AU" sz="2800" dirty="0">
              <a:effectLst/>
              <a:latin typeface="+mn-l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046861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047135" y="343903"/>
            <a:ext cx="10043401" cy="1049235"/>
          </a:xfrm>
        </p:spPr>
        <p:txBody>
          <a:bodyPr>
            <a:normAutofit/>
          </a:bodyPr>
          <a:lstStyle/>
          <a:p>
            <a:r>
              <a:rPr lang="en-AU" sz="4000" dirty="0"/>
              <a:t>The relational atonement</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412956" y="1297859"/>
            <a:ext cx="11424640" cy="4918586"/>
          </a:xfrm>
        </p:spPr>
        <p:txBody>
          <a:bodyPr>
            <a:normAutofit/>
          </a:bodyPr>
          <a:lstStyle/>
          <a:p>
            <a:pPr marL="0" marR="0" indent="0" algn="just" rtl="0">
              <a:buNone/>
            </a:pPr>
            <a:r>
              <a:rPr lang="en-AU" sz="2400" dirty="0">
                <a:latin typeface="+mn-lt"/>
              </a:rPr>
              <a:t>The word “atonement” means at-one-</a:t>
            </a:r>
            <a:r>
              <a:rPr lang="en-AU" sz="2400" dirty="0" err="1">
                <a:latin typeface="+mn-lt"/>
              </a:rPr>
              <a:t>ment</a:t>
            </a:r>
            <a:r>
              <a:rPr lang="en-AU" sz="2400" dirty="0">
                <a:latin typeface="+mn-lt"/>
              </a:rPr>
              <a:t>.  </a:t>
            </a:r>
            <a:r>
              <a:rPr lang="en-AU" sz="2400" dirty="0">
                <a:solidFill>
                  <a:srgbClr val="92D050"/>
                </a:solidFill>
                <a:latin typeface="+mn-lt"/>
              </a:rPr>
              <a:t>Sin had brought misery, and misery had brought a misunderstanding of God’s character.  </a:t>
            </a:r>
            <a:r>
              <a:rPr lang="en-AU" sz="2400" dirty="0">
                <a:latin typeface="+mn-lt"/>
              </a:rPr>
              <a:t>Thus men had come to hate God instead of loving him; and hating him, the one Father, men also hated man, their brother.  Thus, instead of the one family and the one Father, men were separated from God and from each other, and held apart by hatred and selfishness.  </a:t>
            </a:r>
            <a:r>
              <a:rPr lang="en-AU" sz="2400" dirty="0">
                <a:solidFill>
                  <a:srgbClr val="92D050"/>
                </a:solidFill>
                <a:latin typeface="+mn-lt"/>
              </a:rPr>
              <a:t>There must be an atonement.</a:t>
            </a:r>
          </a:p>
          <a:p>
            <a:pPr marL="0" marR="0" indent="0" algn="just" rtl="0">
              <a:buNone/>
            </a:pPr>
            <a:r>
              <a:rPr lang="en-AU" sz="2400" dirty="0">
                <a:solidFill>
                  <a:srgbClr val="92D050"/>
                </a:solidFill>
                <a:latin typeface="+mn-lt"/>
              </a:rPr>
              <a:t>An atonement can be made only by God’s so revealing his love, in spite of sin and sorrow, that men’s hearts will be touched to tenderness; and they, being delivered from Satan’s delusions, may see how fully and terribly they have misunderstood the divine One, and so have done despite to the Spirit of his grace. Thus they may be led, as returning brethren, to come back to the Father’s house in blissful unity.</a:t>
            </a:r>
            <a:r>
              <a:rPr lang="en-AU" sz="2400" dirty="0">
                <a:latin typeface="+mn-lt"/>
              </a:rPr>
              <a:t>– George Fifield – God is Love 1897</a:t>
            </a:r>
            <a:endParaRPr lang="en-AU" sz="3200" dirty="0">
              <a:effectLst/>
              <a:latin typeface="+mn-l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307133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545690" y="358652"/>
            <a:ext cx="10043401" cy="1049235"/>
          </a:xfrm>
        </p:spPr>
        <p:txBody>
          <a:bodyPr>
            <a:normAutofit fontScale="90000"/>
          </a:bodyPr>
          <a:lstStyle/>
          <a:p>
            <a:r>
              <a:rPr lang="en-AU" sz="4000" dirty="0"/>
              <a:t>Health dictatorship is a call to repent</a:t>
            </a:r>
            <a:br>
              <a:rPr lang="en-AU" sz="4000" dirty="0"/>
            </a:br>
            <a:r>
              <a:rPr lang="en-AU" sz="4000" dirty="0"/>
              <a:t>It is not a call to war or of calling down fire</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412956" y="2057399"/>
            <a:ext cx="11424640" cy="4159045"/>
          </a:xfrm>
        </p:spPr>
        <p:txBody>
          <a:bodyPr>
            <a:normAutofit/>
          </a:bodyPr>
          <a:lstStyle/>
          <a:p>
            <a:pPr marL="0" marR="0" indent="0" algn="just" rtl="0">
              <a:buNone/>
            </a:pPr>
            <a:r>
              <a:rPr lang="en-AU" sz="2400" dirty="0">
                <a:latin typeface="+mn-lt"/>
              </a:rPr>
              <a:t>The Christian world will rally their forces, form alliances and will seek to destroy the secular humanist left. </a:t>
            </a:r>
          </a:p>
          <a:p>
            <a:pPr marL="0" marR="0" indent="0" algn="just" rtl="0">
              <a:buNone/>
            </a:pPr>
            <a:r>
              <a:rPr lang="en-AU" sz="2400" dirty="0">
                <a:effectLst/>
                <a:latin typeface="+mn-lt"/>
                <a:ea typeface="Calibri" panose="020F0502020204030204" pitchFamily="34" charset="0"/>
                <a:cs typeface="Arial" panose="020B0604020202020204" pitchFamily="34" charset="0"/>
              </a:rPr>
              <a:t>It should be the time of soul searching that God has allowed this to come because of the failure of the w</a:t>
            </a:r>
            <a:r>
              <a:rPr lang="en-AU" sz="2400" dirty="0">
                <a:latin typeface="+mn-lt"/>
                <a:ea typeface="Calibri" panose="020F0502020204030204" pitchFamily="34" charset="0"/>
                <a:cs typeface="Arial" panose="020B0604020202020204" pitchFamily="34" charset="0"/>
              </a:rPr>
              <a:t>hole world to take hold of the holy covenant. </a:t>
            </a:r>
          </a:p>
          <a:p>
            <a:pPr marL="0" marR="0" indent="0" algn="just" rtl="0">
              <a:buNone/>
            </a:pPr>
            <a:r>
              <a:rPr lang="en-AU" sz="2400" dirty="0">
                <a:effectLst/>
                <a:latin typeface="+mn-lt"/>
                <a:ea typeface="Calibri" panose="020F0502020204030204" pitchFamily="34" charset="0"/>
                <a:cs typeface="Arial" panose="020B0604020202020204" pitchFamily="34" charset="0"/>
              </a:rPr>
              <a:t>The holy covenant is </a:t>
            </a:r>
            <a:r>
              <a:rPr lang="en-AU" sz="2400" dirty="0">
                <a:latin typeface="+mn-lt"/>
                <a:ea typeface="Calibri" panose="020F0502020204030204" pitchFamily="34" charset="0"/>
                <a:cs typeface="Arial" panose="020B0604020202020204" pitchFamily="34" charset="0"/>
              </a:rPr>
              <a:t>the manifestation of the love and forgiveness of God that transforms humanity into the likeness of God. It makes us like Jesus without the desire to punish our oppressors but to love and forgive them and to repent of our natural desires for force and violence.  </a:t>
            </a:r>
            <a:endParaRPr lang="en-AU" sz="3200" dirty="0">
              <a:effectLst/>
              <a:latin typeface="+mn-l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452887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6689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047135" y="343903"/>
            <a:ext cx="10043401" cy="1049235"/>
          </a:xfrm>
        </p:spPr>
        <p:txBody>
          <a:bodyPr>
            <a:normAutofit/>
          </a:bodyPr>
          <a:lstStyle/>
          <a:p>
            <a:r>
              <a:rPr lang="en-AU" sz="4000" dirty="0"/>
              <a:t>The relational atonement</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1101464" y="1338700"/>
            <a:ext cx="9821731" cy="4914616"/>
          </a:xfrm>
        </p:spPr>
        <p:txBody>
          <a:bodyPr>
            <a:normAutofit fontScale="85000" lnSpcReduction="20000"/>
          </a:bodyPr>
          <a:lstStyle/>
          <a:p>
            <a:pPr marL="0" marR="0" indent="0" algn="just" rtl="0">
              <a:buNone/>
            </a:pPr>
            <a:r>
              <a:rPr lang="en-AU" sz="3200" dirty="0">
                <a:effectLst/>
                <a:latin typeface="+mn-lt"/>
                <a:ea typeface="Calibri" panose="020F0502020204030204" pitchFamily="34" charset="0"/>
                <a:cs typeface="Arial" panose="020B0604020202020204" pitchFamily="34" charset="0"/>
              </a:rPr>
              <a:t>Wherefore henceforth know we </a:t>
            </a:r>
            <a:r>
              <a:rPr lang="en-AU" sz="3200" dirty="0">
                <a:solidFill>
                  <a:srgbClr val="92D050"/>
                </a:solidFill>
                <a:effectLst/>
                <a:latin typeface="+mn-lt"/>
                <a:ea typeface="Calibri" panose="020F0502020204030204" pitchFamily="34" charset="0"/>
                <a:cs typeface="Arial" panose="020B0604020202020204" pitchFamily="34" charset="0"/>
              </a:rPr>
              <a:t>no man after the flesh</a:t>
            </a:r>
            <a:r>
              <a:rPr lang="en-AU" sz="3200" dirty="0">
                <a:effectLst/>
                <a:latin typeface="+mn-lt"/>
                <a:ea typeface="Calibri" panose="020F0502020204030204" pitchFamily="34" charset="0"/>
                <a:cs typeface="Arial" panose="020B0604020202020204" pitchFamily="34" charset="0"/>
              </a:rPr>
              <a:t>: yea, </a:t>
            </a:r>
            <a:r>
              <a:rPr lang="en-AU" sz="3200" dirty="0">
                <a:solidFill>
                  <a:srgbClr val="92D050"/>
                </a:solidFill>
                <a:effectLst/>
                <a:latin typeface="+mn-lt"/>
                <a:ea typeface="Calibri" panose="020F0502020204030204" pitchFamily="34" charset="0"/>
                <a:cs typeface="Arial" panose="020B0604020202020204" pitchFamily="34" charset="0"/>
              </a:rPr>
              <a:t>though we have known Christ after the flesh,</a:t>
            </a:r>
            <a:r>
              <a:rPr lang="en-AU" sz="3200" dirty="0">
                <a:effectLst/>
                <a:latin typeface="+mn-lt"/>
                <a:ea typeface="Calibri" panose="020F0502020204030204" pitchFamily="34" charset="0"/>
                <a:cs typeface="Arial" panose="020B0604020202020204" pitchFamily="34" charset="0"/>
              </a:rPr>
              <a:t> </a:t>
            </a:r>
            <a:r>
              <a:rPr lang="en-AU" sz="3200" dirty="0">
                <a:solidFill>
                  <a:srgbClr val="92D050"/>
                </a:solidFill>
                <a:effectLst/>
                <a:latin typeface="+mn-lt"/>
                <a:ea typeface="Calibri" panose="020F0502020204030204" pitchFamily="34" charset="0"/>
                <a:cs typeface="Arial" panose="020B0604020202020204" pitchFamily="34" charset="0"/>
              </a:rPr>
              <a:t>yet now henceforth know we him no more.</a:t>
            </a:r>
            <a:r>
              <a:rPr lang="en-AU" sz="3200" dirty="0">
                <a:effectLst/>
                <a:latin typeface="+mn-lt"/>
                <a:ea typeface="Calibri" panose="020F0502020204030204" pitchFamily="34" charset="0"/>
                <a:cs typeface="Arial" panose="020B0604020202020204" pitchFamily="34" charset="0"/>
              </a:rPr>
              <a:t> Therefore if any man be in Christ, he is a new creature: old things are passed away; behold, </a:t>
            </a:r>
            <a:r>
              <a:rPr lang="en-AU" sz="3200" dirty="0">
                <a:solidFill>
                  <a:srgbClr val="92D050"/>
                </a:solidFill>
                <a:effectLst/>
                <a:latin typeface="+mn-lt"/>
                <a:ea typeface="Calibri" panose="020F0502020204030204" pitchFamily="34" charset="0"/>
                <a:cs typeface="Arial" panose="020B0604020202020204" pitchFamily="34" charset="0"/>
              </a:rPr>
              <a:t>all things are become new. </a:t>
            </a:r>
            <a:r>
              <a:rPr lang="en-AU" sz="3200" dirty="0">
                <a:effectLst/>
                <a:latin typeface="+mn-lt"/>
                <a:ea typeface="Calibri" panose="020F0502020204030204" pitchFamily="34" charset="0"/>
                <a:cs typeface="Arial" panose="020B0604020202020204" pitchFamily="34" charset="0"/>
              </a:rPr>
              <a:t>And all things are of God, </a:t>
            </a:r>
            <a:r>
              <a:rPr lang="en-AU" sz="3200" dirty="0">
                <a:solidFill>
                  <a:srgbClr val="92D050"/>
                </a:solidFill>
                <a:effectLst/>
                <a:latin typeface="+mn-lt"/>
                <a:ea typeface="Calibri" panose="020F0502020204030204" pitchFamily="34" charset="0"/>
                <a:cs typeface="Arial" panose="020B0604020202020204" pitchFamily="34" charset="0"/>
              </a:rPr>
              <a:t>who hath reconciled </a:t>
            </a:r>
            <a:r>
              <a:rPr lang="en-AU" sz="3200" dirty="0">
                <a:effectLst/>
                <a:latin typeface="+mn-lt"/>
                <a:ea typeface="Calibri" panose="020F0502020204030204" pitchFamily="34" charset="0"/>
                <a:cs typeface="Arial" panose="020B0604020202020204" pitchFamily="34" charset="0"/>
              </a:rPr>
              <a:t>[atoned]</a:t>
            </a:r>
            <a:r>
              <a:rPr lang="en-AU" sz="3200" dirty="0">
                <a:solidFill>
                  <a:srgbClr val="92D050"/>
                </a:solidFill>
                <a:effectLst/>
                <a:latin typeface="+mn-lt"/>
                <a:ea typeface="Calibri" panose="020F0502020204030204" pitchFamily="34" charset="0"/>
                <a:cs typeface="Arial" panose="020B0604020202020204" pitchFamily="34" charset="0"/>
              </a:rPr>
              <a:t> us to himself by Jesus Christ</a:t>
            </a:r>
            <a:r>
              <a:rPr lang="en-AU" sz="3200" dirty="0">
                <a:effectLst/>
                <a:latin typeface="+mn-lt"/>
                <a:ea typeface="Calibri" panose="020F0502020204030204" pitchFamily="34" charset="0"/>
                <a:cs typeface="Arial" panose="020B0604020202020204" pitchFamily="34" charset="0"/>
              </a:rPr>
              <a:t>, and hath </a:t>
            </a:r>
            <a:r>
              <a:rPr lang="en-AU" sz="3200" dirty="0">
                <a:solidFill>
                  <a:srgbClr val="92D050"/>
                </a:solidFill>
                <a:effectLst/>
                <a:latin typeface="+mn-lt"/>
                <a:ea typeface="Calibri" panose="020F0502020204030204" pitchFamily="34" charset="0"/>
                <a:cs typeface="Arial" panose="020B0604020202020204" pitchFamily="34" charset="0"/>
              </a:rPr>
              <a:t>given to us the ministry of reconciliation</a:t>
            </a:r>
            <a:r>
              <a:rPr lang="en-AU" sz="3200" dirty="0">
                <a:effectLst/>
                <a:latin typeface="+mn-lt"/>
                <a:ea typeface="Calibri" panose="020F0502020204030204" pitchFamily="34" charset="0"/>
                <a:cs typeface="Arial" panose="020B0604020202020204" pitchFamily="34" charset="0"/>
              </a:rPr>
              <a:t>; [atonement] To wit, that God was in Christ, reconciling [atoning] the world unto himself, </a:t>
            </a:r>
            <a:r>
              <a:rPr lang="en-AU" sz="3200" dirty="0">
                <a:solidFill>
                  <a:srgbClr val="92D050"/>
                </a:solidFill>
                <a:effectLst/>
                <a:latin typeface="+mn-lt"/>
                <a:ea typeface="Calibri" panose="020F0502020204030204" pitchFamily="34" charset="0"/>
                <a:cs typeface="Arial" panose="020B0604020202020204" pitchFamily="34" charset="0"/>
              </a:rPr>
              <a:t>not imputing their trespasses unto them</a:t>
            </a:r>
            <a:r>
              <a:rPr lang="en-AU" sz="3200" dirty="0">
                <a:effectLst/>
                <a:latin typeface="+mn-lt"/>
                <a:ea typeface="Calibri" panose="020F0502020204030204" pitchFamily="34" charset="0"/>
                <a:cs typeface="Arial" panose="020B0604020202020204" pitchFamily="34" charset="0"/>
              </a:rPr>
              <a:t>; and hath committed unto us the word of reconciliation. Now then we are ambassadors for Christ, as though God did beseech you by us: we pray you in Christ's stead, be ye reconciled to God. 2 Cor 5:16-20</a:t>
            </a:r>
          </a:p>
        </p:txBody>
      </p:sp>
    </p:spTree>
    <p:extLst>
      <p:ext uri="{BB962C8B-B14F-4D97-AF65-F5344CB8AC3E}">
        <p14:creationId xmlns:p14="http://schemas.microsoft.com/office/powerpoint/2010/main" val="2204532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047135" y="343903"/>
            <a:ext cx="10043401" cy="1049235"/>
          </a:xfrm>
        </p:spPr>
        <p:txBody>
          <a:bodyPr>
            <a:normAutofit/>
          </a:bodyPr>
          <a:lstStyle/>
          <a:p>
            <a:r>
              <a:rPr lang="en-AU" sz="4000" dirty="0"/>
              <a:t>The relational atonement</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412956" y="1297859"/>
            <a:ext cx="11424640" cy="4918586"/>
          </a:xfrm>
        </p:spPr>
        <p:txBody>
          <a:bodyPr>
            <a:normAutofit/>
          </a:bodyPr>
          <a:lstStyle/>
          <a:p>
            <a:pPr marL="0" marR="0" indent="0" algn="just" rtl="0">
              <a:buNone/>
            </a:pPr>
            <a:r>
              <a:rPr lang="en-AU" sz="2400" dirty="0">
                <a:latin typeface="+mn-lt"/>
              </a:rPr>
              <a:t>The word “atonement” means at-one-</a:t>
            </a:r>
            <a:r>
              <a:rPr lang="en-AU" sz="2400" dirty="0" err="1">
                <a:latin typeface="+mn-lt"/>
              </a:rPr>
              <a:t>ment</a:t>
            </a:r>
            <a:r>
              <a:rPr lang="en-AU" sz="2400" dirty="0">
                <a:latin typeface="+mn-lt"/>
              </a:rPr>
              <a:t>.  </a:t>
            </a:r>
            <a:r>
              <a:rPr lang="en-AU" sz="2400" dirty="0">
                <a:solidFill>
                  <a:srgbClr val="92D050"/>
                </a:solidFill>
                <a:latin typeface="+mn-lt"/>
              </a:rPr>
              <a:t>Sin had brought misery, and misery had brought a misunderstanding of God’s character.  </a:t>
            </a:r>
            <a:r>
              <a:rPr lang="en-AU" sz="2400" dirty="0">
                <a:latin typeface="+mn-lt"/>
              </a:rPr>
              <a:t>Thus men had come to hate God instead of loving him; and hating him, the one Father, men also hated man, their brother.  Thus, instead of the one family and the one Father, men were separated from God and from each other, and held apart by hatred and selfishness.  </a:t>
            </a:r>
            <a:r>
              <a:rPr lang="en-AU" sz="2400" dirty="0">
                <a:solidFill>
                  <a:srgbClr val="92D050"/>
                </a:solidFill>
                <a:latin typeface="+mn-lt"/>
              </a:rPr>
              <a:t>There must be an atonement.</a:t>
            </a:r>
          </a:p>
          <a:p>
            <a:pPr marL="0" marR="0" indent="0" algn="just" rtl="0">
              <a:buNone/>
            </a:pPr>
            <a:r>
              <a:rPr lang="en-AU" sz="2400" dirty="0">
                <a:solidFill>
                  <a:srgbClr val="92D050"/>
                </a:solidFill>
                <a:latin typeface="+mn-lt"/>
              </a:rPr>
              <a:t>An atonement can be made only by God’s so revealing his love, in spite of sin and sorrow, that men’s hearts will be touched to tenderness; and they, being delivered from Satan’s delusions, may see how fully and terribly they have misunderstood the divine One, and so have done despite to the Spirit of his grace. Thus they may be led, as returning brethren, to come back to the Father’s house in blissful unity.</a:t>
            </a:r>
            <a:r>
              <a:rPr lang="en-AU" sz="2400" dirty="0">
                <a:latin typeface="+mn-lt"/>
              </a:rPr>
              <a:t>– George Fifield – God is Love 1897</a:t>
            </a:r>
            <a:endParaRPr lang="en-AU" sz="3200" dirty="0">
              <a:effectLst/>
              <a:latin typeface="+mn-l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87749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047135" y="343903"/>
            <a:ext cx="10043401" cy="1049235"/>
          </a:xfrm>
        </p:spPr>
        <p:txBody>
          <a:bodyPr>
            <a:normAutofit/>
          </a:bodyPr>
          <a:lstStyle/>
          <a:p>
            <a:r>
              <a:rPr lang="en-AU" sz="4000" dirty="0"/>
              <a:t>The relational atonement</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412956" y="1762431"/>
            <a:ext cx="11424640" cy="4454013"/>
          </a:xfrm>
        </p:spPr>
        <p:txBody>
          <a:bodyPr>
            <a:normAutofit/>
          </a:bodyPr>
          <a:lstStyle/>
          <a:p>
            <a:pPr marL="0" marR="0" indent="0" algn="just" rtl="0">
              <a:buNone/>
            </a:pPr>
            <a:r>
              <a:rPr lang="en-AU" sz="2400" dirty="0">
                <a:solidFill>
                  <a:srgbClr val="92D050"/>
                </a:solidFill>
                <a:latin typeface="+mn-lt"/>
              </a:rPr>
              <a:t>The atonement is not to appease God’s wrath, so that men dare come to him, but it is to reveal his love, so that they will come to him.  It was not Christ reconciling God unto the world, but God in Christ reconciling the world unto himself.  </a:t>
            </a:r>
            <a:r>
              <a:rPr lang="en-AU" sz="2400" dirty="0">
                <a:latin typeface="+mn-lt"/>
              </a:rPr>
              <a:t>It is nowhere said that God needed to be reconciled unto us; he says, “I have not forsaken you, but you have forsaken me.”  And Paul says, “I beseech you in Christ’s stead, By ye reconciled to God.” – George Fifield – God is Love 1897</a:t>
            </a:r>
            <a:endParaRPr lang="en-AU" sz="3200" dirty="0">
              <a:effectLst/>
              <a:latin typeface="+mn-l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1316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047135" y="343903"/>
            <a:ext cx="10043401" cy="1049235"/>
          </a:xfrm>
        </p:spPr>
        <p:txBody>
          <a:bodyPr>
            <a:normAutofit/>
          </a:bodyPr>
          <a:lstStyle/>
          <a:p>
            <a:r>
              <a:rPr lang="en-AU" sz="4000" dirty="0"/>
              <a:t>Key to Understanding Daniel</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1101464" y="1637070"/>
            <a:ext cx="9821731" cy="4439265"/>
          </a:xfrm>
        </p:spPr>
        <p:txBody>
          <a:bodyPr>
            <a:normAutofit/>
          </a:bodyPr>
          <a:lstStyle/>
          <a:p>
            <a:pPr marL="0" marR="0" indent="0" algn="just" rtl="0">
              <a:buNone/>
            </a:pPr>
            <a:r>
              <a:rPr lang="en-AU" sz="2800" dirty="0">
                <a:latin typeface="+mn-lt"/>
              </a:rPr>
              <a:t>The light that Daniel received from God was given </a:t>
            </a:r>
            <a:r>
              <a:rPr lang="en-AU" sz="2800" dirty="0">
                <a:solidFill>
                  <a:srgbClr val="92D050"/>
                </a:solidFill>
                <a:latin typeface="+mn-lt"/>
              </a:rPr>
              <a:t>especially for these last days.</a:t>
            </a:r>
            <a:r>
              <a:rPr lang="en-AU" sz="2800" dirty="0">
                <a:latin typeface="+mn-lt"/>
              </a:rPr>
              <a:t> The visions he saw by the banks of the </a:t>
            </a:r>
            <a:r>
              <a:rPr lang="en-AU" sz="2800" dirty="0" err="1">
                <a:solidFill>
                  <a:srgbClr val="92D050"/>
                </a:solidFill>
                <a:latin typeface="+mn-lt"/>
              </a:rPr>
              <a:t>Ulai</a:t>
            </a:r>
            <a:r>
              <a:rPr lang="en-AU" sz="2800" dirty="0">
                <a:latin typeface="+mn-lt"/>
              </a:rPr>
              <a:t> [Daniel 8] and the </a:t>
            </a:r>
            <a:r>
              <a:rPr lang="en-AU" sz="2800" dirty="0" err="1">
                <a:solidFill>
                  <a:srgbClr val="92D050"/>
                </a:solidFill>
                <a:latin typeface="+mn-lt"/>
              </a:rPr>
              <a:t>Hiddekel</a:t>
            </a:r>
            <a:r>
              <a:rPr lang="en-AU" sz="2800" dirty="0">
                <a:latin typeface="+mn-lt"/>
              </a:rPr>
              <a:t>, [Tigris - Daniel 11] the great rivers of Shinar, </a:t>
            </a:r>
            <a:r>
              <a:rPr lang="en-AU" sz="2800" dirty="0">
                <a:solidFill>
                  <a:srgbClr val="92D050"/>
                </a:solidFill>
                <a:latin typeface="+mn-lt"/>
              </a:rPr>
              <a:t>are now in process of fulfillment</a:t>
            </a:r>
            <a:r>
              <a:rPr lang="en-AU" sz="2800" dirty="0">
                <a:latin typeface="+mn-lt"/>
              </a:rPr>
              <a:t>, and all the events foretold will soon come to pass.  {TM 112.3} 1896</a:t>
            </a:r>
            <a:endParaRPr lang="en-AU" sz="3600" dirty="0">
              <a:effectLst/>
              <a:latin typeface="+mn-l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47700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752420" y="401921"/>
            <a:ext cx="10564010" cy="1049235"/>
          </a:xfrm>
        </p:spPr>
        <p:txBody>
          <a:bodyPr>
            <a:normAutofit/>
          </a:bodyPr>
          <a:lstStyle/>
          <a:p>
            <a:r>
              <a:rPr lang="en-AU" sz="4000" dirty="0"/>
              <a:t>Framework passage</a:t>
            </a:r>
          </a:p>
        </p:txBody>
      </p:sp>
      <p:sp>
        <p:nvSpPr>
          <p:cNvPr id="6" name="Content Placeholder 2">
            <a:extLst>
              <a:ext uri="{FF2B5EF4-FFF2-40B4-BE49-F238E27FC236}">
                <a16:creationId xmlns:a16="http://schemas.microsoft.com/office/drawing/2014/main" id="{97D3F060-6622-4FB7-AEDF-DBAFD64458CB}"/>
              </a:ext>
            </a:extLst>
          </p:cNvPr>
          <p:cNvSpPr txBox="1">
            <a:spLocks/>
          </p:cNvSpPr>
          <p:nvPr/>
        </p:nvSpPr>
        <p:spPr>
          <a:xfrm>
            <a:off x="442453" y="1607573"/>
            <a:ext cx="10848592" cy="4848505"/>
          </a:xfrm>
          <a:prstGeom prst="rect">
            <a:avLst/>
          </a:prstGeom>
        </p:spPr>
        <p:txBody>
          <a:bodyPr vert="horz" lIns="91440" tIns="45720" rIns="91440" bIns="45720" rtlCol="0" anchor="t">
            <a:normAutofit fontScale="925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lgn="just">
              <a:lnSpc>
                <a:spcPct val="115000"/>
              </a:lnSpc>
              <a:spcAft>
                <a:spcPts val="1000"/>
              </a:spcAft>
              <a:buNone/>
            </a:pPr>
            <a:r>
              <a:rPr lang="en-AU" sz="2400" dirty="0">
                <a:effectLst/>
                <a:ea typeface="Calibri" panose="020F0502020204030204" pitchFamily="34" charset="0"/>
                <a:cs typeface="Arial" panose="020B0604020202020204" pitchFamily="34" charset="0"/>
              </a:rPr>
              <a:t>The prophecy in the eleventh of Daniel has nearly reached its complete fulfillment. </a:t>
            </a:r>
            <a:r>
              <a:rPr lang="en-AU" sz="2400" dirty="0">
                <a:solidFill>
                  <a:schemeClr val="accent1">
                    <a:lumMod val="40000"/>
                    <a:lumOff val="60000"/>
                  </a:schemeClr>
                </a:solidFill>
                <a:effectLst/>
                <a:ea typeface="Calibri" panose="020F0502020204030204" pitchFamily="34" charset="0"/>
                <a:cs typeface="Arial" panose="020B0604020202020204" pitchFamily="34" charset="0"/>
              </a:rPr>
              <a:t>Much</a:t>
            </a:r>
            <a:r>
              <a:rPr lang="en-AU" sz="2400" dirty="0">
                <a:solidFill>
                  <a:srgbClr val="92D050"/>
                </a:solidFill>
                <a:effectLst/>
                <a:ea typeface="Calibri" panose="020F0502020204030204" pitchFamily="34" charset="0"/>
                <a:cs typeface="Arial" panose="020B0604020202020204" pitchFamily="34" charset="0"/>
              </a:rPr>
              <a:t> of the history that has taken place in fulfillment of this prophecy will be repeated.</a:t>
            </a:r>
            <a:r>
              <a:rPr lang="en-AU" sz="2400" dirty="0">
                <a:effectLst/>
                <a:ea typeface="Calibri" panose="020F0502020204030204" pitchFamily="34" charset="0"/>
                <a:cs typeface="Arial" panose="020B0604020202020204" pitchFamily="34" charset="0"/>
              </a:rPr>
              <a:t> </a:t>
            </a:r>
            <a:r>
              <a:rPr lang="en-AU" sz="2400" dirty="0">
                <a:solidFill>
                  <a:schemeClr val="accent1">
                    <a:lumMod val="40000"/>
                    <a:lumOff val="60000"/>
                  </a:schemeClr>
                </a:solidFill>
                <a:effectLst/>
                <a:ea typeface="Calibri" panose="020F0502020204030204" pitchFamily="34" charset="0"/>
                <a:cs typeface="Arial" panose="020B0604020202020204" pitchFamily="34" charset="0"/>
              </a:rPr>
              <a:t>In the thirtieth verse a power is spoken of that "shall be grieved, and return, and have indignation against the holy covenant: </a:t>
            </a:r>
            <a:r>
              <a:rPr lang="en-AU" sz="2400" dirty="0">
                <a:effectLst/>
                <a:ea typeface="Calibri" panose="020F0502020204030204" pitchFamily="34" charset="0"/>
                <a:cs typeface="Arial" panose="020B0604020202020204" pitchFamily="34" charset="0"/>
              </a:rPr>
              <a:t>so shall he do; he shall even return, and have intelligence with them that forsake the holy covenant." </a:t>
            </a:r>
            <a:r>
              <a:rPr lang="en-AU" sz="2400" dirty="0">
                <a:solidFill>
                  <a:srgbClr val="92D050"/>
                </a:solidFill>
                <a:effectLst/>
                <a:ea typeface="Calibri" panose="020F0502020204030204" pitchFamily="34" charset="0"/>
                <a:cs typeface="Arial" panose="020B0604020202020204" pitchFamily="34" charset="0"/>
              </a:rPr>
              <a:t>[Verses 31-36, quoted.]  </a:t>
            </a:r>
            <a:r>
              <a:rPr lang="en-AU" sz="2400" dirty="0">
                <a:effectLst/>
                <a:ea typeface="Calibri" panose="020F0502020204030204" pitchFamily="34" charset="0"/>
                <a:cs typeface="Arial" panose="020B0604020202020204" pitchFamily="34" charset="0"/>
              </a:rPr>
              <a:t>{13MR 394.1} (1904)</a:t>
            </a:r>
          </a:p>
          <a:p>
            <a:pPr marL="0" indent="0" algn="just">
              <a:lnSpc>
                <a:spcPct val="115000"/>
              </a:lnSpc>
              <a:spcAft>
                <a:spcPts val="1000"/>
              </a:spcAft>
              <a:buNone/>
            </a:pPr>
            <a:r>
              <a:rPr lang="en-AU" sz="2400" dirty="0">
                <a:solidFill>
                  <a:srgbClr val="92D050"/>
                </a:solidFill>
                <a:effectLst/>
                <a:ea typeface="Calibri" panose="020F0502020204030204" pitchFamily="34" charset="0"/>
                <a:cs typeface="Arial" panose="020B0604020202020204" pitchFamily="34" charset="0"/>
              </a:rPr>
              <a:t>Scenes similar to those described </a:t>
            </a:r>
            <a:r>
              <a:rPr lang="en-AU" sz="2400" dirty="0">
                <a:solidFill>
                  <a:schemeClr val="accent1">
                    <a:lumMod val="40000"/>
                    <a:lumOff val="60000"/>
                  </a:schemeClr>
                </a:solidFill>
                <a:effectLst/>
                <a:ea typeface="Calibri" panose="020F0502020204030204" pitchFamily="34" charset="0"/>
                <a:cs typeface="Arial" panose="020B0604020202020204" pitchFamily="34" charset="0"/>
              </a:rPr>
              <a:t>in these words </a:t>
            </a:r>
            <a:r>
              <a:rPr lang="en-AU" sz="2400" dirty="0">
                <a:solidFill>
                  <a:srgbClr val="92D050"/>
                </a:solidFill>
                <a:effectLst/>
                <a:ea typeface="Calibri" panose="020F0502020204030204" pitchFamily="34" charset="0"/>
                <a:cs typeface="Arial" panose="020B0604020202020204" pitchFamily="34" charset="0"/>
              </a:rPr>
              <a:t>will take place. </a:t>
            </a:r>
            <a:r>
              <a:rPr lang="en-AU" sz="2400" dirty="0">
                <a:effectLst/>
                <a:ea typeface="Calibri" panose="020F0502020204030204" pitchFamily="34" charset="0"/>
                <a:cs typeface="Arial" panose="020B0604020202020204" pitchFamily="34" charset="0"/>
              </a:rPr>
              <a:t>We see evidence that Satan is fast obtaining the control of human minds who have not the fear of God before them. </a:t>
            </a:r>
            <a:r>
              <a:rPr lang="en-AU" sz="2400" dirty="0">
                <a:solidFill>
                  <a:srgbClr val="92D050"/>
                </a:solidFill>
                <a:effectLst/>
                <a:ea typeface="Calibri" panose="020F0502020204030204" pitchFamily="34" charset="0"/>
                <a:cs typeface="Arial" panose="020B0604020202020204" pitchFamily="34" charset="0"/>
              </a:rPr>
              <a:t>Let all read and understand the prophecies of this book, for we are now entering upon the time of trouble spoken of: [Daniel 12:1-4, quoted.] </a:t>
            </a:r>
            <a:r>
              <a:rPr lang="en-AU" sz="2400" dirty="0">
                <a:effectLst/>
                <a:ea typeface="Calibri" panose="020F0502020204030204" pitchFamily="34" charset="0"/>
                <a:cs typeface="Arial" panose="020B0604020202020204" pitchFamily="34" charset="0"/>
              </a:rPr>
              <a:t> {13MR 394.2} </a:t>
            </a:r>
          </a:p>
        </p:txBody>
      </p:sp>
      <p:cxnSp>
        <p:nvCxnSpPr>
          <p:cNvPr id="4" name="Straight Arrow Connector 3">
            <a:extLst>
              <a:ext uri="{FF2B5EF4-FFF2-40B4-BE49-F238E27FC236}">
                <a16:creationId xmlns:a16="http://schemas.microsoft.com/office/drawing/2014/main" id="{6F601FE5-6BCD-4692-B7AA-452DE07A51C8}"/>
              </a:ext>
            </a:extLst>
          </p:cNvPr>
          <p:cNvCxnSpPr>
            <a:cxnSpLocks/>
          </p:cNvCxnSpPr>
          <p:nvPr/>
        </p:nvCxnSpPr>
        <p:spPr>
          <a:xfrm flipH="1" flipV="1">
            <a:off x="5029200" y="3900948"/>
            <a:ext cx="1109554" cy="361336"/>
          </a:xfrm>
          <a:prstGeom prst="straightConnector1">
            <a:avLst/>
          </a:prstGeom>
          <a:ln w="101600">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09664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047135" y="343903"/>
            <a:ext cx="10043401" cy="1049235"/>
          </a:xfrm>
        </p:spPr>
        <p:txBody>
          <a:bodyPr>
            <a:normAutofit/>
          </a:bodyPr>
          <a:lstStyle/>
          <a:p>
            <a:r>
              <a:rPr lang="en-AU" sz="4000" dirty="0"/>
              <a:t>Daniel 11:30 – Josiah </a:t>
            </a:r>
            <a:r>
              <a:rPr lang="en-AU" sz="4000" dirty="0" err="1"/>
              <a:t>Litch</a:t>
            </a:r>
            <a:endParaRPr lang="en-AU" sz="4000" dirty="0"/>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1101464" y="1637070"/>
            <a:ext cx="9821731" cy="4822724"/>
          </a:xfrm>
        </p:spPr>
        <p:txBody>
          <a:bodyPr>
            <a:normAutofit fontScale="62500" lnSpcReduction="20000"/>
          </a:bodyPr>
          <a:lstStyle/>
          <a:p>
            <a:pPr marL="0" marR="0" indent="0" algn="just" rtl="0">
              <a:buNone/>
            </a:pPr>
            <a:r>
              <a:rPr lang="en-AU" sz="3400" dirty="0">
                <a:latin typeface="+mn-lt"/>
              </a:rPr>
              <a:t>“The ships of </a:t>
            </a:r>
            <a:r>
              <a:rPr lang="en-AU" sz="3400" dirty="0" err="1">
                <a:latin typeface="+mn-lt"/>
              </a:rPr>
              <a:t>Chittim</a:t>
            </a:r>
            <a:r>
              <a:rPr lang="en-AU" sz="3400" dirty="0">
                <a:latin typeface="+mn-lt"/>
              </a:rPr>
              <a:t> shall come against him.” </a:t>
            </a:r>
            <a:r>
              <a:rPr lang="en-AU" sz="3400" dirty="0">
                <a:solidFill>
                  <a:srgbClr val="92D050"/>
                </a:solidFill>
                <a:latin typeface="+mn-lt"/>
              </a:rPr>
              <a:t>The hordes of northern barbarians shall invade his dominions, and conquer the portion he has vacated by removing to Constantinople. </a:t>
            </a:r>
            <a:r>
              <a:rPr lang="en-AU" sz="3400" dirty="0">
                <a:latin typeface="+mn-lt"/>
              </a:rPr>
              <a:t>{1841 </a:t>
            </a:r>
            <a:r>
              <a:rPr lang="en-AU" sz="3400" dirty="0" err="1">
                <a:latin typeface="+mn-lt"/>
              </a:rPr>
              <a:t>JoL</a:t>
            </a:r>
            <a:r>
              <a:rPr lang="en-AU" sz="3400" dirty="0">
                <a:latin typeface="+mn-lt"/>
              </a:rPr>
              <a:t>, APEC 93.2} </a:t>
            </a:r>
          </a:p>
          <a:p>
            <a:pPr marL="0" marR="0" indent="0" algn="just" rtl="0">
              <a:buNone/>
            </a:pPr>
            <a:r>
              <a:rPr lang="en-AU" sz="3400" dirty="0">
                <a:latin typeface="+mn-lt"/>
              </a:rPr>
              <a:t>“And have </a:t>
            </a:r>
            <a:r>
              <a:rPr lang="en-AU" sz="3400" dirty="0">
                <a:solidFill>
                  <a:schemeClr val="accent1">
                    <a:lumMod val="40000"/>
                    <a:lumOff val="60000"/>
                  </a:schemeClr>
                </a:solidFill>
                <a:latin typeface="+mn-lt"/>
              </a:rPr>
              <a:t>indignation against the holy covenant</a:t>
            </a:r>
            <a:r>
              <a:rPr lang="en-AU" sz="3400" dirty="0">
                <a:latin typeface="+mn-lt"/>
              </a:rPr>
              <a:t>, and have intelligence with them that forsake the holy covenant.” </a:t>
            </a:r>
            <a:r>
              <a:rPr lang="en-AU" sz="3400" dirty="0">
                <a:solidFill>
                  <a:srgbClr val="92D050"/>
                </a:solidFill>
                <a:latin typeface="+mn-lt"/>
              </a:rPr>
              <a:t>Julian, the apostate, exhibited his </a:t>
            </a:r>
            <a:r>
              <a:rPr lang="en-AU" sz="3400" dirty="0">
                <a:solidFill>
                  <a:schemeClr val="accent1">
                    <a:lumMod val="40000"/>
                    <a:lumOff val="60000"/>
                  </a:schemeClr>
                </a:solidFill>
                <a:latin typeface="+mn-lt"/>
              </a:rPr>
              <a:t>malice against the Christians</a:t>
            </a:r>
            <a:r>
              <a:rPr lang="en-AU" sz="3400" dirty="0">
                <a:solidFill>
                  <a:srgbClr val="92D050"/>
                </a:solidFill>
                <a:latin typeface="+mn-lt"/>
              </a:rPr>
              <a:t>, and did all he could to restore Paganism and put down Christianity.</a:t>
            </a:r>
            <a:r>
              <a:rPr lang="en-AU" sz="3400" dirty="0">
                <a:latin typeface="+mn-lt"/>
              </a:rPr>
              <a:t> To effect this, he made use of apostates from the Christian faith, to betray the cause they had forsaken. </a:t>
            </a:r>
            <a:r>
              <a:rPr lang="en-AU" sz="3400" dirty="0">
                <a:solidFill>
                  <a:srgbClr val="92D050"/>
                </a:solidFill>
                <a:latin typeface="+mn-lt"/>
              </a:rPr>
              <a:t>The Pagans, also, in the empire, believed the distress they suffered from the Huns, etc., was in consequence of the wrath of their gods for suffering the Christians to live among them. </a:t>
            </a:r>
            <a:r>
              <a:rPr lang="en-AU" sz="3400" dirty="0">
                <a:latin typeface="+mn-lt"/>
              </a:rPr>
              <a:t>"Arms shall stand on his part." The Romans shall defend themselves by arms for a season, and preserve independent the eastern empire  Josiah </a:t>
            </a:r>
            <a:r>
              <a:rPr lang="en-AU" sz="3400" dirty="0" err="1">
                <a:latin typeface="+mn-lt"/>
              </a:rPr>
              <a:t>Litch</a:t>
            </a:r>
            <a:r>
              <a:rPr lang="en-AU" sz="3400" dirty="0">
                <a:latin typeface="+mn-lt"/>
              </a:rPr>
              <a:t> - Address to the Public and Especially the Clergy</a:t>
            </a:r>
          </a:p>
          <a:p>
            <a:pPr marL="0" marR="0" indent="0" algn="just" rtl="0">
              <a:buNone/>
            </a:pPr>
            <a:endParaRPr lang="en-AU" sz="3600" dirty="0">
              <a:effectLst/>
              <a:latin typeface="+mn-l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96362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047135" y="343903"/>
            <a:ext cx="10043401" cy="1049235"/>
          </a:xfrm>
        </p:spPr>
        <p:txBody>
          <a:bodyPr>
            <a:normAutofit/>
          </a:bodyPr>
          <a:lstStyle/>
          <a:p>
            <a:r>
              <a:rPr lang="en-AU" sz="4000" dirty="0"/>
              <a:t>Daniel 11:30 – Josiah </a:t>
            </a:r>
            <a:r>
              <a:rPr lang="en-AU" sz="4000" dirty="0" err="1"/>
              <a:t>Litch</a:t>
            </a:r>
            <a:endParaRPr lang="en-AU" sz="4000" dirty="0"/>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1101464" y="1637070"/>
            <a:ext cx="9821731" cy="4822724"/>
          </a:xfrm>
        </p:spPr>
        <p:txBody>
          <a:bodyPr>
            <a:normAutofit fontScale="62500" lnSpcReduction="20000"/>
          </a:bodyPr>
          <a:lstStyle/>
          <a:p>
            <a:pPr marL="0" marR="0" indent="0" algn="just" rtl="0">
              <a:buNone/>
            </a:pPr>
            <a:r>
              <a:rPr lang="en-AU" sz="3400" dirty="0">
                <a:latin typeface="+mn-lt"/>
              </a:rPr>
              <a:t>The Huns also were ravaging the empire during that and succeeding reigns. </a:t>
            </a:r>
            <a:r>
              <a:rPr lang="en-AU" sz="3400" dirty="0">
                <a:solidFill>
                  <a:srgbClr val="92D050"/>
                </a:solidFill>
                <a:latin typeface="+mn-lt"/>
              </a:rPr>
              <a:t>The Christians, conceiving it to be a judgment of God, sent on the empire for their sins, refused to bear arms. </a:t>
            </a:r>
            <a:r>
              <a:rPr lang="en-AU" sz="3400" dirty="0">
                <a:solidFill>
                  <a:schemeClr val="accent1">
                    <a:lumMod val="40000"/>
                    <a:lumOff val="60000"/>
                  </a:schemeClr>
                </a:solidFill>
                <a:latin typeface="+mn-lt"/>
              </a:rPr>
              <a:t>The persecution of the orthodox Christians from these sources, became very severe</a:t>
            </a:r>
            <a:r>
              <a:rPr lang="en-AU" sz="3400" dirty="0">
                <a:latin typeface="+mn-lt"/>
              </a:rPr>
              <a:t>, even in the time of </a:t>
            </a:r>
            <a:r>
              <a:rPr lang="en-AU" sz="3400" dirty="0" err="1">
                <a:latin typeface="+mn-lt"/>
              </a:rPr>
              <a:t>Constantius</a:t>
            </a:r>
            <a:r>
              <a:rPr lang="en-AU" sz="3400" dirty="0">
                <a:latin typeface="+mn-lt"/>
              </a:rPr>
              <a:t>. </a:t>
            </a:r>
            <a:r>
              <a:rPr lang="en-AU" sz="3400" dirty="0">
                <a:solidFill>
                  <a:schemeClr val="accent1">
                    <a:lumMod val="40000"/>
                    <a:lumOff val="60000"/>
                  </a:schemeClr>
                </a:solidFill>
                <a:latin typeface="+mn-lt"/>
              </a:rPr>
              <a:t>The Roman government had indignation against the holy covenant.</a:t>
            </a:r>
            <a:r>
              <a:rPr lang="en-AU" sz="3400" dirty="0">
                <a:latin typeface="+mn-lt"/>
              </a:rPr>
              <a:t> But under Julian the apostate, he who had promised so much for the Christian cause, </a:t>
            </a:r>
            <a:r>
              <a:rPr lang="en-AU" sz="3400" dirty="0">
                <a:solidFill>
                  <a:srgbClr val="92D050"/>
                </a:solidFill>
                <a:latin typeface="+mn-lt"/>
              </a:rPr>
              <a:t>idolatry was revived, and the laws in </a:t>
            </a:r>
            <a:r>
              <a:rPr lang="en-AU" sz="3400" dirty="0" err="1">
                <a:solidFill>
                  <a:srgbClr val="92D050"/>
                </a:solidFill>
                <a:latin typeface="+mn-lt"/>
              </a:rPr>
              <a:t>favor</a:t>
            </a:r>
            <a:r>
              <a:rPr lang="en-AU" sz="3400" dirty="0">
                <a:solidFill>
                  <a:srgbClr val="92D050"/>
                </a:solidFill>
                <a:latin typeface="+mn-lt"/>
              </a:rPr>
              <a:t> of Christianity were repealed</a:t>
            </a:r>
            <a:r>
              <a:rPr lang="en-AU" sz="3400" dirty="0">
                <a:latin typeface="+mn-lt"/>
              </a:rPr>
              <a:t>. </a:t>
            </a:r>
            <a:r>
              <a:rPr lang="en-AU" sz="3400" dirty="0">
                <a:solidFill>
                  <a:schemeClr val="accent1">
                    <a:lumMod val="40000"/>
                    <a:lumOff val="60000"/>
                  </a:schemeClr>
                </a:solidFill>
                <a:latin typeface="+mn-lt"/>
              </a:rPr>
              <a:t>The emperor Julian had forsaken the holy covenant</a:t>
            </a:r>
            <a:r>
              <a:rPr lang="en-AU" sz="3400" dirty="0">
                <a:latin typeface="+mn-lt"/>
              </a:rPr>
              <a:t>, and he carried with him many others of a similar character. </a:t>
            </a:r>
            <a:r>
              <a:rPr lang="en-AU" sz="3400" dirty="0">
                <a:solidFill>
                  <a:srgbClr val="92D050"/>
                </a:solidFill>
                <a:latin typeface="+mn-lt"/>
              </a:rPr>
              <a:t>The reign of Julian was short</a:t>
            </a:r>
            <a:r>
              <a:rPr lang="en-AU" sz="3400" dirty="0">
                <a:latin typeface="+mn-lt"/>
              </a:rPr>
              <a:t>, but he accomplished much evil for the Christian cause. He is said to have been educated a Christian, and at one time to have been a reader in the church, also that he was under the care and instruction of the clergy. But no sooner had he ascended the throne, than he showed his predilection in </a:t>
            </a:r>
            <a:r>
              <a:rPr lang="en-AU" sz="3400" dirty="0" err="1">
                <a:latin typeface="+mn-lt"/>
              </a:rPr>
              <a:t>favor</a:t>
            </a:r>
            <a:r>
              <a:rPr lang="en-AU" sz="3400" dirty="0">
                <a:latin typeface="+mn-lt"/>
              </a:rPr>
              <a:t> of idolatry – Josiah </a:t>
            </a:r>
            <a:r>
              <a:rPr lang="en-AU" sz="3400" dirty="0" err="1">
                <a:latin typeface="+mn-lt"/>
              </a:rPr>
              <a:t>Litch</a:t>
            </a:r>
            <a:r>
              <a:rPr lang="en-AU" sz="3400" dirty="0">
                <a:latin typeface="+mn-lt"/>
              </a:rPr>
              <a:t> – The Probability of the Second Coming about 1843 p82</a:t>
            </a:r>
            <a:endParaRPr lang="en-AU" sz="3600" dirty="0">
              <a:effectLst/>
              <a:latin typeface="+mn-l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842013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18228</TotalTime>
  <Words>3438</Words>
  <Application>Microsoft Office PowerPoint</Application>
  <PresentationFormat>Widescreen</PresentationFormat>
  <Paragraphs>81</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Century Gothic</vt:lpstr>
      <vt:lpstr>Wingdings 3</vt:lpstr>
      <vt:lpstr>Ion</vt:lpstr>
      <vt:lpstr>Indignation against the  holy covenant</vt:lpstr>
      <vt:lpstr>Key to Understanding Daniel</vt:lpstr>
      <vt:lpstr>The relational atonement</vt:lpstr>
      <vt:lpstr>The relational atonement</vt:lpstr>
      <vt:lpstr>The relational atonement</vt:lpstr>
      <vt:lpstr>Key to Understanding Daniel</vt:lpstr>
      <vt:lpstr>Framework passage</vt:lpstr>
      <vt:lpstr>Daniel 11:30 – Josiah Litch</vt:lpstr>
      <vt:lpstr>Daniel 11:30 – Josiah Litch</vt:lpstr>
      <vt:lpstr>The Holy Covenant</vt:lpstr>
      <vt:lpstr>The Holy Covenant </vt:lpstr>
      <vt:lpstr>The Holy Covenant Reaction</vt:lpstr>
      <vt:lpstr>God’s Promise</vt:lpstr>
      <vt:lpstr>Daniel 11:30</vt:lpstr>
      <vt:lpstr>Loss of liberty means need for repentance</vt:lpstr>
      <vt:lpstr>All Israel has transgressed the law</vt:lpstr>
      <vt:lpstr>The Present Crisis</vt:lpstr>
      <vt:lpstr>Why is it important</vt:lpstr>
      <vt:lpstr>Vigano’s second letter July 2020</vt:lpstr>
      <vt:lpstr>Vigano’s second letter July 2020</vt:lpstr>
      <vt:lpstr>Arms shall stand on his part.</vt:lpstr>
      <vt:lpstr>Arms shall stand on his part.</vt:lpstr>
      <vt:lpstr>Daniel 11:30</vt:lpstr>
      <vt:lpstr>Purpose of the Covenant</vt:lpstr>
      <vt:lpstr>Key to Understanding Daniel</vt:lpstr>
      <vt:lpstr>The relational atonement</vt:lpstr>
      <vt:lpstr>Health dictatorship is a call to repent It is not a call to war or of calling down fire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Adrian Ebens</dc:creator>
  <cp:lastModifiedBy>Adrian Ebens</cp:lastModifiedBy>
  <cp:revision>278</cp:revision>
  <dcterms:created xsi:type="dcterms:W3CDTF">2020-11-26T04:46:46Z</dcterms:created>
  <dcterms:modified xsi:type="dcterms:W3CDTF">2021-06-02T06:13:28Z</dcterms:modified>
</cp:coreProperties>
</file>