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49" r:id="rId3"/>
    <p:sldId id="480" r:id="rId4"/>
    <p:sldId id="481" r:id="rId5"/>
    <p:sldId id="482" r:id="rId6"/>
    <p:sldId id="483" r:id="rId7"/>
    <p:sldId id="484" r:id="rId8"/>
    <p:sldId id="485" r:id="rId9"/>
    <p:sldId id="486" r:id="rId10"/>
    <p:sldId id="487" r:id="rId11"/>
    <p:sldId id="493" r:id="rId12"/>
    <p:sldId id="488" r:id="rId13"/>
    <p:sldId id="489" r:id="rId14"/>
    <p:sldId id="490" r:id="rId15"/>
    <p:sldId id="491" r:id="rId16"/>
    <p:sldId id="492" r:id="rId17"/>
    <p:sldId id="463" r:id="rId18"/>
    <p:sldId id="464" r:id="rId19"/>
    <p:sldId id="465" r:id="rId20"/>
    <p:sldId id="467" r:id="rId21"/>
    <p:sldId id="437" r:id="rId22"/>
    <p:sldId id="410" r:id="rId23"/>
    <p:sldId id="469" r:id="rId24"/>
    <p:sldId id="470" r:id="rId25"/>
    <p:sldId id="471" r:id="rId26"/>
    <p:sldId id="457" r:id="rId27"/>
    <p:sldId id="476" r:id="rId28"/>
    <p:sldId id="354" r:id="rId29"/>
    <p:sldId id="358" r:id="rId30"/>
    <p:sldId id="43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76" d="100"/>
          <a:sy n="76" d="100"/>
        </p:scale>
        <p:origin x="102" y="15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30/06/2021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30/06/2021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30/06/2021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30/06/2021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30/06/2021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30/06/2021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30/06/2021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30/06/2021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874341" y="2211031"/>
            <a:ext cx="6717827" cy="3037037"/>
          </a:xfrm>
        </p:spPr>
        <p:txBody>
          <a:bodyPr>
            <a:noAutofit/>
          </a:bodyPr>
          <a:lstStyle/>
          <a:p>
            <a:pPr algn="ctr"/>
            <a:r>
              <a:rPr lang="en-AU" sz="7200" dirty="0">
                <a:effectLst>
                  <a:outerShdw blurRad="38100" dist="38100" dir="2700000" algn="tl">
                    <a:srgbClr val="000000">
                      <a:alpha val="43137"/>
                    </a:srgbClr>
                  </a:outerShdw>
                </a:effectLst>
              </a:rPr>
              <a:t>Key to the Atonement</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03" y="2035277"/>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pPr algn="ctr"/>
            <a:r>
              <a:rPr lang="en-AU" sz="4000" dirty="0"/>
              <a:t>Key thought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777384" y="2159000"/>
            <a:ext cx="8582901" cy="4102100"/>
          </a:xfrm>
        </p:spPr>
        <p:txBody>
          <a:bodyPr>
            <a:noAutofit/>
          </a:bodyPr>
          <a:lstStyle/>
          <a:p>
            <a:pPr marL="0" indent="0" algn="ctr">
              <a:buNone/>
            </a:pPr>
            <a:r>
              <a:rPr lang="en-AU" sz="3200" dirty="0">
                <a:latin typeface="+mn-lt"/>
              </a:rPr>
              <a:t>In order to understand the atonement you must have an understanding of the character of God. </a:t>
            </a:r>
          </a:p>
          <a:p>
            <a:pPr marL="0" indent="0" algn="ctr">
              <a:buNone/>
            </a:pPr>
            <a:r>
              <a:rPr lang="en-AU" sz="3200" dirty="0">
                <a:latin typeface="+mn-lt"/>
              </a:rPr>
              <a:t>John 17:3  And this is life eternal, [at-one-</a:t>
            </a:r>
            <a:r>
              <a:rPr lang="en-AU" sz="3200" dirty="0" err="1">
                <a:latin typeface="+mn-lt"/>
              </a:rPr>
              <a:t>ment</a:t>
            </a:r>
            <a:r>
              <a:rPr lang="en-AU" sz="3200" dirty="0">
                <a:latin typeface="+mn-lt"/>
              </a:rPr>
              <a:t>] that they might know thee the only true God, and Jesus Christ, whom thou hast sent. </a:t>
            </a:r>
          </a:p>
        </p:txBody>
      </p:sp>
    </p:spTree>
    <p:extLst>
      <p:ext uri="{BB962C8B-B14F-4D97-AF65-F5344CB8AC3E}">
        <p14:creationId xmlns:p14="http://schemas.microsoft.com/office/powerpoint/2010/main" val="356388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pPr algn="ctr"/>
            <a:r>
              <a:rPr lang="en-AU" sz="4000" dirty="0"/>
              <a:t>Charles Spurgeon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5800" y="1765300"/>
            <a:ext cx="7543800" cy="4102100"/>
          </a:xfrm>
        </p:spPr>
        <p:txBody>
          <a:bodyPr>
            <a:noAutofit/>
          </a:bodyPr>
          <a:lstStyle/>
          <a:p>
            <a:pPr marL="0" indent="0" algn="ctr">
              <a:buNone/>
            </a:pPr>
            <a:r>
              <a:rPr lang="en-AU" sz="2400" dirty="0">
                <a:latin typeface="+mn-lt"/>
              </a:rPr>
              <a:t>Charles Haddon Spurgeon (19 June 1834[1] – 31 January 1892) was an English Particular Baptist preacher. Spurgeon remains highly influential among Christians of various[which?] denominations, among whom he is known as the "Prince of Preachers". He was a strong figure in the Reformed Baptist tradition, defending the 1689 London Baptist Confession of Faith, and opposing the liberal and pragmatic theological tendencies in the Church of his day. </a:t>
            </a:r>
          </a:p>
        </p:txBody>
      </p:sp>
      <p:pic>
        <p:nvPicPr>
          <p:cNvPr id="5" name="Picture 4">
            <a:extLst>
              <a:ext uri="{FF2B5EF4-FFF2-40B4-BE49-F238E27FC236}">
                <a16:creationId xmlns:a16="http://schemas.microsoft.com/office/drawing/2014/main" id="{4668F026-FFF3-48E2-A6C3-A1CF84C2F99B}"/>
              </a:ext>
            </a:extLst>
          </p:cNvPr>
          <p:cNvPicPr>
            <a:picLocks noChangeAspect="1"/>
          </p:cNvPicPr>
          <p:nvPr/>
        </p:nvPicPr>
        <p:blipFill>
          <a:blip r:embed="rId2"/>
          <a:stretch>
            <a:fillRect/>
          </a:stretch>
        </p:blipFill>
        <p:spPr>
          <a:xfrm>
            <a:off x="8229600" y="1677007"/>
            <a:ext cx="3453420" cy="4278686"/>
          </a:xfrm>
          <a:prstGeom prst="rect">
            <a:avLst/>
          </a:prstGeom>
        </p:spPr>
      </p:pic>
    </p:spTree>
    <p:extLst>
      <p:ext uri="{BB962C8B-B14F-4D97-AF65-F5344CB8AC3E}">
        <p14:creationId xmlns:p14="http://schemas.microsoft.com/office/powerpoint/2010/main" val="50883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Spurgeon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One sin can ruin a soul for ever; it is not in the power of the human mind to grasp the infinity of evil that </a:t>
            </a:r>
            <a:r>
              <a:rPr lang="en-AU" sz="2400" dirty="0" err="1">
                <a:latin typeface="+mn-lt"/>
              </a:rPr>
              <a:t>slumbereth</a:t>
            </a:r>
            <a:r>
              <a:rPr lang="en-AU" sz="2400" dirty="0">
                <a:latin typeface="+mn-lt"/>
              </a:rPr>
              <a:t> in the bowels of one solitary sin. There is a very infinity of guilt couched in one transgression against the majesty of Heaven. If, then, you and I had sinned but once, nothing but an atonement infinite in value could ever have washed away the sin and made satisfaction for it. – Particular Redemption, Spurgeon.</a:t>
            </a:r>
            <a:endParaRPr lang="en-AU" sz="2400" dirty="0">
              <a:solidFill>
                <a:srgbClr val="92D050"/>
              </a:solidFill>
              <a:latin typeface="+mn-lt"/>
            </a:endParaRPr>
          </a:p>
        </p:txBody>
      </p:sp>
    </p:spTree>
    <p:extLst>
      <p:ext uri="{BB962C8B-B14F-4D97-AF65-F5344CB8AC3E}">
        <p14:creationId xmlns:p14="http://schemas.microsoft.com/office/powerpoint/2010/main" val="185901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Spurgeon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 This, then, is the first measure of the atonement—the greatness of our guilt.</a:t>
            </a:r>
          </a:p>
          <a:p>
            <a:pPr marL="0" indent="0" algn="just">
              <a:buNone/>
            </a:pPr>
            <a:r>
              <a:rPr lang="en-AU" sz="2400" dirty="0">
                <a:latin typeface="+mn-lt"/>
              </a:rPr>
              <a:t>     II. Now, secondly, we must measure the great redemption BY THE STERNNESS OF DIVINE JUSTICE. </a:t>
            </a:r>
            <a:r>
              <a:rPr lang="en-AU" sz="2400" dirty="0">
                <a:solidFill>
                  <a:srgbClr val="92D050"/>
                </a:solidFill>
                <a:latin typeface="+mn-lt"/>
              </a:rPr>
              <a:t>"God is love," always loving; but my next proposition does not at all interfere with this assertion. God is sternly just, inflexibly severe in His dealings with mankind. </a:t>
            </a:r>
            <a:r>
              <a:rPr lang="en-AU" sz="2400" dirty="0">
                <a:latin typeface="+mn-lt"/>
              </a:rPr>
              <a:t>The God of the Bible is not the God of some men's imagination, Who thinks so little of sin that He passes it by without demanding any punishment for it.</a:t>
            </a:r>
            <a:endParaRPr lang="en-AU" sz="2400" dirty="0">
              <a:solidFill>
                <a:srgbClr val="92D050"/>
              </a:solidFill>
              <a:latin typeface="+mn-lt"/>
            </a:endParaRPr>
          </a:p>
        </p:txBody>
      </p:sp>
    </p:spTree>
    <p:extLst>
      <p:ext uri="{BB962C8B-B14F-4D97-AF65-F5344CB8AC3E}">
        <p14:creationId xmlns:p14="http://schemas.microsoft.com/office/powerpoint/2010/main" val="376929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Spurgeon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solidFill>
                  <a:srgbClr val="92D050"/>
                </a:solidFill>
                <a:latin typeface="+mn-lt"/>
              </a:rPr>
              <a:t>Learn ye, my friends, to look upon God as being as severe in His justice as if He were not loving, and yet as loving as if He were not severe.</a:t>
            </a:r>
            <a:r>
              <a:rPr lang="en-AU" sz="2400" dirty="0">
                <a:latin typeface="+mn-lt"/>
              </a:rPr>
              <a:t> </a:t>
            </a:r>
            <a:r>
              <a:rPr lang="en-AU" sz="2400" dirty="0">
                <a:solidFill>
                  <a:srgbClr val="92D050"/>
                </a:solidFill>
                <a:latin typeface="+mn-lt"/>
              </a:rPr>
              <a:t>His love does not diminish His justice, nor does His justice, in the least degree, make warfare upon His love.</a:t>
            </a:r>
            <a:r>
              <a:rPr lang="en-AU" sz="2400" dirty="0">
                <a:latin typeface="+mn-lt"/>
              </a:rPr>
              <a:t> </a:t>
            </a:r>
            <a:r>
              <a:rPr lang="en-AU" sz="2400" dirty="0">
                <a:solidFill>
                  <a:srgbClr val="92D050"/>
                </a:solidFill>
                <a:latin typeface="+mn-lt"/>
              </a:rPr>
              <a:t>The two things are sweetly linked together in the atonement of Christ. </a:t>
            </a:r>
            <a:r>
              <a:rPr lang="en-AU" sz="2400" dirty="0">
                <a:latin typeface="+mn-lt"/>
              </a:rPr>
              <a:t>But, mark, we can never understand the fullness of the atonement till we have first grasped the Scriptural truth of God's immense justice.</a:t>
            </a:r>
            <a:endParaRPr lang="en-AU" sz="2400" dirty="0">
              <a:solidFill>
                <a:srgbClr val="92D050"/>
              </a:solidFill>
              <a:latin typeface="+mn-lt"/>
            </a:endParaRPr>
          </a:p>
        </p:txBody>
      </p:sp>
    </p:spTree>
    <p:extLst>
      <p:ext uri="{BB962C8B-B14F-4D97-AF65-F5344CB8AC3E}">
        <p14:creationId xmlns:p14="http://schemas.microsoft.com/office/powerpoint/2010/main" val="258598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Spurgeon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solidFill>
                  <a:srgbClr val="92D050"/>
                </a:solidFill>
                <a:latin typeface="+mn-lt"/>
              </a:rPr>
              <a:t>Learn ye, my friends, to look upon God as being as severe in His justice as if He were not loving, and yet as loving as if He were not severe.</a:t>
            </a:r>
            <a:r>
              <a:rPr lang="en-AU" sz="2400" dirty="0">
                <a:latin typeface="+mn-lt"/>
              </a:rPr>
              <a:t> </a:t>
            </a:r>
            <a:r>
              <a:rPr lang="en-AU" sz="2400" dirty="0">
                <a:solidFill>
                  <a:srgbClr val="92D050"/>
                </a:solidFill>
                <a:latin typeface="+mn-lt"/>
              </a:rPr>
              <a:t>His love does not diminish His justice, nor does His justice, in the least degree, make warfare upon His love.</a:t>
            </a:r>
            <a:r>
              <a:rPr lang="en-AU" sz="2400" dirty="0">
                <a:latin typeface="+mn-lt"/>
              </a:rPr>
              <a:t> </a:t>
            </a:r>
            <a:r>
              <a:rPr lang="en-AU" sz="2400" dirty="0">
                <a:solidFill>
                  <a:srgbClr val="92D050"/>
                </a:solidFill>
                <a:latin typeface="+mn-lt"/>
              </a:rPr>
              <a:t>The two things are sweetly linked together in the atonement of Christ. </a:t>
            </a:r>
            <a:r>
              <a:rPr lang="en-AU" sz="2400" dirty="0">
                <a:latin typeface="+mn-lt"/>
              </a:rPr>
              <a:t>But, mark, we can never understand the fullness of the atonement till we have first grasped the Scriptural truth of God's immense justice.</a:t>
            </a:r>
            <a:endParaRPr lang="en-AU" sz="2400" dirty="0">
              <a:solidFill>
                <a:srgbClr val="92D050"/>
              </a:solidFill>
              <a:latin typeface="+mn-lt"/>
            </a:endParaRPr>
          </a:p>
        </p:txBody>
      </p:sp>
    </p:spTree>
    <p:extLst>
      <p:ext uri="{BB962C8B-B14F-4D97-AF65-F5344CB8AC3E}">
        <p14:creationId xmlns:p14="http://schemas.microsoft.com/office/powerpoint/2010/main" val="243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Spurgeon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There was never an ill word spoken, nor an ill thought conceived, nor an evil deed done, for which God will not have punishment from some one or another. </a:t>
            </a:r>
            <a:r>
              <a:rPr lang="en-AU" sz="2400" dirty="0">
                <a:solidFill>
                  <a:srgbClr val="92D050"/>
                </a:solidFill>
                <a:latin typeface="+mn-lt"/>
              </a:rPr>
              <a:t>He will either have satisfaction from you, or else from Christ. </a:t>
            </a:r>
            <a:r>
              <a:rPr lang="en-AU" sz="2400" dirty="0">
                <a:latin typeface="+mn-lt"/>
              </a:rPr>
              <a:t>If you have no atonement to bring through Christ, you must for ever lie paying the debt which you never can pay, in eternal misery; for as surely as God is God, </a:t>
            </a:r>
            <a:r>
              <a:rPr lang="en-AU" sz="2400" dirty="0">
                <a:solidFill>
                  <a:srgbClr val="92D050"/>
                </a:solidFill>
                <a:latin typeface="+mn-lt"/>
              </a:rPr>
              <a:t>He will sooner lose His Godhead than suffer one sin to go unpunished, or one particle of rebellion unrevenged. You may say that this character of God is cold, and stern, and severe. I cannot help what you say of it; it is nevertheless true. Such is the God of the Bible;</a:t>
            </a:r>
          </a:p>
        </p:txBody>
      </p:sp>
    </p:spTree>
    <p:extLst>
      <p:ext uri="{BB962C8B-B14F-4D97-AF65-F5344CB8AC3E}">
        <p14:creationId xmlns:p14="http://schemas.microsoft.com/office/powerpoint/2010/main" val="168608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Normal Thinking</a:t>
            </a:r>
          </a:p>
        </p:txBody>
      </p:sp>
      <p:sp>
        <p:nvSpPr>
          <p:cNvPr id="4" name="TextBox 3">
            <a:extLst>
              <a:ext uri="{FF2B5EF4-FFF2-40B4-BE49-F238E27FC236}">
                <a16:creationId xmlns:a16="http://schemas.microsoft.com/office/drawing/2014/main" id="{1C97EEBC-ECB7-4770-98A9-FD68E2E97A8E}"/>
              </a:ext>
            </a:extLst>
          </p:cNvPr>
          <p:cNvSpPr txBox="1"/>
          <p:nvPr/>
        </p:nvSpPr>
        <p:spPr>
          <a:xfrm>
            <a:off x="3499200" y="1339971"/>
            <a:ext cx="1471878" cy="461665"/>
          </a:xfrm>
          <a:prstGeom prst="rect">
            <a:avLst/>
          </a:prstGeom>
          <a:noFill/>
        </p:spPr>
        <p:txBody>
          <a:bodyPr wrap="none" rtlCol="0">
            <a:spAutoFit/>
          </a:bodyPr>
          <a:lstStyle/>
          <a:p>
            <a:r>
              <a:rPr lang="en-AU" sz="2400" dirty="0"/>
              <a:t>Option 1</a:t>
            </a:r>
          </a:p>
        </p:txBody>
      </p:sp>
      <p:sp>
        <p:nvSpPr>
          <p:cNvPr id="8" name="TextBox 7">
            <a:extLst>
              <a:ext uri="{FF2B5EF4-FFF2-40B4-BE49-F238E27FC236}">
                <a16:creationId xmlns:a16="http://schemas.microsoft.com/office/drawing/2014/main" id="{9E3EE001-2F98-4283-8BAE-EE738D920DA4}"/>
              </a:ext>
            </a:extLst>
          </p:cNvPr>
          <p:cNvSpPr txBox="1"/>
          <p:nvPr/>
        </p:nvSpPr>
        <p:spPr>
          <a:xfrm>
            <a:off x="6582000" y="1339971"/>
            <a:ext cx="1471878" cy="461665"/>
          </a:xfrm>
          <a:prstGeom prst="rect">
            <a:avLst/>
          </a:prstGeom>
          <a:noFill/>
        </p:spPr>
        <p:txBody>
          <a:bodyPr wrap="none" rtlCol="0">
            <a:spAutoFit/>
          </a:bodyPr>
          <a:lstStyle/>
          <a:p>
            <a:r>
              <a:rPr lang="en-AU" sz="2400" dirty="0"/>
              <a:t>Option 2</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3016745" y="1951971"/>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5709765" y="1339971"/>
            <a:ext cx="0" cy="51236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3687664" y="2230098"/>
            <a:ext cx="886781" cy="461665"/>
          </a:xfrm>
          <a:prstGeom prst="rect">
            <a:avLst/>
          </a:prstGeom>
          <a:noFill/>
        </p:spPr>
        <p:txBody>
          <a:bodyPr wrap="none" rtlCol="0">
            <a:spAutoFit/>
          </a:bodyPr>
          <a:lstStyle/>
          <a:p>
            <a:r>
              <a:rPr lang="en-AU" sz="2400" dirty="0"/>
              <a:t>Light</a:t>
            </a:r>
          </a:p>
        </p:txBody>
      </p:sp>
      <p:sp>
        <p:nvSpPr>
          <p:cNvPr id="15" name="TextBox 14">
            <a:extLst>
              <a:ext uri="{FF2B5EF4-FFF2-40B4-BE49-F238E27FC236}">
                <a16:creationId xmlns:a16="http://schemas.microsoft.com/office/drawing/2014/main" id="{F2B09376-C95B-4388-ACB0-2265B35D0551}"/>
              </a:ext>
            </a:extLst>
          </p:cNvPr>
          <p:cNvSpPr txBox="1"/>
          <p:nvPr/>
        </p:nvSpPr>
        <p:spPr>
          <a:xfrm>
            <a:off x="6882563" y="2230097"/>
            <a:ext cx="870751" cy="461665"/>
          </a:xfrm>
          <a:prstGeom prst="rect">
            <a:avLst/>
          </a:prstGeom>
          <a:noFill/>
        </p:spPr>
        <p:txBody>
          <a:bodyPr wrap="none" rtlCol="0">
            <a:spAutoFit/>
          </a:bodyPr>
          <a:lstStyle/>
          <a:p>
            <a:r>
              <a:rPr lang="en-AU" sz="2400" dirty="0"/>
              <a:t>Dark</a:t>
            </a:r>
          </a:p>
        </p:txBody>
      </p:sp>
      <p:sp>
        <p:nvSpPr>
          <p:cNvPr id="16" name="TextBox 15">
            <a:extLst>
              <a:ext uri="{FF2B5EF4-FFF2-40B4-BE49-F238E27FC236}">
                <a16:creationId xmlns:a16="http://schemas.microsoft.com/office/drawing/2014/main" id="{F706F668-FB12-4006-8171-8FE1CF8BD930}"/>
              </a:ext>
            </a:extLst>
          </p:cNvPr>
          <p:cNvSpPr txBox="1"/>
          <p:nvPr/>
        </p:nvSpPr>
        <p:spPr>
          <a:xfrm>
            <a:off x="3687664" y="2761601"/>
            <a:ext cx="1132041" cy="461665"/>
          </a:xfrm>
          <a:prstGeom prst="rect">
            <a:avLst/>
          </a:prstGeom>
          <a:noFill/>
        </p:spPr>
        <p:txBody>
          <a:bodyPr wrap="none" rtlCol="0">
            <a:spAutoFit/>
          </a:bodyPr>
          <a:lstStyle/>
          <a:p>
            <a:r>
              <a:rPr lang="en-AU" sz="2400" dirty="0"/>
              <a:t>Strong</a:t>
            </a:r>
          </a:p>
        </p:txBody>
      </p:sp>
      <p:sp>
        <p:nvSpPr>
          <p:cNvPr id="17" name="TextBox 16">
            <a:extLst>
              <a:ext uri="{FF2B5EF4-FFF2-40B4-BE49-F238E27FC236}">
                <a16:creationId xmlns:a16="http://schemas.microsoft.com/office/drawing/2014/main" id="{ABAB08E1-75DD-46FA-978C-FEC788EE26BE}"/>
              </a:ext>
            </a:extLst>
          </p:cNvPr>
          <p:cNvSpPr txBox="1"/>
          <p:nvPr/>
        </p:nvSpPr>
        <p:spPr>
          <a:xfrm>
            <a:off x="6882563" y="2761600"/>
            <a:ext cx="1043876" cy="461665"/>
          </a:xfrm>
          <a:prstGeom prst="rect">
            <a:avLst/>
          </a:prstGeom>
          <a:noFill/>
        </p:spPr>
        <p:txBody>
          <a:bodyPr wrap="none" rtlCol="0">
            <a:spAutoFit/>
          </a:bodyPr>
          <a:lstStyle/>
          <a:p>
            <a:r>
              <a:rPr lang="en-AU" sz="2400" dirty="0"/>
              <a:t>Weak</a:t>
            </a:r>
          </a:p>
        </p:txBody>
      </p:sp>
      <p:sp>
        <p:nvSpPr>
          <p:cNvPr id="18" name="TextBox 17">
            <a:extLst>
              <a:ext uri="{FF2B5EF4-FFF2-40B4-BE49-F238E27FC236}">
                <a16:creationId xmlns:a16="http://schemas.microsoft.com/office/drawing/2014/main" id="{B4A8F64B-380D-458D-92D4-A5FE12EA6E07}"/>
              </a:ext>
            </a:extLst>
          </p:cNvPr>
          <p:cNvSpPr txBox="1"/>
          <p:nvPr/>
        </p:nvSpPr>
        <p:spPr>
          <a:xfrm>
            <a:off x="3687664" y="3293103"/>
            <a:ext cx="849913" cy="461665"/>
          </a:xfrm>
          <a:prstGeom prst="rect">
            <a:avLst/>
          </a:prstGeom>
          <a:noFill/>
        </p:spPr>
        <p:txBody>
          <a:bodyPr wrap="none" rtlCol="0">
            <a:spAutoFit/>
          </a:bodyPr>
          <a:lstStyle/>
          <a:p>
            <a:r>
              <a:rPr lang="en-AU" sz="2400" dirty="0"/>
              <a:t>High</a:t>
            </a:r>
          </a:p>
        </p:txBody>
      </p:sp>
      <p:sp>
        <p:nvSpPr>
          <p:cNvPr id="19" name="TextBox 18">
            <a:extLst>
              <a:ext uri="{FF2B5EF4-FFF2-40B4-BE49-F238E27FC236}">
                <a16:creationId xmlns:a16="http://schemas.microsoft.com/office/drawing/2014/main" id="{6AA08FD4-388F-4E65-A11C-E2BB1BA3C3A0}"/>
              </a:ext>
            </a:extLst>
          </p:cNvPr>
          <p:cNvSpPr txBox="1"/>
          <p:nvPr/>
        </p:nvSpPr>
        <p:spPr>
          <a:xfrm>
            <a:off x="6882563" y="3293102"/>
            <a:ext cx="785793" cy="461665"/>
          </a:xfrm>
          <a:prstGeom prst="rect">
            <a:avLst/>
          </a:prstGeom>
          <a:noFill/>
        </p:spPr>
        <p:txBody>
          <a:bodyPr wrap="none" rtlCol="0">
            <a:spAutoFit/>
          </a:bodyPr>
          <a:lstStyle/>
          <a:p>
            <a:r>
              <a:rPr lang="en-AU" sz="2400" dirty="0"/>
              <a:t>Low</a:t>
            </a:r>
          </a:p>
        </p:txBody>
      </p:sp>
      <p:cxnSp>
        <p:nvCxnSpPr>
          <p:cNvPr id="20" name="Straight Connector 19">
            <a:extLst>
              <a:ext uri="{FF2B5EF4-FFF2-40B4-BE49-F238E27FC236}">
                <a16:creationId xmlns:a16="http://schemas.microsoft.com/office/drawing/2014/main" id="{891B1BB7-1E41-48E4-8933-96D62B8C4656}"/>
              </a:ext>
            </a:extLst>
          </p:cNvPr>
          <p:cNvCxnSpPr/>
          <p:nvPr/>
        </p:nvCxnSpPr>
        <p:spPr>
          <a:xfrm>
            <a:off x="3016745" y="3884310"/>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034A94-98E3-415F-870B-2C2CA7A54E5A}"/>
              </a:ext>
            </a:extLst>
          </p:cNvPr>
          <p:cNvSpPr txBox="1"/>
          <p:nvPr/>
        </p:nvSpPr>
        <p:spPr>
          <a:xfrm>
            <a:off x="3016745" y="4094146"/>
            <a:ext cx="2501006" cy="461665"/>
          </a:xfrm>
          <a:prstGeom prst="rect">
            <a:avLst/>
          </a:prstGeom>
          <a:noFill/>
        </p:spPr>
        <p:txBody>
          <a:bodyPr wrap="none" rtlCol="0">
            <a:spAutoFit/>
          </a:bodyPr>
          <a:lstStyle/>
          <a:p>
            <a:r>
              <a:rPr lang="en-AU" sz="2400" dirty="0"/>
              <a:t>New Testament</a:t>
            </a:r>
          </a:p>
        </p:txBody>
      </p:sp>
      <p:sp>
        <p:nvSpPr>
          <p:cNvPr id="23" name="TextBox 22">
            <a:extLst>
              <a:ext uri="{FF2B5EF4-FFF2-40B4-BE49-F238E27FC236}">
                <a16:creationId xmlns:a16="http://schemas.microsoft.com/office/drawing/2014/main" id="{45F823F2-6809-4B09-9B82-674F6A885F47}"/>
              </a:ext>
            </a:extLst>
          </p:cNvPr>
          <p:cNvSpPr txBox="1"/>
          <p:nvPr/>
        </p:nvSpPr>
        <p:spPr>
          <a:xfrm>
            <a:off x="6316067" y="4094146"/>
            <a:ext cx="2356735" cy="461665"/>
          </a:xfrm>
          <a:prstGeom prst="rect">
            <a:avLst/>
          </a:prstGeom>
          <a:noFill/>
        </p:spPr>
        <p:txBody>
          <a:bodyPr wrap="none" rtlCol="0">
            <a:spAutoFit/>
          </a:bodyPr>
          <a:lstStyle/>
          <a:p>
            <a:r>
              <a:rPr lang="en-AU" sz="2400" dirty="0"/>
              <a:t>Old Testament</a:t>
            </a:r>
          </a:p>
        </p:txBody>
      </p:sp>
      <p:sp>
        <p:nvSpPr>
          <p:cNvPr id="24" name="TextBox 23">
            <a:extLst>
              <a:ext uri="{FF2B5EF4-FFF2-40B4-BE49-F238E27FC236}">
                <a16:creationId xmlns:a16="http://schemas.microsoft.com/office/drawing/2014/main" id="{C740C568-F4C0-4A43-9C52-90A5767CCD9C}"/>
              </a:ext>
            </a:extLst>
          </p:cNvPr>
          <p:cNvSpPr txBox="1"/>
          <p:nvPr/>
        </p:nvSpPr>
        <p:spPr>
          <a:xfrm>
            <a:off x="3608697" y="4611451"/>
            <a:ext cx="1154483" cy="461665"/>
          </a:xfrm>
          <a:prstGeom prst="rect">
            <a:avLst/>
          </a:prstGeom>
          <a:noFill/>
        </p:spPr>
        <p:txBody>
          <a:bodyPr wrap="none" rtlCol="0">
            <a:spAutoFit/>
          </a:bodyPr>
          <a:lstStyle/>
          <a:p>
            <a:r>
              <a:rPr lang="en-AU" sz="2400" dirty="0"/>
              <a:t>Grace</a:t>
            </a:r>
          </a:p>
        </p:txBody>
      </p:sp>
      <p:sp>
        <p:nvSpPr>
          <p:cNvPr id="25" name="TextBox 24">
            <a:extLst>
              <a:ext uri="{FF2B5EF4-FFF2-40B4-BE49-F238E27FC236}">
                <a16:creationId xmlns:a16="http://schemas.microsoft.com/office/drawing/2014/main" id="{31E82FCF-3C42-44EF-8538-9F8126711D1F}"/>
              </a:ext>
            </a:extLst>
          </p:cNvPr>
          <p:cNvSpPr txBox="1"/>
          <p:nvPr/>
        </p:nvSpPr>
        <p:spPr>
          <a:xfrm>
            <a:off x="7007597" y="4600728"/>
            <a:ext cx="793807" cy="461665"/>
          </a:xfrm>
          <a:prstGeom prst="rect">
            <a:avLst/>
          </a:prstGeom>
          <a:noFill/>
        </p:spPr>
        <p:txBody>
          <a:bodyPr wrap="none" rtlCol="0">
            <a:spAutoFit/>
          </a:bodyPr>
          <a:lstStyle/>
          <a:p>
            <a:r>
              <a:rPr lang="en-AU" sz="2400" dirty="0"/>
              <a:t>Law</a:t>
            </a:r>
          </a:p>
        </p:txBody>
      </p:sp>
      <p:sp>
        <p:nvSpPr>
          <p:cNvPr id="26" name="TextBox 25">
            <a:extLst>
              <a:ext uri="{FF2B5EF4-FFF2-40B4-BE49-F238E27FC236}">
                <a16:creationId xmlns:a16="http://schemas.microsoft.com/office/drawing/2014/main" id="{F4C4BB13-6665-40DD-9A33-3FE02B883962}"/>
              </a:ext>
            </a:extLst>
          </p:cNvPr>
          <p:cNvSpPr txBox="1"/>
          <p:nvPr/>
        </p:nvSpPr>
        <p:spPr>
          <a:xfrm>
            <a:off x="3608696" y="5106016"/>
            <a:ext cx="896399" cy="461665"/>
          </a:xfrm>
          <a:prstGeom prst="rect">
            <a:avLst/>
          </a:prstGeom>
          <a:noFill/>
        </p:spPr>
        <p:txBody>
          <a:bodyPr wrap="none" rtlCol="0">
            <a:spAutoFit/>
          </a:bodyPr>
          <a:lstStyle/>
          <a:p>
            <a:r>
              <a:rPr lang="en-AU" sz="2400" dirty="0"/>
              <a:t>Faith</a:t>
            </a:r>
          </a:p>
        </p:txBody>
      </p:sp>
      <p:sp>
        <p:nvSpPr>
          <p:cNvPr id="27" name="TextBox 26">
            <a:extLst>
              <a:ext uri="{FF2B5EF4-FFF2-40B4-BE49-F238E27FC236}">
                <a16:creationId xmlns:a16="http://schemas.microsoft.com/office/drawing/2014/main" id="{D720A4FF-4291-4D50-98AB-1F58B301E7F4}"/>
              </a:ext>
            </a:extLst>
          </p:cNvPr>
          <p:cNvSpPr txBox="1"/>
          <p:nvPr/>
        </p:nvSpPr>
        <p:spPr>
          <a:xfrm>
            <a:off x="6956300" y="5106015"/>
            <a:ext cx="1048685" cy="461665"/>
          </a:xfrm>
          <a:prstGeom prst="rect">
            <a:avLst/>
          </a:prstGeom>
          <a:noFill/>
        </p:spPr>
        <p:txBody>
          <a:bodyPr wrap="none" rtlCol="0">
            <a:spAutoFit/>
          </a:bodyPr>
          <a:lstStyle/>
          <a:p>
            <a:r>
              <a:rPr lang="en-AU" sz="2400" dirty="0"/>
              <a:t>Works</a:t>
            </a:r>
          </a:p>
        </p:txBody>
      </p:sp>
      <p:sp>
        <p:nvSpPr>
          <p:cNvPr id="29" name="TextBox 28">
            <a:extLst>
              <a:ext uri="{FF2B5EF4-FFF2-40B4-BE49-F238E27FC236}">
                <a16:creationId xmlns:a16="http://schemas.microsoft.com/office/drawing/2014/main" id="{519DF7D0-49FB-4C7C-BAED-C89AA47F621F}"/>
              </a:ext>
            </a:extLst>
          </p:cNvPr>
          <p:cNvSpPr txBox="1"/>
          <p:nvPr/>
        </p:nvSpPr>
        <p:spPr>
          <a:xfrm>
            <a:off x="3608696" y="5656219"/>
            <a:ext cx="899605" cy="461665"/>
          </a:xfrm>
          <a:prstGeom prst="rect">
            <a:avLst/>
          </a:prstGeom>
          <a:noFill/>
        </p:spPr>
        <p:txBody>
          <a:bodyPr wrap="none" rtlCol="0">
            <a:spAutoFit/>
          </a:bodyPr>
          <a:lstStyle/>
          <a:p>
            <a:r>
              <a:rPr lang="en-AU" sz="2400" dirty="0"/>
              <a:t>Love</a:t>
            </a:r>
          </a:p>
        </p:txBody>
      </p:sp>
      <p:sp>
        <p:nvSpPr>
          <p:cNvPr id="30" name="TextBox 29">
            <a:extLst>
              <a:ext uri="{FF2B5EF4-FFF2-40B4-BE49-F238E27FC236}">
                <a16:creationId xmlns:a16="http://schemas.microsoft.com/office/drawing/2014/main" id="{13A64D4B-8FE6-4ED0-87D2-1043FBFFFECA}"/>
              </a:ext>
            </a:extLst>
          </p:cNvPr>
          <p:cNvSpPr txBox="1"/>
          <p:nvPr/>
        </p:nvSpPr>
        <p:spPr>
          <a:xfrm>
            <a:off x="6956300" y="5656218"/>
            <a:ext cx="1205779" cy="461665"/>
          </a:xfrm>
          <a:prstGeom prst="rect">
            <a:avLst/>
          </a:prstGeom>
          <a:noFill/>
        </p:spPr>
        <p:txBody>
          <a:bodyPr wrap="none" rtlCol="0">
            <a:spAutoFit/>
          </a:bodyPr>
          <a:lstStyle/>
          <a:p>
            <a:r>
              <a:rPr lang="en-AU" sz="2400" dirty="0"/>
              <a:t>Justice</a:t>
            </a:r>
          </a:p>
        </p:txBody>
      </p:sp>
    </p:spTree>
    <p:extLst>
      <p:ext uri="{BB962C8B-B14F-4D97-AF65-F5344CB8AC3E}">
        <p14:creationId xmlns:p14="http://schemas.microsoft.com/office/powerpoint/2010/main" val="104672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New Wine Skin</a:t>
            </a:r>
          </a:p>
        </p:txBody>
      </p:sp>
      <p:sp>
        <p:nvSpPr>
          <p:cNvPr id="4" name="TextBox 3">
            <a:extLst>
              <a:ext uri="{FF2B5EF4-FFF2-40B4-BE49-F238E27FC236}">
                <a16:creationId xmlns:a16="http://schemas.microsoft.com/office/drawing/2014/main" id="{1C97EEBC-ECB7-4770-98A9-FD68E2E97A8E}"/>
              </a:ext>
            </a:extLst>
          </p:cNvPr>
          <p:cNvSpPr txBox="1"/>
          <p:nvPr/>
        </p:nvSpPr>
        <p:spPr>
          <a:xfrm>
            <a:off x="5474583" y="1393138"/>
            <a:ext cx="1058303" cy="461665"/>
          </a:xfrm>
          <a:prstGeom prst="rect">
            <a:avLst/>
          </a:prstGeom>
          <a:noFill/>
        </p:spPr>
        <p:txBody>
          <a:bodyPr wrap="none" rtlCol="0">
            <a:spAutoFit/>
          </a:bodyPr>
          <a:lstStyle/>
          <a:p>
            <a:r>
              <a:rPr lang="en-AU" sz="2400" dirty="0"/>
              <a:t>Glory </a:t>
            </a:r>
          </a:p>
        </p:txBody>
      </p:sp>
      <p:sp>
        <p:nvSpPr>
          <p:cNvPr id="8" name="TextBox 7">
            <a:extLst>
              <a:ext uri="{FF2B5EF4-FFF2-40B4-BE49-F238E27FC236}">
                <a16:creationId xmlns:a16="http://schemas.microsoft.com/office/drawing/2014/main" id="{9E3EE001-2F98-4283-8BAE-EE738D920DA4}"/>
              </a:ext>
            </a:extLst>
          </p:cNvPr>
          <p:cNvSpPr txBox="1"/>
          <p:nvPr/>
        </p:nvSpPr>
        <p:spPr>
          <a:xfrm>
            <a:off x="8557383" y="1393138"/>
            <a:ext cx="1641796" cy="461665"/>
          </a:xfrm>
          <a:prstGeom prst="rect">
            <a:avLst/>
          </a:prstGeom>
          <a:noFill/>
        </p:spPr>
        <p:txBody>
          <a:bodyPr wrap="none" rtlCol="0">
            <a:spAutoFit/>
          </a:bodyPr>
          <a:lstStyle/>
          <a:p>
            <a:r>
              <a:rPr lang="en-AU" sz="2400" dirty="0"/>
              <a:t>Brightness</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4992128" y="2005138"/>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7685148" y="1393138"/>
            <a:ext cx="0" cy="51236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5663047" y="2283265"/>
            <a:ext cx="886781" cy="461665"/>
          </a:xfrm>
          <a:prstGeom prst="rect">
            <a:avLst/>
          </a:prstGeom>
          <a:noFill/>
        </p:spPr>
        <p:txBody>
          <a:bodyPr wrap="none" rtlCol="0">
            <a:spAutoFit/>
          </a:bodyPr>
          <a:lstStyle/>
          <a:p>
            <a:r>
              <a:rPr lang="en-AU" sz="2400" dirty="0"/>
              <a:t>Light</a:t>
            </a:r>
          </a:p>
        </p:txBody>
      </p:sp>
      <p:sp>
        <p:nvSpPr>
          <p:cNvPr id="15" name="TextBox 14">
            <a:extLst>
              <a:ext uri="{FF2B5EF4-FFF2-40B4-BE49-F238E27FC236}">
                <a16:creationId xmlns:a16="http://schemas.microsoft.com/office/drawing/2014/main" id="{F2B09376-C95B-4388-ACB0-2265B35D0551}"/>
              </a:ext>
            </a:extLst>
          </p:cNvPr>
          <p:cNvSpPr txBox="1"/>
          <p:nvPr/>
        </p:nvSpPr>
        <p:spPr>
          <a:xfrm>
            <a:off x="8857946" y="2283264"/>
            <a:ext cx="1641796" cy="461665"/>
          </a:xfrm>
          <a:prstGeom prst="rect">
            <a:avLst/>
          </a:prstGeom>
          <a:noFill/>
        </p:spPr>
        <p:txBody>
          <a:bodyPr wrap="none" rtlCol="0">
            <a:spAutoFit/>
          </a:bodyPr>
          <a:lstStyle/>
          <a:p>
            <a:r>
              <a:rPr lang="en-AU" sz="2400" dirty="0"/>
              <a:t>Brightness</a:t>
            </a:r>
          </a:p>
        </p:txBody>
      </p:sp>
      <p:sp>
        <p:nvSpPr>
          <p:cNvPr id="16" name="TextBox 15">
            <a:extLst>
              <a:ext uri="{FF2B5EF4-FFF2-40B4-BE49-F238E27FC236}">
                <a16:creationId xmlns:a16="http://schemas.microsoft.com/office/drawing/2014/main" id="{F706F668-FB12-4006-8171-8FE1CF8BD930}"/>
              </a:ext>
            </a:extLst>
          </p:cNvPr>
          <p:cNvSpPr txBox="1"/>
          <p:nvPr/>
        </p:nvSpPr>
        <p:spPr>
          <a:xfrm>
            <a:off x="5663047" y="2814768"/>
            <a:ext cx="1132041" cy="461665"/>
          </a:xfrm>
          <a:prstGeom prst="rect">
            <a:avLst/>
          </a:prstGeom>
          <a:noFill/>
        </p:spPr>
        <p:txBody>
          <a:bodyPr wrap="none" rtlCol="0">
            <a:spAutoFit/>
          </a:bodyPr>
          <a:lstStyle/>
          <a:p>
            <a:r>
              <a:rPr lang="en-AU" sz="2400" dirty="0"/>
              <a:t>Strong</a:t>
            </a:r>
          </a:p>
        </p:txBody>
      </p:sp>
      <p:sp>
        <p:nvSpPr>
          <p:cNvPr id="17" name="TextBox 16">
            <a:extLst>
              <a:ext uri="{FF2B5EF4-FFF2-40B4-BE49-F238E27FC236}">
                <a16:creationId xmlns:a16="http://schemas.microsoft.com/office/drawing/2014/main" id="{ABAB08E1-75DD-46FA-978C-FEC788EE26BE}"/>
              </a:ext>
            </a:extLst>
          </p:cNvPr>
          <p:cNvSpPr txBox="1"/>
          <p:nvPr/>
        </p:nvSpPr>
        <p:spPr>
          <a:xfrm>
            <a:off x="8857946" y="2814767"/>
            <a:ext cx="1425390" cy="461665"/>
          </a:xfrm>
          <a:prstGeom prst="rect">
            <a:avLst/>
          </a:prstGeom>
          <a:noFill/>
        </p:spPr>
        <p:txBody>
          <a:bodyPr wrap="none" rtlCol="0">
            <a:spAutoFit/>
          </a:bodyPr>
          <a:lstStyle/>
          <a:p>
            <a:r>
              <a:rPr lang="en-AU" sz="2400" dirty="0"/>
              <a:t>Stronger</a:t>
            </a:r>
          </a:p>
        </p:txBody>
      </p:sp>
      <p:sp>
        <p:nvSpPr>
          <p:cNvPr id="18" name="TextBox 17">
            <a:extLst>
              <a:ext uri="{FF2B5EF4-FFF2-40B4-BE49-F238E27FC236}">
                <a16:creationId xmlns:a16="http://schemas.microsoft.com/office/drawing/2014/main" id="{B4A8F64B-380D-458D-92D4-A5FE12EA6E07}"/>
              </a:ext>
            </a:extLst>
          </p:cNvPr>
          <p:cNvSpPr txBox="1"/>
          <p:nvPr/>
        </p:nvSpPr>
        <p:spPr>
          <a:xfrm>
            <a:off x="5663047" y="3346270"/>
            <a:ext cx="849913" cy="461665"/>
          </a:xfrm>
          <a:prstGeom prst="rect">
            <a:avLst/>
          </a:prstGeom>
          <a:noFill/>
        </p:spPr>
        <p:txBody>
          <a:bodyPr wrap="none" rtlCol="0">
            <a:spAutoFit/>
          </a:bodyPr>
          <a:lstStyle/>
          <a:p>
            <a:r>
              <a:rPr lang="en-AU" sz="2400" dirty="0"/>
              <a:t>High</a:t>
            </a:r>
          </a:p>
        </p:txBody>
      </p:sp>
      <p:sp>
        <p:nvSpPr>
          <p:cNvPr id="19" name="TextBox 18">
            <a:extLst>
              <a:ext uri="{FF2B5EF4-FFF2-40B4-BE49-F238E27FC236}">
                <a16:creationId xmlns:a16="http://schemas.microsoft.com/office/drawing/2014/main" id="{6AA08FD4-388F-4E65-A11C-E2BB1BA3C3A0}"/>
              </a:ext>
            </a:extLst>
          </p:cNvPr>
          <p:cNvSpPr txBox="1"/>
          <p:nvPr/>
        </p:nvSpPr>
        <p:spPr>
          <a:xfrm>
            <a:off x="8857946" y="3346269"/>
            <a:ext cx="1143262" cy="461665"/>
          </a:xfrm>
          <a:prstGeom prst="rect">
            <a:avLst/>
          </a:prstGeom>
          <a:noFill/>
        </p:spPr>
        <p:txBody>
          <a:bodyPr wrap="none" rtlCol="0">
            <a:spAutoFit/>
          </a:bodyPr>
          <a:lstStyle/>
          <a:p>
            <a:r>
              <a:rPr lang="en-AU" sz="2400" dirty="0"/>
              <a:t>Higher</a:t>
            </a:r>
          </a:p>
        </p:txBody>
      </p:sp>
      <p:cxnSp>
        <p:nvCxnSpPr>
          <p:cNvPr id="20" name="Straight Connector 19">
            <a:extLst>
              <a:ext uri="{FF2B5EF4-FFF2-40B4-BE49-F238E27FC236}">
                <a16:creationId xmlns:a16="http://schemas.microsoft.com/office/drawing/2014/main" id="{891B1BB7-1E41-48E4-8933-96D62B8C4656}"/>
              </a:ext>
            </a:extLst>
          </p:cNvPr>
          <p:cNvCxnSpPr/>
          <p:nvPr/>
        </p:nvCxnSpPr>
        <p:spPr>
          <a:xfrm>
            <a:off x="4992128" y="3937477"/>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034A94-98E3-415F-870B-2C2CA7A54E5A}"/>
              </a:ext>
            </a:extLst>
          </p:cNvPr>
          <p:cNvSpPr txBox="1"/>
          <p:nvPr/>
        </p:nvSpPr>
        <p:spPr>
          <a:xfrm>
            <a:off x="4992128" y="4147313"/>
            <a:ext cx="2356735" cy="461665"/>
          </a:xfrm>
          <a:prstGeom prst="rect">
            <a:avLst/>
          </a:prstGeom>
          <a:noFill/>
        </p:spPr>
        <p:txBody>
          <a:bodyPr wrap="none" rtlCol="0">
            <a:spAutoFit/>
          </a:bodyPr>
          <a:lstStyle/>
          <a:p>
            <a:r>
              <a:rPr lang="en-AU" sz="2400" dirty="0"/>
              <a:t>Old Testament</a:t>
            </a:r>
          </a:p>
        </p:txBody>
      </p:sp>
      <p:sp>
        <p:nvSpPr>
          <p:cNvPr id="23" name="TextBox 22">
            <a:extLst>
              <a:ext uri="{FF2B5EF4-FFF2-40B4-BE49-F238E27FC236}">
                <a16:creationId xmlns:a16="http://schemas.microsoft.com/office/drawing/2014/main" id="{45F823F2-6809-4B09-9B82-674F6A885F47}"/>
              </a:ext>
            </a:extLst>
          </p:cNvPr>
          <p:cNvSpPr txBox="1"/>
          <p:nvPr/>
        </p:nvSpPr>
        <p:spPr>
          <a:xfrm>
            <a:off x="8291450" y="4147313"/>
            <a:ext cx="2501006" cy="461665"/>
          </a:xfrm>
          <a:prstGeom prst="rect">
            <a:avLst/>
          </a:prstGeom>
          <a:noFill/>
        </p:spPr>
        <p:txBody>
          <a:bodyPr wrap="none" rtlCol="0">
            <a:spAutoFit/>
          </a:bodyPr>
          <a:lstStyle/>
          <a:p>
            <a:r>
              <a:rPr lang="en-AU" sz="2400" dirty="0"/>
              <a:t>New Testament</a:t>
            </a:r>
          </a:p>
        </p:txBody>
      </p:sp>
      <p:sp>
        <p:nvSpPr>
          <p:cNvPr id="24" name="TextBox 23">
            <a:extLst>
              <a:ext uri="{FF2B5EF4-FFF2-40B4-BE49-F238E27FC236}">
                <a16:creationId xmlns:a16="http://schemas.microsoft.com/office/drawing/2014/main" id="{C740C568-F4C0-4A43-9C52-90A5767CCD9C}"/>
              </a:ext>
            </a:extLst>
          </p:cNvPr>
          <p:cNvSpPr txBox="1"/>
          <p:nvPr/>
        </p:nvSpPr>
        <p:spPr>
          <a:xfrm>
            <a:off x="5584080" y="4664618"/>
            <a:ext cx="793807" cy="461665"/>
          </a:xfrm>
          <a:prstGeom prst="rect">
            <a:avLst/>
          </a:prstGeom>
          <a:noFill/>
        </p:spPr>
        <p:txBody>
          <a:bodyPr wrap="none" rtlCol="0">
            <a:spAutoFit/>
          </a:bodyPr>
          <a:lstStyle/>
          <a:p>
            <a:r>
              <a:rPr lang="en-AU" sz="2400" dirty="0"/>
              <a:t>Law</a:t>
            </a:r>
          </a:p>
        </p:txBody>
      </p:sp>
      <p:sp>
        <p:nvSpPr>
          <p:cNvPr id="25" name="TextBox 24">
            <a:extLst>
              <a:ext uri="{FF2B5EF4-FFF2-40B4-BE49-F238E27FC236}">
                <a16:creationId xmlns:a16="http://schemas.microsoft.com/office/drawing/2014/main" id="{31E82FCF-3C42-44EF-8538-9F8126711D1F}"/>
              </a:ext>
            </a:extLst>
          </p:cNvPr>
          <p:cNvSpPr txBox="1"/>
          <p:nvPr/>
        </p:nvSpPr>
        <p:spPr>
          <a:xfrm>
            <a:off x="8982980" y="4653895"/>
            <a:ext cx="1154483" cy="461665"/>
          </a:xfrm>
          <a:prstGeom prst="rect">
            <a:avLst/>
          </a:prstGeom>
          <a:noFill/>
        </p:spPr>
        <p:txBody>
          <a:bodyPr wrap="none" rtlCol="0">
            <a:spAutoFit/>
          </a:bodyPr>
          <a:lstStyle/>
          <a:p>
            <a:r>
              <a:rPr lang="en-AU" sz="2400" dirty="0"/>
              <a:t>Grace</a:t>
            </a:r>
          </a:p>
        </p:txBody>
      </p:sp>
      <p:sp>
        <p:nvSpPr>
          <p:cNvPr id="26" name="TextBox 25">
            <a:extLst>
              <a:ext uri="{FF2B5EF4-FFF2-40B4-BE49-F238E27FC236}">
                <a16:creationId xmlns:a16="http://schemas.microsoft.com/office/drawing/2014/main" id="{F4C4BB13-6665-40DD-9A33-3FE02B883962}"/>
              </a:ext>
            </a:extLst>
          </p:cNvPr>
          <p:cNvSpPr txBox="1"/>
          <p:nvPr/>
        </p:nvSpPr>
        <p:spPr>
          <a:xfrm>
            <a:off x="5584079" y="5159183"/>
            <a:ext cx="896399" cy="461665"/>
          </a:xfrm>
          <a:prstGeom prst="rect">
            <a:avLst/>
          </a:prstGeom>
          <a:noFill/>
        </p:spPr>
        <p:txBody>
          <a:bodyPr wrap="none" rtlCol="0">
            <a:spAutoFit/>
          </a:bodyPr>
          <a:lstStyle/>
          <a:p>
            <a:r>
              <a:rPr lang="en-AU" sz="2400" dirty="0"/>
              <a:t>Faith</a:t>
            </a:r>
          </a:p>
        </p:txBody>
      </p:sp>
      <p:sp>
        <p:nvSpPr>
          <p:cNvPr id="27" name="TextBox 26">
            <a:extLst>
              <a:ext uri="{FF2B5EF4-FFF2-40B4-BE49-F238E27FC236}">
                <a16:creationId xmlns:a16="http://schemas.microsoft.com/office/drawing/2014/main" id="{D720A4FF-4291-4D50-98AB-1F58B301E7F4}"/>
              </a:ext>
            </a:extLst>
          </p:cNvPr>
          <p:cNvSpPr txBox="1"/>
          <p:nvPr/>
        </p:nvSpPr>
        <p:spPr>
          <a:xfrm>
            <a:off x="8931683" y="5159182"/>
            <a:ext cx="1048685" cy="461665"/>
          </a:xfrm>
          <a:prstGeom prst="rect">
            <a:avLst/>
          </a:prstGeom>
          <a:noFill/>
        </p:spPr>
        <p:txBody>
          <a:bodyPr wrap="none" rtlCol="0">
            <a:spAutoFit/>
          </a:bodyPr>
          <a:lstStyle/>
          <a:p>
            <a:r>
              <a:rPr lang="en-AU" sz="2400" dirty="0"/>
              <a:t>Works</a:t>
            </a:r>
          </a:p>
        </p:txBody>
      </p:sp>
      <p:sp>
        <p:nvSpPr>
          <p:cNvPr id="29" name="TextBox 28">
            <a:extLst>
              <a:ext uri="{FF2B5EF4-FFF2-40B4-BE49-F238E27FC236}">
                <a16:creationId xmlns:a16="http://schemas.microsoft.com/office/drawing/2014/main" id="{519DF7D0-49FB-4C7C-BAED-C89AA47F621F}"/>
              </a:ext>
            </a:extLst>
          </p:cNvPr>
          <p:cNvSpPr txBox="1"/>
          <p:nvPr/>
        </p:nvSpPr>
        <p:spPr>
          <a:xfrm>
            <a:off x="5584079" y="5709386"/>
            <a:ext cx="1205779" cy="461665"/>
          </a:xfrm>
          <a:prstGeom prst="rect">
            <a:avLst/>
          </a:prstGeom>
          <a:noFill/>
        </p:spPr>
        <p:txBody>
          <a:bodyPr wrap="none" rtlCol="0">
            <a:spAutoFit/>
          </a:bodyPr>
          <a:lstStyle/>
          <a:p>
            <a:r>
              <a:rPr lang="en-AU" sz="2400" dirty="0"/>
              <a:t>Justice</a:t>
            </a:r>
          </a:p>
        </p:txBody>
      </p:sp>
      <p:sp>
        <p:nvSpPr>
          <p:cNvPr id="30" name="TextBox 29">
            <a:extLst>
              <a:ext uri="{FF2B5EF4-FFF2-40B4-BE49-F238E27FC236}">
                <a16:creationId xmlns:a16="http://schemas.microsoft.com/office/drawing/2014/main" id="{13A64D4B-8FE6-4ED0-87D2-1043FBFFFECA}"/>
              </a:ext>
            </a:extLst>
          </p:cNvPr>
          <p:cNvSpPr txBox="1"/>
          <p:nvPr/>
        </p:nvSpPr>
        <p:spPr>
          <a:xfrm>
            <a:off x="8931683" y="5709385"/>
            <a:ext cx="1124026" cy="461665"/>
          </a:xfrm>
          <a:prstGeom prst="rect">
            <a:avLst/>
          </a:prstGeom>
          <a:noFill/>
        </p:spPr>
        <p:txBody>
          <a:bodyPr wrap="none" rtlCol="0">
            <a:spAutoFit/>
          </a:bodyPr>
          <a:lstStyle/>
          <a:p>
            <a:r>
              <a:rPr lang="en-AU" sz="2400" dirty="0"/>
              <a:t>Mercy</a:t>
            </a:r>
          </a:p>
        </p:txBody>
      </p:sp>
      <p:sp>
        <p:nvSpPr>
          <p:cNvPr id="32" name="TextBox 31">
            <a:extLst>
              <a:ext uri="{FF2B5EF4-FFF2-40B4-BE49-F238E27FC236}">
                <a16:creationId xmlns:a16="http://schemas.microsoft.com/office/drawing/2014/main" id="{0CAE65D2-E004-4CB9-BCA4-77B8AA040973}"/>
              </a:ext>
            </a:extLst>
          </p:cNvPr>
          <p:cNvSpPr txBox="1"/>
          <p:nvPr/>
        </p:nvSpPr>
        <p:spPr>
          <a:xfrm>
            <a:off x="712806" y="2136338"/>
            <a:ext cx="3332737" cy="2585323"/>
          </a:xfrm>
          <a:prstGeom prst="rect">
            <a:avLst/>
          </a:prstGeom>
          <a:noFill/>
        </p:spPr>
        <p:txBody>
          <a:bodyPr wrap="square">
            <a:spAutoFit/>
          </a:bodyPr>
          <a:lstStyle/>
          <a:p>
            <a:pPr algn="just"/>
            <a:r>
              <a:rPr lang="en-AU" dirty="0"/>
              <a:t>Heb 1:3  who being the </a:t>
            </a:r>
            <a:r>
              <a:rPr lang="en-AU" dirty="0">
                <a:solidFill>
                  <a:srgbClr val="92D050"/>
                </a:solidFill>
              </a:rPr>
              <a:t>brightness of His glory </a:t>
            </a:r>
            <a:r>
              <a:rPr lang="en-AU" dirty="0"/>
              <a:t>and the express image of His person, and upholding all things by the word of His power, when He had by Himself purged our sins, sat down at the right hand of the Majesty on high, </a:t>
            </a:r>
          </a:p>
        </p:txBody>
      </p:sp>
      <p:sp>
        <p:nvSpPr>
          <p:cNvPr id="7" name="Arrow: Right 6">
            <a:extLst>
              <a:ext uri="{FF2B5EF4-FFF2-40B4-BE49-F238E27FC236}">
                <a16:creationId xmlns:a16="http://schemas.microsoft.com/office/drawing/2014/main" id="{14F6053E-F94C-48F3-83CB-9A9E039F6EF9}"/>
              </a:ext>
            </a:extLst>
          </p:cNvPr>
          <p:cNvSpPr/>
          <p:nvPr/>
        </p:nvSpPr>
        <p:spPr>
          <a:xfrm>
            <a:off x="7210498" y="3369925"/>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3" name="Arrow: Right 32">
            <a:extLst>
              <a:ext uri="{FF2B5EF4-FFF2-40B4-BE49-F238E27FC236}">
                <a16:creationId xmlns:a16="http://schemas.microsoft.com/office/drawing/2014/main" id="{556CBD57-21C1-4468-A1E2-F1E837A9938F}"/>
              </a:ext>
            </a:extLst>
          </p:cNvPr>
          <p:cNvSpPr/>
          <p:nvPr/>
        </p:nvSpPr>
        <p:spPr>
          <a:xfrm>
            <a:off x="7210498" y="2847309"/>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4" name="Arrow: Right 33">
            <a:extLst>
              <a:ext uri="{FF2B5EF4-FFF2-40B4-BE49-F238E27FC236}">
                <a16:creationId xmlns:a16="http://schemas.microsoft.com/office/drawing/2014/main" id="{37411C3C-37BB-49FC-8A30-7E59A6DEF5C0}"/>
              </a:ext>
            </a:extLst>
          </p:cNvPr>
          <p:cNvSpPr/>
          <p:nvPr/>
        </p:nvSpPr>
        <p:spPr>
          <a:xfrm>
            <a:off x="7210498" y="2376566"/>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5" name="Arrow: Right 34">
            <a:extLst>
              <a:ext uri="{FF2B5EF4-FFF2-40B4-BE49-F238E27FC236}">
                <a16:creationId xmlns:a16="http://schemas.microsoft.com/office/drawing/2014/main" id="{D875BEFD-3179-4F51-A1A9-69445CCA162C}"/>
              </a:ext>
            </a:extLst>
          </p:cNvPr>
          <p:cNvSpPr/>
          <p:nvPr/>
        </p:nvSpPr>
        <p:spPr>
          <a:xfrm>
            <a:off x="7253113" y="5721935"/>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6" name="Arrow: Right 35">
            <a:extLst>
              <a:ext uri="{FF2B5EF4-FFF2-40B4-BE49-F238E27FC236}">
                <a16:creationId xmlns:a16="http://schemas.microsoft.com/office/drawing/2014/main" id="{A92A6A78-5749-4C1C-BE75-71C1EB981EBA}"/>
              </a:ext>
            </a:extLst>
          </p:cNvPr>
          <p:cNvSpPr/>
          <p:nvPr/>
        </p:nvSpPr>
        <p:spPr>
          <a:xfrm>
            <a:off x="7253113" y="5199319"/>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7" name="Arrow: Right 36">
            <a:extLst>
              <a:ext uri="{FF2B5EF4-FFF2-40B4-BE49-F238E27FC236}">
                <a16:creationId xmlns:a16="http://schemas.microsoft.com/office/drawing/2014/main" id="{BF33D60A-488C-4FF6-A48A-A070E25AC5FA}"/>
              </a:ext>
            </a:extLst>
          </p:cNvPr>
          <p:cNvSpPr/>
          <p:nvPr/>
        </p:nvSpPr>
        <p:spPr>
          <a:xfrm>
            <a:off x="7253113" y="4728576"/>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8" name="Arrow: Right 37">
            <a:extLst>
              <a:ext uri="{FF2B5EF4-FFF2-40B4-BE49-F238E27FC236}">
                <a16:creationId xmlns:a16="http://schemas.microsoft.com/office/drawing/2014/main" id="{970BFCFC-8328-476D-849F-B771711B0855}"/>
              </a:ext>
            </a:extLst>
          </p:cNvPr>
          <p:cNvSpPr/>
          <p:nvPr/>
        </p:nvSpPr>
        <p:spPr>
          <a:xfrm>
            <a:off x="7353189" y="4218714"/>
            <a:ext cx="880800"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9181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Divine Pattern</a:t>
            </a:r>
          </a:p>
        </p:txBody>
      </p:sp>
      <p:sp>
        <p:nvSpPr>
          <p:cNvPr id="4" name="TextBox 3">
            <a:extLst>
              <a:ext uri="{FF2B5EF4-FFF2-40B4-BE49-F238E27FC236}">
                <a16:creationId xmlns:a16="http://schemas.microsoft.com/office/drawing/2014/main" id="{1C97EEBC-ECB7-4770-98A9-FD68E2E97A8E}"/>
              </a:ext>
            </a:extLst>
          </p:cNvPr>
          <p:cNvSpPr txBox="1"/>
          <p:nvPr/>
        </p:nvSpPr>
        <p:spPr>
          <a:xfrm>
            <a:off x="5474583" y="1393138"/>
            <a:ext cx="1058303" cy="461665"/>
          </a:xfrm>
          <a:prstGeom prst="rect">
            <a:avLst/>
          </a:prstGeom>
          <a:noFill/>
        </p:spPr>
        <p:txBody>
          <a:bodyPr wrap="none" rtlCol="0">
            <a:spAutoFit/>
          </a:bodyPr>
          <a:lstStyle/>
          <a:p>
            <a:r>
              <a:rPr lang="en-AU" sz="2400" dirty="0"/>
              <a:t>Glory </a:t>
            </a:r>
          </a:p>
        </p:txBody>
      </p:sp>
      <p:sp>
        <p:nvSpPr>
          <p:cNvPr id="8" name="TextBox 7">
            <a:extLst>
              <a:ext uri="{FF2B5EF4-FFF2-40B4-BE49-F238E27FC236}">
                <a16:creationId xmlns:a16="http://schemas.microsoft.com/office/drawing/2014/main" id="{9E3EE001-2F98-4283-8BAE-EE738D920DA4}"/>
              </a:ext>
            </a:extLst>
          </p:cNvPr>
          <p:cNvSpPr txBox="1"/>
          <p:nvPr/>
        </p:nvSpPr>
        <p:spPr>
          <a:xfrm>
            <a:off x="8557383" y="1393138"/>
            <a:ext cx="1641796" cy="461665"/>
          </a:xfrm>
          <a:prstGeom prst="rect">
            <a:avLst/>
          </a:prstGeom>
          <a:noFill/>
        </p:spPr>
        <p:txBody>
          <a:bodyPr wrap="none" rtlCol="0">
            <a:spAutoFit/>
          </a:bodyPr>
          <a:lstStyle/>
          <a:p>
            <a:r>
              <a:rPr lang="en-AU" sz="2400" dirty="0"/>
              <a:t>Brightness</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4992128" y="2005138"/>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7685148" y="1393138"/>
            <a:ext cx="0" cy="51236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5663047" y="2283265"/>
            <a:ext cx="886781" cy="461665"/>
          </a:xfrm>
          <a:prstGeom prst="rect">
            <a:avLst/>
          </a:prstGeom>
          <a:noFill/>
        </p:spPr>
        <p:txBody>
          <a:bodyPr wrap="none" rtlCol="0">
            <a:spAutoFit/>
          </a:bodyPr>
          <a:lstStyle/>
          <a:p>
            <a:r>
              <a:rPr lang="en-AU" sz="2400" dirty="0"/>
              <a:t>Light</a:t>
            </a:r>
          </a:p>
        </p:txBody>
      </p:sp>
      <p:sp>
        <p:nvSpPr>
          <p:cNvPr id="15" name="TextBox 14">
            <a:extLst>
              <a:ext uri="{FF2B5EF4-FFF2-40B4-BE49-F238E27FC236}">
                <a16:creationId xmlns:a16="http://schemas.microsoft.com/office/drawing/2014/main" id="{F2B09376-C95B-4388-ACB0-2265B35D0551}"/>
              </a:ext>
            </a:extLst>
          </p:cNvPr>
          <p:cNvSpPr txBox="1"/>
          <p:nvPr/>
        </p:nvSpPr>
        <p:spPr>
          <a:xfrm>
            <a:off x="8857946" y="2283264"/>
            <a:ext cx="1641796" cy="461665"/>
          </a:xfrm>
          <a:prstGeom prst="rect">
            <a:avLst/>
          </a:prstGeom>
          <a:noFill/>
        </p:spPr>
        <p:txBody>
          <a:bodyPr wrap="none" rtlCol="0">
            <a:spAutoFit/>
          </a:bodyPr>
          <a:lstStyle/>
          <a:p>
            <a:r>
              <a:rPr lang="en-AU" sz="2400" dirty="0"/>
              <a:t>Brightness</a:t>
            </a:r>
          </a:p>
        </p:txBody>
      </p:sp>
      <p:sp>
        <p:nvSpPr>
          <p:cNvPr id="16" name="TextBox 15">
            <a:extLst>
              <a:ext uri="{FF2B5EF4-FFF2-40B4-BE49-F238E27FC236}">
                <a16:creationId xmlns:a16="http://schemas.microsoft.com/office/drawing/2014/main" id="{F706F668-FB12-4006-8171-8FE1CF8BD930}"/>
              </a:ext>
            </a:extLst>
          </p:cNvPr>
          <p:cNvSpPr txBox="1"/>
          <p:nvPr/>
        </p:nvSpPr>
        <p:spPr>
          <a:xfrm>
            <a:off x="5663047" y="2814768"/>
            <a:ext cx="1132041" cy="461665"/>
          </a:xfrm>
          <a:prstGeom prst="rect">
            <a:avLst/>
          </a:prstGeom>
          <a:noFill/>
        </p:spPr>
        <p:txBody>
          <a:bodyPr wrap="none" rtlCol="0">
            <a:spAutoFit/>
          </a:bodyPr>
          <a:lstStyle/>
          <a:p>
            <a:r>
              <a:rPr lang="en-AU" sz="2400" dirty="0"/>
              <a:t>Strong</a:t>
            </a:r>
          </a:p>
        </p:txBody>
      </p:sp>
      <p:sp>
        <p:nvSpPr>
          <p:cNvPr id="17" name="TextBox 16">
            <a:extLst>
              <a:ext uri="{FF2B5EF4-FFF2-40B4-BE49-F238E27FC236}">
                <a16:creationId xmlns:a16="http://schemas.microsoft.com/office/drawing/2014/main" id="{ABAB08E1-75DD-46FA-978C-FEC788EE26BE}"/>
              </a:ext>
            </a:extLst>
          </p:cNvPr>
          <p:cNvSpPr txBox="1"/>
          <p:nvPr/>
        </p:nvSpPr>
        <p:spPr>
          <a:xfrm>
            <a:off x="8857946" y="2814767"/>
            <a:ext cx="1425390" cy="461665"/>
          </a:xfrm>
          <a:prstGeom prst="rect">
            <a:avLst/>
          </a:prstGeom>
          <a:noFill/>
        </p:spPr>
        <p:txBody>
          <a:bodyPr wrap="none" rtlCol="0">
            <a:spAutoFit/>
          </a:bodyPr>
          <a:lstStyle/>
          <a:p>
            <a:r>
              <a:rPr lang="en-AU" sz="2400" dirty="0"/>
              <a:t>Stronger</a:t>
            </a:r>
          </a:p>
        </p:txBody>
      </p:sp>
      <p:sp>
        <p:nvSpPr>
          <p:cNvPr id="18" name="TextBox 17">
            <a:extLst>
              <a:ext uri="{FF2B5EF4-FFF2-40B4-BE49-F238E27FC236}">
                <a16:creationId xmlns:a16="http://schemas.microsoft.com/office/drawing/2014/main" id="{B4A8F64B-380D-458D-92D4-A5FE12EA6E07}"/>
              </a:ext>
            </a:extLst>
          </p:cNvPr>
          <p:cNvSpPr txBox="1"/>
          <p:nvPr/>
        </p:nvSpPr>
        <p:spPr>
          <a:xfrm>
            <a:off x="5663047" y="3346270"/>
            <a:ext cx="849913" cy="461665"/>
          </a:xfrm>
          <a:prstGeom prst="rect">
            <a:avLst/>
          </a:prstGeom>
          <a:noFill/>
        </p:spPr>
        <p:txBody>
          <a:bodyPr wrap="none" rtlCol="0">
            <a:spAutoFit/>
          </a:bodyPr>
          <a:lstStyle/>
          <a:p>
            <a:r>
              <a:rPr lang="en-AU" sz="2400" dirty="0"/>
              <a:t>High</a:t>
            </a:r>
          </a:p>
        </p:txBody>
      </p:sp>
      <p:sp>
        <p:nvSpPr>
          <p:cNvPr id="19" name="TextBox 18">
            <a:extLst>
              <a:ext uri="{FF2B5EF4-FFF2-40B4-BE49-F238E27FC236}">
                <a16:creationId xmlns:a16="http://schemas.microsoft.com/office/drawing/2014/main" id="{6AA08FD4-388F-4E65-A11C-E2BB1BA3C3A0}"/>
              </a:ext>
            </a:extLst>
          </p:cNvPr>
          <p:cNvSpPr txBox="1"/>
          <p:nvPr/>
        </p:nvSpPr>
        <p:spPr>
          <a:xfrm>
            <a:off x="8857946" y="3346269"/>
            <a:ext cx="1143262" cy="461665"/>
          </a:xfrm>
          <a:prstGeom prst="rect">
            <a:avLst/>
          </a:prstGeom>
          <a:noFill/>
        </p:spPr>
        <p:txBody>
          <a:bodyPr wrap="none" rtlCol="0">
            <a:spAutoFit/>
          </a:bodyPr>
          <a:lstStyle/>
          <a:p>
            <a:r>
              <a:rPr lang="en-AU" sz="2400" dirty="0"/>
              <a:t>Higher</a:t>
            </a:r>
          </a:p>
        </p:txBody>
      </p:sp>
      <p:cxnSp>
        <p:nvCxnSpPr>
          <p:cNvPr id="20" name="Straight Connector 19">
            <a:extLst>
              <a:ext uri="{FF2B5EF4-FFF2-40B4-BE49-F238E27FC236}">
                <a16:creationId xmlns:a16="http://schemas.microsoft.com/office/drawing/2014/main" id="{891B1BB7-1E41-48E4-8933-96D62B8C4656}"/>
              </a:ext>
            </a:extLst>
          </p:cNvPr>
          <p:cNvCxnSpPr/>
          <p:nvPr/>
        </p:nvCxnSpPr>
        <p:spPr>
          <a:xfrm>
            <a:off x="4992128" y="3937477"/>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034A94-98E3-415F-870B-2C2CA7A54E5A}"/>
              </a:ext>
            </a:extLst>
          </p:cNvPr>
          <p:cNvSpPr txBox="1"/>
          <p:nvPr/>
        </p:nvSpPr>
        <p:spPr>
          <a:xfrm>
            <a:off x="4992128" y="4147313"/>
            <a:ext cx="2356735" cy="461665"/>
          </a:xfrm>
          <a:prstGeom prst="rect">
            <a:avLst/>
          </a:prstGeom>
          <a:noFill/>
        </p:spPr>
        <p:txBody>
          <a:bodyPr wrap="none" rtlCol="0">
            <a:spAutoFit/>
          </a:bodyPr>
          <a:lstStyle/>
          <a:p>
            <a:r>
              <a:rPr lang="en-AU" sz="2400" dirty="0"/>
              <a:t>Old Testament</a:t>
            </a:r>
          </a:p>
        </p:txBody>
      </p:sp>
      <p:sp>
        <p:nvSpPr>
          <p:cNvPr id="23" name="TextBox 22">
            <a:extLst>
              <a:ext uri="{FF2B5EF4-FFF2-40B4-BE49-F238E27FC236}">
                <a16:creationId xmlns:a16="http://schemas.microsoft.com/office/drawing/2014/main" id="{45F823F2-6809-4B09-9B82-674F6A885F47}"/>
              </a:ext>
            </a:extLst>
          </p:cNvPr>
          <p:cNvSpPr txBox="1"/>
          <p:nvPr/>
        </p:nvSpPr>
        <p:spPr>
          <a:xfrm>
            <a:off x="8291450" y="4147313"/>
            <a:ext cx="2501006" cy="461665"/>
          </a:xfrm>
          <a:prstGeom prst="rect">
            <a:avLst/>
          </a:prstGeom>
          <a:noFill/>
        </p:spPr>
        <p:txBody>
          <a:bodyPr wrap="none" rtlCol="0">
            <a:spAutoFit/>
          </a:bodyPr>
          <a:lstStyle/>
          <a:p>
            <a:r>
              <a:rPr lang="en-AU" sz="2400" dirty="0"/>
              <a:t>New Testament</a:t>
            </a:r>
          </a:p>
        </p:txBody>
      </p:sp>
      <p:sp>
        <p:nvSpPr>
          <p:cNvPr id="24" name="TextBox 23">
            <a:extLst>
              <a:ext uri="{FF2B5EF4-FFF2-40B4-BE49-F238E27FC236}">
                <a16:creationId xmlns:a16="http://schemas.microsoft.com/office/drawing/2014/main" id="{C740C568-F4C0-4A43-9C52-90A5767CCD9C}"/>
              </a:ext>
            </a:extLst>
          </p:cNvPr>
          <p:cNvSpPr txBox="1"/>
          <p:nvPr/>
        </p:nvSpPr>
        <p:spPr>
          <a:xfrm>
            <a:off x="5584080" y="4664618"/>
            <a:ext cx="793807" cy="461665"/>
          </a:xfrm>
          <a:prstGeom prst="rect">
            <a:avLst/>
          </a:prstGeom>
          <a:noFill/>
        </p:spPr>
        <p:txBody>
          <a:bodyPr wrap="none" rtlCol="0">
            <a:spAutoFit/>
          </a:bodyPr>
          <a:lstStyle/>
          <a:p>
            <a:r>
              <a:rPr lang="en-AU" sz="2400" dirty="0"/>
              <a:t>Law</a:t>
            </a:r>
          </a:p>
        </p:txBody>
      </p:sp>
      <p:sp>
        <p:nvSpPr>
          <p:cNvPr id="25" name="TextBox 24">
            <a:extLst>
              <a:ext uri="{FF2B5EF4-FFF2-40B4-BE49-F238E27FC236}">
                <a16:creationId xmlns:a16="http://schemas.microsoft.com/office/drawing/2014/main" id="{31E82FCF-3C42-44EF-8538-9F8126711D1F}"/>
              </a:ext>
            </a:extLst>
          </p:cNvPr>
          <p:cNvSpPr txBox="1"/>
          <p:nvPr/>
        </p:nvSpPr>
        <p:spPr>
          <a:xfrm>
            <a:off x="8982980" y="4653895"/>
            <a:ext cx="1154483" cy="461665"/>
          </a:xfrm>
          <a:prstGeom prst="rect">
            <a:avLst/>
          </a:prstGeom>
          <a:noFill/>
        </p:spPr>
        <p:txBody>
          <a:bodyPr wrap="none" rtlCol="0">
            <a:spAutoFit/>
          </a:bodyPr>
          <a:lstStyle/>
          <a:p>
            <a:r>
              <a:rPr lang="en-AU" sz="2400" dirty="0"/>
              <a:t>Grace</a:t>
            </a:r>
          </a:p>
        </p:txBody>
      </p:sp>
      <p:sp>
        <p:nvSpPr>
          <p:cNvPr id="26" name="TextBox 25">
            <a:extLst>
              <a:ext uri="{FF2B5EF4-FFF2-40B4-BE49-F238E27FC236}">
                <a16:creationId xmlns:a16="http://schemas.microsoft.com/office/drawing/2014/main" id="{F4C4BB13-6665-40DD-9A33-3FE02B883962}"/>
              </a:ext>
            </a:extLst>
          </p:cNvPr>
          <p:cNvSpPr txBox="1"/>
          <p:nvPr/>
        </p:nvSpPr>
        <p:spPr>
          <a:xfrm>
            <a:off x="5584079" y="5159183"/>
            <a:ext cx="896399" cy="461665"/>
          </a:xfrm>
          <a:prstGeom prst="rect">
            <a:avLst/>
          </a:prstGeom>
          <a:noFill/>
        </p:spPr>
        <p:txBody>
          <a:bodyPr wrap="none" rtlCol="0">
            <a:spAutoFit/>
          </a:bodyPr>
          <a:lstStyle/>
          <a:p>
            <a:r>
              <a:rPr lang="en-AU" sz="2400" dirty="0"/>
              <a:t>Faith</a:t>
            </a:r>
          </a:p>
        </p:txBody>
      </p:sp>
      <p:sp>
        <p:nvSpPr>
          <p:cNvPr id="27" name="TextBox 26">
            <a:extLst>
              <a:ext uri="{FF2B5EF4-FFF2-40B4-BE49-F238E27FC236}">
                <a16:creationId xmlns:a16="http://schemas.microsoft.com/office/drawing/2014/main" id="{D720A4FF-4291-4D50-98AB-1F58B301E7F4}"/>
              </a:ext>
            </a:extLst>
          </p:cNvPr>
          <p:cNvSpPr txBox="1"/>
          <p:nvPr/>
        </p:nvSpPr>
        <p:spPr>
          <a:xfrm>
            <a:off x="8931683" y="5159182"/>
            <a:ext cx="1048685" cy="461665"/>
          </a:xfrm>
          <a:prstGeom prst="rect">
            <a:avLst/>
          </a:prstGeom>
          <a:noFill/>
        </p:spPr>
        <p:txBody>
          <a:bodyPr wrap="none" rtlCol="0">
            <a:spAutoFit/>
          </a:bodyPr>
          <a:lstStyle/>
          <a:p>
            <a:r>
              <a:rPr lang="en-AU" sz="2400" dirty="0"/>
              <a:t>Works</a:t>
            </a:r>
          </a:p>
        </p:txBody>
      </p:sp>
      <p:sp>
        <p:nvSpPr>
          <p:cNvPr id="29" name="TextBox 28">
            <a:extLst>
              <a:ext uri="{FF2B5EF4-FFF2-40B4-BE49-F238E27FC236}">
                <a16:creationId xmlns:a16="http://schemas.microsoft.com/office/drawing/2014/main" id="{519DF7D0-49FB-4C7C-BAED-C89AA47F621F}"/>
              </a:ext>
            </a:extLst>
          </p:cNvPr>
          <p:cNvSpPr txBox="1"/>
          <p:nvPr/>
        </p:nvSpPr>
        <p:spPr>
          <a:xfrm>
            <a:off x="5584079" y="5709386"/>
            <a:ext cx="1205779" cy="461665"/>
          </a:xfrm>
          <a:prstGeom prst="rect">
            <a:avLst/>
          </a:prstGeom>
          <a:noFill/>
        </p:spPr>
        <p:txBody>
          <a:bodyPr wrap="none" rtlCol="0">
            <a:spAutoFit/>
          </a:bodyPr>
          <a:lstStyle/>
          <a:p>
            <a:r>
              <a:rPr lang="en-AU" sz="2400" dirty="0"/>
              <a:t>Justice</a:t>
            </a:r>
          </a:p>
        </p:txBody>
      </p:sp>
      <p:sp>
        <p:nvSpPr>
          <p:cNvPr id="30" name="TextBox 29">
            <a:extLst>
              <a:ext uri="{FF2B5EF4-FFF2-40B4-BE49-F238E27FC236}">
                <a16:creationId xmlns:a16="http://schemas.microsoft.com/office/drawing/2014/main" id="{13A64D4B-8FE6-4ED0-87D2-1043FBFFFECA}"/>
              </a:ext>
            </a:extLst>
          </p:cNvPr>
          <p:cNvSpPr txBox="1"/>
          <p:nvPr/>
        </p:nvSpPr>
        <p:spPr>
          <a:xfrm>
            <a:off x="8931683" y="5709385"/>
            <a:ext cx="1124026" cy="461665"/>
          </a:xfrm>
          <a:prstGeom prst="rect">
            <a:avLst/>
          </a:prstGeom>
          <a:noFill/>
        </p:spPr>
        <p:txBody>
          <a:bodyPr wrap="none" rtlCol="0">
            <a:spAutoFit/>
          </a:bodyPr>
          <a:lstStyle/>
          <a:p>
            <a:r>
              <a:rPr lang="en-AU" sz="2400" dirty="0"/>
              <a:t>Mercy</a:t>
            </a:r>
          </a:p>
        </p:txBody>
      </p:sp>
      <p:sp>
        <p:nvSpPr>
          <p:cNvPr id="32" name="TextBox 31">
            <a:extLst>
              <a:ext uri="{FF2B5EF4-FFF2-40B4-BE49-F238E27FC236}">
                <a16:creationId xmlns:a16="http://schemas.microsoft.com/office/drawing/2014/main" id="{0CAE65D2-E004-4CB9-BCA4-77B8AA040973}"/>
              </a:ext>
            </a:extLst>
          </p:cNvPr>
          <p:cNvSpPr txBox="1"/>
          <p:nvPr/>
        </p:nvSpPr>
        <p:spPr>
          <a:xfrm>
            <a:off x="712806" y="2136338"/>
            <a:ext cx="3581784" cy="3785652"/>
          </a:xfrm>
          <a:prstGeom prst="rect">
            <a:avLst/>
          </a:prstGeom>
          <a:noFill/>
        </p:spPr>
        <p:txBody>
          <a:bodyPr wrap="square">
            <a:spAutoFit/>
          </a:bodyPr>
          <a:lstStyle/>
          <a:p>
            <a:pPr algn="ctr"/>
            <a:r>
              <a:rPr lang="en-AU" sz="2400" dirty="0"/>
              <a:t>1Co 8:6  yet for us there is </a:t>
            </a:r>
            <a:r>
              <a:rPr lang="en-AU" sz="2400" dirty="0">
                <a:solidFill>
                  <a:srgbClr val="92D050"/>
                </a:solidFill>
              </a:rPr>
              <a:t>one God, the Father</a:t>
            </a:r>
            <a:r>
              <a:rPr lang="en-AU" sz="2400" dirty="0"/>
              <a:t>, of whom [source] are all things, and we for Him; </a:t>
            </a:r>
            <a:r>
              <a:rPr lang="en-AU" sz="2400" dirty="0">
                <a:solidFill>
                  <a:srgbClr val="92D050"/>
                </a:solidFill>
              </a:rPr>
              <a:t>and one Lord Jesus Christ, </a:t>
            </a:r>
            <a:r>
              <a:rPr lang="en-AU" sz="2400" dirty="0"/>
              <a:t>through whom [Channel] are all things, and through whom we live.</a:t>
            </a:r>
          </a:p>
        </p:txBody>
      </p:sp>
      <p:sp>
        <p:nvSpPr>
          <p:cNvPr id="7" name="Arrow: Right 6">
            <a:extLst>
              <a:ext uri="{FF2B5EF4-FFF2-40B4-BE49-F238E27FC236}">
                <a16:creationId xmlns:a16="http://schemas.microsoft.com/office/drawing/2014/main" id="{14F6053E-F94C-48F3-83CB-9A9E039F6EF9}"/>
              </a:ext>
            </a:extLst>
          </p:cNvPr>
          <p:cNvSpPr/>
          <p:nvPr/>
        </p:nvSpPr>
        <p:spPr>
          <a:xfrm>
            <a:off x="7210498" y="3369925"/>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3" name="Arrow: Right 32">
            <a:extLst>
              <a:ext uri="{FF2B5EF4-FFF2-40B4-BE49-F238E27FC236}">
                <a16:creationId xmlns:a16="http://schemas.microsoft.com/office/drawing/2014/main" id="{556CBD57-21C1-4468-A1E2-F1E837A9938F}"/>
              </a:ext>
            </a:extLst>
          </p:cNvPr>
          <p:cNvSpPr/>
          <p:nvPr/>
        </p:nvSpPr>
        <p:spPr>
          <a:xfrm>
            <a:off x="7210498" y="2847309"/>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4" name="Arrow: Right 33">
            <a:extLst>
              <a:ext uri="{FF2B5EF4-FFF2-40B4-BE49-F238E27FC236}">
                <a16:creationId xmlns:a16="http://schemas.microsoft.com/office/drawing/2014/main" id="{37411C3C-37BB-49FC-8A30-7E59A6DEF5C0}"/>
              </a:ext>
            </a:extLst>
          </p:cNvPr>
          <p:cNvSpPr/>
          <p:nvPr/>
        </p:nvSpPr>
        <p:spPr>
          <a:xfrm>
            <a:off x="7210498" y="2376566"/>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5" name="Arrow: Right 34">
            <a:extLst>
              <a:ext uri="{FF2B5EF4-FFF2-40B4-BE49-F238E27FC236}">
                <a16:creationId xmlns:a16="http://schemas.microsoft.com/office/drawing/2014/main" id="{D875BEFD-3179-4F51-A1A9-69445CCA162C}"/>
              </a:ext>
            </a:extLst>
          </p:cNvPr>
          <p:cNvSpPr/>
          <p:nvPr/>
        </p:nvSpPr>
        <p:spPr>
          <a:xfrm>
            <a:off x="7253113" y="5721935"/>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6" name="Arrow: Right 35">
            <a:extLst>
              <a:ext uri="{FF2B5EF4-FFF2-40B4-BE49-F238E27FC236}">
                <a16:creationId xmlns:a16="http://schemas.microsoft.com/office/drawing/2014/main" id="{A92A6A78-5749-4C1C-BE75-71C1EB981EBA}"/>
              </a:ext>
            </a:extLst>
          </p:cNvPr>
          <p:cNvSpPr/>
          <p:nvPr/>
        </p:nvSpPr>
        <p:spPr>
          <a:xfrm>
            <a:off x="7253113" y="5199319"/>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7" name="Arrow: Right 36">
            <a:extLst>
              <a:ext uri="{FF2B5EF4-FFF2-40B4-BE49-F238E27FC236}">
                <a16:creationId xmlns:a16="http://schemas.microsoft.com/office/drawing/2014/main" id="{BF33D60A-488C-4FF6-A48A-A070E25AC5FA}"/>
              </a:ext>
            </a:extLst>
          </p:cNvPr>
          <p:cNvSpPr/>
          <p:nvPr/>
        </p:nvSpPr>
        <p:spPr>
          <a:xfrm>
            <a:off x="7253113" y="4728576"/>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8" name="Arrow: Right 37">
            <a:extLst>
              <a:ext uri="{FF2B5EF4-FFF2-40B4-BE49-F238E27FC236}">
                <a16:creationId xmlns:a16="http://schemas.microsoft.com/office/drawing/2014/main" id="{970BFCFC-8328-476D-849F-B771711B0855}"/>
              </a:ext>
            </a:extLst>
          </p:cNvPr>
          <p:cNvSpPr/>
          <p:nvPr/>
        </p:nvSpPr>
        <p:spPr>
          <a:xfrm>
            <a:off x="7353189" y="4218714"/>
            <a:ext cx="880800"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0137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Commentary on the Atonement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0985" y="1258120"/>
            <a:ext cx="11315700" cy="4939480"/>
          </a:xfrm>
        </p:spPr>
        <p:txBody>
          <a:bodyPr>
            <a:noAutofit/>
          </a:bodyPr>
          <a:lstStyle/>
          <a:p>
            <a:pPr marL="0" indent="0" algn="just">
              <a:buNone/>
            </a:pPr>
            <a:r>
              <a:rPr lang="en-AU" sz="2400" dirty="0">
                <a:latin typeface="+mn-lt"/>
              </a:rPr>
              <a:t>The NT writers do not repeat a stereotyped story. Each writes from his own perspective. But each shows that it is the death of Christ and not any human achievement that brings salvation. </a:t>
            </a:r>
          </a:p>
          <a:p>
            <a:pPr marL="0" indent="0" algn="just">
              <a:buNone/>
            </a:pPr>
            <a:r>
              <a:rPr lang="en-AU" sz="2400" dirty="0">
                <a:solidFill>
                  <a:srgbClr val="92D050"/>
                </a:solidFill>
                <a:latin typeface="+mn-lt"/>
              </a:rPr>
              <a:t>But none of them sets out a theory of atonement</a:t>
            </a:r>
            <a:r>
              <a:rPr lang="en-AU" sz="2400" dirty="0">
                <a:latin typeface="+mn-lt"/>
              </a:rPr>
              <a:t>. There are many references to the effectiveness of Christ's atoning work, and we are not lacking in information about its many - sidedness. Thus Paul gives a good deal of emphasis to the atonement as a process of justification, and he uses such concepts as redemption, propitiation, and reconciliation. Sometimes we read of the cross as a victory or as an example. It is the sacrifice that makes a new covenant, or simply a sacrifice. There are many ways of viewing it. We are left in no doubt about its efficacy and its complexity. </a:t>
            </a:r>
            <a:r>
              <a:rPr lang="en-AU" sz="2400" dirty="0">
                <a:solidFill>
                  <a:srgbClr val="92D050"/>
                </a:solidFill>
                <a:latin typeface="+mn-lt"/>
              </a:rPr>
              <a:t>View the human spiritual problem as you will, and the cross meets the need. But the NT does not say how it does so. </a:t>
            </a:r>
            <a:r>
              <a:rPr lang="en-AU" sz="2400" dirty="0">
                <a:latin typeface="+mn-lt"/>
              </a:rPr>
              <a:t>– Leon Morris</a:t>
            </a:r>
          </a:p>
        </p:txBody>
      </p:sp>
    </p:spTree>
    <p:extLst>
      <p:ext uri="{BB962C8B-B14F-4D97-AF65-F5344CB8AC3E}">
        <p14:creationId xmlns:p14="http://schemas.microsoft.com/office/powerpoint/2010/main" val="207337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Divine Pattern = Key to Everything</a:t>
            </a:r>
          </a:p>
        </p:txBody>
      </p:sp>
      <p:graphicFrame>
        <p:nvGraphicFramePr>
          <p:cNvPr id="4" name="Table 3">
            <a:extLst>
              <a:ext uri="{FF2B5EF4-FFF2-40B4-BE49-F238E27FC236}">
                <a16:creationId xmlns:a16="http://schemas.microsoft.com/office/drawing/2014/main" id="{059ECE4F-17AA-44DF-99F7-4812DED43469}"/>
              </a:ext>
            </a:extLst>
          </p:cNvPr>
          <p:cNvGraphicFramePr>
            <a:graphicFrameLocks noGrp="1"/>
          </p:cNvGraphicFramePr>
          <p:nvPr>
            <p:extLst>
              <p:ext uri="{D42A27DB-BD31-4B8C-83A1-F6EECF244321}">
                <p14:modId xmlns:p14="http://schemas.microsoft.com/office/powerpoint/2010/main" val="3237012799"/>
              </p:ext>
            </p:extLst>
          </p:nvPr>
        </p:nvGraphicFramePr>
        <p:xfrm>
          <a:off x="1507355" y="2213009"/>
          <a:ext cx="9428014" cy="3016996"/>
        </p:xfrm>
        <a:graphic>
          <a:graphicData uri="http://schemas.openxmlformats.org/drawingml/2006/table">
            <a:tbl>
              <a:tblPr firstRow="1" firstCol="1" bandRow="1">
                <a:tableStyleId>{5C22544A-7EE6-4342-B048-85BDC9FD1C3A}</a:tableStyleId>
              </a:tblPr>
              <a:tblGrid>
                <a:gridCol w="1419271">
                  <a:extLst>
                    <a:ext uri="{9D8B030D-6E8A-4147-A177-3AD203B41FA5}">
                      <a16:colId xmlns:a16="http://schemas.microsoft.com/office/drawing/2014/main" val="1923037965"/>
                    </a:ext>
                  </a:extLst>
                </a:gridCol>
                <a:gridCol w="1900808">
                  <a:extLst>
                    <a:ext uri="{9D8B030D-6E8A-4147-A177-3AD203B41FA5}">
                      <a16:colId xmlns:a16="http://schemas.microsoft.com/office/drawing/2014/main" val="825451305"/>
                    </a:ext>
                  </a:extLst>
                </a:gridCol>
                <a:gridCol w="6107935">
                  <a:extLst>
                    <a:ext uri="{9D8B030D-6E8A-4147-A177-3AD203B41FA5}">
                      <a16:colId xmlns:a16="http://schemas.microsoft.com/office/drawing/2014/main" val="1810515"/>
                    </a:ext>
                  </a:extLst>
                </a:gridCol>
              </a:tblGrid>
              <a:tr h="548116">
                <a:tc>
                  <a:txBody>
                    <a:bodyPr/>
                    <a:lstStyle/>
                    <a:p>
                      <a:pPr>
                        <a:lnSpc>
                          <a:spcPct val="115000"/>
                        </a:lnSpc>
                        <a:spcAft>
                          <a:spcPts val="1000"/>
                        </a:spcAft>
                      </a:pPr>
                      <a:r>
                        <a:rPr lang="en-AU" sz="2400" dirty="0">
                          <a:effectLst/>
                        </a:rPr>
                        <a:t>Being</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a:effectLst/>
                        </a:rPr>
                        <a:t>Pattern</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dirty="0">
                          <a:effectLst/>
                        </a:rPr>
                        <a:t>Definition (From Strong’s Concordance)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444390"/>
                  </a:ext>
                </a:extLst>
              </a:tr>
              <a:tr h="831695">
                <a:tc>
                  <a:txBody>
                    <a:bodyPr/>
                    <a:lstStyle/>
                    <a:p>
                      <a:pPr>
                        <a:lnSpc>
                          <a:spcPct val="115000"/>
                        </a:lnSpc>
                        <a:spcAft>
                          <a:spcPts val="1000"/>
                        </a:spcAft>
                      </a:pPr>
                      <a:r>
                        <a:rPr lang="en-AU" sz="2400" dirty="0">
                          <a:effectLst/>
                        </a:rPr>
                        <a:t>Father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AU" sz="2800">
                          <a:effectLst/>
                        </a:rPr>
                        <a:t>ἐκ</a:t>
                      </a:r>
                      <a:endParaRPr lang="en-AU" sz="2400">
                        <a:effectLst/>
                      </a:endParaRPr>
                    </a:p>
                    <a:p>
                      <a:pPr algn="ctr">
                        <a:lnSpc>
                          <a:spcPct val="115000"/>
                        </a:lnSpc>
                        <a:spcAft>
                          <a:spcPts val="1000"/>
                        </a:spcAft>
                      </a:pPr>
                      <a:r>
                        <a:rPr lang="en-AU" sz="2400">
                          <a:effectLst/>
                        </a:rPr>
                        <a:t>Of Whom</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2400" dirty="0" err="1">
                          <a:effectLst/>
                        </a:rPr>
                        <a:t>ek</a:t>
                      </a:r>
                      <a:r>
                        <a:rPr lang="en-AU" sz="2400" dirty="0">
                          <a:effectLst/>
                        </a:rPr>
                        <a:t>, ex - A primary preposition denoting origin, </a:t>
                      </a:r>
                      <a:r>
                        <a:rPr lang="en-AU" sz="2400" b="1" dirty="0">
                          <a:effectLst/>
                        </a:rPr>
                        <a:t>source</a:t>
                      </a:r>
                      <a:r>
                        <a:rPr lang="en-AU" sz="2400" dirty="0">
                          <a:effectLst/>
                        </a:rPr>
                        <a:t> (the point whence motion or action proceeds)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526010"/>
                  </a:ext>
                </a:extLst>
              </a:tr>
              <a:tr h="831695">
                <a:tc>
                  <a:txBody>
                    <a:bodyPr/>
                    <a:lstStyle/>
                    <a:p>
                      <a:pPr>
                        <a:lnSpc>
                          <a:spcPct val="115000"/>
                        </a:lnSpc>
                        <a:spcAft>
                          <a:spcPts val="1000"/>
                        </a:spcAft>
                      </a:pPr>
                      <a:r>
                        <a:rPr lang="en-AU" sz="2400" dirty="0">
                          <a:effectLst/>
                        </a:rPr>
                        <a:t>Jesus </a:t>
                      </a:r>
                      <a:br>
                        <a:rPr lang="en-AU" sz="2400" dirty="0">
                          <a:effectLst/>
                        </a:rPr>
                      </a:br>
                      <a:r>
                        <a:rPr lang="en-AU" sz="2400" dirty="0">
                          <a:effectLst/>
                        </a:rPr>
                        <a:t>Christ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AU" sz="2400" dirty="0" err="1">
                          <a:effectLst/>
                        </a:rPr>
                        <a:t>dia</a:t>
                      </a:r>
                      <a:endParaRPr lang="en-AU" sz="2400" dirty="0">
                        <a:effectLst/>
                      </a:endParaRPr>
                    </a:p>
                    <a:p>
                      <a:pPr algn="ctr">
                        <a:lnSpc>
                          <a:spcPct val="115000"/>
                        </a:lnSpc>
                        <a:spcAft>
                          <a:spcPts val="1000"/>
                        </a:spcAft>
                      </a:pPr>
                      <a:r>
                        <a:rPr lang="en-AU" sz="2400" dirty="0">
                          <a:effectLst/>
                        </a:rPr>
                        <a:t>By Whom</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400"/>
                        </a:spcBef>
                        <a:spcAft>
                          <a:spcPts val="200"/>
                        </a:spcAft>
                      </a:pPr>
                      <a:r>
                        <a:rPr lang="en-AU" sz="2400" dirty="0" err="1">
                          <a:effectLst/>
                        </a:rPr>
                        <a:t>dia</a:t>
                      </a:r>
                      <a:r>
                        <a:rPr lang="en-AU" sz="2400" dirty="0">
                          <a:effectLst/>
                        </a:rPr>
                        <a:t> dee-ah' - A primary preposition denoting the </a:t>
                      </a:r>
                      <a:r>
                        <a:rPr lang="en-AU" sz="2400" b="1" dirty="0">
                          <a:effectLst/>
                        </a:rPr>
                        <a:t>channel</a:t>
                      </a:r>
                      <a:r>
                        <a:rPr lang="en-AU" sz="2400" dirty="0">
                          <a:effectLst/>
                        </a:rPr>
                        <a:t> of an act; through.</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413488"/>
                  </a:ext>
                </a:extLst>
              </a:tr>
            </a:tbl>
          </a:graphicData>
        </a:graphic>
      </p:graphicFrame>
    </p:spTree>
    <p:extLst>
      <p:ext uri="{BB962C8B-B14F-4D97-AF65-F5344CB8AC3E}">
        <p14:creationId xmlns:p14="http://schemas.microsoft.com/office/powerpoint/2010/main" val="3963301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Counterfeit System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822724"/>
          </a:xfrm>
        </p:spPr>
        <p:txBody>
          <a:bodyPr>
            <a:normAutofit/>
          </a:bodyPr>
          <a:lstStyle/>
          <a:p>
            <a:pPr marL="0" indent="0" algn="just">
              <a:buNone/>
            </a:pPr>
            <a:r>
              <a:rPr lang="en-AU" sz="2800" dirty="0">
                <a:latin typeface="+mn-lt"/>
              </a:rPr>
              <a:t>"How you are fallen from heaven, O Lucifer, son of the morning! How you are cut down to the ground, You who weakened the nations! For you have said in your heart: 'I will ascend into heaven, I will exalt my throne above the stars of God; I will also sit on the mount of the congregation On the farthest sides of the north; I will ascend above the heights of the clouds, </a:t>
            </a:r>
            <a:r>
              <a:rPr lang="en-AU" sz="2800" dirty="0">
                <a:solidFill>
                  <a:srgbClr val="92D050"/>
                </a:solidFill>
                <a:latin typeface="+mn-lt"/>
              </a:rPr>
              <a:t>I will be like the Most High</a:t>
            </a:r>
            <a:r>
              <a:rPr lang="en-AU" sz="2800" dirty="0">
                <a:latin typeface="+mn-lt"/>
              </a:rPr>
              <a:t>.'  Isa 14:12-14 </a:t>
            </a:r>
          </a:p>
          <a:p>
            <a:pPr marL="0" indent="0" algn="ctr">
              <a:buNone/>
            </a:pP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t>  </a:t>
            </a:r>
            <a:r>
              <a:rPr lang="en-AU" sz="3200" dirty="0">
                <a:effectLst/>
                <a:latin typeface="Calibri" panose="020F0502020204030204" pitchFamily="34" charset="0"/>
                <a:ea typeface="TITUS Cyberbit Basic" panose="02020603050405020304" pitchFamily="18" charset="0"/>
                <a:cs typeface="TITUS Cyberbit Basic" panose="02020603050405020304" pitchFamily="18" charset="0"/>
              </a:rPr>
              <a:t>and</a:t>
            </a:r>
            <a:r>
              <a:rPr lang="en-AU" sz="3200" dirty="0">
                <a:effectLst/>
                <a:latin typeface="TITUS Cyberbit Basic" panose="02020603050405020304" pitchFamily="18" charset="0"/>
                <a:ea typeface="Calibri" panose="020F0502020204030204" pitchFamily="34" charset="0"/>
                <a:cs typeface="Times New Roman" panose="02020603050405020304" pitchFamily="18" charset="0"/>
              </a:rPr>
              <a:t>   </a:t>
            </a: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Calibri" panose="020F0502020204030204" pitchFamily="34" charset="0"/>
                <a:ea typeface="Calibri" panose="020F0502020204030204" pitchFamily="34" charset="0"/>
                <a:cs typeface="Times New Roman" panose="02020603050405020304" pitchFamily="18" charset="0"/>
              </a:rPr>
              <a:t> </a:t>
            </a:r>
            <a:b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br>
            <a:r>
              <a:rPr lang="en-AU" sz="3200" dirty="0">
                <a:effectLst/>
                <a:latin typeface="Calibri" panose="020F0502020204030204" pitchFamily="34" charset="0"/>
                <a:ea typeface="TITUS Cyberbit Basic" panose="02020603050405020304" pitchFamily="18" charset="0"/>
                <a:cs typeface="Times New Roman" panose="02020603050405020304" pitchFamily="18" charset="0"/>
              </a:rPr>
              <a:t>(source) and (source)</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AU" sz="28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493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Counterfeit System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2662084" y="1637070"/>
            <a:ext cx="8261111" cy="4822724"/>
          </a:xfrm>
        </p:spPr>
        <p:txBody>
          <a:bodyPr>
            <a:normAutofit lnSpcReduction="10000"/>
          </a:bodyPr>
          <a:lstStyle/>
          <a:p>
            <a:pPr marL="0" indent="0" algn="just">
              <a:buNone/>
            </a:pPr>
            <a:r>
              <a:rPr lang="en-AU" sz="2800" dirty="0">
                <a:latin typeface="+mn-lt"/>
              </a:rPr>
              <a:t>"How you are fallen from heaven, O Lucifer, son of the morning! How you are cut down to the ground, You who weakened the nations! For you have said in your heart: 'I will ascend into heaven, I will exalt my throne above the stars of God; I will also sit on the mount of the congregation On the farthest sides of the north; I will ascend above the heights of the clouds, </a:t>
            </a:r>
            <a:r>
              <a:rPr lang="en-AU" sz="2800" dirty="0">
                <a:solidFill>
                  <a:srgbClr val="92D050"/>
                </a:solidFill>
                <a:latin typeface="+mn-lt"/>
              </a:rPr>
              <a:t>I will be like the Most High</a:t>
            </a:r>
            <a:r>
              <a:rPr lang="en-AU" sz="2800" dirty="0">
                <a:latin typeface="+mn-lt"/>
              </a:rPr>
              <a:t>.'  Isa 14:12-14 </a:t>
            </a:r>
          </a:p>
          <a:p>
            <a:pPr marL="0" indent="0" algn="ctr">
              <a:buNone/>
            </a:pP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t>→  </a:t>
            </a:r>
            <a:r>
              <a:rPr lang="en-AU" sz="3200" dirty="0">
                <a:effectLst/>
                <a:latin typeface="Calibri" panose="020F0502020204030204" pitchFamily="34" charset="0"/>
                <a:ea typeface="TITUS Cyberbit Basic" panose="02020603050405020304" pitchFamily="18" charset="0"/>
                <a:cs typeface="TITUS Cyberbit Basic" panose="02020603050405020304" pitchFamily="18" charset="0"/>
              </a:rPr>
              <a:t>and</a:t>
            </a:r>
            <a:r>
              <a:rPr lang="en-AU" sz="3200" dirty="0">
                <a:effectLst/>
                <a:latin typeface="TITUS Cyberbit Basic" panose="02020603050405020304" pitchFamily="18" charset="0"/>
                <a:ea typeface="Calibri" panose="020F0502020204030204" pitchFamily="34" charset="0"/>
                <a:cs typeface="Times New Roman" panose="02020603050405020304" pitchFamily="18" charset="0"/>
              </a:rPr>
              <a:t>   </a:t>
            </a: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t>→</a:t>
            </a:r>
            <a:r>
              <a:rPr lang="en-AU" sz="3200" dirty="0">
                <a:effectLst/>
                <a:latin typeface="Calibri" panose="020F0502020204030204" pitchFamily="34" charset="0"/>
                <a:ea typeface="Calibri" panose="020F0502020204030204" pitchFamily="34" charset="0"/>
                <a:cs typeface="Times New Roman" panose="02020603050405020304" pitchFamily="18" charset="0"/>
              </a:rPr>
              <a:t> </a:t>
            </a:r>
            <a:b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br>
            <a:r>
              <a:rPr lang="en-AU" sz="3200" dirty="0">
                <a:effectLst/>
                <a:latin typeface="Calibri" panose="020F0502020204030204" pitchFamily="34" charset="0"/>
                <a:ea typeface="TITUS Cyberbit Basic" panose="02020603050405020304" pitchFamily="18" charset="0"/>
                <a:cs typeface="Times New Roman" panose="02020603050405020304" pitchFamily="18" charset="0"/>
              </a:rPr>
              <a:t>(source) and (source)</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AU" sz="2800" dirty="0">
              <a:effectLst/>
              <a:latin typeface="+mn-l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41253B3-4113-4565-A225-A8A1C72FA5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227" y="2497168"/>
            <a:ext cx="1944760" cy="2023213"/>
          </a:xfrm>
          <a:prstGeom prst="rect">
            <a:avLst/>
          </a:prstGeom>
          <a:noFill/>
          <a:ln>
            <a:noFill/>
          </a:ln>
        </p:spPr>
      </p:pic>
    </p:spTree>
    <p:extLst>
      <p:ext uri="{BB962C8B-B14F-4D97-AF65-F5344CB8AC3E}">
        <p14:creationId xmlns:p14="http://schemas.microsoft.com/office/powerpoint/2010/main" val="419636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Oppositional System</a:t>
            </a:r>
          </a:p>
        </p:txBody>
      </p:sp>
      <p:sp>
        <p:nvSpPr>
          <p:cNvPr id="4" name="TextBox 3">
            <a:extLst>
              <a:ext uri="{FF2B5EF4-FFF2-40B4-BE49-F238E27FC236}">
                <a16:creationId xmlns:a16="http://schemas.microsoft.com/office/drawing/2014/main" id="{1C97EEBC-ECB7-4770-98A9-FD68E2E97A8E}"/>
              </a:ext>
            </a:extLst>
          </p:cNvPr>
          <p:cNvSpPr txBox="1"/>
          <p:nvPr/>
        </p:nvSpPr>
        <p:spPr>
          <a:xfrm>
            <a:off x="5474583" y="1393138"/>
            <a:ext cx="1305165" cy="461665"/>
          </a:xfrm>
          <a:prstGeom prst="rect">
            <a:avLst/>
          </a:prstGeom>
          <a:noFill/>
        </p:spPr>
        <p:txBody>
          <a:bodyPr wrap="none" rtlCol="0">
            <a:spAutoFit/>
          </a:bodyPr>
          <a:lstStyle/>
          <a:p>
            <a:r>
              <a:rPr lang="en-AU" sz="2400" dirty="0"/>
              <a:t>Source </a:t>
            </a:r>
          </a:p>
        </p:txBody>
      </p:sp>
      <p:sp>
        <p:nvSpPr>
          <p:cNvPr id="8" name="TextBox 7">
            <a:extLst>
              <a:ext uri="{FF2B5EF4-FFF2-40B4-BE49-F238E27FC236}">
                <a16:creationId xmlns:a16="http://schemas.microsoft.com/office/drawing/2014/main" id="{9E3EE001-2F98-4283-8BAE-EE738D920DA4}"/>
              </a:ext>
            </a:extLst>
          </p:cNvPr>
          <p:cNvSpPr txBox="1"/>
          <p:nvPr/>
        </p:nvSpPr>
        <p:spPr>
          <a:xfrm>
            <a:off x="8557383" y="1393138"/>
            <a:ext cx="1220206" cy="461665"/>
          </a:xfrm>
          <a:prstGeom prst="rect">
            <a:avLst/>
          </a:prstGeom>
          <a:noFill/>
        </p:spPr>
        <p:txBody>
          <a:bodyPr wrap="none" rtlCol="0">
            <a:spAutoFit/>
          </a:bodyPr>
          <a:lstStyle/>
          <a:p>
            <a:r>
              <a:rPr lang="en-AU" sz="2400" dirty="0"/>
              <a:t>Source</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4992128" y="2005138"/>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7685148" y="1393138"/>
            <a:ext cx="0" cy="51236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5663047" y="2283265"/>
            <a:ext cx="1128835" cy="461665"/>
          </a:xfrm>
          <a:prstGeom prst="rect">
            <a:avLst/>
          </a:prstGeom>
          <a:noFill/>
        </p:spPr>
        <p:txBody>
          <a:bodyPr wrap="none" rtlCol="0">
            <a:spAutoFit/>
          </a:bodyPr>
          <a:lstStyle/>
          <a:p>
            <a:r>
              <a:rPr lang="en-AU" sz="2400" dirty="0"/>
              <a:t>Father</a:t>
            </a:r>
          </a:p>
        </p:txBody>
      </p:sp>
      <p:sp>
        <p:nvSpPr>
          <p:cNvPr id="15" name="TextBox 14">
            <a:extLst>
              <a:ext uri="{FF2B5EF4-FFF2-40B4-BE49-F238E27FC236}">
                <a16:creationId xmlns:a16="http://schemas.microsoft.com/office/drawing/2014/main" id="{F2B09376-C95B-4388-ACB0-2265B35D0551}"/>
              </a:ext>
            </a:extLst>
          </p:cNvPr>
          <p:cNvSpPr txBox="1"/>
          <p:nvPr/>
        </p:nvSpPr>
        <p:spPr>
          <a:xfrm>
            <a:off x="8857946" y="2283264"/>
            <a:ext cx="728084" cy="461665"/>
          </a:xfrm>
          <a:prstGeom prst="rect">
            <a:avLst/>
          </a:prstGeom>
          <a:noFill/>
        </p:spPr>
        <p:txBody>
          <a:bodyPr wrap="none" rtlCol="0">
            <a:spAutoFit/>
          </a:bodyPr>
          <a:lstStyle/>
          <a:p>
            <a:r>
              <a:rPr lang="en-AU" sz="2400" dirty="0"/>
              <a:t>Son</a:t>
            </a:r>
          </a:p>
        </p:txBody>
      </p:sp>
      <p:sp>
        <p:nvSpPr>
          <p:cNvPr id="16" name="TextBox 15">
            <a:extLst>
              <a:ext uri="{FF2B5EF4-FFF2-40B4-BE49-F238E27FC236}">
                <a16:creationId xmlns:a16="http://schemas.microsoft.com/office/drawing/2014/main" id="{F706F668-FB12-4006-8171-8FE1CF8BD930}"/>
              </a:ext>
            </a:extLst>
          </p:cNvPr>
          <p:cNvSpPr txBox="1"/>
          <p:nvPr/>
        </p:nvSpPr>
        <p:spPr>
          <a:xfrm>
            <a:off x="4875713" y="2809623"/>
            <a:ext cx="2356735" cy="461665"/>
          </a:xfrm>
          <a:prstGeom prst="rect">
            <a:avLst/>
          </a:prstGeom>
          <a:noFill/>
        </p:spPr>
        <p:txBody>
          <a:bodyPr wrap="none" rtlCol="0">
            <a:spAutoFit/>
          </a:bodyPr>
          <a:lstStyle/>
          <a:p>
            <a:r>
              <a:rPr lang="en-AU" sz="2400" dirty="0"/>
              <a:t>Old Testament</a:t>
            </a:r>
          </a:p>
        </p:txBody>
      </p:sp>
      <p:sp>
        <p:nvSpPr>
          <p:cNvPr id="17" name="TextBox 16">
            <a:extLst>
              <a:ext uri="{FF2B5EF4-FFF2-40B4-BE49-F238E27FC236}">
                <a16:creationId xmlns:a16="http://schemas.microsoft.com/office/drawing/2014/main" id="{ABAB08E1-75DD-46FA-978C-FEC788EE26BE}"/>
              </a:ext>
            </a:extLst>
          </p:cNvPr>
          <p:cNvSpPr txBox="1"/>
          <p:nvPr/>
        </p:nvSpPr>
        <p:spPr>
          <a:xfrm>
            <a:off x="8857946" y="2814767"/>
            <a:ext cx="2501006" cy="461665"/>
          </a:xfrm>
          <a:prstGeom prst="rect">
            <a:avLst/>
          </a:prstGeom>
          <a:noFill/>
        </p:spPr>
        <p:txBody>
          <a:bodyPr wrap="none" rtlCol="0">
            <a:spAutoFit/>
          </a:bodyPr>
          <a:lstStyle/>
          <a:p>
            <a:r>
              <a:rPr lang="en-AU" sz="2400" dirty="0"/>
              <a:t>New Testament</a:t>
            </a:r>
          </a:p>
        </p:txBody>
      </p:sp>
      <p:sp>
        <p:nvSpPr>
          <p:cNvPr id="18" name="TextBox 17">
            <a:extLst>
              <a:ext uri="{FF2B5EF4-FFF2-40B4-BE49-F238E27FC236}">
                <a16:creationId xmlns:a16="http://schemas.microsoft.com/office/drawing/2014/main" id="{B4A8F64B-380D-458D-92D4-A5FE12EA6E07}"/>
              </a:ext>
            </a:extLst>
          </p:cNvPr>
          <p:cNvSpPr txBox="1"/>
          <p:nvPr/>
        </p:nvSpPr>
        <p:spPr>
          <a:xfrm>
            <a:off x="5663047" y="3346270"/>
            <a:ext cx="896399" cy="461665"/>
          </a:xfrm>
          <a:prstGeom prst="rect">
            <a:avLst/>
          </a:prstGeom>
          <a:noFill/>
        </p:spPr>
        <p:txBody>
          <a:bodyPr wrap="none" rtlCol="0">
            <a:spAutoFit/>
          </a:bodyPr>
          <a:lstStyle/>
          <a:p>
            <a:r>
              <a:rPr lang="en-AU" sz="2400" dirty="0"/>
              <a:t>Faith</a:t>
            </a:r>
          </a:p>
        </p:txBody>
      </p:sp>
      <p:sp>
        <p:nvSpPr>
          <p:cNvPr id="19" name="TextBox 18">
            <a:extLst>
              <a:ext uri="{FF2B5EF4-FFF2-40B4-BE49-F238E27FC236}">
                <a16:creationId xmlns:a16="http://schemas.microsoft.com/office/drawing/2014/main" id="{6AA08FD4-388F-4E65-A11C-E2BB1BA3C3A0}"/>
              </a:ext>
            </a:extLst>
          </p:cNvPr>
          <p:cNvSpPr txBox="1"/>
          <p:nvPr/>
        </p:nvSpPr>
        <p:spPr>
          <a:xfrm>
            <a:off x="8857946" y="3346269"/>
            <a:ext cx="1048685" cy="461665"/>
          </a:xfrm>
          <a:prstGeom prst="rect">
            <a:avLst/>
          </a:prstGeom>
          <a:noFill/>
        </p:spPr>
        <p:txBody>
          <a:bodyPr wrap="none" rtlCol="0">
            <a:spAutoFit/>
          </a:bodyPr>
          <a:lstStyle/>
          <a:p>
            <a:r>
              <a:rPr lang="en-AU" sz="2400" dirty="0"/>
              <a:t>Works</a:t>
            </a:r>
          </a:p>
        </p:txBody>
      </p:sp>
      <p:sp>
        <p:nvSpPr>
          <p:cNvPr id="24" name="TextBox 23">
            <a:extLst>
              <a:ext uri="{FF2B5EF4-FFF2-40B4-BE49-F238E27FC236}">
                <a16:creationId xmlns:a16="http://schemas.microsoft.com/office/drawing/2014/main" id="{C740C568-F4C0-4A43-9C52-90A5767CCD9C}"/>
              </a:ext>
            </a:extLst>
          </p:cNvPr>
          <p:cNvSpPr txBox="1"/>
          <p:nvPr/>
        </p:nvSpPr>
        <p:spPr>
          <a:xfrm>
            <a:off x="5584080" y="3843818"/>
            <a:ext cx="793807" cy="461665"/>
          </a:xfrm>
          <a:prstGeom prst="rect">
            <a:avLst/>
          </a:prstGeom>
          <a:noFill/>
        </p:spPr>
        <p:txBody>
          <a:bodyPr wrap="none" rtlCol="0">
            <a:spAutoFit/>
          </a:bodyPr>
          <a:lstStyle/>
          <a:p>
            <a:r>
              <a:rPr lang="en-AU" sz="2400" dirty="0"/>
              <a:t>Law</a:t>
            </a:r>
          </a:p>
        </p:txBody>
      </p:sp>
      <p:sp>
        <p:nvSpPr>
          <p:cNvPr id="25" name="TextBox 24">
            <a:extLst>
              <a:ext uri="{FF2B5EF4-FFF2-40B4-BE49-F238E27FC236}">
                <a16:creationId xmlns:a16="http://schemas.microsoft.com/office/drawing/2014/main" id="{31E82FCF-3C42-44EF-8538-9F8126711D1F}"/>
              </a:ext>
            </a:extLst>
          </p:cNvPr>
          <p:cNvSpPr txBox="1"/>
          <p:nvPr/>
        </p:nvSpPr>
        <p:spPr>
          <a:xfrm>
            <a:off x="8840832" y="3843817"/>
            <a:ext cx="1154483" cy="461665"/>
          </a:xfrm>
          <a:prstGeom prst="rect">
            <a:avLst/>
          </a:prstGeom>
          <a:noFill/>
        </p:spPr>
        <p:txBody>
          <a:bodyPr wrap="none" rtlCol="0">
            <a:spAutoFit/>
          </a:bodyPr>
          <a:lstStyle/>
          <a:p>
            <a:r>
              <a:rPr lang="en-AU" sz="2400" dirty="0"/>
              <a:t>Grace</a:t>
            </a:r>
          </a:p>
        </p:txBody>
      </p:sp>
      <p:sp>
        <p:nvSpPr>
          <p:cNvPr id="29" name="TextBox 28">
            <a:extLst>
              <a:ext uri="{FF2B5EF4-FFF2-40B4-BE49-F238E27FC236}">
                <a16:creationId xmlns:a16="http://schemas.microsoft.com/office/drawing/2014/main" id="{519DF7D0-49FB-4C7C-BAED-C89AA47F621F}"/>
              </a:ext>
            </a:extLst>
          </p:cNvPr>
          <p:cNvSpPr txBox="1"/>
          <p:nvPr/>
        </p:nvSpPr>
        <p:spPr>
          <a:xfrm>
            <a:off x="5584079" y="4398986"/>
            <a:ext cx="1205779" cy="461665"/>
          </a:xfrm>
          <a:prstGeom prst="rect">
            <a:avLst/>
          </a:prstGeom>
          <a:noFill/>
        </p:spPr>
        <p:txBody>
          <a:bodyPr wrap="none" rtlCol="0">
            <a:spAutoFit/>
          </a:bodyPr>
          <a:lstStyle/>
          <a:p>
            <a:r>
              <a:rPr lang="en-AU" sz="2400" dirty="0"/>
              <a:t>Justice</a:t>
            </a:r>
          </a:p>
        </p:txBody>
      </p:sp>
      <p:sp>
        <p:nvSpPr>
          <p:cNvPr id="30" name="TextBox 29">
            <a:extLst>
              <a:ext uri="{FF2B5EF4-FFF2-40B4-BE49-F238E27FC236}">
                <a16:creationId xmlns:a16="http://schemas.microsoft.com/office/drawing/2014/main" id="{13A64D4B-8FE6-4ED0-87D2-1043FBFFFECA}"/>
              </a:ext>
            </a:extLst>
          </p:cNvPr>
          <p:cNvSpPr txBox="1"/>
          <p:nvPr/>
        </p:nvSpPr>
        <p:spPr>
          <a:xfrm>
            <a:off x="8902029" y="4398985"/>
            <a:ext cx="1973617" cy="461665"/>
          </a:xfrm>
          <a:prstGeom prst="rect">
            <a:avLst/>
          </a:prstGeom>
          <a:noFill/>
        </p:spPr>
        <p:txBody>
          <a:bodyPr wrap="none" rtlCol="0">
            <a:spAutoFit/>
          </a:bodyPr>
          <a:lstStyle/>
          <a:p>
            <a:r>
              <a:rPr lang="en-AU" sz="2400" dirty="0"/>
              <a:t>Mercy/Love</a:t>
            </a:r>
          </a:p>
        </p:txBody>
      </p:sp>
      <p:sp>
        <p:nvSpPr>
          <p:cNvPr id="32" name="TextBox 31">
            <a:extLst>
              <a:ext uri="{FF2B5EF4-FFF2-40B4-BE49-F238E27FC236}">
                <a16:creationId xmlns:a16="http://schemas.microsoft.com/office/drawing/2014/main" id="{0CAE65D2-E004-4CB9-BCA4-77B8AA040973}"/>
              </a:ext>
            </a:extLst>
          </p:cNvPr>
          <p:cNvSpPr txBox="1"/>
          <p:nvPr/>
        </p:nvSpPr>
        <p:spPr>
          <a:xfrm>
            <a:off x="823929" y="2432041"/>
            <a:ext cx="3581784" cy="1569660"/>
          </a:xfrm>
          <a:prstGeom prst="rect">
            <a:avLst/>
          </a:prstGeom>
          <a:noFill/>
        </p:spPr>
        <p:txBody>
          <a:bodyPr wrap="square">
            <a:spAutoFit/>
          </a:bodyPr>
          <a:lstStyle/>
          <a:p>
            <a:pPr algn="just"/>
            <a:r>
              <a:rPr lang="en-AU" sz="2400" dirty="0">
                <a:latin typeface="+mn-lt"/>
              </a:rPr>
              <a:t>I will ascend above the heights of the clouds, </a:t>
            </a:r>
            <a:r>
              <a:rPr lang="en-AU" sz="2400" dirty="0">
                <a:solidFill>
                  <a:srgbClr val="92D050"/>
                </a:solidFill>
                <a:latin typeface="+mn-lt"/>
              </a:rPr>
              <a:t>I will be like the Most High</a:t>
            </a:r>
            <a:r>
              <a:rPr lang="en-AU" sz="2400" dirty="0">
                <a:latin typeface="+mn-lt"/>
              </a:rPr>
              <a:t>.'  Isa 14:14</a:t>
            </a:r>
            <a:endParaRPr lang="en-AU" sz="2400" dirty="0"/>
          </a:p>
        </p:txBody>
      </p:sp>
      <p:sp>
        <p:nvSpPr>
          <p:cNvPr id="3" name="Arrow: Left-Right 2">
            <a:extLst>
              <a:ext uri="{FF2B5EF4-FFF2-40B4-BE49-F238E27FC236}">
                <a16:creationId xmlns:a16="http://schemas.microsoft.com/office/drawing/2014/main" id="{1384F5A8-7B1B-437B-B0B3-AA1B1756C7AD}"/>
              </a:ext>
            </a:extLst>
          </p:cNvPr>
          <p:cNvSpPr/>
          <p:nvPr/>
        </p:nvSpPr>
        <p:spPr>
          <a:xfrm>
            <a:off x="7070400" y="2283264"/>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6" name="Arrow: Left-Right 25">
            <a:extLst>
              <a:ext uri="{FF2B5EF4-FFF2-40B4-BE49-F238E27FC236}">
                <a16:creationId xmlns:a16="http://schemas.microsoft.com/office/drawing/2014/main" id="{F256D7A5-72B5-42C5-9047-0FFD5DFCA950}"/>
              </a:ext>
            </a:extLst>
          </p:cNvPr>
          <p:cNvSpPr/>
          <p:nvPr/>
        </p:nvSpPr>
        <p:spPr>
          <a:xfrm>
            <a:off x="7179601" y="2833299"/>
            <a:ext cx="1438798"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7" name="Arrow: Left-Right 26">
            <a:extLst>
              <a:ext uri="{FF2B5EF4-FFF2-40B4-BE49-F238E27FC236}">
                <a16:creationId xmlns:a16="http://schemas.microsoft.com/office/drawing/2014/main" id="{167B8B04-0DCA-449B-9C06-2F858AEA14B4}"/>
              </a:ext>
            </a:extLst>
          </p:cNvPr>
          <p:cNvSpPr/>
          <p:nvPr/>
        </p:nvSpPr>
        <p:spPr>
          <a:xfrm>
            <a:off x="7070400" y="3383334"/>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8" name="Arrow: Left-Right 27">
            <a:extLst>
              <a:ext uri="{FF2B5EF4-FFF2-40B4-BE49-F238E27FC236}">
                <a16:creationId xmlns:a16="http://schemas.microsoft.com/office/drawing/2014/main" id="{6BAC6A61-4B3A-4247-A669-5D4692446CB8}"/>
              </a:ext>
            </a:extLst>
          </p:cNvPr>
          <p:cNvSpPr/>
          <p:nvPr/>
        </p:nvSpPr>
        <p:spPr>
          <a:xfrm>
            <a:off x="7070400" y="3913588"/>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1" name="Arrow: Left-Right 30">
            <a:extLst>
              <a:ext uri="{FF2B5EF4-FFF2-40B4-BE49-F238E27FC236}">
                <a16:creationId xmlns:a16="http://schemas.microsoft.com/office/drawing/2014/main" id="{A4575C0B-0465-4D8B-8516-AC68531E5536}"/>
              </a:ext>
            </a:extLst>
          </p:cNvPr>
          <p:cNvSpPr/>
          <p:nvPr/>
        </p:nvSpPr>
        <p:spPr>
          <a:xfrm>
            <a:off x="7065728" y="4432569"/>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0477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068865" cy="1049235"/>
          </a:xfrm>
        </p:spPr>
        <p:txBody>
          <a:bodyPr>
            <a:normAutofit/>
          </a:bodyPr>
          <a:lstStyle/>
          <a:p>
            <a:r>
              <a:rPr lang="en-AU" sz="4000" dirty="0"/>
              <a:t>Satan’s Counterfeit Justice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48000" y="1233870"/>
            <a:ext cx="10318395" cy="2740530"/>
          </a:xfrm>
        </p:spPr>
        <p:txBody>
          <a:bodyPr>
            <a:normAutofit/>
          </a:bodyPr>
          <a:lstStyle/>
          <a:p>
            <a:pPr marL="0" indent="0" algn="just">
              <a:buNone/>
            </a:pPr>
            <a:r>
              <a:rPr lang="en-AU" sz="2400" dirty="0">
                <a:latin typeface="+mn-lt"/>
              </a:rPr>
              <a:t>The condemning power of Satan would lead him to institute </a:t>
            </a:r>
            <a:r>
              <a:rPr lang="en-AU" sz="2400" dirty="0">
                <a:solidFill>
                  <a:srgbClr val="92D050"/>
                </a:solidFill>
                <a:latin typeface="+mn-lt"/>
              </a:rPr>
              <a:t>a theory of justice inconsistent with mercy.</a:t>
            </a:r>
            <a:r>
              <a:rPr lang="en-AU" sz="2400" dirty="0">
                <a:latin typeface="+mn-lt"/>
              </a:rPr>
              <a:t> He claims to be officiating as the voice and power of God, claims that his decisions are justice, are pure and without fault. Thus he takes his position on the judgment seat and declares that his counsels are infallible. </a:t>
            </a:r>
            <a:r>
              <a:rPr lang="en-AU" sz="2400" b="1" dirty="0">
                <a:solidFill>
                  <a:srgbClr val="92D050"/>
                </a:solidFill>
                <a:latin typeface="+mn-lt"/>
              </a:rPr>
              <a:t>Here his merciless justice comes in, a counterfeit of justice</a:t>
            </a:r>
            <a:r>
              <a:rPr lang="en-AU" sz="2400" dirty="0">
                <a:latin typeface="+mn-lt"/>
              </a:rPr>
              <a:t>, abhorrent [to abominate] to God. {Christ Triumphant 11.4} </a:t>
            </a:r>
            <a:endParaRPr lang="en-AU" sz="2400" dirty="0">
              <a:effectLst/>
              <a:latin typeface="+mn-lt"/>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E2191E83-0561-4C2F-BCB3-F1BFFA9E72E4}"/>
              </a:ext>
            </a:extLst>
          </p:cNvPr>
          <p:cNvSpPr txBox="1">
            <a:spLocks/>
          </p:cNvSpPr>
          <p:nvPr/>
        </p:nvSpPr>
        <p:spPr>
          <a:xfrm>
            <a:off x="647999" y="4117470"/>
            <a:ext cx="10318395" cy="27405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AU" sz="2400" dirty="0">
                <a:latin typeface="+mn-lt"/>
              </a:rPr>
              <a:t> In the opening of the great controversy, Satan had declared that the law of God could not be obeyed, </a:t>
            </a:r>
            <a:r>
              <a:rPr lang="en-AU" sz="2400" dirty="0">
                <a:solidFill>
                  <a:srgbClr val="92D050"/>
                </a:solidFill>
                <a:latin typeface="+mn-lt"/>
              </a:rPr>
              <a:t>that justice was inconsistent with mercy,</a:t>
            </a:r>
            <a:r>
              <a:rPr lang="en-AU" sz="2400" dirty="0">
                <a:latin typeface="+mn-lt"/>
              </a:rPr>
              <a:t> and that, should the law be broken, it would be impossible for the sinner to be pardoned. </a:t>
            </a:r>
            <a:r>
              <a:rPr lang="en-AU" sz="2400" b="1" dirty="0">
                <a:solidFill>
                  <a:srgbClr val="92D050"/>
                </a:solidFill>
                <a:latin typeface="+mn-lt"/>
              </a:rPr>
              <a:t>Every sin must meet its punishment</a:t>
            </a:r>
            <a:r>
              <a:rPr lang="en-AU" sz="2400" dirty="0">
                <a:solidFill>
                  <a:srgbClr val="92D050"/>
                </a:solidFill>
                <a:latin typeface="+mn-lt"/>
              </a:rPr>
              <a:t>, urged Satan; and if God should remit the punishment of sin, He would not be a God of </a:t>
            </a:r>
            <a:r>
              <a:rPr lang="en-AU" sz="2400" b="1" dirty="0">
                <a:solidFill>
                  <a:srgbClr val="92D050"/>
                </a:solidFill>
                <a:latin typeface="+mn-lt"/>
              </a:rPr>
              <a:t>truth and justice</a:t>
            </a:r>
            <a:r>
              <a:rPr lang="en-AU" sz="2400" dirty="0">
                <a:latin typeface="+mn-lt"/>
              </a:rPr>
              <a:t>. DA 761.4</a:t>
            </a:r>
            <a:endParaRPr lang="en-AU" sz="24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1411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29535" y="268735"/>
            <a:ext cx="7384065" cy="1049235"/>
          </a:xfrm>
        </p:spPr>
        <p:txBody>
          <a:bodyPr>
            <a:normAutofit/>
          </a:bodyPr>
          <a:lstStyle/>
          <a:p>
            <a:r>
              <a:rPr lang="en-AU" sz="4000" dirty="0"/>
              <a:t>The Two Systems</a:t>
            </a:r>
          </a:p>
        </p:txBody>
      </p:sp>
      <p:sp>
        <p:nvSpPr>
          <p:cNvPr id="4" name="TextBox 3">
            <a:extLst>
              <a:ext uri="{FF2B5EF4-FFF2-40B4-BE49-F238E27FC236}">
                <a16:creationId xmlns:a16="http://schemas.microsoft.com/office/drawing/2014/main" id="{1C97EEBC-ECB7-4770-98A9-FD68E2E97A8E}"/>
              </a:ext>
            </a:extLst>
          </p:cNvPr>
          <p:cNvSpPr txBox="1"/>
          <p:nvPr/>
        </p:nvSpPr>
        <p:spPr>
          <a:xfrm>
            <a:off x="5012981" y="1447570"/>
            <a:ext cx="1305165" cy="461665"/>
          </a:xfrm>
          <a:prstGeom prst="rect">
            <a:avLst/>
          </a:prstGeom>
          <a:noFill/>
        </p:spPr>
        <p:txBody>
          <a:bodyPr wrap="none" rtlCol="0">
            <a:spAutoFit/>
          </a:bodyPr>
          <a:lstStyle/>
          <a:p>
            <a:r>
              <a:rPr lang="en-AU" sz="2400" dirty="0"/>
              <a:t>Source </a:t>
            </a:r>
          </a:p>
        </p:txBody>
      </p:sp>
      <p:sp>
        <p:nvSpPr>
          <p:cNvPr id="8" name="TextBox 7">
            <a:extLst>
              <a:ext uri="{FF2B5EF4-FFF2-40B4-BE49-F238E27FC236}">
                <a16:creationId xmlns:a16="http://schemas.microsoft.com/office/drawing/2014/main" id="{9E3EE001-2F98-4283-8BAE-EE738D920DA4}"/>
              </a:ext>
            </a:extLst>
          </p:cNvPr>
          <p:cNvSpPr txBox="1"/>
          <p:nvPr/>
        </p:nvSpPr>
        <p:spPr>
          <a:xfrm>
            <a:off x="7957011" y="1447570"/>
            <a:ext cx="1220206" cy="461665"/>
          </a:xfrm>
          <a:prstGeom prst="rect">
            <a:avLst/>
          </a:prstGeom>
          <a:noFill/>
        </p:spPr>
        <p:txBody>
          <a:bodyPr wrap="none" rtlCol="0">
            <a:spAutoFit/>
          </a:bodyPr>
          <a:lstStyle/>
          <a:p>
            <a:r>
              <a:rPr lang="en-AU" sz="2400" dirty="0"/>
              <a:t>Source</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4391756" y="2059570"/>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7084776" y="1447570"/>
            <a:ext cx="0" cy="1868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5062675" y="2337697"/>
            <a:ext cx="1205779" cy="461665"/>
          </a:xfrm>
          <a:prstGeom prst="rect">
            <a:avLst/>
          </a:prstGeom>
          <a:noFill/>
        </p:spPr>
        <p:txBody>
          <a:bodyPr wrap="none" rtlCol="0">
            <a:spAutoFit/>
          </a:bodyPr>
          <a:lstStyle/>
          <a:p>
            <a:r>
              <a:rPr lang="en-AU" sz="2400" dirty="0"/>
              <a:t>Justice</a:t>
            </a:r>
          </a:p>
        </p:txBody>
      </p:sp>
      <p:sp>
        <p:nvSpPr>
          <p:cNvPr id="15" name="TextBox 14">
            <a:extLst>
              <a:ext uri="{FF2B5EF4-FFF2-40B4-BE49-F238E27FC236}">
                <a16:creationId xmlns:a16="http://schemas.microsoft.com/office/drawing/2014/main" id="{F2B09376-C95B-4388-ACB0-2265B35D0551}"/>
              </a:ext>
            </a:extLst>
          </p:cNvPr>
          <p:cNvSpPr txBox="1"/>
          <p:nvPr/>
        </p:nvSpPr>
        <p:spPr>
          <a:xfrm>
            <a:off x="8023853" y="2342593"/>
            <a:ext cx="899605" cy="461665"/>
          </a:xfrm>
          <a:prstGeom prst="rect">
            <a:avLst/>
          </a:prstGeom>
          <a:noFill/>
        </p:spPr>
        <p:txBody>
          <a:bodyPr wrap="none" rtlCol="0">
            <a:spAutoFit/>
          </a:bodyPr>
          <a:lstStyle/>
          <a:p>
            <a:r>
              <a:rPr lang="en-AU" sz="2400" dirty="0"/>
              <a:t>Love</a:t>
            </a:r>
          </a:p>
        </p:txBody>
      </p:sp>
      <p:sp>
        <p:nvSpPr>
          <p:cNvPr id="3" name="Arrow: Left-Right 2">
            <a:extLst>
              <a:ext uri="{FF2B5EF4-FFF2-40B4-BE49-F238E27FC236}">
                <a16:creationId xmlns:a16="http://schemas.microsoft.com/office/drawing/2014/main" id="{1384F5A8-7B1B-437B-B0B3-AA1B1756C7AD}"/>
              </a:ext>
            </a:extLst>
          </p:cNvPr>
          <p:cNvSpPr/>
          <p:nvPr/>
        </p:nvSpPr>
        <p:spPr>
          <a:xfrm>
            <a:off x="6295202" y="2363461"/>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CCD5EF0D-6061-49CE-8EAB-59D34A69ECCB}"/>
              </a:ext>
            </a:extLst>
          </p:cNvPr>
          <p:cNvSpPr txBox="1"/>
          <p:nvPr/>
        </p:nvSpPr>
        <p:spPr>
          <a:xfrm>
            <a:off x="4874211" y="3968675"/>
            <a:ext cx="1305165" cy="461665"/>
          </a:xfrm>
          <a:prstGeom prst="rect">
            <a:avLst/>
          </a:prstGeom>
          <a:noFill/>
        </p:spPr>
        <p:txBody>
          <a:bodyPr wrap="none" rtlCol="0">
            <a:spAutoFit/>
          </a:bodyPr>
          <a:lstStyle/>
          <a:p>
            <a:r>
              <a:rPr lang="en-AU" sz="2400" dirty="0"/>
              <a:t>Source </a:t>
            </a:r>
          </a:p>
        </p:txBody>
      </p:sp>
      <p:sp>
        <p:nvSpPr>
          <p:cNvPr id="34" name="TextBox 33">
            <a:extLst>
              <a:ext uri="{FF2B5EF4-FFF2-40B4-BE49-F238E27FC236}">
                <a16:creationId xmlns:a16="http://schemas.microsoft.com/office/drawing/2014/main" id="{5BE3875B-8DEE-46D0-8C3B-D82B1C83D0BD}"/>
              </a:ext>
            </a:extLst>
          </p:cNvPr>
          <p:cNvSpPr txBox="1"/>
          <p:nvPr/>
        </p:nvSpPr>
        <p:spPr>
          <a:xfrm>
            <a:off x="7957011" y="3968675"/>
            <a:ext cx="1468672" cy="461665"/>
          </a:xfrm>
          <a:prstGeom prst="rect">
            <a:avLst/>
          </a:prstGeom>
          <a:noFill/>
        </p:spPr>
        <p:txBody>
          <a:bodyPr wrap="none" rtlCol="0">
            <a:spAutoFit/>
          </a:bodyPr>
          <a:lstStyle/>
          <a:p>
            <a:r>
              <a:rPr lang="en-AU" sz="2400" dirty="0"/>
              <a:t>Channel</a:t>
            </a:r>
          </a:p>
        </p:txBody>
      </p:sp>
      <p:cxnSp>
        <p:nvCxnSpPr>
          <p:cNvPr id="35" name="Straight Connector 34">
            <a:extLst>
              <a:ext uri="{FF2B5EF4-FFF2-40B4-BE49-F238E27FC236}">
                <a16:creationId xmlns:a16="http://schemas.microsoft.com/office/drawing/2014/main" id="{A1C062B1-C9F7-4790-A35C-F747F833D9AB}"/>
              </a:ext>
            </a:extLst>
          </p:cNvPr>
          <p:cNvCxnSpPr/>
          <p:nvPr/>
        </p:nvCxnSpPr>
        <p:spPr>
          <a:xfrm>
            <a:off x="4391756" y="4580675"/>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C190D4-CFFB-4A34-BDA4-57C71B08DFE6}"/>
              </a:ext>
            </a:extLst>
          </p:cNvPr>
          <p:cNvCxnSpPr>
            <a:cxnSpLocks/>
          </p:cNvCxnSpPr>
          <p:nvPr/>
        </p:nvCxnSpPr>
        <p:spPr>
          <a:xfrm>
            <a:off x="7084776" y="3968675"/>
            <a:ext cx="0" cy="1868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AEC7CA9-3017-4DCD-9B6C-D34A94A301DB}"/>
              </a:ext>
            </a:extLst>
          </p:cNvPr>
          <p:cNvSpPr txBox="1"/>
          <p:nvPr/>
        </p:nvSpPr>
        <p:spPr>
          <a:xfrm>
            <a:off x="5062675" y="4858802"/>
            <a:ext cx="1205779" cy="461665"/>
          </a:xfrm>
          <a:prstGeom prst="rect">
            <a:avLst/>
          </a:prstGeom>
          <a:noFill/>
        </p:spPr>
        <p:txBody>
          <a:bodyPr wrap="none" rtlCol="0">
            <a:spAutoFit/>
          </a:bodyPr>
          <a:lstStyle/>
          <a:p>
            <a:r>
              <a:rPr lang="en-AU" sz="2400" dirty="0"/>
              <a:t>Justice</a:t>
            </a:r>
          </a:p>
        </p:txBody>
      </p:sp>
      <p:sp>
        <p:nvSpPr>
          <p:cNvPr id="38" name="TextBox 37">
            <a:extLst>
              <a:ext uri="{FF2B5EF4-FFF2-40B4-BE49-F238E27FC236}">
                <a16:creationId xmlns:a16="http://schemas.microsoft.com/office/drawing/2014/main" id="{4C8E9FAB-20EE-4BA8-A437-82FB9B7B50BC}"/>
              </a:ext>
            </a:extLst>
          </p:cNvPr>
          <p:cNvSpPr txBox="1"/>
          <p:nvPr/>
        </p:nvSpPr>
        <p:spPr>
          <a:xfrm>
            <a:off x="8129334" y="4902906"/>
            <a:ext cx="899605" cy="461665"/>
          </a:xfrm>
          <a:prstGeom prst="rect">
            <a:avLst/>
          </a:prstGeom>
          <a:noFill/>
        </p:spPr>
        <p:txBody>
          <a:bodyPr wrap="none" rtlCol="0">
            <a:spAutoFit/>
          </a:bodyPr>
          <a:lstStyle/>
          <a:p>
            <a:r>
              <a:rPr lang="en-AU" sz="2400" dirty="0"/>
              <a:t>Love</a:t>
            </a:r>
          </a:p>
        </p:txBody>
      </p:sp>
      <p:sp>
        <p:nvSpPr>
          <p:cNvPr id="40" name="Arrow: Right 39">
            <a:extLst>
              <a:ext uri="{FF2B5EF4-FFF2-40B4-BE49-F238E27FC236}">
                <a16:creationId xmlns:a16="http://schemas.microsoft.com/office/drawing/2014/main" id="{099DB8E9-5BC2-4B3E-8A30-341ED3DF9865}"/>
              </a:ext>
            </a:extLst>
          </p:cNvPr>
          <p:cNvSpPr/>
          <p:nvPr/>
        </p:nvSpPr>
        <p:spPr>
          <a:xfrm>
            <a:off x="6590224" y="4905341"/>
            <a:ext cx="1080952" cy="3829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EC52F6A7-EBC5-421B-B0A0-33A995C105FE}"/>
              </a:ext>
            </a:extLst>
          </p:cNvPr>
          <p:cNvSpPr txBox="1"/>
          <p:nvPr/>
        </p:nvSpPr>
        <p:spPr>
          <a:xfrm>
            <a:off x="935493" y="1743970"/>
            <a:ext cx="2339102" cy="461665"/>
          </a:xfrm>
          <a:prstGeom prst="rect">
            <a:avLst/>
          </a:prstGeom>
          <a:noFill/>
        </p:spPr>
        <p:txBody>
          <a:bodyPr wrap="none" rtlCol="0">
            <a:spAutoFit/>
          </a:bodyPr>
          <a:lstStyle/>
          <a:p>
            <a:r>
              <a:rPr lang="en-AU" sz="2400" dirty="0"/>
              <a:t>Co-Equal God</a:t>
            </a:r>
          </a:p>
        </p:txBody>
      </p:sp>
      <p:sp>
        <p:nvSpPr>
          <p:cNvPr id="42" name="TextBox 41">
            <a:extLst>
              <a:ext uri="{FF2B5EF4-FFF2-40B4-BE49-F238E27FC236}">
                <a16:creationId xmlns:a16="http://schemas.microsoft.com/office/drawing/2014/main" id="{76889A59-B8F5-451A-9773-EB52034643E5}"/>
              </a:ext>
            </a:extLst>
          </p:cNvPr>
          <p:cNvSpPr txBox="1"/>
          <p:nvPr/>
        </p:nvSpPr>
        <p:spPr>
          <a:xfrm>
            <a:off x="1024287" y="4272370"/>
            <a:ext cx="1859805" cy="461665"/>
          </a:xfrm>
          <a:prstGeom prst="rect">
            <a:avLst/>
          </a:prstGeom>
          <a:noFill/>
        </p:spPr>
        <p:txBody>
          <a:bodyPr wrap="none" rtlCol="0">
            <a:spAutoFit/>
          </a:bodyPr>
          <a:lstStyle/>
          <a:p>
            <a:r>
              <a:rPr lang="en-AU" sz="2400" dirty="0"/>
              <a:t>Father-Son </a:t>
            </a:r>
          </a:p>
        </p:txBody>
      </p:sp>
    </p:spTree>
    <p:extLst>
      <p:ext uri="{BB962C8B-B14F-4D97-AF65-F5344CB8AC3E}">
        <p14:creationId xmlns:p14="http://schemas.microsoft.com/office/powerpoint/2010/main" val="396239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Seal of God – Father’s Name</a:t>
            </a:r>
          </a:p>
        </p:txBody>
      </p:sp>
      <p:sp>
        <p:nvSpPr>
          <p:cNvPr id="5" name="TextBox 4">
            <a:extLst>
              <a:ext uri="{FF2B5EF4-FFF2-40B4-BE49-F238E27FC236}">
                <a16:creationId xmlns:a16="http://schemas.microsoft.com/office/drawing/2014/main" id="{CBF9D5C0-5507-4197-8695-408AB08BC9B2}"/>
              </a:ext>
            </a:extLst>
          </p:cNvPr>
          <p:cNvSpPr txBox="1"/>
          <p:nvPr/>
        </p:nvSpPr>
        <p:spPr>
          <a:xfrm>
            <a:off x="1114167" y="1342899"/>
            <a:ext cx="9534981" cy="1569660"/>
          </a:xfrm>
          <a:prstGeom prst="rect">
            <a:avLst/>
          </a:prstGeom>
          <a:noFill/>
        </p:spPr>
        <p:txBody>
          <a:bodyPr wrap="square">
            <a:spAutoFit/>
          </a:bodyPr>
          <a:lstStyle/>
          <a:p>
            <a:pPr marR="0" algn="just" rtl="0"/>
            <a:r>
              <a:rPr lang="en-AU" sz="2400" b="0" i="0" u="none" strike="noStrike" baseline="0" dirty="0">
                <a:latin typeface="+mj-lt"/>
              </a:rPr>
              <a:t>Rev 14:1  Then I looked, and behold, a Lamb standing on Mount Zion, and with Him one hundred and forty-four thousand, </a:t>
            </a:r>
            <a:r>
              <a:rPr lang="en-AU" sz="2400" i="0" u="none" strike="noStrike" baseline="0" dirty="0">
                <a:solidFill>
                  <a:srgbClr val="92D050"/>
                </a:solidFill>
                <a:latin typeface="+mj-lt"/>
              </a:rPr>
              <a:t>having His Father's name </a:t>
            </a:r>
            <a:r>
              <a:rPr lang="en-AU" sz="2400" i="0" u="none" strike="noStrike" baseline="0" dirty="0">
                <a:latin typeface="+mj-lt"/>
              </a:rPr>
              <a:t>[G3685 – Character] </a:t>
            </a:r>
            <a:r>
              <a:rPr lang="en-AU" sz="2400" i="0" u="none" strike="noStrike" baseline="0" dirty="0">
                <a:solidFill>
                  <a:srgbClr val="92D050"/>
                </a:solidFill>
                <a:latin typeface="+mj-lt"/>
              </a:rPr>
              <a:t>written on their foreheads. </a:t>
            </a:r>
            <a:endParaRPr lang="en-AU" sz="2400" i="0" u="none" strike="noStrike" baseline="0" dirty="0">
              <a:solidFill>
                <a:srgbClr val="92D050"/>
              </a:solidFill>
              <a:latin typeface="Verdana" panose="020B0604030504040204" pitchFamily="34" charset="0"/>
            </a:endParaRPr>
          </a:p>
        </p:txBody>
      </p:sp>
      <p:sp>
        <p:nvSpPr>
          <p:cNvPr id="6" name="TextBox 5">
            <a:extLst>
              <a:ext uri="{FF2B5EF4-FFF2-40B4-BE49-F238E27FC236}">
                <a16:creationId xmlns:a16="http://schemas.microsoft.com/office/drawing/2014/main" id="{01B29750-1501-416B-BC28-5A36DD02925A}"/>
              </a:ext>
            </a:extLst>
          </p:cNvPr>
          <p:cNvSpPr txBox="1"/>
          <p:nvPr/>
        </p:nvSpPr>
        <p:spPr>
          <a:xfrm>
            <a:off x="1114167" y="2917375"/>
            <a:ext cx="9464960" cy="1200329"/>
          </a:xfrm>
          <a:prstGeom prst="rect">
            <a:avLst/>
          </a:prstGeom>
          <a:noFill/>
        </p:spPr>
        <p:txBody>
          <a:bodyPr wrap="square">
            <a:spAutoFit/>
          </a:bodyPr>
          <a:lstStyle/>
          <a:p>
            <a:pPr algn="just"/>
            <a:r>
              <a:rPr lang="en-AU" sz="2400" b="0" i="0" u="none" strike="noStrike" baseline="0" dirty="0">
                <a:solidFill>
                  <a:srgbClr val="92D050"/>
                </a:solidFill>
                <a:latin typeface="+mj-lt"/>
              </a:rPr>
              <a:t>I have come in My Father's name</a:t>
            </a:r>
            <a:r>
              <a:rPr lang="en-AU" sz="2400" b="0" i="0" u="none" strike="noStrike" baseline="0" dirty="0">
                <a:latin typeface="+mj-lt"/>
              </a:rPr>
              <a:t>, and you do not receive Me; if another comes in his own name, him you will receive</a:t>
            </a:r>
            <a:r>
              <a:rPr lang="en-AU" sz="2400" dirty="0">
                <a:latin typeface="+mj-lt"/>
              </a:rPr>
              <a:t>. John 5:43 </a:t>
            </a:r>
            <a:endParaRPr lang="en-AU" sz="2400" b="0" i="0" u="none" strike="noStrike" baseline="0" dirty="0">
              <a:latin typeface="Verdana" panose="020B0604030504040204" pitchFamily="34" charset="0"/>
            </a:endParaRPr>
          </a:p>
        </p:txBody>
      </p:sp>
      <p:sp>
        <p:nvSpPr>
          <p:cNvPr id="7" name="TextBox 6">
            <a:extLst>
              <a:ext uri="{FF2B5EF4-FFF2-40B4-BE49-F238E27FC236}">
                <a16:creationId xmlns:a16="http://schemas.microsoft.com/office/drawing/2014/main" id="{CCC06750-A23F-4B76-BDDE-94B24B5EE05D}"/>
              </a:ext>
            </a:extLst>
          </p:cNvPr>
          <p:cNvSpPr txBox="1"/>
          <p:nvPr/>
        </p:nvSpPr>
        <p:spPr>
          <a:xfrm>
            <a:off x="1114167" y="4057266"/>
            <a:ext cx="9464960" cy="1200329"/>
          </a:xfrm>
          <a:prstGeom prst="rect">
            <a:avLst/>
          </a:prstGeom>
          <a:noFill/>
        </p:spPr>
        <p:txBody>
          <a:bodyPr wrap="square">
            <a:spAutoFit/>
          </a:bodyPr>
          <a:lstStyle/>
          <a:p>
            <a:pPr algn="just"/>
            <a:r>
              <a:rPr lang="en-AU" sz="2400" b="0" i="0" u="none" strike="noStrike" baseline="0" dirty="0">
                <a:latin typeface="+mj-lt"/>
              </a:rPr>
              <a:t>Jesus answered them, "I told you, and you do not believe. </a:t>
            </a:r>
            <a:r>
              <a:rPr lang="en-AU" sz="2400" b="0" i="0" u="none" strike="noStrike" baseline="0" dirty="0">
                <a:solidFill>
                  <a:srgbClr val="92D050"/>
                </a:solidFill>
                <a:latin typeface="+mj-lt"/>
              </a:rPr>
              <a:t>The works that I do in My Father's name</a:t>
            </a:r>
            <a:r>
              <a:rPr lang="en-AU" sz="2400" b="0" i="0" u="none" strike="noStrike" baseline="0" dirty="0">
                <a:latin typeface="+mj-lt"/>
              </a:rPr>
              <a:t>, they bear witness of Me</a:t>
            </a:r>
            <a:r>
              <a:rPr lang="en-AU" sz="2400" dirty="0">
                <a:latin typeface="+mj-lt"/>
              </a:rPr>
              <a:t>. John 10:25 </a:t>
            </a:r>
            <a:endParaRPr lang="en-AU" sz="2400" b="0" i="0" u="none" strike="noStrike" baseline="0" dirty="0">
              <a:latin typeface="Verdana" panose="020B0604030504040204" pitchFamily="34" charset="0"/>
            </a:endParaRPr>
          </a:p>
        </p:txBody>
      </p:sp>
      <p:sp>
        <p:nvSpPr>
          <p:cNvPr id="8" name="TextBox 7">
            <a:extLst>
              <a:ext uri="{FF2B5EF4-FFF2-40B4-BE49-F238E27FC236}">
                <a16:creationId xmlns:a16="http://schemas.microsoft.com/office/drawing/2014/main" id="{EE68A0EF-92A0-4114-930D-DA1985B5D6E6}"/>
              </a:ext>
            </a:extLst>
          </p:cNvPr>
          <p:cNvSpPr txBox="1"/>
          <p:nvPr/>
        </p:nvSpPr>
        <p:spPr>
          <a:xfrm>
            <a:off x="1114167" y="5371201"/>
            <a:ext cx="9464960" cy="1200329"/>
          </a:xfrm>
          <a:prstGeom prst="rect">
            <a:avLst/>
          </a:prstGeom>
          <a:noFill/>
        </p:spPr>
        <p:txBody>
          <a:bodyPr wrap="square">
            <a:spAutoFit/>
          </a:bodyPr>
          <a:lstStyle/>
          <a:p>
            <a:pPr algn="just"/>
            <a:r>
              <a:rPr lang="en-AU" sz="2400" b="0" i="0" u="none" strike="noStrike" baseline="0" dirty="0">
                <a:solidFill>
                  <a:srgbClr val="92D050"/>
                </a:solidFill>
                <a:latin typeface="+mj-lt"/>
              </a:rPr>
              <a:t>I have manifested Your name </a:t>
            </a:r>
            <a:r>
              <a:rPr lang="en-AU" sz="2400" b="0" i="0" u="none" strike="noStrike" baseline="0" dirty="0">
                <a:latin typeface="+mj-lt"/>
              </a:rPr>
              <a:t>to the men whom You have given Me out of the world. They were Yours, You gave them to Me, and they have kept Your word</a:t>
            </a:r>
            <a:r>
              <a:rPr lang="en-AU" sz="2400" dirty="0">
                <a:latin typeface="+mj-lt"/>
              </a:rPr>
              <a:t>. John 17:6 </a:t>
            </a:r>
            <a:endParaRPr lang="en-AU" sz="2400" b="0" i="0" u="none" strike="noStrike" baseline="0" dirty="0">
              <a:latin typeface="Verdana" panose="020B0604030504040204" pitchFamily="34" charset="0"/>
            </a:endParaRPr>
          </a:p>
        </p:txBody>
      </p:sp>
    </p:spTree>
    <p:extLst>
      <p:ext uri="{BB962C8B-B14F-4D97-AF65-F5344CB8AC3E}">
        <p14:creationId xmlns:p14="http://schemas.microsoft.com/office/powerpoint/2010/main" val="317945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Christ’s Mission</a:t>
            </a:r>
          </a:p>
        </p:txBody>
      </p:sp>
      <p:sp>
        <p:nvSpPr>
          <p:cNvPr id="5" name="TextBox 4">
            <a:extLst>
              <a:ext uri="{FF2B5EF4-FFF2-40B4-BE49-F238E27FC236}">
                <a16:creationId xmlns:a16="http://schemas.microsoft.com/office/drawing/2014/main" id="{CBF9D5C0-5507-4197-8695-408AB08BC9B2}"/>
              </a:ext>
            </a:extLst>
          </p:cNvPr>
          <p:cNvSpPr txBox="1"/>
          <p:nvPr/>
        </p:nvSpPr>
        <p:spPr>
          <a:xfrm>
            <a:off x="1047135" y="2199699"/>
            <a:ext cx="9534981" cy="1938992"/>
          </a:xfrm>
          <a:prstGeom prst="rect">
            <a:avLst/>
          </a:prstGeom>
          <a:noFill/>
        </p:spPr>
        <p:txBody>
          <a:bodyPr wrap="square">
            <a:spAutoFit/>
          </a:bodyPr>
          <a:lstStyle/>
          <a:p>
            <a:pPr algn="just"/>
            <a:r>
              <a:rPr lang="en-AU" sz="4000" dirty="0">
                <a:latin typeface="+mj-lt"/>
              </a:rPr>
              <a:t>John 17:4  I have glorified You on the earth. </a:t>
            </a:r>
            <a:r>
              <a:rPr lang="en-AU" sz="4000" dirty="0">
                <a:solidFill>
                  <a:srgbClr val="92D050"/>
                </a:solidFill>
                <a:latin typeface="+mj-lt"/>
              </a:rPr>
              <a:t>I have finished the work which You have given Me to do</a:t>
            </a:r>
            <a:r>
              <a:rPr lang="en-AU" sz="4000" dirty="0">
                <a:latin typeface="+mj-lt"/>
              </a:rPr>
              <a:t>. </a:t>
            </a:r>
            <a:endParaRPr lang="en-AU" sz="4000" i="0" u="none" strike="noStrike" baseline="0" dirty="0">
              <a:solidFill>
                <a:srgbClr val="92D050"/>
              </a:solidFill>
              <a:latin typeface="Verdana" panose="020B0604030504040204" pitchFamily="34" charset="0"/>
            </a:endParaRPr>
          </a:p>
        </p:txBody>
      </p:sp>
    </p:spTree>
    <p:extLst>
      <p:ext uri="{BB962C8B-B14F-4D97-AF65-F5344CB8AC3E}">
        <p14:creationId xmlns:p14="http://schemas.microsoft.com/office/powerpoint/2010/main" val="429186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a:t>Christ’s 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775012"/>
            <a:ext cx="10608657" cy="3915783"/>
          </a:xfrm>
        </p:spPr>
        <p:txBody>
          <a:bodyPr>
            <a:normAutofit/>
          </a:bodyPr>
          <a:lstStyle/>
          <a:p>
            <a:pPr marL="0" indent="0" algn="just">
              <a:buNone/>
            </a:pPr>
            <a:r>
              <a:rPr lang="en-AU" sz="2800" dirty="0">
                <a:cs typeface="Calibri" panose="020F0502020204030204" pitchFamily="34" charset="0"/>
              </a:rPr>
              <a:t>In Christ God beheld the reflection of his own image. </a:t>
            </a:r>
            <a:r>
              <a:rPr lang="en-AU" sz="2800" dirty="0">
                <a:solidFill>
                  <a:srgbClr val="92D050"/>
                </a:solidFill>
                <a:cs typeface="Calibri" panose="020F0502020204030204" pitchFamily="34" charset="0"/>
              </a:rPr>
              <a:t>God was manifest in the flesh because of the entire identity of his character with Christ's character. That God should be thus manifest in the flesh was a wonder to the heavenly host,</a:t>
            </a:r>
            <a:r>
              <a:rPr lang="en-AU" sz="2800" dirty="0">
                <a:cs typeface="Calibri" panose="020F0502020204030204" pitchFamily="34" charset="0"/>
              </a:rPr>
              <a:t> “even the mystery which hath been hid from ages and from generations.” {ST, April 15, 1897 par. 10}</a:t>
            </a:r>
          </a:p>
        </p:txBody>
      </p:sp>
    </p:spTree>
    <p:extLst>
      <p:ext uri="{BB962C8B-B14F-4D97-AF65-F5344CB8AC3E}">
        <p14:creationId xmlns:p14="http://schemas.microsoft.com/office/powerpoint/2010/main" val="1527202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553274"/>
            <a:ext cx="9291215" cy="1049235"/>
          </a:xfrm>
        </p:spPr>
        <p:txBody>
          <a:bodyPr>
            <a:normAutofit/>
          </a:bodyPr>
          <a:lstStyle/>
          <a:p>
            <a:r>
              <a:rPr lang="en-AU" sz="4000" dirty="0"/>
              <a:t>Christ’s 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775012"/>
            <a:ext cx="10608657" cy="3915783"/>
          </a:xfrm>
        </p:spPr>
        <p:txBody>
          <a:bodyPr>
            <a:normAutofit/>
          </a:bodyPr>
          <a:lstStyle/>
          <a:p>
            <a:pPr marL="0" indent="0" algn="just">
              <a:buNone/>
            </a:pPr>
            <a:r>
              <a:rPr lang="en-AU" sz="2800" dirty="0">
                <a:cs typeface="Calibri" panose="020F0502020204030204" pitchFamily="34" charset="0"/>
              </a:rPr>
              <a:t>Satan had so misrepresented the character of God to the world, that man stood remote from God; </a:t>
            </a:r>
            <a:r>
              <a:rPr lang="en-AU" sz="2800" b="1" dirty="0">
                <a:solidFill>
                  <a:srgbClr val="92D050"/>
                </a:solidFill>
                <a:cs typeface="Calibri" panose="020F0502020204030204" pitchFamily="34" charset="0"/>
              </a:rPr>
              <a:t>but Christ came to display to the world the Father’s attributes, to represent the express image of his person</a:t>
            </a:r>
            <a:r>
              <a:rPr lang="en-AU" sz="2800" dirty="0">
                <a:cs typeface="Calibri" panose="020F0502020204030204" pitchFamily="34" charset="0"/>
              </a:rPr>
              <a:t>. “As the Father gave me commandment, even so I do.” “This commandment have I received of my Father.” </a:t>
            </a:r>
            <a:r>
              <a:rPr lang="en-AU" sz="2800" b="1" dirty="0">
                <a:solidFill>
                  <a:srgbClr val="92D050"/>
                </a:solidFill>
                <a:cs typeface="Calibri" panose="020F0502020204030204" pitchFamily="34" charset="0"/>
              </a:rPr>
              <a:t>The object of Christ’s mission to the world was to reveal the Father.</a:t>
            </a:r>
            <a:r>
              <a:rPr lang="en-AU" sz="2800" dirty="0">
                <a:cs typeface="Calibri" panose="020F0502020204030204" pitchFamily="34" charset="0"/>
              </a:rPr>
              <a:t> {ST, April 11, 1895 par. 2}</a:t>
            </a:r>
          </a:p>
          <a:p>
            <a:pPr marL="0" indent="0" algn="just">
              <a:buNone/>
            </a:pPr>
            <a:r>
              <a:rPr lang="en-AU" sz="2800" dirty="0">
                <a:cs typeface="Calibri" panose="020F0502020204030204" pitchFamily="34" charset="0"/>
              </a:rPr>
              <a:t>Christ never killed anyone. {</a:t>
            </a:r>
            <a:r>
              <a:rPr lang="en-AU" sz="2800" dirty="0" err="1">
                <a:cs typeface="Calibri" panose="020F0502020204030204" pitchFamily="34" charset="0"/>
              </a:rPr>
              <a:t>CTr</a:t>
            </a:r>
            <a:r>
              <a:rPr lang="en-AU" sz="2800" dirty="0">
                <a:cs typeface="Calibri" panose="020F0502020204030204" pitchFamily="34" charset="0"/>
              </a:rPr>
              <a:t> 248.4}</a:t>
            </a:r>
          </a:p>
          <a:p>
            <a:pPr marL="0" indent="0" algn="just">
              <a:buNone/>
            </a:pPr>
            <a:endParaRPr lang="en-AU" sz="2800" dirty="0">
              <a:cs typeface="Calibri" panose="020F0502020204030204" pitchFamily="34" charset="0"/>
            </a:endParaRPr>
          </a:p>
        </p:txBody>
      </p:sp>
    </p:spTree>
    <p:extLst>
      <p:ext uri="{BB962C8B-B14F-4D97-AF65-F5344CB8AC3E}">
        <p14:creationId xmlns:p14="http://schemas.microsoft.com/office/powerpoint/2010/main" val="88500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Commentary on the Atonement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231900" y="1562100"/>
            <a:ext cx="9222486" cy="4635500"/>
          </a:xfrm>
        </p:spPr>
        <p:txBody>
          <a:bodyPr>
            <a:noAutofit/>
          </a:bodyPr>
          <a:lstStyle/>
          <a:p>
            <a:pPr marL="0" indent="0" algn="just">
              <a:buNone/>
            </a:pPr>
            <a:r>
              <a:rPr lang="en-AU" sz="2400" dirty="0">
                <a:latin typeface="+mn-lt"/>
              </a:rPr>
              <a:t>Through the centuries there have been continuing efforts to work out how this was accomplished. Theories of the atonement are legion as men in different countries and in different ages have tried to bring together the varied strands of scriptural teaching and to work them into a theory that will help others to understand how God has worked to bring us salvation. – Leon Morris </a:t>
            </a:r>
          </a:p>
        </p:txBody>
      </p:sp>
    </p:spTree>
    <p:extLst>
      <p:ext uri="{BB962C8B-B14F-4D97-AF65-F5344CB8AC3E}">
        <p14:creationId xmlns:p14="http://schemas.microsoft.com/office/powerpoint/2010/main" val="448173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8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Subjective View or Moral Influence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231900" y="1562100"/>
            <a:ext cx="9222486" cy="4635500"/>
          </a:xfrm>
        </p:spPr>
        <p:txBody>
          <a:bodyPr>
            <a:noAutofit/>
          </a:bodyPr>
          <a:lstStyle/>
          <a:p>
            <a:pPr marL="0" indent="0" algn="just">
              <a:buNone/>
            </a:pPr>
            <a:r>
              <a:rPr lang="en-AU" sz="2400" dirty="0">
                <a:latin typeface="+mn-lt"/>
              </a:rPr>
              <a:t>In all its variations this theory emphasizes </a:t>
            </a:r>
            <a:r>
              <a:rPr lang="en-AU" sz="2400" dirty="0">
                <a:solidFill>
                  <a:srgbClr val="92D050"/>
                </a:solidFill>
                <a:latin typeface="+mn-lt"/>
              </a:rPr>
              <a:t>the importance of the effect of Christ's cross on the sinner. </a:t>
            </a:r>
            <a:r>
              <a:rPr lang="en-AU" sz="2400" dirty="0">
                <a:latin typeface="+mn-lt"/>
              </a:rPr>
              <a:t>The view is generally attributed to Abelard, who emphasized the love of God, and is sometimes called the moral influence theory, or exemplarism. </a:t>
            </a:r>
            <a:r>
              <a:rPr lang="en-AU" sz="2400" dirty="0">
                <a:solidFill>
                  <a:srgbClr val="92D050"/>
                </a:solidFill>
                <a:latin typeface="+mn-lt"/>
              </a:rPr>
              <a:t>When we look at the cross we see the greatness of the divine love. this delivers us from fear and kindles in us an answering love. </a:t>
            </a:r>
            <a:r>
              <a:rPr lang="en-AU" sz="2400" dirty="0">
                <a:latin typeface="+mn-lt"/>
              </a:rPr>
              <a:t>We respond to love with love and no longer live in selfishness and sin.– Leon Morris </a:t>
            </a:r>
          </a:p>
        </p:txBody>
      </p:sp>
    </p:spTree>
    <p:extLst>
      <p:ext uri="{BB962C8B-B14F-4D97-AF65-F5344CB8AC3E}">
        <p14:creationId xmlns:p14="http://schemas.microsoft.com/office/powerpoint/2010/main" val="59202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Victory or Ransom Theory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231900" y="1562100"/>
            <a:ext cx="9222486" cy="4635500"/>
          </a:xfrm>
        </p:spPr>
        <p:txBody>
          <a:bodyPr>
            <a:noAutofit/>
          </a:bodyPr>
          <a:lstStyle/>
          <a:p>
            <a:pPr marL="0" indent="0" algn="just">
              <a:buNone/>
            </a:pPr>
            <a:r>
              <a:rPr lang="en-AU" sz="2400" dirty="0">
                <a:latin typeface="+mn-lt"/>
              </a:rPr>
              <a:t>God offered his son as a ransom, a bargain the evil one eagerly accepted. When, however, Satan got Christ down into hell he found that he could not hold him. On the third day Christ rose triumphant and left Satan without either his original prisoners or the ransom he had accepted in their stead. - Leon Morris </a:t>
            </a:r>
          </a:p>
        </p:txBody>
      </p:sp>
    </p:spTree>
    <p:extLst>
      <p:ext uri="{BB962C8B-B14F-4D97-AF65-F5344CB8AC3E}">
        <p14:creationId xmlns:p14="http://schemas.microsoft.com/office/powerpoint/2010/main" val="107294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Anslem’s satisfaction Theory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231900" y="1562100"/>
            <a:ext cx="9702800" cy="4635500"/>
          </a:xfrm>
        </p:spPr>
        <p:txBody>
          <a:bodyPr>
            <a:noAutofit/>
          </a:bodyPr>
          <a:lstStyle/>
          <a:p>
            <a:pPr marL="0" indent="0" algn="just">
              <a:buNone/>
            </a:pPr>
            <a:r>
              <a:rPr lang="en-AU" sz="2400" dirty="0">
                <a:latin typeface="+mn-lt"/>
              </a:rPr>
              <a:t>In the eleventh century </a:t>
            </a:r>
            <a:r>
              <a:rPr lang="en-AU" sz="2400" dirty="0">
                <a:solidFill>
                  <a:srgbClr val="92D050"/>
                </a:solidFill>
                <a:latin typeface="+mn-lt"/>
              </a:rPr>
              <a:t>Anselm</a:t>
            </a:r>
            <a:r>
              <a:rPr lang="en-AU" sz="2400" dirty="0">
                <a:latin typeface="+mn-lt"/>
              </a:rPr>
              <a:t>, Archbishop of Canterbury, produced a little book called Cur Deus Homo? ("Why did God become Man?"). In it he subjected the patristic view of a ransom paid to Satan to severe criticism. </a:t>
            </a:r>
            <a:r>
              <a:rPr lang="en-AU" sz="2400" dirty="0">
                <a:solidFill>
                  <a:srgbClr val="92D050"/>
                </a:solidFill>
                <a:latin typeface="+mn-lt"/>
              </a:rPr>
              <a:t>He saw sin as </a:t>
            </a:r>
            <a:r>
              <a:rPr lang="en-AU" sz="2400" dirty="0" err="1">
                <a:solidFill>
                  <a:srgbClr val="92D050"/>
                </a:solidFill>
                <a:latin typeface="+mn-lt"/>
              </a:rPr>
              <a:t>dishonoring</a:t>
            </a:r>
            <a:r>
              <a:rPr lang="en-AU" sz="2400" dirty="0">
                <a:solidFill>
                  <a:srgbClr val="92D050"/>
                </a:solidFill>
                <a:latin typeface="+mn-lt"/>
              </a:rPr>
              <a:t> the majesty of God. Now a sovereign may well be ready in his private capacity to forgive an insult or an injury, but because he is a sovereign he cannot. </a:t>
            </a:r>
            <a:r>
              <a:rPr lang="en-AU" sz="2400" dirty="0">
                <a:latin typeface="+mn-lt"/>
              </a:rPr>
              <a:t>The state has been </a:t>
            </a:r>
            <a:r>
              <a:rPr lang="en-AU" sz="2400" dirty="0" err="1">
                <a:latin typeface="+mn-lt"/>
              </a:rPr>
              <a:t>dishonored</a:t>
            </a:r>
            <a:r>
              <a:rPr lang="en-AU" sz="2400" dirty="0">
                <a:latin typeface="+mn-lt"/>
              </a:rPr>
              <a:t> in its head. </a:t>
            </a:r>
            <a:r>
              <a:rPr lang="en-AU" sz="2400" dirty="0">
                <a:solidFill>
                  <a:srgbClr val="92D050"/>
                </a:solidFill>
                <a:latin typeface="+mn-lt"/>
              </a:rPr>
              <a:t>Appropriate satisfaction must be offered. God is the sovereign Ruler of all, and it is not proper for God to remit any irregularity in his kingdom</a:t>
            </a:r>
            <a:r>
              <a:rPr lang="en-AU" sz="2400" dirty="0">
                <a:latin typeface="+mn-lt"/>
              </a:rPr>
              <a:t>. Anselm argued that the insult sin has given to God is so great that only one who is God can provide satisfaction.- Leon Morris </a:t>
            </a:r>
          </a:p>
        </p:txBody>
      </p:sp>
    </p:spTree>
    <p:extLst>
      <p:ext uri="{BB962C8B-B14F-4D97-AF65-F5344CB8AC3E}">
        <p14:creationId xmlns:p14="http://schemas.microsoft.com/office/powerpoint/2010/main" val="395793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Satan’s Satisfaction Theory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231900" y="1562100"/>
            <a:ext cx="9702800" cy="4635500"/>
          </a:xfrm>
        </p:spPr>
        <p:txBody>
          <a:bodyPr>
            <a:noAutofit/>
          </a:bodyPr>
          <a:lstStyle/>
          <a:p>
            <a:pPr marL="0" indent="0" algn="just">
              <a:buNone/>
            </a:pPr>
            <a:r>
              <a:rPr lang="en-AU" sz="2400" dirty="0">
                <a:latin typeface="+mn-lt"/>
              </a:rPr>
              <a:t>In the opening of the great controversy, Satan had declared that the law of God could not be obeyed, that justice was inconsistent with mercy, and that, should the law be broken, it would be impossible for the sinner to be pardoned. Every sin must meet its punishment, urged Satan; and </a:t>
            </a:r>
            <a:r>
              <a:rPr lang="en-AU" sz="2400" dirty="0">
                <a:solidFill>
                  <a:srgbClr val="92D050"/>
                </a:solidFill>
                <a:latin typeface="+mn-lt"/>
              </a:rPr>
              <a:t>if God should remit the punishment of sin, He would not be a God of truth and justice. </a:t>
            </a:r>
            <a:r>
              <a:rPr lang="en-AU" sz="2400" dirty="0">
                <a:latin typeface="+mn-lt"/>
              </a:rPr>
              <a:t>DA 761.4</a:t>
            </a:r>
          </a:p>
          <a:p>
            <a:pPr marL="0" indent="0" algn="just">
              <a:buNone/>
            </a:pPr>
            <a:endParaRPr lang="en-AU" sz="2400" dirty="0">
              <a:latin typeface="+mn-lt"/>
            </a:endParaRPr>
          </a:p>
          <a:p>
            <a:pPr marL="0" indent="0" algn="just">
              <a:buNone/>
            </a:pPr>
            <a:r>
              <a:rPr lang="en-AU" sz="2400" dirty="0">
                <a:latin typeface="+mn-lt"/>
              </a:rPr>
              <a:t>Appropriate satisfaction must be offered. God is the sovereign Ruler of all, and </a:t>
            </a:r>
            <a:r>
              <a:rPr lang="en-AU" sz="2400" dirty="0">
                <a:solidFill>
                  <a:srgbClr val="92D050"/>
                </a:solidFill>
                <a:latin typeface="+mn-lt"/>
              </a:rPr>
              <a:t>it is not proper for God to remit any irregularity in his kingdom.</a:t>
            </a:r>
            <a:r>
              <a:rPr lang="en-AU" sz="2400" dirty="0">
                <a:latin typeface="+mn-lt"/>
              </a:rPr>
              <a:t> - Anslem</a:t>
            </a:r>
          </a:p>
        </p:txBody>
      </p:sp>
    </p:spTree>
    <p:extLst>
      <p:ext uri="{BB962C8B-B14F-4D97-AF65-F5344CB8AC3E}">
        <p14:creationId xmlns:p14="http://schemas.microsoft.com/office/powerpoint/2010/main" val="228085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Penal Substitution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The Reformers agreed with Anselm that sin is a very serious matter, but they saw it as a breaking of God's law rather than as an insult to God's </a:t>
            </a:r>
            <a:r>
              <a:rPr lang="en-AU" sz="2400" dirty="0" err="1">
                <a:latin typeface="+mn-lt"/>
              </a:rPr>
              <a:t>honor</a:t>
            </a:r>
            <a:r>
              <a:rPr lang="en-AU" sz="2400" dirty="0">
                <a:latin typeface="+mn-lt"/>
              </a:rPr>
              <a:t>.</a:t>
            </a:r>
          </a:p>
          <a:p>
            <a:pPr marL="0" indent="0" algn="just">
              <a:buNone/>
            </a:pPr>
            <a:r>
              <a:rPr lang="en-AU" sz="2400" dirty="0">
                <a:latin typeface="+mn-lt"/>
              </a:rPr>
              <a:t>It seemed clear to them that the essence of Christ's saving work consisted in his taking the sinner's place. In our stead Christ endured the death that is the wages of sin. He bore the curse that we sinners should have borne (Gal. 3:13). </a:t>
            </a:r>
            <a:r>
              <a:rPr lang="en-AU" sz="2400" dirty="0">
                <a:solidFill>
                  <a:srgbClr val="92D050"/>
                </a:solidFill>
                <a:latin typeface="+mn-lt"/>
              </a:rPr>
              <a:t>The Reformers did not hesitate to speak of Christ as having borne our punishment or as having appeased the wrath of God in our place. </a:t>
            </a:r>
          </a:p>
        </p:txBody>
      </p:sp>
    </p:spTree>
    <p:extLst>
      <p:ext uri="{BB962C8B-B14F-4D97-AF65-F5344CB8AC3E}">
        <p14:creationId xmlns:p14="http://schemas.microsoft.com/office/powerpoint/2010/main" val="229963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Governmental Theory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Hugo Grotius argued that Christ did not bear our punishment but suffered as a penal example whereby the law was </a:t>
            </a:r>
            <a:r>
              <a:rPr lang="en-AU" sz="2400" dirty="0" err="1">
                <a:latin typeface="+mn-lt"/>
              </a:rPr>
              <a:t>honored</a:t>
            </a:r>
            <a:r>
              <a:rPr lang="en-AU" sz="2400" dirty="0">
                <a:latin typeface="+mn-lt"/>
              </a:rPr>
              <a:t> while sinners were pardoned. His view is called "governmental" because </a:t>
            </a:r>
            <a:r>
              <a:rPr lang="en-AU" sz="2400" dirty="0">
                <a:solidFill>
                  <a:srgbClr val="92D050"/>
                </a:solidFill>
                <a:latin typeface="+mn-lt"/>
              </a:rPr>
              <a:t>Grotius envisions God as a ruler or a head of government who passed a law, in this instance, "The soul that </a:t>
            </a:r>
            <a:r>
              <a:rPr lang="en-AU" sz="2400" dirty="0" err="1">
                <a:solidFill>
                  <a:srgbClr val="92D050"/>
                </a:solidFill>
                <a:latin typeface="+mn-lt"/>
              </a:rPr>
              <a:t>sinneth</a:t>
            </a:r>
            <a:r>
              <a:rPr lang="en-AU" sz="2400" dirty="0">
                <a:solidFill>
                  <a:srgbClr val="92D050"/>
                </a:solidFill>
                <a:latin typeface="+mn-lt"/>
              </a:rPr>
              <a:t>, it shall die." </a:t>
            </a:r>
            <a:r>
              <a:rPr lang="en-AU" sz="2400" dirty="0">
                <a:latin typeface="+mn-lt"/>
              </a:rPr>
              <a:t>Because God did not want sinners to die, he relaxed that rule and accepted the death of Christ instead. He could have simply forgiven mankind had he wanted to, but that would not have had any value for society. The death of Christ was a public example of the depth of sin and the lengths to which God would go to uphold the moral order of the universe. – Leon Morris</a:t>
            </a:r>
            <a:endParaRPr lang="en-AU" sz="2400" dirty="0">
              <a:solidFill>
                <a:srgbClr val="92D050"/>
              </a:solidFill>
              <a:latin typeface="+mn-lt"/>
            </a:endParaRPr>
          </a:p>
        </p:txBody>
      </p:sp>
    </p:spTree>
    <p:extLst>
      <p:ext uri="{BB962C8B-B14F-4D97-AF65-F5344CB8AC3E}">
        <p14:creationId xmlns:p14="http://schemas.microsoft.com/office/powerpoint/2010/main" val="2187044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19560</TotalTime>
  <Words>2618</Words>
  <Application>Microsoft Office PowerPoint</Application>
  <PresentationFormat>Widescreen</PresentationFormat>
  <Paragraphs>148</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Gothic</vt:lpstr>
      <vt:lpstr>Times New Roman</vt:lpstr>
      <vt:lpstr>TITUS Cyberbit Basic</vt:lpstr>
      <vt:lpstr>Verdana</vt:lpstr>
      <vt:lpstr>Wingdings 3</vt:lpstr>
      <vt:lpstr>Ion</vt:lpstr>
      <vt:lpstr>Key to the Atonement</vt:lpstr>
      <vt:lpstr>Commentary on the Atonement</vt:lpstr>
      <vt:lpstr>Commentary on the Atonement</vt:lpstr>
      <vt:lpstr>Subjective View or Moral Influence</vt:lpstr>
      <vt:lpstr>Victory or Ransom Theory</vt:lpstr>
      <vt:lpstr>Anslem’s satisfaction Theory</vt:lpstr>
      <vt:lpstr>Satan’s Satisfaction Theory</vt:lpstr>
      <vt:lpstr>Penal Substitution</vt:lpstr>
      <vt:lpstr>Governmental Theory</vt:lpstr>
      <vt:lpstr>Key thought</vt:lpstr>
      <vt:lpstr>Charles Spurgeon</vt:lpstr>
      <vt:lpstr>Spurgeon</vt:lpstr>
      <vt:lpstr>Spurgeon</vt:lpstr>
      <vt:lpstr>Spurgeon</vt:lpstr>
      <vt:lpstr>Spurgeon</vt:lpstr>
      <vt:lpstr>Spurgeon</vt:lpstr>
      <vt:lpstr>Normal Thinking</vt:lpstr>
      <vt:lpstr>New Wine Skin</vt:lpstr>
      <vt:lpstr>Divine Pattern</vt:lpstr>
      <vt:lpstr>Divine Pattern = Key to Everything</vt:lpstr>
      <vt:lpstr>Counterfeit System</vt:lpstr>
      <vt:lpstr>Counterfeit System</vt:lpstr>
      <vt:lpstr>Oppositional System</vt:lpstr>
      <vt:lpstr>Satan’s Counterfeit Justice</vt:lpstr>
      <vt:lpstr>The Two Systems</vt:lpstr>
      <vt:lpstr>The Seal of God – Father’s Name</vt:lpstr>
      <vt:lpstr>Christ’s Mission</vt:lpstr>
      <vt:lpstr>Christ’s Mission</vt:lpstr>
      <vt:lpstr>Christ’s Mission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356</cp:revision>
  <dcterms:created xsi:type="dcterms:W3CDTF">2020-11-26T04:46:46Z</dcterms:created>
  <dcterms:modified xsi:type="dcterms:W3CDTF">2021-06-30T08:00:26Z</dcterms:modified>
</cp:coreProperties>
</file>