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348" r:id="rId2"/>
    <p:sldId id="371" r:id="rId3"/>
    <p:sldId id="378" r:id="rId4"/>
    <p:sldId id="379" r:id="rId5"/>
    <p:sldId id="380" r:id="rId6"/>
    <p:sldId id="381" r:id="rId7"/>
    <p:sldId id="382" r:id="rId8"/>
    <p:sldId id="383" r:id="rId9"/>
    <p:sldId id="384" r:id="rId10"/>
    <p:sldId id="385" r:id="rId11"/>
    <p:sldId id="386" r:id="rId12"/>
    <p:sldId id="387" r:id="rId13"/>
    <p:sldId id="388" r:id="rId14"/>
    <p:sldId id="389" r:id="rId15"/>
    <p:sldId id="390" r:id="rId16"/>
    <p:sldId id="391" r:id="rId17"/>
    <p:sldId id="392" r:id="rId18"/>
    <p:sldId id="393" r:id="rId19"/>
    <p:sldId id="394" r:id="rId20"/>
    <p:sldId id="395" r:id="rId21"/>
    <p:sldId id="396" r:id="rId22"/>
    <p:sldId id="397" r:id="rId23"/>
    <p:sldId id="398" r:id="rId24"/>
    <p:sldId id="399" r:id="rId25"/>
    <p:sldId id="400" r:id="rId26"/>
    <p:sldId id="402" r:id="rId27"/>
    <p:sldId id="40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1" autoAdjust="0"/>
    <p:restoredTop sz="94660"/>
  </p:normalViewPr>
  <p:slideViewPr>
    <p:cSldViewPr snapToGrid="0">
      <p:cViewPr varScale="1">
        <p:scale>
          <a:sx n="130" d="100"/>
          <a:sy n="130" d="100"/>
        </p:scale>
        <p:origin x="144"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0F090D-BFA8-45E2-8ACD-2248A79581D3}" type="datetimeFigureOut">
              <a:rPr lang="en-AU" smtClean="0"/>
              <a:t>17/03/2021</a:t>
            </a:fld>
            <a:endParaRPr lang="en-AU"/>
          </a:p>
        </p:txBody>
      </p:sp>
      <p:sp>
        <p:nvSpPr>
          <p:cNvPr id="5" name="Footer Placeholder 4"/>
          <p:cNvSpPr>
            <a:spLocks noGrp="1"/>
          </p:cNvSpPr>
          <p:nvPr>
            <p:ph type="ftr" sz="quarter" idx="11"/>
          </p:nvPr>
        </p:nvSpPr>
        <p:spPr>
          <a:xfrm>
            <a:off x="1451579" y="329307"/>
            <a:ext cx="5626774" cy="309201"/>
          </a:xfrm>
        </p:spPr>
        <p:txBody>
          <a:bodyPr/>
          <a:lstStyle/>
          <a:p>
            <a:endParaRPr lang="en-AU"/>
          </a:p>
        </p:txBody>
      </p:sp>
      <p:sp>
        <p:nvSpPr>
          <p:cNvPr id="6" name="Slide Number Placeholder 5"/>
          <p:cNvSpPr>
            <a:spLocks noGrp="1"/>
          </p:cNvSpPr>
          <p:nvPr>
            <p:ph type="sldNum" sz="quarter" idx="12"/>
          </p:nvPr>
        </p:nvSpPr>
        <p:spPr>
          <a:xfrm>
            <a:off x="476834" y="798973"/>
            <a:ext cx="811019" cy="503578"/>
          </a:xfrm>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438795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F090D-BFA8-45E2-8ACD-2248A79581D3}" type="datetimeFigureOut">
              <a:rPr lang="en-AU" smtClean="0"/>
              <a:t>17/03/2021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309309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F090D-BFA8-45E2-8ACD-2248A79581D3}" type="datetimeFigureOut">
              <a:rPr lang="en-AU" smtClean="0"/>
              <a:t>17/03/2021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795242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F090D-BFA8-45E2-8ACD-2248A79581D3}" type="datetimeFigureOut">
              <a:rPr lang="en-AU" smtClean="0"/>
              <a:t>17/03/2021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337410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0F090D-BFA8-45E2-8ACD-2248A79581D3}" type="datetimeFigureOut">
              <a:rPr lang="en-AU" smtClean="0"/>
              <a:t>17/03/2021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396195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0F090D-BFA8-45E2-8ACD-2248A79581D3}" type="datetimeFigureOut">
              <a:rPr lang="en-AU" smtClean="0"/>
              <a:t>17/03/2021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179987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0F090D-BFA8-45E2-8ACD-2248A79581D3}" type="datetimeFigureOut">
              <a:rPr lang="en-AU" smtClean="0"/>
              <a:t>17/03/2021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3009821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0F090D-BFA8-45E2-8ACD-2248A79581D3}" type="datetimeFigureOut">
              <a:rPr lang="en-AU" smtClean="0"/>
              <a:t>17/03/2021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2606293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F090D-BFA8-45E2-8ACD-2248A79581D3}" type="datetimeFigureOut">
              <a:rPr lang="en-AU" smtClean="0"/>
              <a:t>17/03/2021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869160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0F090D-BFA8-45E2-8ACD-2248A79581D3}" type="datetimeFigureOut">
              <a:rPr lang="en-AU" smtClean="0"/>
              <a:t>17/03/2021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2850622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E0F090D-BFA8-45E2-8ACD-2248A79581D3}" type="datetimeFigureOut">
              <a:rPr lang="en-AU" smtClean="0"/>
              <a:t>17/03/2021</a:t>
            </a:fld>
            <a:endParaRPr lang="en-AU"/>
          </a:p>
        </p:txBody>
      </p:sp>
      <p:sp>
        <p:nvSpPr>
          <p:cNvPr id="6" name="Footer Placeholder 5"/>
          <p:cNvSpPr>
            <a:spLocks noGrp="1"/>
          </p:cNvSpPr>
          <p:nvPr>
            <p:ph type="ftr" sz="quarter" idx="11"/>
          </p:nvPr>
        </p:nvSpPr>
        <p:spPr>
          <a:xfrm>
            <a:off x="1447382" y="318640"/>
            <a:ext cx="5541004" cy="320931"/>
          </a:xfrm>
        </p:spPr>
        <p:txBody>
          <a:bodyPr/>
          <a:lstStyle/>
          <a:p>
            <a:endParaRPr lang="en-AU"/>
          </a:p>
        </p:txBody>
      </p:sp>
      <p:sp>
        <p:nvSpPr>
          <p:cNvPr id="7" name="Slide Number Placeholder 6"/>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92161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E0F090D-BFA8-45E2-8ACD-2248A79581D3}" type="datetimeFigureOut">
              <a:rPr lang="en-AU" smtClean="0"/>
              <a:t>17/03/2021</a:t>
            </a:fld>
            <a:endParaRPr lang="en-AU"/>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C670C4A-D412-45E3-8E8D-7B22C4A7267C}" type="slidenum">
              <a:rPr lang="en-AU" smtClean="0"/>
              <a:t>‹#›</a:t>
            </a:fld>
            <a:endParaRPr lang="en-AU"/>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0318619"/>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819690" y="1463696"/>
            <a:ext cx="5787588" cy="2952666"/>
          </a:xfrm>
        </p:spPr>
        <p:txBody>
          <a:bodyPr>
            <a:noAutofit/>
          </a:bodyPr>
          <a:lstStyle/>
          <a:p>
            <a:r>
              <a:rPr lang="en-AU" sz="5400" dirty="0">
                <a:solidFill>
                  <a:schemeClr val="tx1"/>
                </a:solidFill>
                <a:effectLst>
                  <a:outerShdw blurRad="38100" dist="38100" dir="2700000" algn="tl">
                    <a:srgbClr val="000000">
                      <a:alpha val="43137"/>
                    </a:srgbClr>
                  </a:outerShdw>
                </a:effectLst>
              </a:rPr>
              <a:t>Midnight Cry</a:t>
            </a:r>
            <a:br>
              <a:rPr lang="en-AU" sz="5400" dirty="0">
                <a:solidFill>
                  <a:schemeClr val="tx1"/>
                </a:solidFill>
                <a:effectLst>
                  <a:outerShdw blurRad="38100" dist="38100" dir="2700000" algn="tl">
                    <a:srgbClr val="000000">
                      <a:alpha val="43137"/>
                    </a:srgbClr>
                  </a:outerShdw>
                </a:effectLst>
              </a:rPr>
            </a:br>
            <a:r>
              <a:rPr lang="en-AU" sz="5400" dirty="0">
                <a:solidFill>
                  <a:schemeClr val="tx1"/>
                </a:solidFill>
                <a:effectLst>
                  <a:outerShdw blurRad="38100" dist="38100" dir="2700000" algn="tl">
                    <a:srgbClr val="000000">
                      <a:alpha val="43137"/>
                    </a:srgbClr>
                  </a:outerShdw>
                </a:effectLst>
              </a:rPr>
              <a:t>Calendar</a:t>
            </a:r>
          </a:p>
        </p:txBody>
      </p:sp>
      <p:pic>
        <p:nvPicPr>
          <p:cNvPr id="4" name="Picture 3">
            <a:extLst>
              <a:ext uri="{FF2B5EF4-FFF2-40B4-BE49-F238E27FC236}">
                <a16:creationId xmlns:a16="http://schemas.microsoft.com/office/drawing/2014/main" id="{C4D3D3C7-CA92-4E0A-8C4A-D9552D627F95}"/>
              </a:ext>
            </a:extLst>
          </p:cNvPr>
          <p:cNvPicPr/>
          <p:nvPr/>
        </p:nvPicPr>
        <p:blipFill rotWithShape="1">
          <a:blip r:embed="rId2" cstate="print">
            <a:extLst>
              <a:ext uri="{28A0092B-C50C-407E-A947-70E740481C1C}">
                <a14:useLocalDpi xmlns:a14="http://schemas.microsoft.com/office/drawing/2010/main" val="0"/>
              </a:ext>
            </a:extLst>
          </a:blip>
          <a:srcRect b="12479"/>
          <a:stretch/>
        </p:blipFill>
        <p:spPr bwMode="auto">
          <a:xfrm>
            <a:off x="7200388" y="752168"/>
            <a:ext cx="4008386" cy="4925961"/>
          </a:xfrm>
          <a:prstGeom prst="rect">
            <a:avLst/>
          </a:prstGeom>
          <a:noFill/>
          <a:ln>
            <a:noFill/>
          </a:ln>
        </p:spPr>
      </p:pic>
    </p:spTree>
    <p:extLst>
      <p:ext uri="{BB962C8B-B14F-4D97-AF65-F5344CB8AC3E}">
        <p14:creationId xmlns:p14="http://schemas.microsoft.com/office/powerpoint/2010/main" val="1145915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6"/>
            <a:ext cx="9983252" cy="1049235"/>
          </a:xfrm>
        </p:spPr>
        <p:txBody>
          <a:bodyPr>
            <a:normAutofit/>
          </a:bodyPr>
          <a:lstStyle/>
          <a:p>
            <a:r>
              <a:rPr lang="en-AU" dirty="0"/>
              <a:t>2. How was the year AD 31 established for the crucifixion of Christ</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671053" y="1703693"/>
            <a:ext cx="10762592" cy="4203036"/>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The second correction was related to the correct year for the </a:t>
            </a:r>
            <a:r>
              <a:rPr lang="en-AU" sz="2400" dirty="0" err="1">
                <a:effectLst/>
                <a:latin typeface="Calibri" panose="020F0502020204030204" pitchFamily="34" charset="0"/>
                <a:ea typeface="Calibri" panose="020F0502020204030204" pitchFamily="34" charset="0"/>
                <a:cs typeface="Arial" panose="020B0604020202020204" pitchFamily="34" charset="0"/>
              </a:rPr>
              <a:t>parousia</a:t>
            </a:r>
            <a:r>
              <a:rPr lang="en-AU" sz="2400" dirty="0">
                <a:effectLst/>
                <a:latin typeface="Calibri" panose="020F0502020204030204" pitchFamily="34" charset="0"/>
                <a:ea typeface="Calibri" panose="020F0502020204030204" pitchFamily="34" charset="0"/>
                <a:cs typeface="Arial" panose="020B0604020202020204" pitchFamily="34" charset="0"/>
              </a:rPr>
              <a:t>. Miller's "Jewish year" from [equinox] March 21, 1843 to [equinox] March 21, 1844 was at first quite generally accepted among his followers. Gradually, however, as attention was called to different Jewish reckonings,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the general trend of discussion </a:t>
            </a:r>
            <a:r>
              <a:rPr lang="en-AU" sz="2400" b="1" dirty="0" err="1">
                <a:solidFill>
                  <a:schemeClr val="accent1"/>
                </a:solidFill>
                <a:effectLst/>
                <a:latin typeface="Calibri" panose="020F0502020204030204" pitchFamily="34" charset="0"/>
                <a:ea typeface="Calibri" panose="020F0502020204030204" pitchFamily="34" charset="0"/>
                <a:cs typeface="Arial" panose="020B0604020202020204" pitchFamily="34" charset="0"/>
              </a:rPr>
              <a:t>favored</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the Karaite reckoning above the Rabbinical as being more biblical. Acceptance of the Karaite reckoning led them to the correction of the date for the Crucifixion</a:t>
            </a:r>
            <a:r>
              <a:rPr lang="en-AU" sz="2400" dirty="0">
                <a:effectLst/>
                <a:latin typeface="Calibri" panose="020F0502020204030204" pitchFamily="34" charset="0"/>
                <a:ea typeface="Calibri" panose="020F0502020204030204" pitchFamily="34" charset="0"/>
                <a:cs typeface="Arial" panose="020B0604020202020204" pitchFamily="34" charset="0"/>
              </a:rPr>
              <a:t>, because Ferguson, heretofore the Millerite's chief authority on the Crucifixion date, had used the Rabbinical reckoning in determining it. Gerard </a:t>
            </a:r>
            <a:r>
              <a:rPr lang="en-AU" sz="2400" dirty="0" err="1">
                <a:effectLst/>
                <a:latin typeface="Calibri" panose="020F0502020204030204" pitchFamily="34" charset="0"/>
                <a:ea typeface="Calibri" panose="020F0502020204030204" pitchFamily="34" charset="0"/>
                <a:cs typeface="Arial" panose="020B0604020202020204" pitchFamily="34" charset="0"/>
              </a:rPr>
              <a:t>Damsteegt</a:t>
            </a:r>
            <a:r>
              <a:rPr lang="en-AU" sz="2400" dirty="0">
                <a:effectLst/>
                <a:latin typeface="Calibri" panose="020F0502020204030204" pitchFamily="34" charset="0"/>
                <a:ea typeface="Calibri" panose="020F0502020204030204" pitchFamily="34" charset="0"/>
                <a:cs typeface="Arial" panose="020B0604020202020204" pitchFamily="34" charset="0"/>
              </a:rPr>
              <a:t>, Foundations of the Seventh-day Adventist Message and Mission (1977) page 89</a:t>
            </a:r>
            <a:r>
              <a:rPr lang="en-AU" sz="2400" b="1" dirty="0">
                <a:effectLst/>
                <a:latin typeface="Calibri" panose="020F0502020204030204" pitchFamily="34" charset="0"/>
                <a:ea typeface="Calibri" panose="020F0502020204030204" pitchFamily="34" charset="0"/>
                <a:cs typeface="Arial" panose="020B0604020202020204" pitchFamily="34" charset="0"/>
              </a:rPr>
              <a:t>.</a:t>
            </a:r>
            <a:endParaRPr lang="en-AU"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37717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6"/>
            <a:ext cx="9983252" cy="1049235"/>
          </a:xfrm>
        </p:spPr>
        <p:txBody>
          <a:bodyPr>
            <a:normAutofit/>
          </a:bodyPr>
          <a:lstStyle/>
          <a:p>
            <a:r>
              <a:rPr lang="en-AU" dirty="0"/>
              <a:t>3. The Midnight Cry</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671053" y="1703693"/>
            <a:ext cx="10762592" cy="4203036"/>
          </a:xfrm>
        </p:spPr>
        <p:txBody>
          <a:bodyPr>
            <a:normAutofit/>
          </a:bodyPr>
          <a:lstStyle/>
          <a:p>
            <a:pPr marL="0" indent="0" algn="just">
              <a:lnSpc>
                <a:spcPct val="115000"/>
              </a:lnSpc>
              <a:spcAft>
                <a:spcPts val="1000"/>
              </a:spcAft>
              <a:buNone/>
            </a:pP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Of all the great religious movements since the days of the apostles, none have been more free from human imperfection and the wiles of Satan than was that of the autumn of 1844. </a:t>
            </a:r>
            <a:r>
              <a:rPr lang="en-AU" sz="2400" dirty="0">
                <a:effectLst/>
                <a:latin typeface="Calibri" panose="020F0502020204030204" pitchFamily="34" charset="0"/>
                <a:ea typeface="Calibri" panose="020F0502020204030204" pitchFamily="34" charset="0"/>
                <a:cs typeface="Arial" panose="020B0604020202020204" pitchFamily="34" charset="0"/>
              </a:rPr>
              <a:t>Even now, after the lapse of nearly half a century, all who shared in that movement and who have stood firm upon the platform of truth, still feel the holy influence of that blessed work, and bear witness that it was of God.  GC88 401.1</a:t>
            </a:r>
          </a:p>
        </p:txBody>
      </p:sp>
    </p:spTree>
    <p:extLst>
      <p:ext uri="{BB962C8B-B14F-4D97-AF65-F5344CB8AC3E}">
        <p14:creationId xmlns:p14="http://schemas.microsoft.com/office/powerpoint/2010/main" val="3893499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6"/>
            <a:ext cx="9983252" cy="1049235"/>
          </a:xfrm>
        </p:spPr>
        <p:txBody>
          <a:bodyPr>
            <a:normAutofit/>
          </a:bodyPr>
          <a:lstStyle/>
          <a:p>
            <a:r>
              <a:rPr lang="en-AU" dirty="0"/>
              <a:t>3. The Midnight Cry</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671053" y="1703693"/>
            <a:ext cx="10762592" cy="4203036"/>
          </a:xfrm>
        </p:spPr>
        <p:txBody>
          <a:bodyPr>
            <a:normAutofit/>
          </a:bodyPr>
          <a:lstStyle/>
          <a:p>
            <a:pPr marL="0" indent="0" algn="just">
              <a:lnSpc>
                <a:spcPct val="115000"/>
              </a:lnSpc>
              <a:spcAft>
                <a:spcPts val="1000"/>
              </a:spcAft>
              <a:buNone/>
            </a:pP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In the parable of Matthew 25 </a:t>
            </a:r>
            <a:r>
              <a:rPr lang="en-AU" sz="2400" dirty="0">
                <a:effectLst/>
                <a:latin typeface="Calibri" panose="020F0502020204030204" pitchFamily="34" charset="0"/>
                <a:ea typeface="Calibri" panose="020F0502020204030204" pitchFamily="34" charset="0"/>
                <a:cs typeface="Arial" panose="020B0604020202020204" pitchFamily="34" charset="0"/>
              </a:rPr>
              <a:t>the time of waiting and slumber is followed by the coming of the bridegroom. This was in accordance with the arguments just presented, both from prophecy and from the types.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They carried strong conviction of their truthfulness; and the "midnight cry" was heralded by thousands of believers. Like a tidal wave the movement swept over the land</a:t>
            </a:r>
            <a:r>
              <a:rPr lang="en-AU" sz="2400" dirty="0">
                <a:effectLst/>
                <a:latin typeface="Calibri" panose="020F0502020204030204" pitchFamily="34" charset="0"/>
                <a:ea typeface="Calibri" panose="020F0502020204030204" pitchFamily="34" charset="0"/>
                <a:cs typeface="Arial" panose="020B0604020202020204" pitchFamily="34" charset="0"/>
              </a:rPr>
              <a:t>. From city to city, from village to village, and into remote country places it went, until the waiting people of God were fully aroused. GC 399</a:t>
            </a:r>
          </a:p>
        </p:txBody>
      </p:sp>
    </p:spTree>
    <p:extLst>
      <p:ext uri="{BB962C8B-B14F-4D97-AF65-F5344CB8AC3E}">
        <p14:creationId xmlns:p14="http://schemas.microsoft.com/office/powerpoint/2010/main" val="1709804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6"/>
            <a:ext cx="9983252" cy="1049235"/>
          </a:xfrm>
        </p:spPr>
        <p:txBody>
          <a:bodyPr>
            <a:normAutofit/>
          </a:bodyPr>
          <a:lstStyle/>
          <a:p>
            <a:r>
              <a:rPr lang="en-AU" dirty="0"/>
              <a:t>3. The Midnight Cry - Loughborough</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671053" y="1703693"/>
            <a:ext cx="10762592" cy="4203036"/>
          </a:xfrm>
        </p:spPr>
        <p:txBody>
          <a:bodyPr>
            <a:normAutofit fontScale="85000" lnSpcReduction="10000"/>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So the battle went on until July 1844, when the greatest </a:t>
            </a:r>
            <a:r>
              <a:rPr lang="en-AU" sz="2400" dirty="0" err="1">
                <a:effectLst/>
                <a:latin typeface="Calibri" panose="020F0502020204030204" pitchFamily="34" charset="0"/>
                <a:ea typeface="Calibri" panose="020F0502020204030204" pitchFamily="34" charset="0"/>
                <a:cs typeface="Arial" panose="020B0604020202020204" pitchFamily="34" charset="0"/>
              </a:rPr>
              <a:t>campmeeting</a:t>
            </a:r>
            <a:r>
              <a:rPr lang="en-AU" sz="2400" dirty="0">
                <a:effectLst/>
                <a:latin typeface="Calibri" panose="020F0502020204030204" pitchFamily="34" charset="0"/>
                <a:ea typeface="Calibri" panose="020F0502020204030204" pitchFamily="34" charset="0"/>
                <a:cs typeface="Arial" panose="020B0604020202020204" pitchFamily="34" charset="0"/>
              </a:rPr>
              <a:t> that was ever held by Adventists, assembled at the same Exeter, N.H. It was reported that there were three thousand in that encampment. It was held in the woods, in the open, no cloth pavilion for the camp services, but plenty of seats. On Sunday forenoon Elder Joseph Bates was preaching, when a man came riding at full speed into the camp, placed his horse where they kept their stock, then came into the audience, and seated himself by the family of Elder John Couch, and with open Bible, in a whisper, explained to them the cause of their disappointment, and the midnight cry that was now due. </a:t>
            </a:r>
          </a:p>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     Brother Bates was using as an illustration of their course in patient waiting, his experience on nearing home on a sea voyage, after a long absence. The power of God came upon Sister Couch, as she arose, and beckoned to Brother Bates. He said, "Sister, what is it?" She replied, "What you are saying is all very good, but here is a man who has light on the midnight cry." "Well," said Brother Bates, "then let him come up here on the platform, and give it to the people," and he sat down. </a:t>
            </a:r>
          </a:p>
        </p:txBody>
      </p:sp>
    </p:spTree>
    <p:extLst>
      <p:ext uri="{BB962C8B-B14F-4D97-AF65-F5344CB8AC3E}">
        <p14:creationId xmlns:p14="http://schemas.microsoft.com/office/powerpoint/2010/main" val="3594225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7"/>
            <a:ext cx="9983252" cy="662946"/>
          </a:xfrm>
        </p:spPr>
        <p:txBody>
          <a:bodyPr>
            <a:normAutofit/>
          </a:bodyPr>
          <a:lstStyle/>
          <a:p>
            <a:r>
              <a:rPr lang="en-AU" dirty="0"/>
              <a:t>3. The Midnight Cry - Loughborough</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671053" y="1128253"/>
            <a:ext cx="10762592" cy="5147186"/>
          </a:xfrm>
        </p:spPr>
        <p:txBody>
          <a:bodyPr>
            <a:normAutofit fontScale="77500" lnSpcReduction="20000"/>
          </a:bodyPr>
          <a:lstStyle/>
          <a:p>
            <a:pPr marL="0" indent="0">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 The minister who thus walked into the stand was S. S. Snow, who in a few sentences gave them the path of his midnight cry message. Elder James White was in that audience; I was not there, but got my light on the subject from those who were there. </a:t>
            </a:r>
          </a:p>
          <a:p>
            <a:pPr marL="0" indent="0">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The Midnight Cry</a:t>
            </a:r>
          </a:p>
          <a:p>
            <a:pPr marL="0" indent="0">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Brother Snow thus questioned them; "Where are we in our Advent experience?“</a:t>
            </a:r>
            <a:br>
              <a:rPr lang="en-AU" sz="2400" dirty="0">
                <a:effectLst/>
                <a:latin typeface="Calibri" panose="020F0502020204030204" pitchFamily="34" charset="0"/>
                <a:ea typeface="Calibri" panose="020F0502020204030204" pitchFamily="34" charset="0"/>
                <a:cs typeface="Arial" panose="020B0604020202020204" pitchFamily="34" charset="0"/>
              </a:rPr>
            </a:br>
            <a:r>
              <a:rPr lang="en-AU" sz="2400" dirty="0">
                <a:effectLst/>
                <a:latin typeface="Calibri" panose="020F0502020204030204" pitchFamily="34" charset="0"/>
                <a:ea typeface="Calibri" panose="020F0502020204030204" pitchFamily="34" charset="0"/>
                <a:cs typeface="Arial" panose="020B0604020202020204" pitchFamily="34" charset="0"/>
              </a:rPr>
              <a:t>Answer from the audience: "In the tarrying time.“</a:t>
            </a:r>
            <a:br>
              <a:rPr lang="en-AU" sz="2400" dirty="0">
                <a:effectLst/>
                <a:latin typeface="Calibri" panose="020F0502020204030204" pitchFamily="34" charset="0"/>
                <a:ea typeface="Calibri" panose="020F0502020204030204" pitchFamily="34" charset="0"/>
                <a:cs typeface="Arial" panose="020B0604020202020204" pitchFamily="34" charset="0"/>
              </a:rPr>
            </a:br>
            <a:r>
              <a:rPr lang="en-AU" sz="2400" dirty="0">
                <a:effectLst/>
                <a:latin typeface="Calibri" panose="020F0502020204030204" pitchFamily="34" charset="0"/>
                <a:ea typeface="Calibri" panose="020F0502020204030204" pitchFamily="34" charset="0"/>
                <a:cs typeface="Arial" panose="020B0604020202020204" pitchFamily="34" charset="0"/>
              </a:rPr>
              <a:t>Question: "How long was the vision to tarry?" </a:t>
            </a:r>
            <a:br>
              <a:rPr lang="en-AU" sz="2400" dirty="0">
                <a:effectLst/>
                <a:latin typeface="Calibri" panose="020F0502020204030204" pitchFamily="34" charset="0"/>
                <a:ea typeface="Calibri" panose="020F0502020204030204" pitchFamily="34" charset="0"/>
                <a:cs typeface="Arial" panose="020B0604020202020204" pitchFamily="34" charset="0"/>
              </a:rPr>
            </a:br>
            <a:r>
              <a:rPr lang="en-AU" sz="2400" dirty="0">
                <a:effectLst/>
                <a:latin typeface="Calibri" panose="020F0502020204030204" pitchFamily="34" charset="0"/>
                <a:ea typeface="Calibri" panose="020F0502020204030204" pitchFamily="34" charset="0"/>
                <a:cs typeface="Arial" panose="020B0604020202020204" pitchFamily="34" charset="0"/>
              </a:rPr>
              <a:t>Answer: "Until midnight" </a:t>
            </a:r>
            <a:br>
              <a:rPr lang="en-AU" sz="2400" dirty="0">
                <a:effectLst/>
                <a:latin typeface="Calibri" panose="020F0502020204030204" pitchFamily="34" charset="0"/>
                <a:ea typeface="Calibri" panose="020F0502020204030204" pitchFamily="34" charset="0"/>
                <a:cs typeface="Arial" panose="020B0604020202020204" pitchFamily="34" charset="0"/>
              </a:rPr>
            </a:br>
            <a:r>
              <a:rPr lang="en-AU" sz="2400" dirty="0">
                <a:effectLst/>
                <a:latin typeface="Calibri" panose="020F0502020204030204" pitchFamily="34" charset="0"/>
                <a:ea typeface="Calibri" panose="020F0502020204030204" pitchFamily="34" charset="0"/>
                <a:cs typeface="Arial" panose="020B0604020202020204" pitchFamily="34" charset="0"/>
              </a:rPr>
              <a:t>Question: "What is a day in prophecy?" </a:t>
            </a:r>
            <a:br>
              <a:rPr lang="en-AU" sz="2400" dirty="0">
                <a:effectLst/>
                <a:latin typeface="Calibri" panose="020F0502020204030204" pitchFamily="34" charset="0"/>
                <a:ea typeface="Calibri" panose="020F0502020204030204" pitchFamily="34" charset="0"/>
                <a:cs typeface="Arial" panose="020B0604020202020204" pitchFamily="34" charset="0"/>
              </a:rPr>
            </a:br>
            <a:r>
              <a:rPr lang="en-AU" sz="2400" dirty="0">
                <a:effectLst/>
                <a:latin typeface="Calibri" panose="020F0502020204030204" pitchFamily="34" charset="0"/>
                <a:ea typeface="Calibri" panose="020F0502020204030204" pitchFamily="34" charset="0"/>
                <a:cs typeface="Arial" panose="020B0604020202020204" pitchFamily="34" charset="0"/>
              </a:rPr>
              <a:t>Answer: "A year." </a:t>
            </a:r>
            <a:br>
              <a:rPr lang="en-AU" sz="2400" dirty="0">
                <a:effectLst/>
                <a:latin typeface="Calibri" panose="020F0502020204030204" pitchFamily="34" charset="0"/>
                <a:ea typeface="Calibri" panose="020F0502020204030204" pitchFamily="34" charset="0"/>
                <a:cs typeface="Arial" panose="020B0604020202020204" pitchFamily="34" charset="0"/>
              </a:rPr>
            </a:br>
            <a:r>
              <a:rPr lang="en-AU" sz="2400" dirty="0">
                <a:effectLst/>
                <a:latin typeface="Calibri" panose="020F0502020204030204" pitchFamily="34" charset="0"/>
                <a:ea typeface="Calibri" panose="020F0502020204030204" pitchFamily="34" charset="0"/>
                <a:cs typeface="Arial" panose="020B0604020202020204" pitchFamily="34" charset="0"/>
              </a:rPr>
              <a:t>Question: "Then what would a night be?" </a:t>
            </a:r>
            <a:br>
              <a:rPr lang="en-AU" sz="2400" dirty="0">
                <a:effectLst/>
                <a:latin typeface="Calibri" panose="020F0502020204030204" pitchFamily="34" charset="0"/>
                <a:ea typeface="Calibri" panose="020F0502020204030204" pitchFamily="34" charset="0"/>
                <a:cs typeface="Arial" panose="020B0604020202020204" pitchFamily="34" charset="0"/>
              </a:rPr>
            </a:br>
            <a:r>
              <a:rPr lang="en-AU" sz="2400" dirty="0">
                <a:effectLst/>
                <a:latin typeface="Calibri" panose="020F0502020204030204" pitchFamily="34" charset="0"/>
                <a:ea typeface="Calibri" panose="020F0502020204030204" pitchFamily="34" charset="0"/>
                <a:cs typeface="Arial" panose="020B0604020202020204" pitchFamily="34" charset="0"/>
              </a:rPr>
              <a:t>Answer: "Six months." </a:t>
            </a:r>
            <a:br>
              <a:rPr lang="en-AU" sz="2400" dirty="0">
                <a:effectLst/>
                <a:latin typeface="Calibri" panose="020F0502020204030204" pitchFamily="34" charset="0"/>
                <a:ea typeface="Calibri" panose="020F0502020204030204" pitchFamily="34" charset="0"/>
                <a:cs typeface="Arial" panose="020B0604020202020204" pitchFamily="34" charset="0"/>
              </a:rPr>
            </a:br>
            <a:r>
              <a:rPr lang="en-AU" sz="2400" dirty="0">
                <a:effectLst/>
                <a:latin typeface="Calibri" panose="020F0502020204030204" pitchFamily="34" charset="0"/>
                <a:ea typeface="Calibri" panose="020F0502020204030204" pitchFamily="34" charset="0"/>
                <a:cs typeface="Arial" panose="020B0604020202020204" pitchFamily="34" charset="0"/>
              </a:rPr>
              <a:t>Question: "Then what would Midnight be?" </a:t>
            </a:r>
            <a:br>
              <a:rPr lang="en-AU" sz="2400" dirty="0">
                <a:effectLst/>
                <a:latin typeface="Calibri" panose="020F0502020204030204" pitchFamily="34" charset="0"/>
                <a:ea typeface="Calibri" panose="020F0502020204030204" pitchFamily="34" charset="0"/>
                <a:cs typeface="Arial" panose="020B0604020202020204" pitchFamily="34" charset="0"/>
              </a:rPr>
            </a:br>
            <a:r>
              <a:rPr lang="en-AU" sz="2400" dirty="0">
                <a:effectLst/>
                <a:latin typeface="Calibri" panose="020F0502020204030204" pitchFamily="34" charset="0"/>
                <a:ea typeface="Calibri" panose="020F0502020204030204" pitchFamily="34" charset="0"/>
                <a:cs typeface="Arial" panose="020B0604020202020204" pitchFamily="34" charset="0"/>
              </a:rPr>
              <a:t>Answer: "Three months.“</a:t>
            </a:r>
            <a:br>
              <a:rPr lang="en-AU" sz="2400" dirty="0">
                <a:effectLst/>
                <a:latin typeface="Calibri" panose="020F0502020204030204" pitchFamily="34" charset="0"/>
                <a:ea typeface="Calibri" panose="020F0502020204030204" pitchFamily="34" charset="0"/>
                <a:cs typeface="Arial" panose="020B0604020202020204" pitchFamily="34" charset="0"/>
              </a:rPr>
            </a:br>
            <a:r>
              <a:rPr lang="en-AU" sz="2400" dirty="0">
                <a:effectLst/>
                <a:latin typeface="Calibri" panose="020F0502020204030204" pitchFamily="34" charset="0"/>
                <a:ea typeface="Calibri" panose="020F0502020204030204" pitchFamily="34" charset="0"/>
                <a:cs typeface="Arial" panose="020B0604020202020204" pitchFamily="34" charset="0"/>
              </a:rPr>
              <a:t>Question: "How long have we been in the tarrying time?" </a:t>
            </a:r>
            <a:br>
              <a:rPr lang="en-AU" sz="2400" dirty="0">
                <a:effectLst/>
                <a:latin typeface="Calibri" panose="020F0502020204030204" pitchFamily="34" charset="0"/>
                <a:ea typeface="Calibri" panose="020F0502020204030204" pitchFamily="34" charset="0"/>
                <a:cs typeface="Arial" panose="020B0604020202020204" pitchFamily="34" charset="0"/>
              </a:rPr>
            </a:br>
            <a:r>
              <a:rPr lang="en-AU" sz="2400" dirty="0">
                <a:effectLst/>
                <a:latin typeface="Calibri" panose="020F0502020204030204" pitchFamily="34" charset="0"/>
                <a:ea typeface="Calibri" panose="020F0502020204030204" pitchFamily="34" charset="0"/>
                <a:cs typeface="Arial" panose="020B0604020202020204" pitchFamily="34" charset="0"/>
              </a:rPr>
              <a:t>Answer: "Just three months." </a:t>
            </a:r>
          </a:p>
        </p:txBody>
      </p:sp>
    </p:spTree>
    <p:extLst>
      <p:ext uri="{BB962C8B-B14F-4D97-AF65-F5344CB8AC3E}">
        <p14:creationId xmlns:p14="http://schemas.microsoft.com/office/powerpoint/2010/main" val="1850985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7"/>
            <a:ext cx="9983252" cy="662946"/>
          </a:xfrm>
        </p:spPr>
        <p:txBody>
          <a:bodyPr>
            <a:normAutofit/>
          </a:bodyPr>
          <a:lstStyle/>
          <a:p>
            <a:r>
              <a:rPr lang="en-AU" dirty="0"/>
              <a:t>3. The Midnight Cry - Loughborough</a:t>
            </a:r>
          </a:p>
        </p:txBody>
      </p:sp>
      <p:cxnSp>
        <p:nvCxnSpPr>
          <p:cNvPr id="5" name="Straight Connector 4">
            <a:extLst>
              <a:ext uri="{FF2B5EF4-FFF2-40B4-BE49-F238E27FC236}">
                <a16:creationId xmlns:a16="http://schemas.microsoft.com/office/drawing/2014/main" id="{8D425A21-098D-43D7-A71D-9B22E5AA3A82}"/>
              </a:ext>
            </a:extLst>
          </p:cNvPr>
          <p:cNvCxnSpPr>
            <a:cxnSpLocks/>
          </p:cNvCxnSpPr>
          <p:nvPr/>
        </p:nvCxnSpPr>
        <p:spPr>
          <a:xfrm>
            <a:off x="1224116" y="3303639"/>
            <a:ext cx="9394723"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F412E08-3EDA-47FF-AAEE-36BE37DF22EE}"/>
              </a:ext>
            </a:extLst>
          </p:cNvPr>
          <p:cNvSpPr txBox="1"/>
          <p:nvPr/>
        </p:nvSpPr>
        <p:spPr>
          <a:xfrm>
            <a:off x="757136" y="1669165"/>
            <a:ext cx="1214180" cy="646331"/>
          </a:xfrm>
          <a:prstGeom prst="rect">
            <a:avLst/>
          </a:prstGeom>
          <a:noFill/>
        </p:spPr>
        <p:txBody>
          <a:bodyPr wrap="none" rtlCol="0">
            <a:spAutoFit/>
          </a:bodyPr>
          <a:lstStyle/>
          <a:p>
            <a:pPr algn="ctr"/>
            <a:r>
              <a:rPr lang="en-AU" dirty="0"/>
              <a:t>March 21 </a:t>
            </a:r>
          </a:p>
          <a:p>
            <a:pPr algn="ctr"/>
            <a:r>
              <a:rPr lang="en-AU" dirty="0"/>
              <a:t>1844</a:t>
            </a:r>
          </a:p>
        </p:txBody>
      </p:sp>
      <p:cxnSp>
        <p:nvCxnSpPr>
          <p:cNvPr id="10" name="Straight Arrow Connector 9">
            <a:extLst>
              <a:ext uri="{FF2B5EF4-FFF2-40B4-BE49-F238E27FC236}">
                <a16:creationId xmlns:a16="http://schemas.microsoft.com/office/drawing/2014/main" id="{CCA6EF8D-DDDC-469D-BDD1-7D89C9346297}"/>
              </a:ext>
            </a:extLst>
          </p:cNvPr>
          <p:cNvCxnSpPr/>
          <p:nvPr/>
        </p:nvCxnSpPr>
        <p:spPr>
          <a:xfrm>
            <a:off x="1364226" y="2396613"/>
            <a:ext cx="0" cy="74479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F2F7128-C05C-4889-86EE-85AD1D9A827A}"/>
              </a:ext>
            </a:extLst>
          </p:cNvPr>
          <p:cNvSpPr txBox="1"/>
          <p:nvPr/>
        </p:nvSpPr>
        <p:spPr>
          <a:xfrm>
            <a:off x="4202169" y="1683913"/>
            <a:ext cx="941220" cy="646331"/>
          </a:xfrm>
          <a:prstGeom prst="rect">
            <a:avLst/>
          </a:prstGeom>
          <a:noFill/>
        </p:spPr>
        <p:txBody>
          <a:bodyPr wrap="none" rtlCol="0">
            <a:spAutoFit/>
          </a:bodyPr>
          <a:lstStyle/>
          <a:p>
            <a:pPr algn="ctr"/>
            <a:r>
              <a:rPr lang="en-AU" dirty="0"/>
              <a:t>July 21 </a:t>
            </a:r>
          </a:p>
          <a:p>
            <a:pPr algn="ctr"/>
            <a:r>
              <a:rPr lang="en-AU" dirty="0"/>
              <a:t>1844</a:t>
            </a:r>
          </a:p>
        </p:txBody>
      </p:sp>
      <p:cxnSp>
        <p:nvCxnSpPr>
          <p:cNvPr id="12" name="Straight Arrow Connector 11">
            <a:extLst>
              <a:ext uri="{FF2B5EF4-FFF2-40B4-BE49-F238E27FC236}">
                <a16:creationId xmlns:a16="http://schemas.microsoft.com/office/drawing/2014/main" id="{2661FB38-F460-4E11-A745-A0E5376E115B}"/>
              </a:ext>
            </a:extLst>
          </p:cNvPr>
          <p:cNvCxnSpPr/>
          <p:nvPr/>
        </p:nvCxnSpPr>
        <p:spPr>
          <a:xfrm>
            <a:off x="4672780" y="2411361"/>
            <a:ext cx="0" cy="74479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BC5F991-D505-446B-98AA-E2BBF120EF12}"/>
              </a:ext>
            </a:extLst>
          </p:cNvPr>
          <p:cNvSpPr txBox="1"/>
          <p:nvPr/>
        </p:nvSpPr>
        <p:spPr>
          <a:xfrm>
            <a:off x="723666" y="3586767"/>
            <a:ext cx="1281120" cy="861774"/>
          </a:xfrm>
          <a:prstGeom prst="rect">
            <a:avLst/>
          </a:prstGeom>
          <a:noFill/>
        </p:spPr>
        <p:txBody>
          <a:bodyPr wrap="none" rtlCol="0">
            <a:spAutoFit/>
          </a:bodyPr>
          <a:lstStyle/>
          <a:p>
            <a:pPr algn="ctr"/>
            <a:r>
              <a:rPr lang="en-AU" sz="1600" dirty="0"/>
              <a:t>First </a:t>
            </a:r>
          </a:p>
          <a:p>
            <a:pPr algn="ctr"/>
            <a:r>
              <a:rPr lang="en-AU" sz="1600" dirty="0"/>
              <a:t>Disappoint-</a:t>
            </a:r>
          </a:p>
          <a:p>
            <a:pPr algn="ctr"/>
            <a:r>
              <a:rPr lang="en-AU" sz="1600" dirty="0" err="1"/>
              <a:t>ment</a:t>
            </a:r>
            <a:endParaRPr lang="en-AU" sz="1600" dirty="0"/>
          </a:p>
        </p:txBody>
      </p:sp>
      <p:sp>
        <p:nvSpPr>
          <p:cNvPr id="14" name="TextBox 13">
            <a:extLst>
              <a:ext uri="{FF2B5EF4-FFF2-40B4-BE49-F238E27FC236}">
                <a16:creationId xmlns:a16="http://schemas.microsoft.com/office/drawing/2014/main" id="{2BB7ABAB-BB75-4126-8DAA-B68EF5FD9082}"/>
              </a:ext>
            </a:extLst>
          </p:cNvPr>
          <p:cNvSpPr txBox="1"/>
          <p:nvPr/>
        </p:nvSpPr>
        <p:spPr>
          <a:xfrm>
            <a:off x="9237243" y="1750282"/>
            <a:ext cx="1549014" cy="646331"/>
          </a:xfrm>
          <a:prstGeom prst="rect">
            <a:avLst/>
          </a:prstGeom>
          <a:noFill/>
        </p:spPr>
        <p:txBody>
          <a:bodyPr wrap="none" rtlCol="0">
            <a:spAutoFit/>
          </a:bodyPr>
          <a:lstStyle/>
          <a:p>
            <a:pPr algn="ctr"/>
            <a:r>
              <a:rPr lang="en-AU" dirty="0"/>
              <a:t>March/April</a:t>
            </a:r>
          </a:p>
          <a:p>
            <a:pPr algn="ctr"/>
            <a:r>
              <a:rPr lang="en-AU" dirty="0"/>
              <a:t>1845</a:t>
            </a:r>
          </a:p>
        </p:txBody>
      </p:sp>
      <p:cxnSp>
        <p:nvCxnSpPr>
          <p:cNvPr id="15" name="Straight Arrow Connector 14">
            <a:extLst>
              <a:ext uri="{FF2B5EF4-FFF2-40B4-BE49-F238E27FC236}">
                <a16:creationId xmlns:a16="http://schemas.microsoft.com/office/drawing/2014/main" id="{EA3F599B-5D83-4B5E-8FF4-7C0B3C830F46}"/>
              </a:ext>
            </a:extLst>
          </p:cNvPr>
          <p:cNvCxnSpPr/>
          <p:nvPr/>
        </p:nvCxnSpPr>
        <p:spPr>
          <a:xfrm>
            <a:off x="10011750" y="2477730"/>
            <a:ext cx="0" cy="74479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0740D19-26B9-4BAB-99A6-D5166F3DFC35}"/>
              </a:ext>
            </a:extLst>
          </p:cNvPr>
          <p:cNvSpPr txBox="1"/>
          <p:nvPr/>
        </p:nvSpPr>
        <p:spPr>
          <a:xfrm>
            <a:off x="1831060" y="1683913"/>
            <a:ext cx="1091774" cy="646331"/>
          </a:xfrm>
          <a:prstGeom prst="rect">
            <a:avLst/>
          </a:prstGeom>
          <a:noFill/>
        </p:spPr>
        <p:txBody>
          <a:bodyPr wrap="none" rtlCol="0">
            <a:spAutoFit/>
          </a:bodyPr>
          <a:lstStyle/>
          <a:p>
            <a:pPr algn="ctr"/>
            <a:r>
              <a:rPr lang="en-AU" dirty="0"/>
              <a:t>April 20 </a:t>
            </a:r>
          </a:p>
          <a:p>
            <a:pPr algn="ctr"/>
            <a:r>
              <a:rPr lang="en-AU" dirty="0"/>
              <a:t>1844</a:t>
            </a:r>
          </a:p>
        </p:txBody>
      </p:sp>
      <p:cxnSp>
        <p:nvCxnSpPr>
          <p:cNvPr id="17" name="Straight Arrow Connector 16">
            <a:extLst>
              <a:ext uri="{FF2B5EF4-FFF2-40B4-BE49-F238E27FC236}">
                <a16:creationId xmlns:a16="http://schemas.microsoft.com/office/drawing/2014/main" id="{3F26EC75-5391-412F-AF97-838DF1121904}"/>
              </a:ext>
            </a:extLst>
          </p:cNvPr>
          <p:cNvCxnSpPr/>
          <p:nvPr/>
        </p:nvCxnSpPr>
        <p:spPr>
          <a:xfrm>
            <a:off x="2376947" y="2411361"/>
            <a:ext cx="0" cy="74479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D6E9F50B-A54D-4CC4-9F95-BA8825901E26}"/>
              </a:ext>
            </a:extLst>
          </p:cNvPr>
          <p:cNvSpPr txBox="1"/>
          <p:nvPr/>
        </p:nvSpPr>
        <p:spPr>
          <a:xfrm>
            <a:off x="553064" y="4659245"/>
            <a:ext cx="10353368" cy="1477328"/>
          </a:xfrm>
          <a:prstGeom prst="rect">
            <a:avLst/>
          </a:prstGeom>
          <a:noFill/>
        </p:spPr>
        <p:txBody>
          <a:bodyPr wrap="square">
            <a:spAutoFit/>
          </a:bodyPr>
          <a:lstStyle/>
          <a:p>
            <a:pPr marL="90170" indent="-90170" algn="just"/>
            <a:r>
              <a:rPr lang="en-AU"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Although the Karaite reckoning which indicated the end of the Jewish year at the new moon on April 17, 1844, was </a:t>
            </a:r>
            <a:r>
              <a:rPr lang="en-AU" dirty="0" err="1">
                <a:solidFill>
                  <a:schemeClr val="accent1"/>
                </a:solidFill>
                <a:effectLst/>
                <a:latin typeface="Calibri" panose="020F0502020204030204" pitchFamily="34" charset="0"/>
                <a:ea typeface="Calibri" panose="020F0502020204030204" pitchFamily="34" charset="0"/>
                <a:cs typeface="Arial" panose="020B0604020202020204" pitchFamily="34" charset="0"/>
              </a:rPr>
              <a:t>favored</a:t>
            </a:r>
            <a:r>
              <a:rPr lang="en-AU"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in the major Millerite periodicals</a:t>
            </a:r>
            <a:r>
              <a:rPr lang="en-AU" dirty="0">
                <a:effectLst/>
                <a:latin typeface="Calibri" panose="020F0502020204030204" pitchFamily="34" charset="0"/>
                <a:ea typeface="Calibri" panose="020F0502020204030204" pitchFamily="34" charset="0"/>
                <a:cs typeface="Arial" panose="020B0604020202020204" pitchFamily="34" charset="0"/>
              </a:rPr>
              <a:t>, </a:t>
            </a:r>
            <a:r>
              <a:rPr lang="en-AU"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the majority of believers looked to March 21, 1844 as the time for Christ's return</a:t>
            </a:r>
            <a:r>
              <a:rPr lang="en-AU" dirty="0">
                <a:effectLst/>
                <a:latin typeface="Calibri" panose="020F0502020204030204" pitchFamily="34" charset="0"/>
                <a:ea typeface="Calibri" panose="020F0502020204030204" pitchFamily="34" charset="0"/>
                <a:cs typeface="Arial" panose="020B0604020202020204" pitchFamily="34" charset="0"/>
              </a:rPr>
              <a:t>. Outside the Millerite movement March 21 was well known and there was "a very general expectation of an entire overthrow of the whole system of Adventism" on that date.</a:t>
            </a:r>
            <a:r>
              <a:rPr lang="en-AU" dirty="0">
                <a:latin typeface="Calibri" panose="020F0502020204030204" pitchFamily="34" charset="0"/>
                <a:ea typeface="Calibri" panose="020F0502020204030204" pitchFamily="34" charset="0"/>
                <a:cs typeface="Arial" panose="020B0604020202020204" pitchFamily="34" charset="0"/>
              </a:rPr>
              <a:t> - </a:t>
            </a:r>
            <a:r>
              <a:rPr lang="en-AU" i="1" dirty="0">
                <a:latin typeface="Calibri" panose="020F0502020204030204" pitchFamily="34" charset="0"/>
                <a:ea typeface="Calibri" panose="020F0502020204030204" pitchFamily="34" charset="0"/>
                <a:cs typeface="Arial" panose="020B0604020202020204" pitchFamily="34" charset="0"/>
              </a:rPr>
              <a:t>Seventh Month Movement, the Midnight Cry and the Karaite Calendar, 28</a:t>
            </a:r>
            <a:endParaRPr lang="en-AU" i="1" dirty="0">
              <a:effectLst/>
              <a:latin typeface="Calibri" panose="020F0502020204030204" pitchFamily="34" charset="0"/>
              <a:ea typeface="Calibri" panose="020F050202020403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E4720E14-553A-400B-9F11-D874841389D8}"/>
              </a:ext>
            </a:extLst>
          </p:cNvPr>
          <p:cNvSpPr txBox="1"/>
          <p:nvPr/>
        </p:nvSpPr>
        <p:spPr>
          <a:xfrm>
            <a:off x="2687139" y="3625891"/>
            <a:ext cx="1515030" cy="584775"/>
          </a:xfrm>
          <a:prstGeom prst="rect">
            <a:avLst/>
          </a:prstGeom>
          <a:noFill/>
        </p:spPr>
        <p:txBody>
          <a:bodyPr wrap="none" rtlCol="0">
            <a:spAutoFit/>
          </a:bodyPr>
          <a:lstStyle/>
          <a:p>
            <a:pPr algn="ctr"/>
            <a:r>
              <a:rPr lang="en-AU" sz="1600" dirty="0"/>
              <a:t>Tarrying Time</a:t>
            </a:r>
          </a:p>
          <a:p>
            <a:pPr algn="ctr"/>
            <a:r>
              <a:rPr lang="en-AU" sz="1600" dirty="0"/>
              <a:t>3 Months</a:t>
            </a:r>
          </a:p>
        </p:txBody>
      </p:sp>
      <p:cxnSp>
        <p:nvCxnSpPr>
          <p:cNvPr id="23" name="Straight Connector 22">
            <a:extLst>
              <a:ext uri="{FF2B5EF4-FFF2-40B4-BE49-F238E27FC236}">
                <a16:creationId xmlns:a16="http://schemas.microsoft.com/office/drawing/2014/main" id="{8CEE2021-7002-41E1-A083-618FF2B7BCE6}"/>
              </a:ext>
            </a:extLst>
          </p:cNvPr>
          <p:cNvCxnSpPr/>
          <p:nvPr/>
        </p:nvCxnSpPr>
        <p:spPr>
          <a:xfrm>
            <a:off x="2376947" y="3303639"/>
            <a:ext cx="0" cy="89965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9C88C73-3509-4913-8EAA-D6659AFD2D53}"/>
              </a:ext>
            </a:extLst>
          </p:cNvPr>
          <p:cNvCxnSpPr/>
          <p:nvPr/>
        </p:nvCxnSpPr>
        <p:spPr>
          <a:xfrm>
            <a:off x="4672780" y="3311015"/>
            <a:ext cx="0" cy="89965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9A5EB55E-589D-4029-B9D6-7723E633A4F8}"/>
              </a:ext>
            </a:extLst>
          </p:cNvPr>
          <p:cNvCxnSpPr/>
          <p:nvPr/>
        </p:nvCxnSpPr>
        <p:spPr>
          <a:xfrm>
            <a:off x="2376947" y="3586767"/>
            <a:ext cx="2295833"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8" name="Picture 27">
            <a:extLst>
              <a:ext uri="{FF2B5EF4-FFF2-40B4-BE49-F238E27FC236}">
                <a16:creationId xmlns:a16="http://schemas.microsoft.com/office/drawing/2014/main" id="{F8ED9F5F-CC28-46B9-A1BB-2EF434CB282F}"/>
              </a:ext>
            </a:extLst>
          </p:cNvPr>
          <p:cNvPicPr>
            <a:picLocks noChangeAspect="1"/>
          </p:cNvPicPr>
          <p:nvPr/>
        </p:nvPicPr>
        <p:blipFill>
          <a:blip r:embed="rId2"/>
          <a:stretch>
            <a:fillRect/>
          </a:stretch>
        </p:blipFill>
        <p:spPr>
          <a:xfrm>
            <a:off x="178465" y="132735"/>
            <a:ext cx="1586805" cy="1536430"/>
          </a:xfrm>
          <a:prstGeom prst="rect">
            <a:avLst/>
          </a:prstGeom>
        </p:spPr>
      </p:pic>
      <p:sp>
        <p:nvSpPr>
          <p:cNvPr id="29" name="TextBox 28">
            <a:extLst>
              <a:ext uri="{FF2B5EF4-FFF2-40B4-BE49-F238E27FC236}">
                <a16:creationId xmlns:a16="http://schemas.microsoft.com/office/drawing/2014/main" id="{D80A9D03-56B6-4BB2-85B3-E28B21D10BFD}"/>
              </a:ext>
            </a:extLst>
          </p:cNvPr>
          <p:cNvSpPr txBox="1"/>
          <p:nvPr/>
        </p:nvSpPr>
        <p:spPr>
          <a:xfrm>
            <a:off x="1907381" y="4263875"/>
            <a:ext cx="877164" cy="369332"/>
          </a:xfrm>
          <a:prstGeom prst="rect">
            <a:avLst/>
          </a:prstGeom>
          <a:noFill/>
        </p:spPr>
        <p:txBody>
          <a:bodyPr wrap="none" rtlCol="0">
            <a:spAutoFit/>
          </a:bodyPr>
          <a:lstStyle/>
          <a:p>
            <a:pPr algn="ctr"/>
            <a:r>
              <a:rPr lang="en-AU" dirty="0"/>
              <a:t>Sunset</a:t>
            </a:r>
          </a:p>
        </p:txBody>
      </p:sp>
      <p:sp>
        <p:nvSpPr>
          <p:cNvPr id="30" name="TextBox 29">
            <a:extLst>
              <a:ext uri="{FF2B5EF4-FFF2-40B4-BE49-F238E27FC236}">
                <a16:creationId xmlns:a16="http://schemas.microsoft.com/office/drawing/2014/main" id="{6FD0CF1D-31AA-4069-B6F0-E01237961D9F}"/>
              </a:ext>
            </a:extLst>
          </p:cNvPr>
          <p:cNvSpPr txBox="1"/>
          <p:nvPr/>
        </p:nvSpPr>
        <p:spPr>
          <a:xfrm>
            <a:off x="4098438" y="4250289"/>
            <a:ext cx="1144865" cy="369332"/>
          </a:xfrm>
          <a:prstGeom prst="rect">
            <a:avLst/>
          </a:prstGeom>
          <a:noFill/>
        </p:spPr>
        <p:txBody>
          <a:bodyPr wrap="none" rtlCol="0">
            <a:spAutoFit/>
          </a:bodyPr>
          <a:lstStyle/>
          <a:p>
            <a:pPr algn="ctr"/>
            <a:r>
              <a:rPr lang="en-AU" dirty="0"/>
              <a:t>Midnight</a:t>
            </a:r>
          </a:p>
        </p:txBody>
      </p:sp>
      <p:sp>
        <p:nvSpPr>
          <p:cNvPr id="31" name="TextBox 30">
            <a:extLst>
              <a:ext uri="{FF2B5EF4-FFF2-40B4-BE49-F238E27FC236}">
                <a16:creationId xmlns:a16="http://schemas.microsoft.com/office/drawing/2014/main" id="{204AA6A0-79F9-41CB-8B86-2F9867F979F9}"/>
              </a:ext>
            </a:extLst>
          </p:cNvPr>
          <p:cNvSpPr txBox="1"/>
          <p:nvPr/>
        </p:nvSpPr>
        <p:spPr>
          <a:xfrm>
            <a:off x="6341589" y="1683913"/>
            <a:ext cx="923651" cy="646331"/>
          </a:xfrm>
          <a:prstGeom prst="rect">
            <a:avLst/>
          </a:prstGeom>
          <a:noFill/>
        </p:spPr>
        <p:txBody>
          <a:bodyPr wrap="none" rtlCol="0">
            <a:spAutoFit/>
          </a:bodyPr>
          <a:lstStyle/>
          <a:p>
            <a:pPr algn="ctr"/>
            <a:r>
              <a:rPr lang="en-AU" dirty="0"/>
              <a:t>Oct 22 </a:t>
            </a:r>
          </a:p>
          <a:p>
            <a:pPr algn="ctr"/>
            <a:r>
              <a:rPr lang="en-AU" dirty="0"/>
              <a:t>1844</a:t>
            </a:r>
          </a:p>
        </p:txBody>
      </p:sp>
      <p:cxnSp>
        <p:nvCxnSpPr>
          <p:cNvPr id="32" name="Straight Arrow Connector 31">
            <a:extLst>
              <a:ext uri="{FF2B5EF4-FFF2-40B4-BE49-F238E27FC236}">
                <a16:creationId xmlns:a16="http://schemas.microsoft.com/office/drawing/2014/main" id="{E759C4AB-9264-481A-AA91-FD78113C161A}"/>
              </a:ext>
            </a:extLst>
          </p:cNvPr>
          <p:cNvCxnSpPr/>
          <p:nvPr/>
        </p:nvCxnSpPr>
        <p:spPr>
          <a:xfrm>
            <a:off x="6803415" y="2411361"/>
            <a:ext cx="0" cy="74479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22B1400-CE62-4D58-92D2-2E537816EF8D}"/>
              </a:ext>
            </a:extLst>
          </p:cNvPr>
          <p:cNvCxnSpPr/>
          <p:nvPr/>
        </p:nvCxnSpPr>
        <p:spPr>
          <a:xfrm>
            <a:off x="6803415" y="3330418"/>
            <a:ext cx="0" cy="89965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E1D8D953-A73F-4722-911B-DD4D090C07EF}"/>
              </a:ext>
            </a:extLst>
          </p:cNvPr>
          <p:cNvSpPr txBox="1"/>
          <p:nvPr/>
        </p:nvSpPr>
        <p:spPr>
          <a:xfrm>
            <a:off x="6410917" y="4269692"/>
            <a:ext cx="781176" cy="369332"/>
          </a:xfrm>
          <a:prstGeom prst="rect">
            <a:avLst/>
          </a:prstGeom>
          <a:noFill/>
        </p:spPr>
        <p:txBody>
          <a:bodyPr wrap="none" rtlCol="0">
            <a:spAutoFit/>
          </a:bodyPr>
          <a:lstStyle/>
          <a:p>
            <a:pPr algn="ctr"/>
            <a:r>
              <a:rPr lang="en-AU" dirty="0"/>
              <a:t>Dawn</a:t>
            </a:r>
          </a:p>
        </p:txBody>
      </p:sp>
      <p:cxnSp>
        <p:nvCxnSpPr>
          <p:cNvPr id="35" name="Straight Connector 34">
            <a:extLst>
              <a:ext uri="{FF2B5EF4-FFF2-40B4-BE49-F238E27FC236}">
                <a16:creationId xmlns:a16="http://schemas.microsoft.com/office/drawing/2014/main" id="{111404D3-9650-4BE4-BBE7-8C1D576672DF}"/>
              </a:ext>
            </a:extLst>
          </p:cNvPr>
          <p:cNvCxnSpPr/>
          <p:nvPr/>
        </p:nvCxnSpPr>
        <p:spPr>
          <a:xfrm>
            <a:off x="10011750" y="3311015"/>
            <a:ext cx="0" cy="89965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C158EDB4-70B5-4393-A66A-005D2FDAEB47}"/>
              </a:ext>
            </a:extLst>
          </p:cNvPr>
          <p:cNvSpPr txBox="1"/>
          <p:nvPr/>
        </p:nvSpPr>
        <p:spPr>
          <a:xfrm>
            <a:off x="9571259" y="4250289"/>
            <a:ext cx="877164" cy="369332"/>
          </a:xfrm>
          <a:prstGeom prst="rect">
            <a:avLst/>
          </a:prstGeom>
          <a:noFill/>
        </p:spPr>
        <p:txBody>
          <a:bodyPr wrap="none" rtlCol="0">
            <a:spAutoFit/>
          </a:bodyPr>
          <a:lstStyle/>
          <a:p>
            <a:pPr algn="ctr"/>
            <a:r>
              <a:rPr lang="en-AU" dirty="0"/>
              <a:t>Sunset</a:t>
            </a:r>
          </a:p>
        </p:txBody>
      </p:sp>
    </p:spTree>
    <p:extLst>
      <p:ext uri="{BB962C8B-B14F-4D97-AF65-F5344CB8AC3E}">
        <p14:creationId xmlns:p14="http://schemas.microsoft.com/office/powerpoint/2010/main" val="246662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7"/>
            <a:ext cx="9983252" cy="662946"/>
          </a:xfrm>
        </p:spPr>
        <p:txBody>
          <a:bodyPr>
            <a:normAutofit/>
          </a:bodyPr>
          <a:lstStyle/>
          <a:p>
            <a:r>
              <a:rPr lang="en-AU" dirty="0"/>
              <a:t>3. The Midnight Cry - Loughborough</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671053" y="1703439"/>
            <a:ext cx="10762592" cy="4572000"/>
          </a:xfrm>
        </p:spPr>
        <p:txBody>
          <a:bodyPr>
            <a:normAutofit/>
          </a:bodyPr>
          <a:lstStyle/>
          <a:p>
            <a:pPr marL="0" indent="0">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He said, "Then it is just the midnight now, and I am here with the midnight cry." In a few sentences he explained that it was the fall of 457 that the decree went forth, and so they were short six months in their reckoning, showing them that the 2300 days would terminate Oct. 22, 1844, instead of the spring as they had previously supposed. Then, in a strong voice he said, "Behold the Bridegroom cometh on the tenth day of the seventh month, Oct. 22, 1844. Go ye out to meet Him." </a:t>
            </a:r>
          </a:p>
        </p:txBody>
      </p:sp>
    </p:spTree>
    <p:extLst>
      <p:ext uri="{BB962C8B-B14F-4D97-AF65-F5344CB8AC3E}">
        <p14:creationId xmlns:p14="http://schemas.microsoft.com/office/powerpoint/2010/main" val="1409241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7"/>
            <a:ext cx="9983252" cy="662946"/>
          </a:xfrm>
        </p:spPr>
        <p:txBody>
          <a:bodyPr>
            <a:normAutofit/>
          </a:bodyPr>
          <a:lstStyle/>
          <a:p>
            <a:r>
              <a:rPr lang="en-AU" dirty="0"/>
              <a:t>3. The Midnight Cry - Loughborough</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671053" y="1703439"/>
            <a:ext cx="10762592" cy="4572000"/>
          </a:xfrm>
        </p:spPr>
        <p:txBody>
          <a:bodyPr>
            <a:normAutofit/>
          </a:bodyPr>
          <a:lstStyle/>
          <a:p>
            <a:pPr marL="0" indent="0" algn="just">
              <a:lnSpc>
                <a:spcPct val="115000"/>
              </a:lnSpc>
              <a:spcAft>
                <a:spcPts val="1000"/>
              </a:spcAft>
              <a:buNone/>
            </a:pP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As he uttered those words the mighty power of God swept over that camp, prostrating many to the ground, suddenly turning that camp into a most powerful confessing and testimony meeting</a:t>
            </a:r>
            <a:r>
              <a:rPr lang="en-AU" sz="2400" dirty="0">
                <a:effectLst/>
                <a:latin typeface="Calibri" panose="020F0502020204030204" pitchFamily="34" charset="0"/>
                <a:ea typeface="Calibri" panose="020F0502020204030204" pitchFamily="34" charset="0"/>
                <a:cs typeface="Arial" panose="020B0604020202020204" pitchFamily="34" charset="0"/>
              </a:rPr>
              <a:t>. </a:t>
            </a:r>
            <a:r>
              <a:rPr lang="en-AU" sz="2400" u="sng"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That was only the beginning of the midnight cry message</a:t>
            </a:r>
            <a:r>
              <a:rPr lang="en-AU" sz="2400" dirty="0">
                <a:effectLst/>
                <a:latin typeface="Calibri" panose="020F0502020204030204" pitchFamily="34" charset="0"/>
                <a:ea typeface="Calibri" panose="020F0502020204030204" pitchFamily="34" charset="0"/>
                <a:cs typeface="Arial" panose="020B0604020202020204" pitchFamily="34" charset="0"/>
              </a:rPr>
              <a:t>. Of that movement Brother Southard said, in the Midnight Cry, the paper of which he was the editor,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"It swept over the land with the velocity of a tornado, and it reached hearts in different and distant places almost simultaneously, and in a manner which can be accounted for only on the supposition that God was in it."  </a:t>
            </a:r>
            <a:r>
              <a:rPr lang="en-AU" sz="2400" dirty="0">
                <a:effectLst/>
                <a:latin typeface="Calibri" panose="020F0502020204030204" pitchFamily="34" charset="0"/>
                <a:ea typeface="Calibri" panose="020F0502020204030204" pitchFamily="34" charset="0"/>
                <a:cs typeface="Arial" panose="020B0604020202020204" pitchFamily="34" charset="0"/>
              </a:rPr>
              <a:t>J.N. Loughborough, The Great Second Advent Movement, p 523</a:t>
            </a:r>
          </a:p>
        </p:txBody>
      </p:sp>
    </p:spTree>
    <p:extLst>
      <p:ext uri="{BB962C8B-B14F-4D97-AF65-F5344CB8AC3E}">
        <p14:creationId xmlns:p14="http://schemas.microsoft.com/office/powerpoint/2010/main" val="3908846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7"/>
            <a:ext cx="9983252" cy="662946"/>
          </a:xfrm>
        </p:spPr>
        <p:txBody>
          <a:bodyPr>
            <a:normAutofit/>
          </a:bodyPr>
          <a:lstStyle/>
          <a:p>
            <a:r>
              <a:rPr lang="en-AU" dirty="0"/>
              <a:t>3. The Midnight Cry - Snow</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862783" y="1305232"/>
            <a:ext cx="10762592" cy="4572000"/>
          </a:xfrm>
        </p:spPr>
        <p:txBody>
          <a:bodyPr>
            <a:normAutofit lnSpcReduction="10000"/>
          </a:bodyPr>
          <a:lstStyle/>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6000 years</a:t>
            </a:r>
          </a:p>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2520 year prophecy</a:t>
            </a:r>
          </a:p>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2300 year prophecy</a:t>
            </a:r>
          </a:p>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Seventy Weeks of Daniel Nine – 457BC, 27AD, 34AD</a:t>
            </a:r>
          </a:p>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year of the crucifixion being AD 31</a:t>
            </a:r>
          </a:p>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Friday is the day Christ died that year.</a:t>
            </a:r>
          </a:p>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Karaite Jewish Calendar being the correct calendar by which to determine the biblical festivals and thus determine the date Oct 22 1844 as the date for the day of atonement that year. </a:t>
            </a:r>
          </a:p>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giving of the law on Mt Sinai was a type of the outpouring of the Holy Spirit on the day of Pentecost.</a:t>
            </a:r>
          </a:p>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coming of Christ is connected to the Jubilee and then the anti type of the feast of tabernacles will occur with the marriage supper of the Lamb.</a:t>
            </a:r>
          </a:p>
          <a:p>
            <a:pPr marL="342900" lvl="0" indent="-342900" algn="just">
              <a:lnSpc>
                <a:spcPct val="115000"/>
              </a:lnSpc>
              <a:spcBef>
                <a:spcPts val="200"/>
              </a:spcBef>
              <a:spcAft>
                <a:spcPts val="1000"/>
              </a:spcAft>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period of the 1000 years after the coming of Christ is a Millennial Sabbath of Rest.</a:t>
            </a:r>
          </a:p>
        </p:txBody>
      </p:sp>
    </p:spTree>
    <p:extLst>
      <p:ext uri="{BB962C8B-B14F-4D97-AF65-F5344CB8AC3E}">
        <p14:creationId xmlns:p14="http://schemas.microsoft.com/office/powerpoint/2010/main" val="618756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7"/>
            <a:ext cx="9983252" cy="662946"/>
          </a:xfrm>
        </p:spPr>
        <p:txBody>
          <a:bodyPr>
            <a:normAutofit/>
          </a:bodyPr>
          <a:lstStyle/>
          <a:p>
            <a:r>
              <a:rPr lang="en-AU" dirty="0"/>
              <a:t>3. The Midnight Cry - Snow</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862783" y="1305232"/>
            <a:ext cx="10762592" cy="4572000"/>
          </a:xfrm>
        </p:spPr>
        <p:txBody>
          <a:bodyPr>
            <a:normAutofit/>
          </a:bodyPr>
          <a:lstStyle/>
          <a:p>
            <a:pPr marL="0" lvl="0" indent="0" algn="just">
              <a:lnSpc>
                <a:spcPct val="115000"/>
              </a:lnSpc>
              <a:spcBef>
                <a:spcPts val="200"/>
              </a:spcBef>
              <a:buNone/>
            </a:pPr>
            <a:r>
              <a:rPr lang="en-AU" sz="2400" dirty="0">
                <a:effectLst/>
                <a:latin typeface="Calibri" panose="020F0502020204030204" pitchFamily="34" charset="0"/>
                <a:ea typeface="Calibri" panose="020F0502020204030204" pitchFamily="34" charset="0"/>
                <a:cs typeface="Arial" panose="020B0604020202020204" pitchFamily="34" charset="0"/>
              </a:rPr>
              <a:t>The word </a:t>
            </a:r>
            <a:r>
              <a:rPr lang="en-AU" sz="2400" dirty="0" err="1">
                <a:effectLst/>
                <a:latin typeface="Calibri" panose="020F0502020204030204" pitchFamily="34" charset="0"/>
                <a:ea typeface="Calibri" panose="020F0502020204030204" pitchFamily="34" charset="0"/>
                <a:cs typeface="Arial" panose="020B0604020202020204" pitchFamily="34" charset="0"/>
              </a:rPr>
              <a:t>Caraite</a:t>
            </a:r>
            <a:r>
              <a:rPr lang="en-AU" sz="2400" dirty="0">
                <a:effectLst/>
                <a:latin typeface="Calibri" panose="020F0502020204030204" pitchFamily="34" charset="0"/>
                <a:ea typeface="Calibri" panose="020F0502020204030204" pitchFamily="34" charset="0"/>
                <a:cs typeface="Arial" panose="020B0604020202020204" pitchFamily="34" charset="0"/>
              </a:rPr>
              <a:t> signifies "one period in the law." These accuse the </a:t>
            </a:r>
            <a:r>
              <a:rPr lang="en-AU" sz="2400" dirty="0" err="1">
                <a:effectLst/>
                <a:latin typeface="Calibri" panose="020F0502020204030204" pitchFamily="34" charset="0"/>
                <a:ea typeface="Calibri" panose="020F0502020204030204" pitchFamily="34" charset="0"/>
                <a:cs typeface="Arial" panose="020B0604020202020204" pitchFamily="34" charset="0"/>
              </a:rPr>
              <a:t>Rabbins</a:t>
            </a:r>
            <a:r>
              <a:rPr lang="en-AU" sz="2400" dirty="0">
                <a:effectLst/>
                <a:latin typeface="Calibri" panose="020F0502020204030204" pitchFamily="34" charset="0"/>
                <a:ea typeface="Calibri" panose="020F0502020204030204" pitchFamily="34" charset="0"/>
                <a:cs typeface="Arial" panose="020B0604020202020204" pitchFamily="34" charset="0"/>
              </a:rPr>
              <a:t> of having departed from the law, and conformed to the customs of the heathen; and the charge is just, as they regulate their year by the vernal equinox, in imitation of the Romans; whereas the law says nothing of the vernal equinox; Samuel Snow, The True Midnight Cry August 22, 1844. </a:t>
            </a:r>
          </a:p>
          <a:p>
            <a:pPr marL="0" lvl="0" indent="0" algn="just">
              <a:lnSpc>
                <a:spcPct val="115000"/>
              </a:lnSpc>
              <a:spcBef>
                <a:spcPts val="200"/>
              </a:spcBef>
              <a:buNone/>
            </a:pPr>
            <a:endParaRPr lang="en-AU" sz="2400" dirty="0">
              <a:effectLst/>
              <a:latin typeface="Calibri" panose="020F0502020204030204" pitchFamily="34" charset="0"/>
              <a:ea typeface="Calibri" panose="020F0502020204030204" pitchFamily="34" charset="0"/>
              <a:cs typeface="Arial" panose="020B0604020202020204" pitchFamily="34" charset="0"/>
            </a:endParaRPr>
          </a:p>
          <a:p>
            <a:pPr marL="0" lvl="0" indent="0" algn="just">
              <a:lnSpc>
                <a:spcPct val="115000"/>
              </a:lnSpc>
              <a:spcBef>
                <a:spcPts val="200"/>
              </a:spcBef>
              <a:buNone/>
            </a:pPr>
            <a:r>
              <a:rPr lang="en-AU" sz="2400" dirty="0">
                <a:effectLst/>
                <a:latin typeface="Calibri" panose="020F0502020204030204" pitchFamily="34" charset="0"/>
                <a:ea typeface="Calibri" panose="020F0502020204030204" pitchFamily="34" charset="0"/>
                <a:cs typeface="Arial" panose="020B0604020202020204" pitchFamily="34" charset="0"/>
              </a:rPr>
              <a:t>According to the Rabbinical reckoning, the Passover occurred on the day before the Sabbath in A.D. 33, and not for several years before and after. But according to the </a:t>
            </a:r>
            <a:r>
              <a:rPr lang="en-AU" sz="2400" dirty="0" err="1">
                <a:effectLst/>
                <a:latin typeface="Calibri" panose="020F0502020204030204" pitchFamily="34" charset="0"/>
                <a:ea typeface="Calibri" panose="020F0502020204030204" pitchFamily="34" charset="0"/>
                <a:cs typeface="Arial" panose="020B0604020202020204" pitchFamily="34" charset="0"/>
              </a:rPr>
              <a:t>Caraite</a:t>
            </a:r>
            <a:r>
              <a:rPr lang="en-AU" sz="2400" dirty="0">
                <a:effectLst/>
                <a:latin typeface="Calibri" panose="020F0502020204030204" pitchFamily="34" charset="0"/>
                <a:ea typeface="Calibri" panose="020F0502020204030204" pitchFamily="34" charset="0"/>
                <a:cs typeface="Arial" panose="020B0604020202020204" pitchFamily="34" charset="0"/>
              </a:rPr>
              <a:t> reckoning, the Passover occurred on that day in A. D. 31. Therefore that was the year of the crucifixion. The True Midnight Cry August 22, 1844</a:t>
            </a:r>
          </a:p>
          <a:p>
            <a:pPr marL="0" lvl="0" indent="0" algn="just">
              <a:lnSpc>
                <a:spcPct val="115000"/>
              </a:lnSpc>
              <a:spcBef>
                <a:spcPts val="200"/>
              </a:spcBef>
              <a:buNone/>
            </a:pPr>
            <a:endParaRPr lang="en-AU"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1835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6"/>
            <a:ext cx="9983252" cy="1049235"/>
          </a:xfrm>
        </p:spPr>
        <p:txBody>
          <a:bodyPr/>
          <a:lstStyle/>
          <a:p>
            <a:r>
              <a:rPr lang="en-AU" dirty="0"/>
              <a:t>1. The Prophetic foundations of Adventism</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p:txBody>
          <a:bodyPr>
            <a:normAutofit/>
          </a:bodyPr>
          <a:lstStyle/>
          <a:p>
            <a:pPr marL="0" indent="0" algn="ctr">
              <a:buNone/>
            </a:pPr>
            <a:r>
              <a:rPr lang="en-AU" sz="2800" dirty="0"/>
              <a:t>The scripture which above all others had been both the foundation and the central pillar of the advent faith was the declaration: "Unto two thousand and three hundred days; then shall the sanctuary be cleansed." Daniel 8:14. GC 409</a:t>
            </a:r>
          </a:p>
        </p:txBody>
      </p:sp>
    </p:spTree>
    <p:extLst>
      <p:ext uri="{BB962C8B-B14F-4D97-AF65-F5344CB8AC3E}">
        <p14:creationId xmlns:p14="http://schemas.microsoft.com/office/powerpoint/2010/main" val="329119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7"/>
            <a:ext cx="9983252" cy="662946"/>
          </a:xfrm>
        </p:spPr>
        <p:txBody>
          <a:bodyPr>
            <a:normAutofit/>
          </a:bodyPr>
          <a:lstStyle/>
          <a:p>
            <a:r>
              <a:rPr lang="en-AU" dirty="0"/>
              <a:t>3. The Midnight Cry – GC88</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862783" y="1740310"/>
            <a:ext cx="10762592" cy="4136922"/>
          </a:xfrm>
        </p:spPr>
        <p:txBody>
          <a:bodyPr>
            <a:normAutofit/>
          </a:bodyPr>
          <a:lstStyle/>
          <a:p>
            <a:pPr marL="0" lvl="0" indent="0" algn="just">
              <a:lnSpc>
                <a:spcPct val="115000"/>
              </a:lnSpc>
              <a:spcBef>
                <a:spcPts val="200"/>
              </a:spcBef>
              <a:buNone/>
            </a:pPr>
            <a:r>
              <a:rPr lang="en-AU" sz="2400" dirty="0">
                <a:effectLst/>
                <a:latin typeface="Calibri" panose="020F0502020204030204" pitchFamily="34" charset="0"/>
                <a:ea typeface="Calibri" panose="020F0502020204030204" pitchFamily="34" charset="0"/>
                <a:cs typeface="Arial" panose="020B0604020202020204" pitchFamily="34" charset="0"/>
              </a:rPr>
              <a:t>It was the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discovery of the correct time</a:t>
            </a:r>
            <a:r>
              <a:rPr lang="en-AU" sz="2400" dirty="0">
                <a:effectLst/>
                <a:latin typeface="Calibri" panose="020F0502020204030204" pitchFamily="34" charset="0"/>
                <a:ea typeface="Calibri" panose="020F0502020204030204" pitchFamily="34" charset="0"/>
                <a:cs typeface="Arial" panose="020B0604020202020204" pitchFamily="34" charset="0"/>
              </a:rPr>
              <a:t>, in connection with other scripture testimony, that led to the movement known as the “midnight cry” of 1844. And to this day the computation of the prophetic periods placing the close of the 2300 days in the autumn of 1844, stands without impeachment. {GC88 682.1}</a:t>
            </a:r>
            <a:endParaRPr lang="en-AU"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33180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280220" y="480055"/>
            <a:ext cx="11743929" cy="662946"/>
          </a:xfrm>
        </p:spPr>
        <p:txBody>
          <a:bodyPr>
            <a:normAutofit fontScale="90000"/>
          </a:bodyPr>
          <a:lstStyle/>
          <a:p>
            <a:r>
              <a:rPr lang="en-AU" dirty="0"/>
              <a:t>4. What Was Ellen White Shown about the Midnight Cry?</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840660" y="1360539"/>
            <a:ext cx="10762592" cy="4136922"/>
          </a:xfrm>
        </p:spPr>
        <p:txBody>
          <a:bodyPr>
            <a:normAutofit lnSpcReduction="10000"/>
          </a:bodyPr>
          <a:lstStyle/>
          <a:p>
            <a:pPr marL="0" lvl="0" indent="0" algn="just">
              <a:lnSpc>
                <a:spcPct val="115000"/>
              </a:lnSpc>
              <a:spcBef>
                <a:spcPts val="200"/>
              </a:spcBef>
              <a:buNone/>
            </a:pPr>
            <a:r>
              <a:rPr lang="en-AU" sz="2400" dirty="0">
                <a:effectLst/>
                <a:latin typeface="Calibri" panose="020F0502020204030204" pitchFamily="34" charset="0"/>
                <a:ea typeface="Calibri" panose="020F0502020204030204" pitchFamily="34" charset="0"/>
                <a:cs typeface="Arial" panose="020B0604020202020204" pitchFamily="34" charset="0"/>
              </a:rPr>
              <a:t>While I was praying at the family altar, the Holy Ghost fell upon me, and I seemed to be rising higher and higher, far above the dark world. I turned to look for the Advent people in the world, but could not find them, when a voice said to me, "Look again, and look a little higher." At this I raised my eyes, and saw a straight and narrow path, cast up high above the world. On this path the Advent people were traveling to the city, which was at the farther end of the path.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They had a bright light set up behind them at the beginning of the path, which an angel told me was the midnight cry. This light shone all along the path and gave light for their feet so that they might not stumble.</a:t>
            </a:r>
            <a:r>
              <a:rPr lang="en-AU" sz="2400" dirty="0">
                <a:effectLst/>
                <a:latin typeface="Calibri" panose="020F0502020204030204" pitchFamily="34" charset="0"/>
                <a:ea typeface="Calibri" panose="020F0502020204030204" pitchFamily="34" charset="0"/>
                <a:cs typeface="Arial" panose="020B0604020202020204" pitchFamily="34" charset="0"/>
              </a:rPr>
              <a:t> If they kept their eyes fixed on Jesus, who was just before them, leading them to the city, they were safe. EW 14.</a:t>
            </a:r>
            <a:endParaRPr lang="en-AU"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9665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7"/>
            <a:ext cx="9983252" cy="662946"/>
          </a:xfrm>
        </p:spPr>
        <p:txBody>
          <a:bodyPr>
            <a:normAutofit/>
          </a:bodyPr>
          <a:lstStyle/>
          <a:p>
            <a:r>
              <a:rPr lang="en-AU" dirty="0"/>
              <a:t>5. The Midnight Cry – Light for our feet</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862783" y="1305232"/>
            <a:ext cx="10762592" cy="4572000"/>
          </a:xfrm>
        </p:spPr>
        <p:txBody>
          <a:bodyPr>
            <a:normAutofit lnSpcReduction="10000"/>
          </a:bodyPr>
          <a:lstStyle/>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6000 years</a:t>
            </a:r>
          </a:p>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2520 year prophecy</a:t>
            </a:r>
          </a:p>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2300 year prophecy</a:t>
            </a:r>
          </a:p>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Seventy Weeks of Daniel Nine – 457BC, 27AD, 34AD</a:t>
            </a:r>
          </a:p>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year of the crucifixion being AD 31</a:t>
            </a:r>
          </a:p>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Friday is the day Christ died that year.</a:t>
            </a:r>
          </a:p>
          <a:p>
            <a:pPr marL="342900" lvl="0" indent="-342900" algn="just">
              <a:lnSpc>
                <a:spcPct val="115000"/>
              </a:lnSpc>
              <a:spcBef>
                <a:spcPts val="200"/>
              </a:spcBef>
              <a:buFont typeface="+mj-lt"/>
              <a:buAutoNum type="arabicPeriod"/>
            </a:pPr>
            <a:r>
              <a:rPr lang="en-AU"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The Karaite Jewish Calendar being the correct calendar by which to determine the biblical festivals and thus determine the date Oct 22 1844 as the date for the day of atonement that year. </a:t>
            </a:r>
          </a:p>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giving of the law on Mt Sinai was a type of the outpouring of the Holy Spirit on the day of Pentecost.</a:t>
            </a:r>
          </a:p>
          <a:p>
            <a:pPr marL="342900" lvl="0" indent="-342900" algn="just">
              <a:lnSpc>
                <a:spcPct val="115000"/>
              </a:lnSpc>
              <a:spcBef>
                <a:spcPts val="200"/>
              </a:spcBef>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coming of Christ is connected to the Jubilee and then the anti type of the feast of tabernacles will occur with the marriage supper of the Lamb.</a:t>
            </a:r>
          </a:p>
          <a:p>
            <a:pPr marL="342900" lvl="0" indent="-342900" algn="just">
              <a:lnSpc>
                <a:spcPct val="115000"/>
              </a:lnSpc>
              <a:spcBef>
                <a:spcPts val="200"/>
              </a:spcBef>
              <a:spcAft>
                <a:spcPts val="1000"/>
              </a:spcAft>
              <a:buFont typeface="+mj-lt"/>
              <a:buAutoNum type="arabicPeriod"/>
            </a:pPr>
            <a:r>
              <a:rPr lang="en-AU" dirty="0">
                <a:effectLst/>
                <a:latin typeface="Calibri" panose="020F0502020204030204" pitchFamily="34" charset="0"/>
                <a:ea typeface="Calibri" panose="020F0502020204030204" pitchFamily="34" charset="0"/>
                <a:cs typeface="Arial" panose="020B0604020202020204" pitchFamily="34" charset="0"/>
              </a:rPr>
              <a:t>The period of the 1000 years after the coming of Christ is a Millennial Sabbath of Rest.</a:t>
            </a:r>
          </a:p>
        </p:txBody>
      </p:sp>
    </p:spTree>
    <p:extLst>
      <p:ext uri="{BB962C8B-B14F-4D97-AF65-F5344CB8AC3E}">
        <p14:creationId xmlns:p14="http://schemas.microsoft.com/office/powerpoint/2010/main" val="3744275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7"/>
            <a:ext cx="9983252" cy="662946"/>
          </a:xfrm>
        </p:spPr>
        <p:txBody>
          <a:bodyPr>
            <a:normAutofit/>
          </a:bodyPr>
          <a:lstStyle/>
          <a:p>
            <a:r>
              <a:rPr lang="en-AU" dirty="0"/>
              <a:t>6. Behold the Bridegroom Cometh</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862783" y="1305232"/>
            <a:ext cx="10762592" cy="4572000"/>
          </a:xfrm>
        </p:spPr>
        <p:txBody>
          <a:bodyPr>
            <a:normAutofit/>
          </a:bodyPr>
          <a:lstStyle/>
          <a:p>
            <a:pPr marL="0" lvl="0" indent="0" algn="just">
              <a:lnSpc>
                <a:spcPct val="115000"/>
              </a:lnSpc>
              <a:spcBef>
                <a:spcPts val="200"/>
              </a:spcBef>
              <a:buNone/>
            </a:pPr>
            <a:r>
              <a:rPr lang="en-AU" dirty="0">
                <a:effectLst/>
                <a:latin typeface="Calibri" panose="020F0502020204030204" pitchFamily="34" charset="0"/>
                <a:ea typeface="Calibri" panose="020F0502020204030204" pitchFamily="34" charset="0"/>
                <a:cs typeface="Arial" panose="020B0604020202020204" pitchFamily="34" charset="0"/>
              </a:rPr>
              <a:t>Then, in a strong voice he said, "Behold the Bridegroom cometh on the tenth day of the seventh month, Oct. 22, 1844. Go ye out to meet Him." </a:t>
            </a:r>
          </a:p>
          <a:p>
            <a:pPr marL="0" lvl="0" indent="0" algn="just">
              <a:lnSpc>
                <a:spcPct val="115000"/>
              </a:lnSpc>
              <a:spcBef>
                <a:spcPts val="200"/>
              </a:spcBef>
              <a:buNone/>
            </a:pPr>
            <a:endParaRPr lang="en-AU" dirty="0">
              <a:effectLst/>
              <a:latin typeface="Calibri" panose="020F0502020204030204" pitchFamily="34" charset="0"/>
              <a:ea typeface="Calibri" panose="020F0502020204030204" pitchFamily="34" charset="0"/>
              <a:cs typeface="Arial" panose="020B0604020202020204" pitchFamily="34" charset="0"/>
            </a:endParaRPr>
          </a:p>
          <a:p>
            <a:pPr marL="0" lvl="0" indent="0" algn="just">
              <a:lnSpc>
                <a:spcPct val="115000"/>
              </a:lnSpc>
              <a:spcBef>
                <a:spcPts val="200"/>
              </a:spcBef>
              <a:buNone/>
            </a:pPr>
            <a:r>
              <a:rPr lang="en-AU" dirty="0">
                <a:effectLst/>
                <a:latin typeface="Calibri" panose="020F0502020204030204" pitchFamily="34" charset="0"/>
                <a:ea typeface="Calibri" panose="020F0502020204030204" pitchFamily="34" charset="0"/>
                <a:cs typeface="Arial" panose="020B0604020202020204" pitchFamily="34" charset="0"/>
              </a:rPr>
              <a:t>As he uttered those words the mighty power of God swept over that camp, prostrating many to the ground, suddenly turning that camp into a most powerful confessing and testimony meeting. That was only the beginning of the midnight cry message. Of that movement Brother Southard said, in the Midnight Cry, the paper of which he was the editor, "It swept over the land with the velocity of a tornado, and it reached hearts in different and distant places almost simultaneously, and in a manner which can be accounted for only on the supposition that God was in it."  J.N. Loughborough, The Great Second Advent Movement, p 523</a:t>
            </a:r>
          </a:p>
          <a:p>
            <a:pPr marL="0" lvl="0" indent="0" algn="just">
              <a:lnSpc>
                <a:spcPct val="115000"/>
              </a:lnSpc>
              <a:spcBef>
                <a:spcPts val="200"/>
              </a:spcBef>
              <a:buNone/>
            </a:pPr>
            <a:endParaRPr lang="en-AU"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28376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940561" y="782397"/>
            <a:ext cx="10310878" cy="662946"/>
          </a:xfrm>
        </p:spPr>
        <p:txBody>
          <a:bodyPr>
            <a:normAutofit/>
          </a:bodyPr>
          <a:lstStyle/>
          <a:p>
            <a:r>
              <a:rPr lang="en-AU" dirty="0"/>
              <a:t>6. Behold the Bridegroom Cometh - Channel</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862783" y="1681316"/>
            <a:ext cx="10762592" cy="4195916"/>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I saw that God had children who do not see and keep the Sabbath. They have not rejected the light upon it.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And at the commencement of the time of trouble, we were filled with the Holy Ghost as we went forth and proclaimed the Sabbath more fully. </a:t>
            </a:r>
            <a:r>
              <a:rPr lang="en-AU" sz="2400" dirty="0">
                <a:effectLst/>
                <a:latin typeface="Calibri" panose="020F0502020204030204" pitchFamily="34" charset="0"/>
                <a:ea typeface="Calibri" panose="020F0502020204030204" pitchFamily="34" charset="0"/>
                <a:cs typeface="Arial" panose="020B0604020202020204" pitchFamily="34" charset="0"/>
              </a:rPr>
              <a:t>This enraged the churches and nominal Adventists, as they could not refute the Sabbath truth. And at this time God's chosen all saw clearly that we had the truth, and they came out and endured the persecution with us.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I saw the sword, famine, pestilence, and great confusion in the land</a:t>
            </a:r>
            <a:r>
              <a:rPr lang="en-AU" sz="2400" dirty="0">
                <a:effectLst/>
                <a:latin typeface="Calibri" panose="020F0502020204030204" pitchFamily="34" charset="0"/>
                <a:ea typeface="Calibri" panose="020F0502020204030204" pitchFamily="34" charset="0"/>
                <a:cs typeface="Arial" panose="020B0604020202020204" pitchFamily="34" charset="0"/>
              </a:rPr>
              <a:t>. The wicked thought that we had brought the judgments upon them, and they rose up and took counsel to rid the earth of us, thinking that then the evil would be stayed.  {EW 33.2}  </a:t>
            </a:r>
          </a:p>
          <a:p>
            <a:pPr marL="0" lvl="0" indent="0" algn="just">
              <a:lnSpc>
                <a:spcPct val="115000"/>
              </a:lnSpc>
              <a:spcBef>
                <a:spcPts val="200"/>
              </a:spcBef>
              <a:buNone/>
            </a:pPr>
            <a:endParaRPr lang="en-AU"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8511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940561" y="782397"/>
            <a:ext cx="10310878" cy="662946"/>
          </a:xfrm>
        </p:spPr>
        <p:txBody>
          <a:bodyPr>
            <a:normAutofit/>
          </a:bodyPr>
          <a:lstStyle/>
          <a:p>
            <a:r>
              <a:rPr lang="en-AU" dirty="0"/>
              <a:t>6. Behold the Bridegroom Cometh - Channel</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862783" y="1681316"/>
            <a:ext cx="10762592" cy="4195916"/>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And afterward Moses and Aaron went in, and told Pharaoh, Thus saith the LORD God of Israel, Let my people go, that they may hold a feast unto me in the wilderness. And Pharaoh said, Who is the LORD, that I should obey his voice to let Israel go? I know not the LORD, neither will I let Israel go. And they said, The God of the Hebrews hath met with us: let us go, we pray thee, three days' journey into the desert, and sacrifice unto the LORD our God; lest he fall upon us with pestilence, or with the sword. Exodus 5:1-3</a:t>
            </a:r>
            <a:endParaRPr lang="en-AU"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6919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940561" y="782397"/>
            <a:ext cx="10310878" cy="662946"/>
          </a:xfrm>
        </p:spPr>
        <p:txBody>
          <a:bodyPr>
            <a:normAutofit/>
          </a:bodyPr>
          <a:lstStyle/>
          <a:p>
            <a:r>
              <a:rPr lang="en-AU" dirty="0"/>
              <a:t>7. The Sealing</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803790" y="1578078"/>
            <a:ext cx="10762592" cy="4195916"/>
          </a:xfrm>
        </p:spPr>
        <p:txBody>
          <a:bodyPr>
            <a:normAutofit fontScale="92500" lnSpcReduction="10000"/>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Arise up and stand, behold the number of those that be sealed in the feast of the Lord; </a:t>
            </a:r>
            <a:r>
              <a:rPr lang="en-AU" sz="2800" dirty="0">
                <a:latin typeface="Calibri" panose="020F0502020204030204" pitchFamily="34" charset="0"/>
                <a:ea typeface="Calibri" panose="020F0502020204030204" pitchFamily="34" charset="0"/>
                <a:cs typeface="Arial" panose="020B0604020202020204" pitchFamily="34" charset="0"/>
              </a:rPr>
              <a:t>2 Esdras 2:38 </a:t>
            </a:r>
          </a:p>
          <a:p>
            <a:pPr marL="0" indent="0" algn="just">
              <a:lnSpc>
                <a:spcPct val="115000"/>
              </a:lnSpc>
              <a:spcAft>
                <a:spcPts val="1000"/>
              </a:spcAft>
              <a:buNone/>
            </a:pPr>
            <a:r>
              <a:rPr lang="en-AU" sz="2200" dirty="0">
                <a:latin typeface="Calibri" panose="020F0502020204030204" pitchFamily="34" charset="0"/>
                <a:ea typeface="Calibri" panose="020F0502020204030204" pitchFamily="34" charset="0"/>
                <a:cs typeface="Arial" panose="020B0604020202020204" pitchFamily="34" charset="0"/>
              </a:rPr>
              <a:t>I then saw the Word of God pure and unadulterated, and that we must answer for the way we received the truth proclaimed from that Word. I saw that it had been a hammer to break the flinty heart in pieces, and a fire to consume the dross and tin, that the heart might be pure and holy. </a:t>
            </a:r>
            <a:r>
              <a:rPr lang="en-AU" sz="2200" dirty="0">
                <a:solidFill>
                  <a:schemeClr val="accent1"/>
                </a:solidFill>
                <a:latin typeface="Calibri" panose="020F0502020204030204" pitchFamily="34" charset="0"/>
                <a:ea typeface="Calibri" panose="020F0502020204030204" pitchFamily="34" charset="0"/>
                <a:cs typeface="Arial" panose="020B0604020202020204" pitchFamily="34" charset="0"/>
              </a:rPr>
              <a:t>I saw that the Apocrypha was the hidden book, and that the wise of these last days should understand it</a:t>
            </a:r>
            <a:r>
              <a:rPr lang="en-AU" sz="2200" dirty="0">
                <a:latin typeface="Calibri" panose="020F0502020204030204" pitchFamily="34" charset="0"/>
                <a:ea typeface="Calibri" panose="020F0502020204030204" pitchFamily="34" charset="0"/>
                <a:cs typeface="Arial" panose="020B0604020202020204" pitchFamily="34" charset="0"/>
              </a:rPr>
              <a:t>. I saw that the Bible was the standard book, that will judge us at the last day. 15MR 66. {Ms4-1850 (January 28, 1850) par. 13}</a:t>
            </a:r>
          </a:p>
          <a:p>
            <a:pPr marL="0" indent="0" algn="just">
              <a:lnSpc>
                <a:spcPct val="115000"/>
              </a:lnSpc>
              <a:spcAft>
                <a:spcPts val="1000"/>
              </a:spcAft>
              <a:buNone/>
            </a:pPr>
            <a:r>
              <a:rPr lang="en-AU" sz="2200" dirty="0">
                <a:latin typeface="Calibri" panose="020F0502020204030204" pitchFamily="34" charset="0"/>
                <a:ea typeface="Calibri" panose="020F0502020204030204" pitchFamily="34" charset="0"/>
                <a:cs typeface="Arial" panose="020B0604020202020204" pitchFamily="34" charset="0"/>
              </a:rPr>
              <a:t>The 2nd book of Esdras, contains very important truths for those that keep God's law and commandments; they will probably benefit no others, 12:37,38. – </a:t>
            </a:r>
            <a:r>
              <a:rPr lang="en-AU" sz="2200" i="1" dirty="0">
                <a:latin typeface="Calibri" panose="020F0502020204030204" pitchFamily="34" charset="0"/>
                <a:ea typeface="Calibri" panose="020F0502020204030204" pitchFamily="34" charset="0"/>
                <a:cs typeface="Arial" panose="020B0604020202020204" pitchFamily="34" charset="0"/>
              </a:rPr>
              <a:t>Joseph bates</a:t>
            </a:r>
            <a:r>
              <a:rPr lang="en-AU" sz="2200" dirty="0">
                <a:latin typeface="Calibri" panose="020F0502020204030204" pitchFamily="34" charset="0"/>
                <a:ea typeface="Calibri" panose="020F0502020204030204" pitchFamily="34" charset="0"/>
                <a:cs typeface="Arial" panose="020B0604020202020204" pitchFamily="34" charset="0"/>
              </a:rPr>
              <a:t> The Sealing page 66</a:t>
            </a:r>
          </a:p>
          <a:p>
            <a:pPr marL="0" indent="0" algn="just">
              <a:lnSpc>
                <a:spcPct val="115000"/>
              </a:lnSpc>
              <a:spcAft>
                <a:spcPts val="1000"/>
              </a:spcAft>
              <a:buNone/>
            </a:pPr>
            <a:endParaRPr lang="en-AU"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45465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819690" y="1463696"/>
            <a:ext cx="5787588" cy="2952666"/>
          </a:xfrm>
        </p:spPr>
        <p:txBody>
          <a:bodyPr>
            <a:noAutofit/>
          </a:bodyPr>
          <a:lstStyle/>
          <a:p>
            <a:r>
              <a:rPr lang="en-AU" sz="5400" dirty="0">
                <a:solidFill>
                  <a:schemeClr val="tx1"/>
                </a:solidFill>
                <a:effectLst>
                  <a:outerShdw blurRad="38100" dist="38100" dir="2700000" algn="tl">
                    <a:srgbClr val="000000">
                      <a:alpha val="43137"/>
                    </a:srgbClr>
                  </a:outerShdw>
                </a:effectLst>
              </a:rPr>
              <a:t>Midnight Cry</a:t>
            </a:r>
            <a:br>
              <a:rPr lang="en-AU" sz="5400" dirty="0">
                <a:solidFill>
                  <a:schemeClr val="tx1"/>
                </a:solidFill>
                <a:effectLst>
                  <a:outerShdw blurRad="38100" dist="38100" dir="2700000" algn="tl">
                    <a:srgbClr val="000000">
                      <a:alpha val="43137"/>
                    </a:srgbClr>
                  </a:outerShdw>
                </a:effectLst>
              </a:rPr>
            </a:br>
            <a:r>
              <a:rPr lang="en-AU" sz="5400" dirty="0">
                <a:solidFill>
                  <a:schemeClr val="tx1"/>
                </a:solidFill>
                <a:effectLst>
                  <a:outerShdw blurRad="38100" dist="38100" dir="2700000" algn="tl">
                    <a:srgbClr val="000000">
                      <a:alpha val="43137"/>
                    </a:srgbClr>
                  </a:outerShdw>
                </a:effectLst>
              </a:rPr>
              <a:t>Calendar</a:t>
            </a:r>
          </a:p>
        </p:txBody>
      </p:sp>
      <p:pic>
        <p:nvPicPr>
          <p:cNvPr id="4" name="Picture 3">
            <a:extLst>
              <a:ext uri="{FF2B5EF4-FFF2-40B4-BE49-F238E27FC236}">
                <a16:creationId xmlns:a16="http://schemas.microsoft.com/office/drawing/2014/main" id="{C4D3D3C7-CA92-4E0A-8C4A-D9552D627F95}"/>
              </a:ext>
            </a:extLst>
          </p:cNvPr>
          <p:cNvPicPr/>
          <p:nvPr/>
        </p:nvPicPr>
        <p:blipFill rotWithShape="1">
          <a:blip r:embed="rId2" cstate="print">
            <a:extLst>
              <a:ext uri="{28A0092B-C50C-407E-A947-70E740481C1C}">
                <a14:useLocalDpi xmlns:a14="http://schemas.microsoft.com/office/drawing/2010/main" val="0"/>
              </a:ext>
            </a:extLst>
          </a:blip>
          <a:srcRect b="12479"/>
          <a:stretch/>
        </p:blipFill>
        <p:spPr bwMode="auto">
          <a:xfrm>
            <a:off x="7200388" y="752168"/>
            <a:ext cx="4008386" cy="4925961"/>
          </a:xfrm>
          <a:prstGeom prst="rect">
            <a:avLst/>
          </a:prstGeom>
          <a:noFill/>
          <a:ln>
            <a:noFill/>
          </a:ln>
        </p:spPr>
      </p:pic>
    </p:spTree>
    <p:extLst>
      <p:ext uri="{BB962C8B-B14F-4D97-AF65-F5344CB8AC3E}">
        <p14:creationId xmlns:p14="http://schemas.microsoft.com/office/powerpoint/2010/main" val="3557663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6"/>
            <a:ext cx="9983252" cy="1049235"/>
          </a:xfrm>
        </p:spPr>
        <p:txBody>
          <a:bodyPr/>
          <a:lstStyle/>
          <a:p>
            <a:r>
              <a:rPr lang="en-AU" dirty="0"/>
              <a:t>1. The Prophetic foundations of Adventism</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1450392" y="1703693"/>
            <a:ext cx="9291215" cy="3450613"/>
          </a:xfrm>
        </p:spPr>
        <p:txBody>
          <a:bodyPr>
            <a:normAutofit lnSpcReduction="10000"/>
          </a:bodyPr>
          <a:lstStyle/>
          <a:p>
            <a:pPr marL="0" indent="0" algn="just">
              <a:buNone/>
            </a:pPr>
            <a:r>
              <a:rPr lang="en-AU" sz="2800" dirty="0"/>
              <a:t>The tenth day of the seventh month, the great Day of Atonement, the time of the cleansing of the sanctuary, </a:t>
            </a:r>
            <a:r>
              <a:rPr lang="en-AU" sz="2800" dirty="0">
                <a:solidFill>
                  <a:schemeClr val="accent1"/>
                </a:solidFill>
              </a:rPr>
              <a:t>which in the year 1844 fell upon the twenty-second of October</a:t>
            </a:r>
            <a:r>
              <a:rPr lang="en-AU" sz="2800" dirty="0"/>
              <a:t>, was regarded as the time of the Lord's coming. This was in harmony with the proofs already presented that the 2300 days would terminate in the autumn, and the conclusion seemed irresistible.  GC 400</a:t>
            </a:r>
          </a:p>
        </p:txBody>
      </p:sp>
    </p:spTree>
    <p:extLst>
      <p:ext uri="{BB962C8B-B14F-4D97-AF65-F5344CB8AC3E}">
        <p14:creationId xmlns:p14="http://schemas.microsoft.com/office/powerpoint/2010/main" val="2478807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6"/>
            <a:ext cx="9983252" cy="1049235"/>
          </a:xfrm>
        </p:spPr>
        <p:txBody>
          <a:bodyPr/>
          <a:lstStyle/>
          <a:p>
            <a:r>
              <a:rPr lang="en-AU" dirty="0"/>
              <a:t>1. The Prophetic foundations of Adventism</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1450392" y="1703693"/>
            <a:ext cx="9291215" cy="3450613"/>
          </a:xfrm>
        </p:spPr>
        <p:txBody>
          <a:bodyPr>
            <a:normAutofit fontScale="85000" lnSpcReduction="20000"/>
          </a:bodyPr>
          <a:lstStyle/>
          <a:p>
            <a:pPr marL="0" indent="0" algn="just">
              <a:buNone/>
            </a:pPr>
            <a:r>
              <a:rPr lang="en-AU" sz="2800" dirty="0"/>
              <a:t>"From the going forth of the commandment to restore and to build Jerusalem unto the Messiah the Prince shall be seven weeks, and threescore and two weeks"--namely, sixty-nine weeks, or 483 years. </a:t>
            </a:r>
            <a:r>
              <a:rPr lang="en-AU" sz="2800" dirty="0">
                <a:solidFill>
                  <a:schemeClr val="accent1"/>
                </a:solidFill>
              </a:rPr>
              <a:t>The decree of Artaxerxes went into effect in the autumn of 457 B.C. From this date, 483 years extend to the autumn of A.D. 27.</a:t>
            </a:r>
            <a:r>
              <a:rPr lang="en-AU" sz="2800" dirty="0"/>
              <a:t> (See Appendix.) At that time this prophecy was fulfilled. The word "Messiah" signifies "the Anointed One." In the autumn of A.D. 27 Christ was baptized by John and received the anointing of the Spirit. {GC 327.1}</a:t>
            </a:r>
          </a:p>
        </p:txBody>
      </p:sp>
    </p:spTree>
    <p:extLst>
      <p:ext uri="{BB962C8B-B14F-4D97-AF65-F5344CB8AC3E}">
        <p14:creationId xmlns:p14="http://schemas.microsoft.com/office/powerpoint/2010/main" val="69730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6"/>
            <a:ext cx="9983252" cy="1049235"/>
          </a:xfrm>
        </p:spPr>
        <p:txBody>
          <a:bodyPr/>
          <a:lstStyle/>
          <a:p>
            <a:r>
              <a:rPr lang="en-AU" dirty="0"/>
              <a:t>1. The Prophetic foundations of Adventism</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1450392" y="1703693"/>
            <a:ext cx="9291215" cy="3450613"/>
          </a:xfrm>
        </p:spPr>
        <p:txBody>
          <a:bodyPr>
            <a:normAutofit fontScale="85000" lnSpcReduction="20000"/>
          </a:bodyPr>
          <a:lstStyle/>
          <a:p>
            <a:pPr marL="0" indent="0" algn="just">
              <a:buNone/>
            </a:pPr>
            <a:r>
              <a:rPr lang="en-AU" sz="2800" dirty="0"/>
              <a:t>"In the midst of the week He shall cause the sacrifice and the oblation to cease." </a:t>
            </a:r>
            <a:r>
              <a:rPr lang="en-AU" sz="2800" dirty="0">
                <a:solidFill>
                  <a:schemeClr val="accent1"/>
                </a:solidFill>
              </a:rPr>
              <a:t>In A.D. 31, three and a half years after His baptism, our Lord was crucified</a:t>
            </a:r>
            <a:r>
              <a:rPr lang="en-AU" sz="2800" dirty="0"/>
              <a:t>. With the great sacrifice [328] offered upon Calvary, ended that system of offerings which for four thousand years had pointed forward to the Lamb of God. Type had met antitype, and all the sacrifices and oblations of the ceremonial system were there to cease.  {GC 327.3}  </a:t>
            </a:r>
            <a:r>
              <a:rPr lang="en-AU" sz="2800" dirty="0">
                <a:solidFill>
                  <a:schemeClr val="accent1"/>
                </a:solidFill>
              </a:rPr>
              <a:t>The seventy weeks, or 490 years, especially allotted to the Jews, ended, as we have seen, in A.D. 34.</a:t>
            </a:r>
            <a:r>
              <a:rPr lang="en-AU" sz="2800" dirty="0"/>
              <a:t> {GC 328.1}</a:t>
            </a:r>
          </a:p>
        </p:txBody>
      </p:sp>
    </p:spTree>
    <p:extLst>
      <p:ext uri="{BB962C8B-B14F-4D97-AF65-F5344CB8AC3E}">
        <p14:creationId xmlns:p14="http://schemas.microsoft.com/office/powerpoint/2010/main" val="1920651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6"/>
            <a:ext cx="9983252" cy="1049235"/>
          </a:xfrm>
        </p:spPr>
        <p:txBody>
          <a:bodyPr>
            <a:normAutofit/>
          </a:bodyPr>
          <a:lstStyle/>
          <a:p>
            <a:r>
              <a:rPr lang="en-AU" dirty="0"/>
              <a:t>2. How was the year AD 31 established for the crucifixion of Christ</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1450392" y="1703693"/>
            <a:ext cx="9291215" cy="3450613"/>
          </a:xfrm>
        </p:spPr>
        <p:txBody>
          <a:bodyPr>
            <a:normAutofit fontScale="77500" lnSpcReduction="20000"/>
          </a:bodyPr>
          <a:lstStyle/>
          <a:p>
            <a:pPr marL="0" indent="0" algn="just">
              <a:buNone/>
            </a:pPr>
            <a:r>
              <a:rPr lang="en-AU" sz="2800" dirty="0"/>
              <a:t>If the </a:t>
            </a:r>
            <a:r>
              <a:rPr lang="en-AU" sz="2800" dirty="0" err="1"/>
              <a:t>Cariate</a:t>
            </a:r>
            <a:r>
              <a:rPr lang="en-AU" sz="2800" dirty="0"/>
              <a:t> Jews are correct, the true </a:t>
            </a:r>
            <a:r>
              <a:rPr lang="en-AU" sz="2800" dirty="0" err="1"/>
              <a:t>passover</a:t>
            </a:r>
            <a:r>
              <a:rPr lang="en-AU" sz="2800" dirty="0"/>
              <a:t> in A. D. 33, was held one moon, or 29 days later than Ferguson supposed, which would bring it that year, on Saturday. In the same table, Ferguson shows us that in A. D. 30, the </a:t>
            </a:r>
            <a:r>
              <a:rPr lang="en-AU" sz="2800" dirty="0" err="1"/>
              <a:t>Rabinical</a:t>
            </a:r>
            <a:r>
              <a:rPr lang="en-AU" sz="2800" dirty="0"/>
              <a:t> </a:t>
            </a:r>
            <a:r>
              <a:rPr lang="en-AU" sz="2800" dirty="0" err="1"/>
              <a:t>passover</a:t>
            </a:r>
            <a:r>
              <a:rPr lang="en-AU" sz="2800" dirty="0"/>
              <a:t> came on Thursday: if therefore we reckon from that time 29 days to the </a:t>
            </a:r>
            <a:r>
              <a:rPr lang="en-AU" sz="2800" dirty="0" err="1"/>
              <a:t>Caraite</a:t>
            </a:r>
            <a:r>
              <a:rPr lang="en-AU" sz="2800" dirty="0"/>
              <a:t> </a:t>
            </a:r>
            <a:r>
              <a:rPr lang="en-AU" sz="2800" dirty="0" err="1"/>
              <a:t>passover</a:t>
            </a:r>
            <a:r>
              <a:rPr lang="en-AU" sz="2800" dirty="0"/>
              <a:t>, it will bring us to Friday of the next moon. </a:t>
            </a:r>
            <a:r>
              <a:rPr lang="en-AU" sz="2800" dirty="0">
                <a:solidFill>
                  <a:schemeClr val="accent1"/>
                </a:solidFill>
              </a:rPr>
              <a:t>We therefore find that according to Ferguson if the </a:t>
            </a:r>
            <a:r>
              <a:rPr lang="en-AU" sz="2800" dirty="0" err="1">
                <a:solidFill>
                  <a:schemeClr val="accent1"/>
                </a:solidFill>
              </a:rPr>
              <a:t>Caraite</a:t>
            </a:r>
            <a:r>
              <a:rPr lang="en-AU" sz="2800" dirty="0">
                <a:solidFill>
                  <a:schemeClr val="accent1"/>
                </a:solidFill>
              </a:rPr>
              <a:t> Jews are correct, the crucifixion was in A. D.30</a:t>
            </a:r>
            <a:r>
              <a:rPr lang="en-AU" sz="2800" dirty="0"/>
              <a:t>, [Had not found the zero year at this point] </a:t>
            </a:r>
            <a:r>
              <a:rPr lang="en-AU" sz="2800" dirty="0">
                <a:solidFill>
                  <a:schemeClr val="accent1"/>
                </a:solidFill>
              </a:rPr>
              <a:t>in the middle of the week, this would leave 3 1-2 years from the 7th month of A. D. 26 and 3 1-2 years</a:t>
            </a:r>
            <a:r>
              <a:rPr lang="en-AU" sz="2800" dirty="0"/>
              <a:t>. Joshua Himes Signs of the Times, July 12, 1843 </a:t>
            </a:r>
          </a:p>
        </p:txBody>
      </p:sp>
    </p:spTree>
    <p:extLst>
      <p:ext uri="{BB962C8B-B14F-4D97-AF65-F5344CB8AC3E}">
        <p14:creationId xmlns:p14="http://schemas.microsoft.com/office/powerpoint/2010/main" val="501080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6"/>
            <a:ext cx="9983252" cy="1049235"/>
          </a:xfrm>
        </p:spPr>
        <p:txBody>
          <a:bodyPr>
            <a:normAutofit/>
          </a:bodyPr>
          <a:lstStyle/>
          <a:p>
            <a:r>
              <a:rPr lang="en-AU" dirty="0"/>
              <a:t>2. How was the year AD 31 established for the crucifixion of Christ</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1450392" y="1703693"/>
            <a:ext cx="9291215" cy="3450613"/>
          </a:xfrm>
        </p:spPr>
        <p:txBody>
          <a:bodyPr>
            <a:normAutofit fontScale="77500" lnSpcReduction="20000"/>
          </a:bodyPr>
          <a:lstStyle/>
          <a:p>
            <a:pPr marL="0" indent="0" algn="just">
              <a:buNone/>
            </a:pPr>
            <a:r>
              <a:rPr lang="en-AU" sz="2800" dirty="0"/>
              <a:t>The question is often asked, When does the Jewish year terminate? The general impression has been, that it only extends to the 21st of March.--This opinion, however, is only in accordance with the present method of reckoning time, in use among the Jewish </a:t>
            </a:r>
            <a:r>
              <a:rPr lang="en-AU" sz="2800" dirty="0" err="1"/>
              <a:t>Rabbins</a:t>
            </a:r>
            <a:r>
              <a:rPr lang="en-AU" sz="2800" dirty="0"/>
              <a:t>: </a:t>
            </a:r>
            <a:r>
              <a:rPr lang="en-AU" sz="2800" dirty="0">
                <a:solidFill>
                  <a:schemeClr val="accent1"/>
                </a:solidFill>
              </a:rPr>
              <a:t>but in this they have, departed from the requirements of the Mosaic law. According to the 23rd of Levit. the year was to commence with the appearance of the New Moon nearest the barley harvest, which, in Judea, is one entire Moon later than the one at which the </a:t>
            </a:r>
            <a:r>
              <a:rPr lang="en-AU" sz="2800" dirty="0" err="1">
                <a:solidFill>
                  <a:schemeClr val="accent1"/>
                </a:solidFill>
              </a:rPr>
              <a:t>Rabbins</a:t>
            </a:r>
            <a:r>
              <a:rPr lang="en-AU" sz="2800" dirty="0">
                <a:solidFill>
                  <a:schemeClr val="accent1"/>
                </a:solidFill>
              </a:rPr>
              <a:t> </a:t>
            </a:r>
            <a:r>
              <a:rPr lang="en-AU" sz="2800" dirty="0"/>
              <a:t>commence their year. – JV Himes, ST, March 20, 1884 </a:t>
            </a:r>
          </a:p>
        </p:txBody>
      </p:sp>
    </p:spTree>
    <p:extLst>
      <p:ext uri="{BB962C8B-B14F-4D97-AF65-F5344CB8AC3E}">
        <p14:creationId xmlns:p14="http://schemas.microsoft.com/office/powerpoint/2010/main" val="44740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6"/>
            <a:ext cx="9983252" cy="1049235"/>
          </a:xfrm>
        </p:spPr>
        <p:txBody>
          <a:bodyPr>
            <a:normAutofit/>
          </a:bodyPr>
          <a:lstStyle/>
          <a:p>
            <a:r>
              <a:rPr lang="en-AU" dirty="0"/>
              <a:t>2. How was the year AD 31 established for the crucifixion of Christ</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671053" y="1703693"/>
            <a:ext cx="10762592" cy="4203036"/>
          </a:xfrm>
        </p:spPr>
        <p:txBody>
          <a:bodyPr>
            <a:normAutofit fontScale="92500" lnSpcReduction="10000"/>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Originally, the Jewish year, as shown by Dr. </a:t>
            </a:r>
            <a:r>
              <a:rPr lang="en-AU" sz="2400" dirty="0" err="1">
                <a:effectLst/>
                <a:latin typeface="Calibri" panose="020F0502020204030204" pitchFamily="34" charset="0"/>
                <a:ea typeface="Calibri" panose="020F0502020204030204" pitchFamily="34" charset="0"/>
                <a:cs typeface="Arial" panose="020B0604020202020204" pitchFamily="34" charset="0"/>
              </a:rPr>
              <a:t>Prideaux</a:t>
            </a:r>
            <a:r>
              <a:rPr lang="en-AU" sz="2400" dirty="0">
                <a:effectLst/>
                <a:latin typeface="Calibri" panose="020F0502020204030204" pitchFamily="34" charset="0"/>
                <a:ea typeface="Calibri" panose="020F0502020204030204" pitchFamily="34" charset="0"/>
                <a:cs typeface="Arial" panose="020B0604020202020204" pitchFamily="34" charset="0"/>
              </a:rPr>
              <a:t>, was entirely inartificial, and continued thus so long as they remained in their own land, before their enemies began to reign over them. A few hundred years before Christ, they used an astronomical cycle of 84 years, with a certain number of intercalary years, containing thirteen moons each, instead of twelve, the usual number. This was found to be faulty, and </a:t>
            </a:r>
            <a:r>
              <a:rPr lang="en-AU" sz="2400" dirty="0" err="1">
                <a:effectLst/>
                <a:latin typeface="Calibri" panose="020F0502020204030204" pitchFamily="34" charset="0"/>
                <a:ea typeface="Calibri" panose="020F0502020204030204" pitchFamily="34" charset="0"/>
                <a:cs typeface="Arial" panose="020B0604020202020204" pitchFamily="34" charset="0"/>
              </a:rPr>
              <a:t>Meto's</a:t>
            </a:r>
            <a:r>
              <a:rPr lang="en-AU" sz="2400" dirty="0">
                <a:effectLst/>
                <a:latin typeface="Calibri" panose="020F0502020204030204" pitchFamily="34" charset="0"/>
                <a:ea typeface="Calibri" panose="020F0502020204030204" pitchFamily="34" charset="0"/>
                <a:cs typeface="Arial" panose="020B0604020202020204" pitchFamily="34" charset="0"/>
              </a:rPr>
              <a:t> cycle of 19 years, was substituted for it. To remedy its defects the Jewish calendar in its </a:t>
            </a:r>
            <a:r>
              <a:rPr lang="en-AU" sz="2400" dirty="0" err="1">
                <a:effectLst/>
                <a:latin typeface="Calibri" panose="020F0502020204030204" pitchFamily="34" charset="0"/>
                <a:ea typeface="Calibri" panose="020F0502020204030204" pitchFamily="34" charset="0"/>
                <a:cs typeface="Arial" panose="020B0604020202020204" pitchFamily="34" charset="0"/>
              </a:rPr>
              <a:t>persent</a:t>
            </a:r>
            <a:r>
              <a:rPr lang="en-AU" sz="2400" dirty="0">
                <a:effectLst/>
                <a:latin typeface="Calibri" panose="020F0502020204030204" pitchFamily="34" charset="0"/>
                <a:ea typeface="Calibri" panose="020F0502020204030204" pitchFamily="34" charset="0"/>
                <a:cs typeface="Arial" panose="020B0604020202020204" pitchFamily="34" charset="0"/>
              </a:rPr>
              <a:t> shape was struck out by Rabbi Samuel without its being perfected; it was improved upon by Rabbi Adda, and afterwards perfected by Rabbi Hillel, about A. D. 360. (See </a:t>
            </a:r>
            <a:r>
              <a:rPr lang="en-AU" sz="2400" dirty="0" err="1">
                <a:effectLst/>
                <a:latin typeface="Calibri" panose="020F0502020204030204" pitchFamily="34" charset="0"/>
                <a:ea typeface="Calibri" panose="020F0502020204030204" pitchFamily="34" charset="0"/>
                <a:cs typeface="Arial" panose="020B0604020202020204" pitchFamily="34" charset="0"/>
              </a:rPr>
              <a:t>Prideaux</a:t>
            </a:r>
            <a:r>
              <a:rPr lang="en-AU" sz="2400" dirty="0">
                <a:effectLst/>
                <a:latin typeface="Calibri" panose="020F0502020204030204" pitchFamily="34" charset="0"/>
                <a:ea typeface="Calibri" panose="020F0502020204030204" pitchFamily="34" charset="0"/>
                <a:cs typeface="Arial" panose="020B0604020202020204" pitchFamily="34" charset="0"/>
              </a:rPr>
              <a:t> Con. vol. I, pp. 49-54.)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According to this calendar, the Jewish year ends with the first new moon after the vernal equinox, which this year is March 21st. But according to the </a:t>
            </a:r>
            <a:r>
              <a:rPr lang="en-AU" sz="2400" b="1" dirty="0" err="1">
                <a:solidFill>
                  <a:schemeClr val="accent1"/>
                </a:solidFill>
                <a:effectLst/>
                <a:latin typeface="Calibri" panose="020F0502020204030204" pitchFamily="34" charset="0"/>
                <a:ea typeface="Calibri" panose="020F0502020204030204" pitchFamily="34" charset="0"/>
                <a:cs typeface="Arial" panose="020B0604020202020204" pitchFamily="34" charset="0"/>
              </a:rPr>
              <a:t>Caraite</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Jews, the true year cannot commence till the appearance of the next new moon in April.</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1533534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2920-0CC3-4F58-8EF4-32B432E4DC28}"/>
              </a:ext>
            </a:extLst>
          </p:cNvPr>
          <p:cNvSpPr>
            <a:spLocks noGrp="1"/>
          </p:cNvSpPr>
          <p:nvPr>
            <p:ph type="title"/>
          </p:nvPr>
        </p:nvSpPr>
        <p:spPr>
          <a:xfrm>
            <a:off x="1104374" y="465306"/>
            <a:ext cx="9983252" cy="1049235"/>
          </a:xfrm>
        </p:spPr>
        <p:txBody>
          <a:bodyPr>
            <a:normAutofit/>
          </a:bodyPr>
          <a:lstStyle/>
          <a:p>
            <a:r>
              <a:rPr lang="en-AU" dirty="0"/>
              <a:t>2. How was the year AD 31 established for the crucifixion of Christ</a:t>
            </a:r>
          </a:p>
        </p:txBody>
      </p:sp>
      <p:sp>
        <p:nvSpPr>
          <p:cNvPr id="3" name="Content Placeholder 2">
            <a:extLst>
              <a:ext uri="{FF2B5EF4-FFF2-40B4-BE49-F238E27FC236}">
                <a16:creationId xmlns:a16="http://schemas.microsoft.com/office/drawing/2014/main" id="{E6CD0527-C5E8-48C1-A8A6-34FCF1351777}"/>
              </a:ext>
            </a:extLst>
          </p:cNvPr>
          <p:cNvSpPr>
            <a:spLocks noGrp="1"/>
          </p:cNvSpPr>
          <p:nvPr>
            <p:ph idx="1"/>
          </p:nvPr>
        </p:nvSpPr>
        <p:spPr>
          <a:xfrm>
            <a:off x="671053" y="1703693"/>
            <a:ext cx="10762592" cy="4203036"/>
          </a:xfrm>
        </p:spPr>
        <p:txBody>
          <a:bodyPr>
            <a:normAutofit/>
          </a:bodyPr>
          <a:lstStyle/>
          <a:p>
            <a:pPr marL="0" indent="0" algn="just">
              <a:lnSpc>
                <a:spcPct val="115000"/>
              </a:lnSpc>
              <a:spcAft>
                <a:spcPts val="1000"/>
              </a:spcAft>
              <a:buNone/>
            </a:pP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That the </a:t>
            </a:r>
            <a:r>
              <a:rPr lang="en-AU" sz="2400" b="1" dirty="0" err="1">
                <a:solidFill>
                  <a:schemeClr val="accent1"/>
                </a:solidFill>
                <a:effectLst/>
                <a:latin typeface="Calibri" panose="020F0502020204030204" pitchFamily="34" charset="0"/>
                <a:ea typeface="Calibri" panose="020F0502020204030204" pitchFamily="34" charset="0"/>
                <a:cs typeface="Arial" panose="020B0604020202020204" pitchFamily="34" charset="0"/>
              </a:rPr>
              <a:t>Caraite</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Jews are correct, is plain from the 23rd of Lev., which requires that the barley shall be ripe at the </a:t>
            </a:r>
            <a:r>
              <a:rPr lang="en-AU" sz="2400" b="1" dirty="0" err="1">
                <a:solidFill>
                  <a:schemeClr val="accent1"/>
                </a:solidFill>
                <a:effectLst/>
                <a:latin typeface="Calibri" panose="020F0502020204030204" pitchFamily="34" charset="0"/>
                <a:ea typeface="Calibri" panose="020F0502020204030204" pitchFamily="34" charset="0"/>
                <a:cs typeface="Arial" panose="020B0604020202020204" pitchFamily="34" charset="0"/>
              </a:rPr>
              <a:t>passover</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on the 14th day</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of the first month</a:t>
            </a:r>
            <a:r>
              <a:rPr lang="en-AU" sz="2400" dirty="0">
                <a:effectLst/>
                <a:latin typeface="Calibri" panose="020F0502020204030204" pitchFamily="34" charset="0"/>
                <a:ea typeface="Calibri" panose="020F0502020204030204" pitchFamily="34" charset="0"/>
                <a:cs typeface="Arial" panose="020B0604020202020204" pitchFamily="34" charset="0"/>
              </a:rPr>
              <a:t>, and which, at Jerusalem, is one whole moon later, than the </a:t>
            </a:r>
            <a:r>
              <a:rPr lang="en-AU" sz="2400" dirty="0" err="1">
                <a:effectLst/>
                <a:latin typeface="Calibri" panose="020F0502020204030204" pitchFamily="34" charset="0"/>
                <a:ea typeface="Calibri" panose="020F0502020204030204" pitchFamily="34" charset="0"/>
                <a:cs typeface="Arial" panose="020B0604020202020204" pitchFamily="34" charset="0"/>
              </a:rPr>
              <a:t>Rabbins</a:t>
            </a:r>
            <a:r>
              <a:rPr lang="en-AU" sz="2400" dirty="0">
                <a:effectLst/>
                <a:latin typeface="Calibri" panose="020F0502020204030204" pitchFamily="34" charset="0"/>
                <a:ea typeface="Calibri" panose="020F0502020204030204" pitchFamily="34" charset="0"/>
                <a:cs typeface="Arial" panose="020B0604020202020204" pitchFamily="34" charset="0"/>
              </a:rPr>
              <a:t> keep the </a:t>
            </a:r>
            <a:r>
              <a:rPr lang="en-AU" sz="2400" dirty="0" err="1">
                <a:effectLst/>
                <a:latin typeface="Calibri" panose="020F0502020204030204" pitchFamily="34" charset="0"/>
                <a:ea typeface="Calibri" panose="020F0502020204030204" pitchFamily="34" charset="0"/>
                <a:cs typeface="Arial" panose="020B0604020202020204" pitchFamily="34" charset="0"/>
              </a:rPr>
              <a:t>passover</a:t>
            </a:r>
            <a:r>
              <a:rPr lang="en-AU" sz="2400" dirty="0">
                <a:effectLst/>
                <a:latin typeface="Calibri" panose="020F0502020204030204" pitchFamily="34" charset="0"/>
                <a:ea typeface="Calibri" panose="020F0502020204030204" pitchFamily="34" charset="0"/>
                <a:cs typeface="Arial" panose="020B0604020202020204" pitchFamily="34" charset="0"/>
              </a:rPr>
              <a:t>, and who pay no attention to this requirement of God. Joshua Himes, Signs of the Times, March 20, 1844</a:t>
            </a:r>
          </a:p>
        </p:txBody>
      </p:sp>
    </p:spTree>
    <p:extLst>
      <p:ext uri="{BB962C8B-B14F-4D97-AF65-F5344CB8AC3E}">
        <p14:creationId xmlns:p14="http://schemas.microsoft.com/office/powerpoint/2010/main" val="399933881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12615</TotalTime>
  <Words>3543</Words>
  <Application>Microsoft Office PowerPoint</Application>
  <PresentationFormat>Widescreen</PresentationFormat>
  <Paragraphs>98</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Rockwell</vt:lpstr>
      <vt:lpstr>Gallery</vt:lpstr>
      <vt:lpstr>Midnight Cry Calendar</vt:lpstr>
      <vt:lpstr>1. The Prophetic foundations of Adventism</vt:lpstr>
      <vt:lpstr>1. The Prophetic foundations of Adventism</vt:lpstr>
      <vt:lpstr>1. The Prophetic foundations of Adventism</vt:lpstr>
      <vt:lpstr>1. The Prophetic foundations of Adventism</vt:lpstr>
      <vt:lpstr>2. How was the year AD 31 established for the crucifixion of Christ</vt:lpstr>
      <vt:lpstr>2. How was the year AD 31 established for the crucifixion of Christ</vt:lpstr>
      <vt:lpstr>2. How was the year AD 31 established for the crucifixion of Christ</vt:lpstr>
      <vt:lpstr>2. How was the year AD 31 established for the crucifixion of Christ</vt:lpstr>
      <vt:lpstr>2. How was the year AD 31 established for the crucifixion of Christ</vt:lpstr>
      <vt:lpstr>3. The Midnight Cry</vt:lpstr>
      <vt:lpstr>3. The Midnight Cry</vt:lpstr>
      <vt:lpstr>3. The Midnight Cry - Loughborough</vt:lpstr>
      <vt:lpstr>3. The Midnight Cry - Loughborough</vt:lpstr>
      <vt:lpstr>3. The Midnight Cry - Loughborough</vt:lpstr>
      <vt:lpstr>3. The Midnight Cry - Loughborough</vt:lpstr>
      <vt:lpstr>3. The Midnight Cry - Loughborough</vt:lpstr>
      <vt:lpstr>3. The Midnight Cry - Snow</vt:lpstr>
      <vt:lpstr>3. The Midnight Cry - Snow</vt:lpstr>
      <vt:lpstr>3. The Midnight Cry – GC88</vt:lpstr>
      <vt:lpstr>4. What Was Ellen White Shown about the Midnight Cry?</vt:lpstr>
      <vt:lpstr>5. The Midnight Cry – Light for our feet</vt:lpstr>
      <vt:lpstr>6. Behold the Bridegroom Cometh</vt:lpstr>
      <vt:lpstr>6. Behold the Bridegroom Cometh - Channel</vt:lpstr>
      <vt:lpstr>6. Behold the Bridegroom Cometh - Channel</vt:lpstr>
      <vt:lpstr>7. The Sealing</vt:lpstr>
      <vt:lpstr>Midnight Cry Calendar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 Ebens</dc:creator>
  <cp:lastModifiedBy>Adrian Ebens</cp:lastModifiedBy>
  <cp:revision>225</cp:revision>
  <dcterms:created xsi:type="dcterms:W3CDTF">2020-11-26T04:46:46Z</dcterms:created>
  <dcterms:modified xsi:type="dcterms:W3CDTF">2021-03-17T07:43:07Z</dcterms:modified>
</cp:coreProperties>
</file>