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9" r:id="rId3"/>
    <p:sldId id="517" r:id="rId4"/>
    <p:sldId id="516" r:id="rId5"/>
    <p:sldId id="529" r:id="rId6"/>
    <p:sldId id="502" r:id="rId7"/>
    <p:sldId id="518" r:id="rId8"/>
    <p:sldId id="519" r:id="rId9"/>
    <p:sldId id="510" r:id="rId10"/>
    <p:sldId id="511" r:id="rId11"/>
    <p:sldId id="491" r:id="rId12"/>
    <p:sldId id="499" r:id="rId13"/>
    <p:sldId id="470" r:id="rId14"/>
    <p:sldId id="505" r:id="rId15"/>
    <p:sldId id="507" r:id="rId16"/>
    <p:sldId id="520" r:id="rId17"/>
    <p:sldId id="509" r:id="rId18"/>
    <p:sldId id="530" r:id="rId19"/>
    <p:sldId id="531" r:id="rId20"/>
    <p:sldId id="521" r:id="rId21"/>
    <p:sldId id="532" r:id="rId22"/>
    <p:sldId id="533" r:id="rId23"/>
    <p:sldId id="534" r:id="rId24"/>
    <p:sldId id="525" r:id="rId25"/>
    <p:sldId id="535" r:id="rId26"/>
    <p:sldId id="536" r:id="rId27"/>
    <p:sldId id="515" r:id="rId28"/>
    <p:sldId id="52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80" d="100"/>
          <a:sy n="80" d="100"/>
        </p:scale>
        <p:origin x="102" y="14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18/08/2021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18/08/2021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18/08/2021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18/08/2021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18/08/2021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18/08/2021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906297" y="1632154"/>
            <a:ext cx="7207045" cy="3872779"/>
          </a:xfrm>
        </p:spPr>
        <p:txBody>
          <a:bodyPr>
            <a:noAutofit/>
          </a:bodyPr>
          <a:lstStyle/>
          <a:p>
            <a:pPr algn="ctr"/>
            <a:r>
              <a:rPr lang="en-AU" sz="7200" dirty="0">
                <a:effectLst>
                  <a:outerShdw blurRad="38100" dist="38100" dir="2700000" algn="tl">
                    <a:srgbClr val="000000">
                      <a:alpha val="43137"/>
                    </a:srgbClr>
                  </a:outerShdw>
                </a:effectLst>
              </a:rPr>
              <a:t>The Nature </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of Christ and the Atonement</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13" y="1910481"/>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02891" y="343903"/>
            <a:ext cx="10087646" cy="1049235"/>
          </a:xfrm>
        </p:spPr>
        <p:txBody>
          <a:bodyPr>
            <a:normAutofit/>
          </a:bodyPr>
          <a:lstStyle/>
          <a:p>
            <a:r>
              <a:rPr lang="en-AU" sz="4000" dirty="0"/>
              <a:t>Source of Adam’s Enmity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868129"/>
            <a:ext cx="10199237" cy="1769806"/>
          </a:xfrm>
        </p:spPr>
        <p:txBody>
          <a:bodyPr>
            <a:noAutofit/>
          </a:bodyPr>
          <a:lstStyle/>
          <a:p>
            <a:pPr marL="0" indent="0" algn="just">
              <a:buNone/>
            </a:pPr>
            <a:r>
              <a:rPr lang="en-AU" sz="2400" dirty="0">
                <a:latin typeface="+mn-lt"/>
              </a:rPr>
              <a:t>An expression of sadness came over the face of Adam. He appeared astonished and alarmed. </a:t>
            </a:r>
            <a:r>
              <a:rPr lang="en-AU" sz="2400" dirty="0">
                <a:solidFill>
                  <a:srgbClr val="92D050"/>
                </a:solidFill>
                <a:latin typeface="+mn-lt"/>
              </a:rPr>
              <a:t>To the words of Eve he replied that this must be the foe against whom they had been warned; and </a:t>
            </a:r>
            <a:r>
              <a:rPr lang="en-AU" sz="2400" u="sng" dirty="0">
                <a:solidFill>
                  <a:srgbClr val="92D050"/>
                </a:solidFill>
                <a:latin typeface="+mn-lt"/>
              </a:rPr>
              <a:t>by the divine sentence she must die</a:t>
            </a:r>
            <a:r>
              <a:rPr lang="en-AU" sz="2400" dirty="0">
                <a:solidFill>
                  <a:srgbClr val="92D050"/>
                </a:solidFill>
                <a:latin typeface="+mn-lt"/>
              </a:rPr>
              <a:t>. </a:t>
            </a:r>
            <a:r>
              <a:rPr lang="en-AU" sz="2400" dirty="0">
                <a:latin typeface="+mn-lt"/>
              </a:rPr>
              <a:t>PP 56</a:t>
            </a:r>
          </a:p>
          <a:p>
            <a:pPr marL="0" indent="0" algn="just">
              <a:buNone/>
            </a:pPr>
            <a:endParaRPr lang="en-AU" sz="2400" dirty="0">
              <a:solidFill>
                <a:srgbClr val="92D050"/>
              </a:solidFill>
              <a:latin typeface="+mn-lt"/>
            </a:endParaRPr>
          </a:p>
        </p:txBody>
      </p:sp>
    </p:spTree>
    <p:extLst>
      <p:ext uri="{BB962C8B-B14F-4D97-AF65-F5344CB8AC3E}">
        <p14:creationId xmlns:p14="http://schemas.microsoft.com/office/powerpoint/2010/main" val="255969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Event of Adam’s Enmity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200" dirty="0">
                <a:latin typeface="+mn-lt"/>
              </a:rPr>
              <a:t>Adam understood that his companion had transgressed the command of God, disregarded the only prohibition laid upon them as a test of their fidelity and love. </a:t>
            </a:r>
            <a:r>
              <a:rPr lang="en-AU" sz="2200" dirty="0">
                <a:solidFill>
                  <a:srgbClr val="92D050"/>
                </a:solidFill>
                <a:latin typeface="+mn-lt"/>
              </a:rPr>
              <a:t>There was a terrible struggle in his mind. </a:t>
            </a:r>
            <a:r>
              <a:rPr lang="en-AU" sz="2200" dirty="0">
                <a:latin typeface="+mn-lt"/>
              </a:rPr>
              <a:t>He mourned that he had permitted Eve to wander from his side. But now the deed was done; </a:t>
            </a:r>
            <a:r>
              <a:rPr lang="en-AU" sz="2200" dirty="0">
                <a:solidFill>
                  <a:srgbClr val="92D050"/>
                </a:solidFill>
                <a:latin typeface="+mn-lt"/>
              </a:rPr>
              <a:t>he must be separated from her whose society had been his joy. </a:t>
            </a:r>
            <a:r>
              <a:rPr lang="en-AU" sz="2200" dirty="0">
                <a:latin typeface="+mn-lt"/>
              </a:rPr>
              <a:t>How could he have it thus? Adam had enjoyed the companionship of God and of holy angels. He had looked upon the glory of the Creator. </a:t>
            </a:r>
            <a:r>
              <a:rPr lang="en-AU" sz="2200" dirty="0">
                <a:solidFill>
                  <a:srgbClr val="92D050"/>
                </a:solidFill>
                <a:latin typeface="+mn-lt"/>
              </a:rPr>
              <a:t>He understood the high destiny opened to the human race should they remain faithful to God.</a:t>
            </a:r>
            <a:r>
              <a:rPr lang="en-AU" sz="2200" dirty="0">
                <a:latin typeface="+mn-lt"/>
              </a:rPr>
              <a:t> Yet all these blessings were lost sight of in the fear of losing that one gift which in his eyes outvalued every other. </a:t>
            </a:r>
            <a:r>
              <a:rPr lang="en-AU" sz="2200" dirty="0">
                <a:solidFill>
                  <a:srgbClr val="92D050"/>
                </a:solidFill>
                <a:latin typeface="+mn-lt"/>
              </a:rPr>
              <a:t>Love, gratitude, loyalty to the Creator--all were overborne by love to Eve. She was a part of himself, and he could not endure the thought of separation. </a:t>
            </a:r>
            <a:r>
              <a:rPr lang="en-AU" sz="2200" dirty="0">
                <a:latin typeface="+mn-lt"/>
              </a:rPr>
              <a:t>PP 56 </a:t>
            </a:r>
          </a:p>
        </p:txBody>
      </p:sp>
    </p:spTree>
    <p:extLst>
      <p:ext uri="{BB962C8B-B14F-4D97-AF65-F5344CB8AC3E}">
        <p14:creationId xmlns:p14="http://schemas.microsoft.com/office/powerpoint/2010/main" val="243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Adam’s Justice System.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9"/>
            <a:ext cx="10199237" cy="4406081"/>
          </a:xfrm>
        </p:spPr>
        <p:txBody>
          <a:bodyPr>
            <a:noAutofit/>
          </a:bodyPr>
          <a:lstStyle/>
          <a:p>
            <a:pPr marL="0" indent="0" algn="just">
              <a:buNone/>
            </a:pPr>
            <a:r>
              <a:rPr lang="en-AU" sz="2400" dirty="0">
                <a:latin typeface="+mn-lt"/>
              </a:rPr>
              <a:t>To the words of Eve he replied that this must be the foe against whom they had been warned; and </a:t>
            </a:r>
            <a:r>
              <a:rPr lang="en-AU" sz="2400" dirty="0">
                <a:solidFill>
                  <a:srgbClr val="92D050"/>
                </a:solidFill>
                <a:latin typeface="+mn-lt"/>
              </a:rPr>
              <a:t>by the divine sentence she must die.</a:t>
            </a:r>
            <a:r>
              <a:rPr lang="en-AU" sz="2400" dirty="0">
                <a:latin typeface="+mn-lt"/>
              </a:rPr>
              <a:t> PP 56</a:t>
            </a:r>
          </a:p>
          <a:p>
            <a:pPr marL="0" indent="0" algn="just">
              <a:buNone/>
            </a:pPr>
            <a:r>
              <a:rPr lang="en-AU" sz="2400" dirty="0">
                <a:latin typeface="+mn-lt"/>
              </a:rPr>
              <a:t>Gen 3:12  And the man said, The woman </a:t>
            </a:r>
            <a:r>
              <a:rPr lang="en-AU" sz="2400" dirty="0">
                <a:solidFill>
                  <a:srgbClr val="92D050"/>
                </a:solidFill>
                <a:latin typeface="+mn-lt"/>
              </a:rPr>
              <a:t>whom thou </a:t>
            </a:r>
            <a:r>
              <a:rPr lang="en-AU" sz="2400" dirty="0" err="1">
                <a:solidFill>
                  <a:srgbClr val="92D050"/>
                </a:solidFill>
                <a:latin typeface="+mn-lt"/>
              </a:rPr>
              <a:t>gavest</a:t>
            </a:r>
            <a:r>
              <a:rPr lang="en-AU" sz="2400" dirty="0">
                <a:solidFill>
                  <a:srgbClr val="92D050"/>
                </a:solidFill>
                <a:latin typeface="+mn-lt"/>
              </a:rPr>
              <a:t> to be with me</a:t>
            </a:r>
            <a:r>
              <a:rPr lang="en-AU" sz="2400" dirty="0">
                <a:latin typeface="+mn-lt"/>
              </a:rPr>
              <a:t>, she gave me of the tree, and I did eat. </a:t>
            </a:r>
          </a:p>
          <a:p>
            <a:pPr marL="0" indent="0" algn="just">
              <a:buNone/>
            </a:pPr>
            <a:endParaRPr lang="en-AU" sz="2400" dirty="0">
              <a:latin typeface="+mn-lt"/>
            </a:endParaRPr>
          </a:p>
          <a:p>
            <a:pPr marL="0" indent="0" algn="just">
              <a:buNone/>
            </a:pPr>
            <a:r>
              <a:rPr lang="en-AU" sz="2400" dirty="0">
                <a:latin typeface="+mn-lt"/>
              </a:rPr>
              <a:t>Adam judged God through His Son worthy of death.</a:t>
            </a:r>
          </a:p>
          <a:p>
            <a:pPr marL="0" indent="0" algn="just">
              <a:buNone/>
            </a:pPr>
            <a:r>
              <a:rPr lang="en-AU" sz="2400" dirty="0">
                <a:latin typeface="+mn-lt"/>
              </a:rPr>
              <a:t>Job 31:33  If I covered my transgressions </a:t>
            </a:r>
            <a:r>
              <a:rPr lang="en-AU" sz="2400" dirty="0">
                <a:solidFill>
                  <a:srgbClr val="92D050"/>
                </a:solidFill>
                <a:latin typeface="+mn-lt"/>
              </a:rPr>
              <a:t>as Adam, by hiding mine iniquity in my bosom: </a:t>
            </a:r>
          </a:p>
          <a:p>
            <a:pPr marL="0" indent="0" algn="just">
              <a:buNone/>
            </a:pPr>
            <a:r>
              <a:rPr lang="en-AU" sz="2400" dirty="0">
                <a:latin typeface="+mn-lt"/>
              </a:rPr>
              <a:t> </a:t>
            </a:r>
          </a:p>
          <a:p>
            <a:pPr marL="0" indent="0" algn="just">
              <a:buNone/>
            </a:pPr>
            <a:endParaRPr lang="en-AU" sz="2400" dirty="0">
              <a:latin typeface="+mn-lt"/>
            </a:endParaRPr>
          </a:p>
        </p:txBody>
      </p:sp>
    </p:spTree>
    <p:extLst>
      <p:ext uri="{BB962C8B-B14F-4D97-AF65-F5344CB8AC3E}">
        <p14:creationId xmlns:p14="http://schemas.microsoft.com/office/powerpoint/2010/main" val="187925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Projection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47999" y="1931960"/>
            <a:ext cx="10318395" cy="2195130"/>
          </a:xfrm>
        </p:spPr>
        <p:txBody>
          <a:bodyPr>
            <a:normAutofit/>
          </a:bodyPr>
          <a:lstStyle/>
          <a:p>
            <a:pPr marL="0" indent="0" algn="just">
              <a:buNone/>
            </a:pPr>
            <a:r>
              <a:rPr lang="en-AU" sz="2400" dirty="0">
                <a:latin typeface="+mn-lt"/>
              </a:rPr>
              <a:t>Psychological projection is a defence mechanism in which the </a:t>
            </a:r>
            <a:r>
              <a:rPr lang="en-AU" sz="2400" dirty="0">
                <a:solidFill>
                  <a:srgbClr val="92D050"/>
                </a:solidFill>
                <a:latin typeface="+mn-lt"/>
              </a:rPr>
              <a:t>human ego defends itself against unconscious impulses or qualities </a:t>
            </a:r>
            <a:r>
              <a:rPr lang="en-AU" sz="2400" dirty="0">
                <a:latin typeface="+mn-lt"/>
              </a:rPr>
              <a:t>(both positive and negative) </a:t>
            </a:r>
            <a:r>
              <a:rPr lang="en-AU" sz="2400" dirty="0">
                <a:solidFill>
                  <a:srgbClr val="92D050"/>
                </a:solidFill>
                <a:latin typeface="+mn-lt"/>
              </a:rPr>
              <a:t>by denying their existence in themselves while attributing them to others.</a:t>
            </a:r>
          </a:p>
          <a:p>
            <a:pPr marL="0" indent="0" algn="just">
              <a:buNone/>
            </a:pPr>
            <a:r>
              <a:rPr lang="en-AU" sz="2400" dirty="0">
                <a:latin typeface="+mn-lt"/>
              </a:rPr>
              <a:t> https://en.wikipedia.org/wiki/Psychological_projection</a:t>
            </a: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141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Enmity manifested as fear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286796"/>
            <a:ext cx="10199237" cy="3757151"/>
          </a:xfrm>
        </p:spPr>
        <p:txBody>
          <a:bodyPr>
            <a:noAutofit/>
          </a:bodyPr>
          <a:lstStyle/>
          <a:p>
            <a:pPr marL="0" indent="0" algn="just">
              <a:buNone/>
            </a:pPr>
            <a:r>
              <a:rPr lang="en-AU" sz="2400" dirty="0">
                <a:latin typeface="+mn-lt"/>
              </a:rPr>
              <a:t>And they heard the voice of the LORD God walking in the garden in the cool of the day: and </a:t>
            </a:r>
            <a:r>
              <a:rPr lang="en-AU" sz="2400" dirty="0">
                <a:solidFill>
                  <a:srgbClr val="92D050"/>
                </a:solidFill>
                <a:latin typeface="+mn-lt"/>
              </a:rPr>
              <a:t>Adam and his wife hid themselves from the presence of the LORD </a:t>
            </a:r>
            <a:r>
              <a:rPr lang="en-AU" sz="2400" dirty="0">
                <a:latin typeface="+mn-lt"/>
              </a:rPr>
              <a:t>God amongst the trees of the garden. And the LORD God called unto Adam, and said unto him, Where art thou? And he said, </a:t>
            </a:r>
            <a:r>
              <a:rPr lang="en-AU" sz="2400" dirty="0">
                <a:solidFill>
                  <a:srgbClr val="92D050"/>
                </a:solidFill>
                <a:latin typeface="+mn-lt"/>
              </a:rPr>
              <a:t>I heard thy voice in the garden, and I was afraid</a:t>
            </a:r>
            <a:r>
              <a:rPr lang="en-AU" sz="2400" dirty="0">
                <a:latin typeface="+mn-lt"/>
              </a:rPr>
              <a:t>, because I was naked; and I hid myself.(Gen 3:8-10)</a:t>
            </a:r>
          </a:p>
        </p:txBody>
      </p:sp>
    </p:spTree>
    <p:extLst>
      <p:ext uri="{BB962C8B-B14F-4D97-AF65-F5344CB8AC3E}">
        <p14:creationId xmlns:p14="http://schemas.microsoft.com/office/powerpoint/2010/main" val="3765635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Israel’s enmity as fear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8" y="1700981"/>
            <a:ext cx="10199237" cy="2989006"/>
          </a:xfrm>
        </p:spPr>
        <p:txBody>
          <a:bodyPr>
            <a:noAutofit/>
          </a:bodyPr>
          <a:lstStyle/>
          <a:p>
            <a:pPr marL="0" indent="0" algn="just">
              <a:buNone/>
            </a:pPr>
            <a:r>
              <a:rPr lang="en-AU" sz="2400" dirty="0">
                <a:latin typeface="+mn-lt"/>
              </a:rPr>
              <a:t>Exo 24:17  And the sight of the glory of the LORD was like devouring fire on the top of the mount in the eyes of the children of Israel. </a:t>
            </a:r>
          </a:p>
          <a:p>
            <a:pPr marL="0" indent="0" algn="just">
              <a:buNone/>
            </a:pPr>
            <a:r>
              <a:rPr lang="en-AU" sz="2400" dirty="0">
                <a:latin typeface="+mn-lt"/>
              </a:rPr>
              <a:t>And the people </a:t>
            </a:r>
            <a:r>
              <a:rPr lang="en-AU" sz="2400" dirty="0" err="1">
                <a:latin typeface="+mn-lt"/>
              </a:rPr>
              <a:t>spake</a:t>
            </a:r>
            <a:r>
              <a:rPr lang="en-AU" sz="2400" dirty="0">
                <a:latin typeface="+mn-lt"/>
              </a:rPr>
              <a:t> against God, and against Moses, Wherefore have ye brought us up out of Egypt to die in the wilderness? for there is no bread, neither is there any water; and our soul </a:t>
            </a:r>
            <a:r>
              <a:rPr lang="en-AU" sz="2400" dirty="0" err="1">
                <a:latin typeface="+mn-lt"/>
              </a:rPr>
              <a:t>loatheth</a:t>
            </a:r>
            <a:r>
              <a:rPr lang="en-AU" sz="2400" dirty="0">
                <a:latin typeface="+mn-lt"/>
              </a:rPr>
              <a:t> this light bread.(Num 21:5)</a:t>
            </a:r>
          </a:p>
        </p:txBody>
      </p:sp>
    </p:spTree>
    <p:extLst>
      <p:ext uri="{BB962C8B-B14F-4D97-AF65-F5344CB8AC3E}">
        <p14:creationId xmlns:p14="http://schemas.microsoft.com/office/powerpoint/2010/main" val="298235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How does Christ slay the Enmity?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710881"/>
          </a:xfrm>
        </p:spPr>
        <p:txBody>
          <a:bodyPr>
            <a:noAutofit/>
          </a:bodyPr>
          <a:lstStyle/>
          <a:p>
            <a:pPr marL="0" indent="0" algn="just">
              <a:buNone/>
            </a:pPr>
            <a:r>
              <a:rPr lang="en-AU" sz="2400" dirty="0">
                <a:latin typeface="+mn-lt"/>
              </a:rPr>
              <a:t>Heb 10:5  Wherefore when he cometh into the world, he saith, Sacrifice and offering thou </a:t>
            </a:r>
            <a:r>
              <a:rPr lang="en-AU" sz="2400" dirty="0" err="1">
                <a:latin typeface="+mn-lt"/>
              </a:rPr>
              <a:t>wouldest</a:t>
            </a:r>
            <a:r>
              <a:rPr lang="en-AU" sz="2400" dirty="0">
                <a:latin typeface="+mn-lt"/>
              </a:rPr>
              <a:t> not, but a body hast thou prepared me: </a:t>
            </a:r>
          </a:p>
          <a:p>
            <a:pPr marL="0" indent="0" algn="just">
              <a:buNone/>
            </a:pPr>
            <a:r>
              <a:rPr lang="en-AU" sz="2400" dirty="0">
                <a:latin typeface="+mn-lt"/>
              </a:rPr>
              <a:t>But now in Christ Jesus you who once were far off have been brought near by the blood of Christ. For He Himself is our peace, </a:t>
            </a:r>
            <a:r>
              <a:rPr lang="en-AU" sz="2400" dirty="0">
                <a:solidFill>
                  <a:srgbClr val="92D050"/>
                </a:solidFill>
                <a:latin typeface="+mn-lt"/>
              </a:rPr>
              <a:t>who has made both one</a:t>
            </a:r>
            <a:r>
              <a:rPr lang="en-AU" sz="2400" dirty="0">
                <a:latin typeface="+mn-lt"/>
              </a:rPr>
              <a:t>, and has broken down the middle wall of separation, </a:t>
            </a:r>
            <a:r>
              <a:rPr lang="en-AU" sz="2400" dirty="0">
                <a:solidFill>
                  <a:srgbClr val="92D050"/>
                </a:solidFill>
                <a:latin typeface="+mn-lt"/>
              </a:rPr>
              <a:t>having abolished in His flesh the enmity</a:t>
            </a:r>
            <a:r>
              <a:rPr lang="en-AU" sz="2400" dirty="0">
                <a:latin typeface="+mn-lt"/>
              </a:rPr>
              <a:t>, that is, the law of commandments contained in ordinances, so as to create in Himself one new man from the two, thus making peace, and that He might reconcile them both to God in one body through the cross, </a:t>
            </a:r>
            <a:r>
              <a:rPr lang="en-AU" sz="2400" dirty="0">
                <a:solidFill>
                  <a:srgbClr val="92D050"/>
                </a:solidFill>
                <a:latin typeface="+mn-lt"/>
              </a:rPr>
              <a:t>thereby putting to death the enmity. </a:t>
            </a:r>
            <a:r>
              <a:rPr lang="en-AU" sz="2400" dirty="0">
                <a:latin typeface="+mn-lt"/>
              </a:rPr>
              <a:t>(Eph 2:13-16)</a:t>
            </a:r>
            <a:endParaRPr lang="en-AU" sz="2400" dirty="0">
              <a:solidFill>
                <a:srgbClr val="92D050"/>
              </a:solidFill>
              <a:latin typeface="+mn-lt"/>
            </a:endParaRPr>
          </a:p>
          <a:p>
            <a:pPr marL="0" indent="0" algn="just">
              <a:buNone/>
            </a:pPr>
            <a:endParaRPr lang="en-AU" sz="2400" dirty="0">
              <a:latin typeface="+mn-lt"/>
            </a:endParaRPr>
          </a:p>
        </p:txBody>
      </p:sp>
    </p:spTree>
    <p:extLst>
      <p:ext uri="{BB962C8B-B14F-4D97-AF65-F5344CB8AC3E}">
        <p14:creationId xmlns:p14="http://schemas.microsoft.com/office/powerpoint/2010/main" val="275698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a:bodyPr>
          <a:lstStyle/>
          <a:p>
            <a:r>
              <a:rPr lang="en-AU" sz="4000" dirty="0"/>
              <a:t>A Completed Atonement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0941" y="1759974"/>
            <a:ext cx="10549761" cy="2861187"/>
          </a:xfrm>
        </p:spPr>
        <p:txBody>
          <a:bodyPr>
            <a:noAutofit/>
          </a:bodyPr>
          <a:lstStyle/>
          <a:p>
            <a:pPr marL="0" indent="0" algn="just">
              <a:buNone/>
            </a:pPr>
            <a:r>
              <a:rPr lang="en-AU" sz="2200" dirty="0">
                <a:latin typeface="+mn-lt"/>
              </a:rPr>
              <a:t>John 17:4  I have glorified You on the earth. </a:t>
            </a:r>
            <a:r>
              <a:rPr lang="en-AU" sz="2200" dirty="0">
                <a:solidFill>
                  <a:srgbClr val="92D050"/>
                </a:solidFill>
                <a:latin typeface="+mn-lt"/>
              </a:rPr>
              <a:t>I have finished the work which You have given Me to do.</a:t>
            </a:r>
          </a:p>
          <a:p>
            <a:pPr marL="0" indent="0" algn="just">
              <a:buNone/>
            </a:pPr>
            <a:r>
              <a:rPr lang="en-AU" sz="2200" dirty="0">
                <a:latin typeface="+mn-lt"/>
              </a:rPr>
              <a:t>Psalm 40:6  Sacrifice and offering You did not desire; My ears You have opened. Burnt offering and sin offering You did not require. </a:t>
            </a:r>
            <a:endParaRPr lang="en-AU" sz="2200" dirty="0">
              <a:solidFill>
                <a:srgbClr val="92D050"/>
              </a:solidFill>
              <a:latin typeface="+mn-lt"/>
            </a:endParaRPr>
          </a:p>
        </p:txBody>
      </p:sp>
    </p:spTree>
    <p:extLst>
      <p:ext uri="{BB962C8B-B14F-4D97-AF65-F5344CB8AC3E}">
        <p14:creationId xmlns:p14="http://schemas.microsoft.com/office/powerpoint/2010/main" val="325011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8" descr="D:\Maranatha Media\02) Maranatha Media Products\Products\GLM) Gods Last Message of Love 4-0\Image Adjustments\Christ3.jpg">
            <a:extLst>
              <a:ext uri="{FF2B5EF4-FFF2-40B4-BE49-F238E27FC236}">
                <a16:creationId xmlns:a16="http://schemas.microsoft.com/office/drawing/2014/main" id="{7598767E-A438-46DE-B200-F05EA00ED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17" y="4537580"/>
            <a:ext cx="2035715" cy="152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4">
            <a:extLst>
              <a:ext uri="{FF2B5EF4-FFF2-40B4-BE49-F238E27FC236}">
                <a16:creationId xmlns:a16="http://schemas.microsoft.com/office/drawing/2014/main" id="{54EF3C43-3CC2-4B25-AC1D-64FB477BE9D5}"/>
              </a:ext>
            </a:extLst>
          </p:cNvPr>
          <p:cNvSpPr txBox="1">
            <a:spLocks noChangeArrowheads="1"/>
          </p:cNvSpPr>
          <p:nvPr/>
        </p:nvSpPr>
        <p:spPr bwMode="auto">
          <a:xfrm>
            <a:off x="2349105" y="177019"/>
            <a:ext cx="7828652" cy="6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50000"/>
              </a:spcBef>
              <a:buFontTx/>
              <a:buNone/>
            </a:pPr>
            <a:r>
              <a:rPr lang="en-US" altLang="en-US" sz="2230"/>
              <a:t>The Map for Following Jesus Through the Plan of Salvation</a:t>
            </a:r>
          </a:p>
          <a:p>
            <a:pPr algn="ctr">
              <a:spcBef>
                <a:spcPct val="0"/>
              </a:spcBef>
              <a:buFontTx/>
              <a:buNone/>
            </a:pPr>
            <a:r>
              <a:rPr lang="en-AU" altLang="en-US" sz="1301" i="1"/>
              <a:t>“Your WAY O God is in the Sanctuary” Psalms 77:13</a:t>
            </a:r>
          </a:p>
        </p:txBody>
      </p:sp>
      <p:sp>
        <p:nvSpPr>
          <p:cNvPr id="2053" name="Rectangle 49">
            <a:extLst>
              <a:ext uri="{FF2B5EF4-FFF2-40B4-BE49-F238E27FC236}">
                <a16:creationId xmlns:a16="http://schemas.microsoft.com/office/drawing/2014/main" id="{B6A38410-1570-48DB-94CB-105EB4AEC031}"/>
              </a:ext>
            </a:extLst>
          </p:cNvPr>
          <p:cNvSpPr>
            <a:spLocks noChangeArrowheads="1"/>
          </p:cNvSpPr>
          <p:nvPr/>
        </p:nvSpPr>
        <p:spPr bwMode="auto">
          <a:xfrm>
            <a:off x="6426436" y="4745577"/>
            <a:ext cx="1506134" cy="11107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4" name="Rectangle 50">
            <a:extLst>
              <a:ext uri="{FF2B5EF4-FFF2-40B4-BE49-F238E27FC236}">
                <a16:creationId xmlns:a16="http://schemas.microsoft.com/office/drawing/2014/main" id="{FBF73B69-9FE6-4A4C-BB8A-63E66991F437}"/>
              </a:ext>
            </a:extLst>
          </p:cNvPr>
          <p:cNvSpPr>
            <a:spLocks noChangeArrowheads="1"/>
          </p:cNvSpPr>
          <p:nvPr/>
        </p:nvSpPr>
        <p:spPr bwMode="auto">
          <a:xfrm>
            <a:off x="7936996" y="4747052"/>
            <a:ext cx="994255" cy="111079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5" name="Text Box 51">
            <a:extLst>
              <a:ext uri="{FF2B5EF4-FFF2-40B4-BE49-F238E27FC236}">
                <a16:creationId xmlns:a16="http://schemas.microsoft.com/office/drawing/2014/main" id="{CF61D912-028F-487A-9514-E8AAB2375BA5}"/>
              </a:ext>
            </a:extLst>
          </p:cNvPr>
          <p:cNvSpPr txBox="1">
            <a:spLocks noChangeArrowheads="1"/>
          </p:cNvSpPr>
          <p:nvPr/>
        </p:nvSpPr>
        <p:spPr bwMode="auto">
          <a:xfrm>
            <a:off x="6799650" y="4480050"/>
            <a:ext cx="945575" cy="2001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301" i="1"/>
              <a:t>Holy Place</a:t>
            </a:r>
          </a:p>
        </p:txBody>
      </p:sp>
      <p:sp>
        <p:nvSpPr>
          <p:cNvPr id="2056" name="Text Box 52">
            <a:extLst>
              <a:ext uri="{FF2B5EF4-FFF2-40B4-BE49-F238E27FC236}">
                <a16:creationId xmlns:a16="http://schemas.microsoft.com/office/drawing/2014/main" id="{14405A30-5996-4558-9F88-4C028D3DD042}"/>
              </a:ext>
            </a:extLst>
          </p:cNvPr>
          <p:cNvSpPr txBox="1">
            <a:spLocks noChangeArrowheads="1"/>
          </p:cNvSpPr>
          <p:nvPr/>
        </p:nvSpPr>
        <p:spPr bwMode="auto">
          <a:xfrm>
            <a:off x="7860288" y="4483000"/>
            <a:ext cx="1171274" cy="2001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301" i="1"/>
              <a:t>Most Holy Place</a:t>
            </a:r>
          </a:p>
        </p:txBody>
      </p:sp>
      <p:sp>
        <p:nvSpPr>
          <p:cNvPr id="2057" name="Rectangle 53">
            <a:extLst>
              <a:ext uri="{FF2B5EF4-FFF2-40B4-BE49-F238E27FC236}">
                <a16:creationId xmlns:a16="http://schemas.microsoft.com/office/drawing/2014/main" id="{7D7031C1-560C-4E7C-9A96-0BF7BD25836A}"/>
              </a:ext>
            </a:extLst>
          </p:cNvPr>
          <p:cNvSpPr>
            <a:spLocks noChangeArrowheads="1"/>
          </p:cNvSpPr>
          <p:nvPr/>
        </p:nvSpPr>
        <p:spPr bwMode="auto">
          <a:xfrm>
            <a:off x="4808190" y="4440220"/>
            <a:ext cx="4629039" cy="160792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8" name="Text Box 54">
            <a:extLst>
              <a:ext uri="{FF2B5EF4-FFF2-40B4-BE49-F238E27FC236}">
                <a16:creationId xmlns:a16="http://schemas.microsoft.com/office/drawing/2014/main" id="{861ED50F-CA6D-4E53-B350-1E8EAACC5F2E}"/>
              </a:ext>
            </a:extLst>
          </p:cNvPr>
          <p:cNvSpPr txBox="1">
            <a:spLocks noChangeArrowheads="1"/>
          </p:cNvSpPr>
          <p:nvPr/>
        </p:nvSpPr>
        <p:spPr bwMode="auto">
          <a:xfrm>
            <a:off x="4915877" y="4472673"/>
            <a:ext cx="945574" cy="2001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301" i="1"/>
              <a:t>Court</a:t>
            </a:r>
          </a:p>
        </p:txBody>
      </p:sp>
      <p:sp>
        <p:nvSpPr>
          <p:cNvPr id="2059" name="Line 60">
            <a:extLst>
              <a:ext uri="{FF2B5EF4-FFF2-40B4-BE49-F238E27FC236}">
                <a16:creationId xmlns:a16="http://schemas.microsoft.com/office/drawing/2014/main" id="{0146AF74-9881-44C4-B5B3-CB1F0C54F57C}"/>
              </a:ext>
            </a:extLst>
          </p:cNvPr>
          <p:cNvSpPr>
            <a:spLocks noChangeShapeType="1"/>
          </p:cNvSpPr>
          <p:nvPr/>
        </p:nvSpPr>
        <p:spPr bwMode="auto">
          <a:xfrm>
            <a:off x="4809665" y="5217627"/>
            <a:ext cx="0" cy="3673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sp>
        <p:nvSpPr>
          <p:cNvPr id="2060" name="Text Box 61">
            <a:extLst>
              <a:ext uri="{FF2B5EF4-FFF2-40B4-BE49-F238E27FC236}">
                <a16:creationId xmlns:a16="http://schemas.microsoft.com/office/drawing/2014/main" id="{15817060-6955-4CF2-89E8-549FB9255881}"/>
              </a:ext>
            </a:extLst>
          </p:cNvPr>
          <p:cNvSpPr txBox="1">
            <a:spLocks noChangeArrowheads="1"/>
          </p:cNvSpPr>
          <p:nvPr/>
        </p:nvSpPr>
        <p:spPr bwMode="auto">
          <a:xfrm rot="5400000">
            <a:off x="5606249" y="4982610"/>
            <a:ext cx="1003106" cy="343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115"/>
              <a:t>Washed by the Word Eph 5:26</a:t>
            </a:r>
          </a:p>
        </p:txBody>
      </p:sp>
      <p:sp>
        <p:nvSpPr>
          <p:cNvPr id="2061" name="Rectangle 64">
            <a:extLst>
              <a:ext uri="{FF2B5EF4-FFF2-40B4-BE49-F238E27FC236}">
                <a16:creationId xmlns:a16="http://schemas.microsoft.com/office/drawing/2014/main" id="{41A546B9-9B72-4B11-912B-79A119979327}"/>
              </a:ext>
            </a:extLst>
          </p:cNvPr>
          <p:cNvSpPr>
            <a:spLocks noChangeArrowheads="1"/>
          </p:cNvSpPr>
          <p:nvPr/>
        </p:nvSpPr>
        <p:spPr bwMode="auto">
          <a:xfrm>
            <a:off x="5154852" y="5146820"/>
            <a:ext cx="389441" cy="438121"/>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2" name="Text Box 57">
            <a:extLst>
              <a:ext uri="{FF2B5EF4-FFF2-40B4-BE49-F238E27FC236}">
                <a16:creationId xmlns:a16="http://schemas.microsoft.com/office/drawing/2014/main" id="{ECE60842-BD5E-4841-96C3-084C6D5ABAE9}"/>
              </a:ext>
            </a:extLst>
          </p:cNvPr>
          <p:cNvSpPr txBox="1">
            <a:spLocks noChangeArrowheads="1"/>
          </p:cNvSpPr>
          <p:nvPr/>
        </p:nvSpPr>
        <p:spPr bwMode="auto">
          <a:xfrm>
            <a:off x="4935053" y="5188124"/>
            <a:ext cx="837889" cy="343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115"/>
              <a:t>Behold the Lamb Jn 1:29</a:t>
            </a:r>
          </a:p>
        </p:txBody>
      </p:sp>
      <p:sp>
        <p:nvSpPr>
          <p:cNvPr id="2063" name="Oval 65">
            <a:extLst>
              <a:ext uri="{FF2B5EF4-FFF2-40B4-BE49-F238E27FC236}">
                <a16:creationId xmlns:a16="http://schemas.microsoft.com/office/drawing/2014/main" id="{7444EB84-112D-4B87-A3DC-B2B39E4B1181}"/>
              </a:ext>
            </a:extLst>
          </p:cNvPr>
          <p:cNvSpPr>
            <a:spLocks noChangeArrowheads="1"/>
          </p:cNvSpPr>
          <p:nvPr/>
        </p:nvSpPr>
        <p:spPr bwMode="auto">
          <a:xfrm>
            <a:off x="5973562" y="4947673"/>
            <a:ext cx="283230" cy="283230"/>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4" name="Rectangle 66">
            <a:extLst>
              <a:ext uri="{FF2B5EF4-FFF2-40B4-BE49-F238E27FC236}">
                <a16:creationId xmlns:a16="http://schemas.microsoft.com/office/drawing/2014/main" id="{DAECEE02-A44D-4D74-9963-F7BC7EB22398}"/>
              </a:ext>
            </a:extLst>
          </p:cNvPr>
          <p:cNvSpPr>
            <a:spLocks noChangeArrowheads="1"/>
          </p:cNvSpPr>
          <p:nvPr/>
        </p:nvSpPr>
        <p:spPr bwMode="auto">
          <a:xfrm>
            <a:off x="6842430" y="5542162"/>
            <a:ext cx="389441" cy="225698"/>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5" name="Rectangle 67">
            <a:extLst>
              <a:ext uri="{FF2B5EF4-FFF2-40B4-BE49-F238E27FC236}">
                <a16:creationId xmlns:a16="http://schemas.microsoft.com/office/drawing/2014/main" id="{123BA0E1-2FB7-4813-877E-2EBDAF408F20}"/>
              </a:ext>
            </a:extLst>
          </p:cNvPr>
          <p:cNvSpPr>
            <a:spLocks noChangeArrowheads="1"/>
          </p:cNvSpPr>
          <p:nvPr/>
        </p:nvSpPr>
        <p:spPr bwMode="auto">
          <a:xfrm>
            <a:off x="7661141" y="5255981"/>
            <a:ext cx="199147" cy="175543"/>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6" name="Rectangle 68">
            <a:extLst>
              <a:ext uri="{FF2B5EF4-FFF2-40B4-BE49-F238E27FC236}">
                <a16:creationId xmlns:a16="http://schemas.microsoft.com/office/drawing/2014/main" id="{3C0CF6BF-6B10-4251-B310-8CB62BB04C4B}"/>
              </a:ext>
            </a:extLst>
          </p:cNvPr>
          <p:cNvSpPr>
            <a:spLocks noChangeArrowheads="1"/>
          </p:cNvSpPr>
          <p:nvPr/>
        </p:nvSpPr>
        <p:spPr bwMode="auto">
          <a:xfrm>
            <a:off x="8324961" y="5027331"/>
            <a:ext cx="278805" cy="438122"/>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7" name="Text Box 62">
            <a:extLst>
              <a:ext uri="{FF2B5EF4-FFF2-40B4-BE49-F238E27FC236}">
                <a16:creationId xmlns:a16="http://schemas.microsoft.com/office/drawing/2014/main" id="{11E45D75-A9B1-4AB0-9B87-513FC1F8EC4C}"/>
              </a:ext>
            </a:extLst>
          </p:cNvPr>
          <p:cNvSpPr txBox="1">
            <a:spLocks noChangeArrowheads="1"/>
          </p:cNvSpPr>
          <p:nvPr/>
        </p:nvSpPr>
        <p:spPr bwMode="auto">
          <a:xfrm>
            <a:off x="8063859" y="5071586"/>
            <a:ext cx="784783" cy="343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115"/>
              <a:t>Judge </a:t>
            </a:r>
          </a:p>
          <a:p>
            <a:pPr algn="ctr">
              <a:spcBef>
                <a:spcPct val="0"/>
              </a:spcBef>
              <a:buFontTx/>
              <a:buNone/>
            </a:pPr>
            <a:r>
              <a:rPr lang="en-AU" altLang="en-US" sz="1115"/>
              <a:t>John 5:22</a:t>
            </a:r>
          </a:p>
        </p:txBody>
      </p:sp>
      <p:grpSp>
        <p:nvGrpSpPr>
          <p:cNvPr id="2068" name="Group 71">
            <a:extLst>
              <a:ext uri="{FF2B5EF4-FFF2-40B4-BE49-F238E27FC236}">
                <a16:creationId xmlns:a16="http://schemas.microsoft.com/office/drawing/2014/main" id="{971B4066-1889-4D2C-B68C-58B54AFF0FC9}"/>
              </a:ext>
            </a:extLst>
          </p:cNvPr>
          <p:cNvGrpSpPr>
            <a:grpSpLocks/>
          </p:cNvGrpSpPr>
          <p:nvPr/>
        </p:nvGrpSpPr>
        <p:grpSpPr bwMode="auto">
          <a:xfrm>
            <a:off x="6877834" y="4984552"/>
            <a:ext cx="252251" cy="123913"/>
            <a:chOff x="3930" y="3361"/>
            <a:chExt cx="171" cy="84"/>
          </a:xfrm>
        </p:grpSpPr>
        <p:sp>
          <p:nvSpPr>
            <p:cNvPr id="2094" name="Oval 69">
              <a:extLst>
                <a:ext uri="{FF2B5EF4-FFF2-40B4-BE49-F238E27FC236}">
                  <a16:creationId xmlns:a16="http://schemas.microsoft.com/office/drawing/2014/main" id="{0C7A7074-228F-46FB-8ECC-0166D3C7322F}"/>
                </a:ext>
              </a:extLst>
            </p:cNvPr>
            <p:cNvSpPr>
              <a:spLocks noChangeArrowheads="1"/>
            </p:cNvSpPr>
            <p:nvPr/>
          </p:nvSpPr>
          <p:spPr bwMode="auto">
            <a:xfrm>
              <a:off x="3976" y="3361"/>
              <a:ext cx="84" cy="84"/>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5" name="Line 70">
              <a:extLst>
                <a:ext uri="{FF2B5EF4-FFF2-40B4-BE49-F238E27FC236}">
                  <a16:creationId xmlns:a16="http://schemas.microsoft.com/office/drawing/2014/main" id="{13A329FE-6C10-41D3-9656-CE02CADD3B66}"/>
                </a:ext>
              </a:extLst>
            </p:cNvPr>
            <p:cNvSpPr>
              <a:spLocks noChangeShapeType="1"/>
            </p:cNvSpPr>
            <p:nvPr/>
          </p:nvSpPr>
          <p:spPr bwMode="auto">
            <a:xfrm flipH="1">
              <a:off x="3930" y="3402"/>
              <a:ext cx="171"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grpSp>
      <p:grpSp>
        <p:nvGrpSpPr>
          <p:cNvPr id="2069" name="Group 75">
            <a:extLst>
              <a:ext uri="{FF2B5EF4-FFF2-40B4-BE49-F238E27FC236}">
                <a16:creationId xmlns:a16="http://schemas.microsoft.com/office/drawing/2014/main" id="{8BA0DE7C-6DF5-44B4-B20A-9DB2AF521901}"/>
              </a:ext>
            </a:extLst>
          </p:cNvPr>
          <p:cNvGrpSpPr>
            <a:grpSpLocks/>
          </p:cNvGrpSpPr>
          <p:nvPr/>
        </p:nvGrpSpPr>
        <p:grpSpPr bwMode="auto">
          <a:xfrm>
            <a:off x="5225659" y="5587891"/>
            <a:ext cx="250777" cy="457298"/>
            <a:chOff x="2782" y="2019"/>
            <a:chExt cx="406" cy="648"/>
          </a:xfrm>
        </p:grpSpPr>
        <p:sp>
          <p:nvSpPr>
            <p:cNvPr id="2092" name="Rectangle 76">
              <a:extLst>
                <a:ext uri="{FF2B5EF4-FFF2-40B4-BE49-F238E27FC236}">
                  <a16:creationId xmlns:a16="http://schemas.microsoft.com/office/drawing/2014/main" id="{6A81FBE3-C7C5-4265-8631-12FDF1BD9DEE}"/>
                </a:ext>
              </a:extLst>
            </p:cNvPr>
            <p:cNvSpPr>
              <a:spLocks noChangeArrowheads="1"/>
            </p:cNvSpPr>
            <p:nvPr/>
          </p:nvSpPr>
          <p:spPr bwMode="auto">
            <a:xfrm>
              <a:off x="2966" y="2019"/>
              <a:ext cx="27" cy="648"/>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3" name="Rectangle 77">
              <a:extLst>
                <a:ext uri="{FF2B5EF4-FFF2-40B4-BE49-F238E27FC236}">
                  <a16:creationId xmlns:a16="http://schemas.microsoft.com/office/drawing/2014/main" id="{2F89EC12-62B8-4923-A3CA-F19A9A821ADA}"/>
                </a:ext>
              </a:extLst>
            </p:cNvPr>
            <p:cNvSpPr>
              <a:spLocks noChangeArrowheads="1"/>
            </p:cNvSpPr>
            <p:nvPr/>
          </p:nvSpPr>
          <p:spPr bwMode="auto">
            <a:xfrm>
              <a:off x="2782" y="2176"/>
              <a:ext cx="406" cy="29"/>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grpSp>
      <p:sp>
        <p:nvSpPr>
          <p:cNvPr id="2070" name="AutoShape 19">
            <a:extLst>
              <a:ext uri="{FF2B5EF4-FFF2-40B4-BE49-F238E27FC236}">
                <a16:creationId xmlns:a16="http://schemas.microsoft.com/office/drawing/2014/main" id="{5D97B3C6-FEF1-4E1F-8A31-BDDB7380AE22}"/>
              </a:ext>
            </a:extLst>
          </p:cNvPr>
          <p:cNvSpPr>
            <a:spLocks noChangeArrowheads="1"/>
          </p:cNvSpPr>
          <p:nvPr/>
        </p:nvSpPr>
        <p:spPr bwMode="auto">
          <a:xfrm>
            <a:off x="5890954" y="6073217"/>
            <a:ext cx="498603" cy="535481"/>
          </a:xfrm>
          <a:prstGeom prst="bevel">
            <a:avLst>
              <a:gd name="adj" fmla="val 12500"/>
            </a:avLst>
          </a:prstGeom>
          <a:solidFill>
            <a:srgbClr val="00B050"/>
          </a:solidFill>
          <a:ln w="9525">
            <a:solidFill>
              <a:srgbClr val="FFFF00"/>
            </a:solidFill>
            <a:miter lim="800000"/>
            <a:headEnd/>
            <a:tailEnd/>
          </a:ln>
          <a:effec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71" name="Text Box 20">
            <a:extLst>
              <a:ext uri="{FF2B5EF4-FFF2-40B4-BE49-F238E27FC236}">
                <a16:creationId xmlns:a16="http://schemas.microsoft.com/office/drawing/2014/main" id="{ADECB77E-09FA-4241-942E-B65CBF7E85F0}"/>
              </a:ext>
            </a:extLst>
          </p:cNvPr>
          <p:cNvSpPr txBox="1">
            <a:spLocks noChangeArrowheads="1"/>
          </p:cNvSpPr>
          <p:nvPr/>
        </p:nvSpPr>
        <p:spPr bwMode="auto">
          <a:xfrm>
            <a:off x="5896855" y="6225159"/>
            <a:ext cx="466149" cy="200183"/>
          </a:xfrm>
          <a:prstGeom prst="rect">
            <a:avLst/>
          </a:prstGeom>
          <a:noFill/>
          <a:ln>
            <a:noFill/>
          </a:ln>
          <a:effectLst/>
        </p:spPr>
        <p:txBody>
          <a:bodyPr lIns="73974" tIns="0" rIns="73974" bIns="0">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US" altLang="en-US" sz="1301" dirty="0">
                <a:solidFill>
                  <a:schemeClr val="bg1"/>
                </a:solidFill>
                <a:latin typeface="Arial" panose="020B0604020202020204" pitchFamily="34" charset="0"/>
              </a:rPr>
              <a:t>Life</a:t>
            </a:r>
          </a:p>
        </p:txBody>
      </p:sp>
      <p:sp>
        <p:nvSpPr>
          <p:cNvPr id="2072" name="AutoShape 21">
            <a:extLst>
              <a:ext uri="{FF2B5EF4-FFF2-40B4-BE49-F238E27FC236}">
                <a16:creationId xmlns:a16="http://schemas.microsoft.com/office/drawing/2014/main" id="{89724F19-966D-41EC-946C-E30766A8789B}"/>
              </a:ext>
            </a:extLst>
          </p:cNvPr>
          <p:cNvSpPr>
            <a:spLocks noChangeArrowheads="1"/>
          </p:cNvSpPr>
          <p:nvPr/>
        </p:nvSpPr>
        <p:spPr bwMode="auto">
          <a:xfrm>
            <a:off x="6405784" y="6073217"/>
            <a:ext cx="1513510" cy="535481"/>
          </a:xfrm>
          <a:prstGeom prst="bevel">
            <a:avLst>
              <a:gd name="adj" fmla="val 12500"/>
            </a:avLst>
          </a:prstGeom>
          <a:solidFill>
            <a:srgbClr val="00B050"/>
          </a:solidFill>
          <a:ln w="9525">
            <a:solidFill>
              <a:srgbClr val="FFFF00"/>
            </a:solidFill>
            <a:miter lim="800000"/>
            <a:headEnd/>
            <a:tailEnd/>
          </a:ln>
          <a:effec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73" name="Text Box 22">
            <a:extLst>
              <a:ext uri="{FF2B5EF4-FFF2-40B4-BE49-F238E27FC236}">
                <a16:creationId xmlns:a16="http://schemas.microsoft.com/office/drawing/2014/main" id="{866827EA-51CE-4494-AC9E-0F600D4A0A3F}"/>
              </a:ext>
            </a:extLst>
          </p:cNvPr>
          <p:cNvSpPr txBox="1">
            <a:spLocks noChangeArrowheads="1"/>
          </p:cNvSpPr>
          <p:nvPr/>
        </p:nvSpPr>
        <p:spPr bwMode="auto">
          <a:xfrm>
            <a:off x="6532647" y="6205982"/>
            <a:ext cx="1197827" cy="257443"/>
          </a:xfrm>
          <a:prstGeom prst="rect">
            <a:avLst/>
          </a:prstGeom>
          <a:noFill/>
          <a:ln>
            <a:noFill/>
          </a:ln>
          <a:effectLst/>
        </p:spPr>
        <p:txBody>
          <a:bodyPr lIns="73974" tIns="0" rIns="73974" bIns="0">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0"/>
              </a:spcBef>
              <a:buFontTx/>
              <a:buNone/>
            </a:pPr>
            <a:r>
              <a:rPr lang="en-US" altLang="en-US" sz="1673" dirty="0">
                <a:solidFill>
                  <a:schemeClr val="bg1"/>
                </a:solidFill>
                <a:latin typeface="Arial" panose="020B0604020202020204" pitchFamily="34" charset="0"/>
              </a:rPr>
              <a:t>Priest</a:t>
            </a:r>
            <a:endParaRPr lang="en-US" altLang="en-US" sz="1673" dirty="0">
              <a:solidFill>
                <a:schemeClr val="bg1"/>
              </a:solidFill>
            </a:endParaRPr>
          </a:p>
        </p:txBody>
      </p:sp>
      <p:sp>
        <p:nvSpPr>
          <p:cNvPr id="2074" name="AutoShape 23">
            <a:extLst>
              <a:ext uri="{FF2B5EF4-FFF2-40B4-BE49-F238E27FC236}">
                <a16:creationId xmlns:a16="http://schemas.microsoft.com/office/drawing/2014/main" id="{A8252D8D-9DAD-4539-897C-91143A4C40AA}"/>
              </a:ext>
            </a:extLst>
          </p:cNvPr>
          <p:cNvSpPr>
            <a:spLocks noChangeArrowheads="1"/>
          </p:cNvSpPr>
          <p:nvPr/>
        </p:nvSpPr>
        <p:spPr bwMode="auto">
          <a:xfrm>
            <a:off x="7917818" y="6073217"/>
            <a:ext cx="1057687" cy="535481"/>
          </a:xfrm>
          <a:prstGeom prst="bevel">
            <a:avLst>
              <a:gd name="adj" fmla="val 12500"/>
            </a:avLst>
          </a:prstGeom>
          <a:solidFill>
            <a:srgbClr val="00B050"/>
          </a:solidFill>
          <a:ln w="9525">
            <a:solidFill>
              <a:srgbClr val="FFFF00"/>
            </a:solidFill>
            <a:miter lim="800000"/>
            <a:headEnd/>
            <a:tailEnd/>
          </a:ln>
          <a:effec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75" name="Text Box 24">
            <a:extLst>
              <a:ext uri="{FF2B5EF4-FFF2-40B4-BE49-F238E27FC236}">
                <a16:creationId xmlns:a16="http://schemas.microsoft.com/office/drawing/2014/main" id="{5F72911A-7A71-4C86-826E-0852B22848F6}"/>
              </a:ext>
            </a:extLst>
          </p:cNvPr>
          <p:cNvSpPr txBox="1">
            <a:spLocks noChangeArrowheads="1"/>
          </p:cNvSpPr>
          <p:nvPr/>
        </p:nvSpPr>
        <p:spPr bwMode="auto">
          <a:xfrm>
            <a:off x="7847010" y="6210407"/>
            <a:ext cx="1197827" cy="257443"/>
          </a:xfrm>
          <a:prstGeom prst="rect">
            <a:avLst/>
          </a:prstGeom>
          <a:noFill/>
          <a:ln>
            <a:noFill/>
          </a:ln>
          <a:effectLst/>
        </p:spPr>
        <p:txBody>
          <a:bodyPr lIns="73974" tIns="0" rIns="73974" bIns="0">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0"/>
              </a:spcBef>
              <a:buFontTx/>
              <a:buNone/>
            </a:pPr>
            <a:r>
              <a:rPr lang="en-US" altLang="en-US" sz="1673" dirty="0">
                <a:solidFill>
                  <a:schemeClr val="bg1"/>
                </a:solidFill>
                <a:latin typeface="Arial" panose="020B0604020202020204" pitchFamily="34" charset="0"/>
              </a:rPr>
              <a:t>Judge</a:t>
            </a:r>
            <a:endParaRPr lang="en-US" altLang="en-US" sz="1673" dirty="0">
              <a:solidFill>
                <a:schemeClr val="bg1"/>
              </a:solidFill>
            </a:endParaRPr>
          </a:p>
        </p:txBody>
      </p:sp>
      <p:sp>
        <p:nvSpPr>
          <p:cNvPr id="2076" name="AutoShape 25">
            <a:extLst>
              <a:ext uri="{FF2B5EF4-FFF2-40B4-BE49-F238E27FC236}">
                <a16:creationId xmlns:a16="http://schemas.microsoft.com/office/drawing/2014/main" id="{F4C64739-819C-4CD1-87D8-30E14A8E4B89}"/>
              </a:ext>
            </a:extLst>
          </p:cNvPr>
          <p:cNvSpPr>
            <a:spLocks noChangeArrowheads="1"/>
          </p:cNvSpPr>
          <p:nvPr/>
        </p:nvSpPr>
        <p:spPr bwMode="auto">
          <a:xfrm>
            <a:off x="8978456" y="6073217"/>
            <a:ext cx="1044410" cy="535481"/>
          </a:xfrm>
          <a:prstGeom prst="bevel">
            <a:avLst>
              <a:gd name="adj" fmla="val 12500"/>
            </a:avLst>
          </a:prstGeom>
          <a:solidFill>
            <a:srgbClr val="00B050"/>
          </a:solidFill>
          <a:ln w="9525">
            <a:solidFill>
              <a:srgbClr val="FFFF00"/>
            </a:solidFill>
            <a:miter lim="800000"/>
            <a:headEnd/>
            <a:tailEnd/>
          </a:ln>
          <a:effec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77" name="Text Box 26">
            <a:extLst>
              <a:ext uri="{FF2B5EF4-FFF2-40B4-BE49-F238E27FC236}">
                <a16:creationId xmlns:a16="http://schemas.microsoft.com/office/drawing/2014/main" id="{21054F7C-625D-4615-97BA-3B3B14659E0A}"/>
              </a:ext>
            </a:extLst>
          </p:cNvPr>
          <p:cNvSpPr txBox="1">
            <a:spLocks noChangeArrowheads="1"/>
          </p:cNvSpPr>
          <p:nvPr/>
        </p:nvSpPr>
        <p:spPr bwMode="auto">
          <a:xfrm>
            <a:off x="8988781" y="6204506"/>
            <a:ext cx="1034085" cy="257443"/>
          </a:xfrm>
          <a:prstGeom prst="rect">
            <a:avLst/>
          </a:prstGeom>
          <a:noFill/>
          <a:ln>
            <a:noFill/>
          </a:ln>
          <a:effectLst/>
        </p:spPr>
        <p:txBody>
          <a:bodyPr lIns="73974" tIns="0" rIns="73974" bIns="0">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0"/>
              </a:spcBef>
              <a:buFontTx/>
              <a:buNone/>
            </a:pPr>
            <a:r>
              <a:rPr lang="en-US" altLang="en-US" sz="1673" dirty="0">
                <a:solidFill>
                  <a:schemeClr val="bg1"/>
                </a:solidFill>
                <a:latin typeface="Arial" panose="020B0604020202020204" pitchFamily="34" charset="0"/>
              </a:rPr>
              <a:t>King</a:t>
            </a:r>
            <a:endParaRPr lang="en-US" altLang="en-US" sz="1673" dirty="0">
              <a:solidFill>
                <a:schemeClr val="bg1"/>
              </a:solidFill>
            </a:endParaRPr>
          </a:p>
        </p:txBody>
      </p:sp>
      <p:sp>
        <p:nvSpPr>
          <p:cNvPr id="2078" name="AutoShape 27">
            <a:extLst>
              <a:ext uri="{FF2B5EF4-FFF2-40B4-BE49-F238E27FC236}">
                <a16:creationId xmlns:a16="http://schemas.microsoft.com/office/drawing/2014/main" id="{F704931D-C25A-46FE-97EE-E2C376C77F83}"/>
              </a:ext>
            </a:extLst>
          </p:cNvPr>
          <p:cNvSpPr>
            <a:spLocks noChangeArrowheads="1"/>
          </p:cNvSpPr>
          <p:nvPr/>
        </p:nvSpPr>
        <p:spPr bwMode="auto">
          <a:xfrm>
            <a:off x="4803764" y="6073217"/>
            <a:ext cx="1072438" cy="535481"/>
          </a:xfrm>
          <a:prstGeom prst="bevel">
            <a:avLst>
              <a:gd name="adj" fmla="val 12500"/>
            </a:avLst>
          </a:prstGeom>
          <a:solidFill>
            <a:srgbClr val="00B050"/>
          </a:solidFill>
          <a:ln w="9525">
            <a:solidFill>
              <a:srgbClr val="FFFF00"/>
            </a:solidFill>
            <a:miter lim="800000"/>
            <a:headEnd/>
            <a:tailEnd/>
          </a:ln>
          <a:effec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79" name="Text Box 28">
            <a:extLst>
              <a:ext uri="{FF2B5EF4-FFF2-40B4-BE49-F238E27FC236}">
                <a16:creationId xmlns:a16="http://schemas.microsoft.com/office/drawing/2014/main" id="{5E4323EF-639E-4DD1-BE2A-1EDB50292678}"/>
              </a:ext>
            </a:extLst>
          </p:cNvPr>
          <p:cNvSpPr txBox="1">
            <a:spLocks noChangeArrowheads="1"/>
          </p:cNvSpPr>
          <p:nvPr/>
        </p:nvSpPr>
        <p:spPr bwMode="auto">
          <a:xfrm>
            <a:off x="4811140" y="6211883"/>
            <a:ext cx="1028184" cy="257443"/>
          </a:xfrm>
          <a:prstGeom prst="rect">
            <a:avLst/>
          </a:prstGeom>
          <a:noFill/>
          <a:ln>
            <a:noFill/>
          </a:ln>
          <a:effectLst/>
        </p:spPr>
        <p:txBody>
          <a:bodyPr lIns="73974" tIns="0" rIns="73974" bIns="0">
            <a:spAutoFit/>
          </a:bodyPr>
          <a:lstStyle>
            <a:lvl1pPr defTabSz="795338" eaLnBrk="0" hangingPunct="0">
              <a:spcBef>
                <a:spcPct val="20000"/>
              </a:spcBef>
              <a:buChar char="•"/>
              <a:defRPr sz="3600">
                <a:solidFill>
                  <a:schemeClr val="tx1"/>
                </a:solidFill>
                <a:latin typeface="Times New Roman" panose="02020603050405020304" pitchFamily="18" charset="0"/>
              </a:defRPr>
            </a:lvl1pPr>
            <a:lvl2pPr marL="742950" indent="-285750" defTabSz="795338" eaLnBrk="0" hangingPunct="0">
              <a:spcBef>
                <a:spcPct val="20000"/>
              </a:spcBef>
              <a:buChar char="–"/>
              <a:defRPr sz="3100">
                <a:solidFill>
                  <a:schemeClr val="tx1"/>
                </a:solidFill>
                <a:latin typeface="Times New Roman" panose="02020603050405020304" pitchFamily="18" charset="0"/>
              </a:defRPr>
            </a:lvl2pPr>
            <a:lvl3pPr marL="1143000" indent="-228600" defTabSz="795338" eaLnBrk="0" hangingPunct="0">
              <a:spcBef>
                <a:spcPct val="20000"/>
              </a:spcBef>
              <a:buChar char="•"/>
              <a:defRPr sz="2700">
                <a:solidFill>
                  <a:schemeClr val="tx1"/>
                </a:solidFill>
                <a:latin typeface="Times New Roman" panose="02020603050405020304" pitchFamily="18" charset="0"/>
              </a:defRPr>
            </a:lvl3pPr>
            <a:lvl4pPr marL="1600200" indent="-228600" defTabSz="795338" eaLnBrk="0" hangingPunct="0">
              <a:spcBef>
                <a:spcPct val="20000"/>
              </a:spcBef>
              <a:buChar char="–"/>
              <a:defRPr sz="2300">
                <a:solidFill>
                  <a:schemeClr val="tx1"/>
                </a:solidFill>
                <a:latin typeface="Times New Roman" panose="02020603050405020304" pitchFamily="18" charset="0"/>
              </a:defRPr>
            </a:lvl4pPr>
            <a:lvl5pPr marL="2057400" indent="-228600" defTabSz="795338" eaLnBrk="0" hangingPunct="0">
              <a:spcBef>
                <a:spcPct val="20000"/>
              </a:spcBef>
              <a:buChar char="»"/>
              <a:defRPr sz="2300">
                <a:solidFill>
                  <a:schemeClr val="tx1"/>
                </a:solidFill>
                <a:latin typeface="Times New Roman" panose="02020603050405020304" pitchFamily="18" charset="0"/>
              </a:defRPr>
            </a:lvl5pPr>
            <a:lvl6pPr marL="25146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US" altLang="en-US" sz="1673" dirty="0">
                <a:solidFill>
                  <a:schemeClr val="bg1"/>
                </a:solidFill>
                <a:latin typeface="Arial" panose="020B0604020202020204" pitchFamily="34" charset="0"/>
              </a:rPr>
              <a:t>Messiah</a:t>
            </a:r>
          </a:p>
        </p:txBody>
      </p:sp>
      <p:sp>
        <p:nvSpPr>
          <p:cNvPr id="2080" name="AutoShape 29">
            <a:extLst>
              <a:ext uri="{FF2B5EF4-FFF2-40B4-BE49-F238E27FC236}">
                <a16:creationId xmlns:a16="http://schemas.microsoft.com/office/drawing/2014/main" id="{AD1CDB82-395D-41FC-B2D9-A529C1B3900B}"/>
              </a:ext>
            </a:extLst>
          </p:cNvPr>
          <p:cNvSpPr>
            <a:spLocks noChangeArrowheads="1"/>
          </p:cNvSpPr>
          <p:nvPr/>
        </p:nvSpPr>
        <p:spPr bwMode="auto">
          <a:xfrm>
            <a:off x="3623640" y="6073217"/>
            <a:ext cx="1175699" cy="535481"/>
          </a:xfrm>
          <a:prstGeom prst="bevel">
            <a:avLst>
              <a:gd name="adj" fmla="val 12500"/>
            </a:avLst>
          </a:prstGeom>
          <a:solidFill>
            <a:srgbClr val="00B050"/>
          </a:solidFill>
          <a:ln w="9525">
            <a:solidFill>
              <a:srgbClr val="FFFF00"/>
            </a:solidFill>
            <a:miter lim="800000"/>
            <a:headEnd/>
            <a:tailEnd/>
          </a:ln>
          <a:effec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81" name="Text Box 30">
            <a:extLst>
              <a:ext uri="{FF2B5EF4-FFF2-40B4-BE49-F238E27FC236}">
                <a16:creationId xmlns:a16="http://schemas.microsoft.com/office/drawing/2014/main" id="{B1EB0681-29DC-4F2A-A2EF-37BE0375C65F}"/>
              </a:ext>
            </a:extLst>
          </p:cNvPr>
          <p:cNvSpPr txBox="1">
            <a:spLocks noChangeArrowheads="1"/>
          </p:cNvSpPr>
          <p:nvPr/>
        </p:nvSpPr>
        <p:spPr bwMode="auto">
          <a:xfrm>
            <a:off x="3638392" y="6194181"/>
            <a:ext cx="1212578" cy="257443"/>
          </a:xfrm>
          <a:prstGeom prst="rect">
            <a:avLst/>
          </a:prstGeom>
          <a:noFill/>
          <a:ln>
            <a:noFill/>
          </a:ln>
          <a:effectLst/>
        </p:spPr>
        <p:txBody>
          <a:bodyPr lIns="73974" tIns="0" rIns="73974" bIns="0">
            <a:spAutoFit/>
          </a:bodyPr>
          <a:lstStyle>
            <a:lvl1pPr defTabSz="795338" eaLnBrk="0" hangingPunct="0">
              <a:spcBef>
                <a:spcPct val="20000"/>
              </a:spcBef>
              <a:buChar char="•"/>
              <a:defRPr sz="3600">
                <a:solidFill>
                  <a:schemeClr val="tx1"/>
                </a:solidFill>
                <a:latin typeface="Times New Roman" panose="02020603050405020304" pitchFamily="18" charset="0"/>
              </a:defRPr>
            </a:lvl1pPr>
            <a:lvl2pPr marL="742950" indent="-285750" defTabSz="795338" eaLnBrk="0" hangingPunct="0">
              <a:spcBef>
                <a:spcPct val="20000"/>
              </a:spcBef>
              <a:buChar char="–"/>
              <a:defRPr sz="3100">
                <a:solidFill>
                  <a:schemeClr val="tx1"/>
                </a:solidFill>
                <a:latin typeface="Times New Roman" panose="02020603050405020304" pitchFamily="18" charset="0"/>
              </a:defRPr>
            </a:lvl2pPr>
            <a:lvl3pPr marL="1143000" indent="-228600" defTabSz="795338" eaLnBrk="0" hangingPunct="0">
              <a:spcBef>
                <a:spcPct val="20000"/>
              </a:spcBef>
              <a:buChar char="•"/>
              <a:defRPr sz="2700">
                <a:solidFill>
                  <a:schemeClr val="tx1"/>
                </a:solidFill>
                <a:latin typeface="Times New Roman" panose="02020603050405020304" pitchFamily="18" charset="0"/>
              </a:defRPr>
            </a:lvl3pPr>
            <a:lvl4pPr marL="1600200" indent="-228600" defTabSz="795338" eaLnBrk="0" hangingPunct="0">
              <a:spcBef>
                <a:spcPct val="20000"/>
              </a:spcBef>
              <a:buChar char="–"/>
              <a:defRPr sz="2300">
                <a:solidFill>
                  <a:schemeClr val="tx1"/>
                </a:solidFill>
                <a:latin typeface="Times New Roman" panose="02020603050405020304" pitchFamily="18" charset="0"/>
              </a:defRPr>
            </a:lvl4pPr>
            <a:lvl5pPr marL="2057400" indent="-228600" defTabSz="795338" eaLnBrk="0" hangingPunct="0">
              <a:spcBef>
                <a:spcPct val="20000"/>
              </a:spcBef>
              <a:buChar char="»"/>
              <a:defRPr sz="2300">
                <a:solidFill>
                  <a:schemeClr val="tx1"/>
                </a:solidFill>
                <a:latin typeface="Times New Roman" panose="02020603050405020304" pitchFamily="18" charset="0"/>
              </a:defRPr>
            </a:lvl5pPr>
            <a:lvl6pPr marL="25146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US" altLang="en-US" sz="1673" dirty="0">
                <a:solidFill>
                  <a:schemeClr val="bg1"/>
                </a:solidFill>
                <a:latin typeface="Arial" panose="020B0604020202020204" pitchFamily="34" charset="0"/>
              </a:rPr>
              <a:t>Michael</a:t>
            </a:r>
          </a:p>
        </p:txBody>
      </p:sp>
      <p:sp>
        <p:nvSpPr>
          <p:cNvPr id="2082" name="AutoShape 31">
            <a:extLst>
              <a:ext uri="{FF2B5EF4-FFF2-40B4-BE49-F238E27FC236}">
                <a16:creationId xmlns:a16="http://schemas.microsoft.com/office/drawing/2014/main" id="{2F2023CC-12E2-4A0E-8A3F-DA73DA83FC6F}"/>
              </a:ext>
            </a:extLst>
          </p:cNvPr>
          <p:cNvSpPr>
            <a:spLocks noChangeArrowheads="1"/>
          </p:cNvSpPr>
          <p:nvPr/>
        </p:nvSpPr>
        <p:spPr bwMode="auto">
          <a:xfrm>
            <a:off x="2332877" y="6073217"/>
            <a:ext cx="1287812" cy="535481"/>
          </a:xfrm>
          <a:prstGeom prst="bevel">
            <a:avLst>
              <a:gd name="adj" fmla="val 12500"/>
            </a:avLst>
          </a:prstGeom>
          <a:solidFill>
            <a:srgbClr val="00B050"/>
          </a:solidFill>
          <a:ln w="9525">
            <a:solidFill>
              <a:srgbClr val="FFFF00"/>
            </a:solidFill>
            <a:miter lim="800000"/>
            <a:headEnd/>
            <a:tailEnd/>
          </a:ln>
          <a:effec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83" name="Text Box 32">
            <a:extLst>
              <a:ext uri="{FF2B5EF4-FFF2-40B4-BE49-F238E27FC236}">
                <a16:creationId xmlns:a16="http://schemas.microsoft.com/office/drawing/2014/main" id="{66FD3CC3-D361-46C1-997C-22A37CCD8E9C}"/>
              </a:ext>
            </a:extLst>
          </p:cNvPr>
          <p:cNvSpPr txBox="1">
            <a:spLocks noChangeArrowheads="1"/>
          </p:cNvSpPr>
          <p:nvPr/>
        </p:nvSpPr>
        <p:spPr bwMode="auto">
          <a:xfrm>
            <a:off x="2428764" y="6200081"/>
            <a:ext cx="1104891" cy="257443"/>
          </a:xfrm>
          <a:prstGeom prst="rect">
            <a:avLst/>
          </a:prstGeom>
          <a:solidFill>
            <a:srgbClr val="00B050"/>
          </a:solidFill>
          <a:ln>
            <a:noFill/>
          </a:ln>
          <a:effectLst/>
        </p:spPr>
        <p:txBody>
          <a:bodyPr lIns="73974" tIns="0" rIns="73974" bIns="0">
            <a:spAutoFit/>
          </a:bodyPr>
          <a:lstStyle>
            <a:lvl1pPr defTabSz="795338" eaLnBrk="0" hangingPunct="0">
              <a:spcBef>
                <a:spcPct val="20000"/>
              </a:spcBef>
              <a:buChar char="•"/>
              <a:defRPr sz="3600">
                <a:solidFill>
                  <a:schemeClr val="tx1"/>
                </a:solidFill>
                <a:latin typeface="Times New Roman" panose="02020603050405020304" pitchFamily="18" charset="0"/>
              </a:defRPr>
            </a:lvl1pPr>
            <a:lvl2pPr marL="742950" indent="-285750" defTabSz="795338" eaLnBrk="0" hangingPunct="0">
              <a:spcBef>
                <a:spcPct val="20000"/>
              </a:spcBef>
              <a:buChar char="–"/>
              <a:defRPr sz="3100">
                <a:solidFill>
                  <a:schemeClr val="tx1"/>
                </a:solidFill>
                <a:latin typeface="Times New Roman" panose="02020603050405020304" pitchFamily="18" charset="0"/>
              </a:defRPr>
            </a:lvl2pPr>
            <a:lvl3pPr marL="1143000" indent="-228600" defTabSz="795338" eaLnBrk="0" hangingPunct="0">
              <a:spcBef>
                <a:spcPct val="20000"/>
              </a:spcBef>
              <a:buChar char="•"/>
              <a:defRPr sz="2700">
                <a:solidFill>
                  <a:schemeClr val="tx1"/>
                </a:solidFill>
                <a:latin typeface="Times New Roman" panose="02020603050405020304" pitchFamily="18" charset="0"/>
              </a:defRPr>
            </a:lvl3pPr>
            <a:lvl4pPr marL="1600200" indent="-228600" defTabSz="795338" eaLnBrk="0" hangingPunct="0">
              <a:spcBef>
                <a:spcPct val="20000"/>
              </a:spcBef>
              <a:buChar char="–"/>
              <a:defRPr sz="2300">
                <a:solidFill>
                  <a:schemeClr val="tx1"/>
                </a:solidFill>
                <a:latin typeface="Times New Roman" panose="02020603050405020304" pitchFamily="18" charset="0"/>
              </a:defRPr>
            </a:lvl4pPr>
            <a:lvl5pPr marL="2057400" indent="-228600" defTabSz="795338" eaLnBrk="0" hangingPunct="0">
              <a:spcBef>
                <a:spcPct val="20000"/>
              </a:spcBef>
              <a:buChar char="»"/>
              <a:defRPr sz="2300">
                <a:solidFill>
                  <a:schemeClr val="tx1"/>
                </a:solidFill>
                <a:latin typeface="Times New Roman" panose="02020603050405020304" pitchFamily="18" charset="0"/>
              </a:defRPr>
            </a:lvl5pPr>
            <a:lvl6pPr marL="25146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7953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US" altLang="en-US" sz="1673">
                <a:solidFill>
                  <a:schemeClr val="bg1"/>
                </a:solidFill>
                <a:latin typeface="Arial" panose="020B0604020202020204" pitchFamily="34" charset="0"/>
              </a:rPr>
              <a:t>Creator</a:t>
            </a:r>
            <a:endParaRPr lang="en-US" altLang="en-US" sz="836">
              <a:solidFill>
                <a:schemeClr val="bg1"/>
              </a:solidFill>
              <a:latin typeface="Arial" panose="020B0604020202020204" pitchFamily="34" charset="0"/>
            </a:endParaRPr>
          </a:p>
        </p:txBody>
      </p:sp>
      <p:sp>
        <p:nvSpPr>
          <p:cNvPr id="2084" name="Text Box 55">
            <a:extLst>
              <a:ext uri="{FF2B5EF4-FFF2-40B4-BE49-F238E27FC236}">
                <a16:creationId xmlns:a16="http://schemas.microsoft.com/office/drawing/2014/main" id="{5875E7ED-8F4C-48E6-9AE1-7A313890B430}"/>
              </a:ext>
            </a:extLst>
          </p:cNvPr>
          <p:cNvSpPr txBox="1">
            <a:spLocks noChangeArrowheads="1"/>
          </p:cNvSpPr>
          <p:nvPr/>
        </p:nvSpPr>
        <p:spPr bwMode="auto">
          <a:xfrm>
            <a:off x="6613780" y="4885716"/>
            <a:ext cx="802485" cy="343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115"/>
              <a:t>I am the light John 8:12</a:t>
            </a:r>
          </a:p>
        </p:txBody>
      </p:sp>
      <p:sp>
        <p:nvSpPr>
          <p:cNvPr id="2085" name="Text Box 56">
            <a:extLst>
              <a:ext uri="{FF2B5EF4-FFF2-40B4-BE49-F238E27FC236}">
                <a16:creationId xmlns:a16="http://schemas.microsoft.com/office/drawing/2014/main" id="{174C3A4F-3B7D-4D1A-8E44-D8085A758C38}"/>
              </a:ext>
            </a:extLst>
          </p:cNvPr>
          <p:cNvSpPr txBox="1">
            <a:spLocks noChangeArrowheads="1"/>
          </p:cNvSpPr>
          <p:nvPr/>
        </p:nvSpPr>
        <p:spPr bwMode="auto">
          <a:xfrm>
            <a:off x="6551824" y="5468404"/>
            <a:ext cx="973603" cy="343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115"/>
              <a:t>I am the bread John 6:35</a:t>
            </a:r>
          </a:p>
        </p:txBody>
      </p:sp>
      <p:sp>
        <p:nvSpPr>
          <p:cNvPr id="2086" name="Text Box 63">
            <a:extLst>
              <a:ext uri="{FF2B5EF4-FFF2-40B4-BE49-F238E27FC236}">
                <a16:creationId xmlns:a16="http://schemas.microsoft.com/office/drawing/2014/main" id="{9E4AF333-F51F-4EDB-B9E5-12BA55FFD27E}"/>
              </a:ext>
            </a:extLst>
          </p:cNvPr>
          <p:cNvSpPr txBox="1">
            <a:spLocks noChangeArrowheads="1"/>
          </p:cNvSpPr>
          <p:nvPr/>
        </p:nvSpPr>
        <p:spPr bwMode="auto">
          <a:xfrm rot="5400000">
            <a:off x="7275388" y="5148565"/>
            <a:ext cx="945575" cy="343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115"/>
              <a:t>Advocate, Jesus Christ 1 Jn 2:1</a:t>
            </a:r>
          </a:p>
        </p:txBody>
      </p:sp>
      <p:sp>
        <p:nvSpPr>
          <p:cNvPr id="2087" name="Text Box 59">
            <a:extLst>
              <a:ext uri="{FF2B5EF4-FFF2-40B4-BE49-F238E27FC236}">
                <a16:creationId xmlns:a16="http://schemas.microsoft.com/office/drawing/2014/main" id="{7371FC00-A91C-4A3F-9752-996BE29AAFFF}"/>
              </a:ext>
            </a:extLst>
          </p:cNvPr>
          <p:cNvSpPr txBox="1">
            <a:spLocks noChangeArrowheads="1"/>
          </p:cNvSpPr>
          <p:nvPr/>
        </p:nvSpPr>
        <p:spPr bwMode="auto">
          <a:xfrm rot="5400000">
            <a:off x="4211489" y="5266577"/>
            <a:ext cx="762656" cy="343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115"/>
              <a:t>I am the door John 10:9</a:t>
            </a:r>
          </a:p>
        </p:txBody>
      </p:sp>
      <p:sp>
        <p:nvSpPr>
          <p:cNvPr id="2088" name="Text Box 82">
            <a:extLst>
              <a:ext uri="{FF2B5EF4-FFF2-40B4-BE49-F238E27FC236}">
                <a16:creationId xmlns:a16="http://schemas.microsoft.com/office/drawing/2014/main" id="{3D205A32-AA69-4999-A98C-2F77383BEEF7}"/>
              </a:ext>
            </a:extLst>
          </p:cNvPr>
          <p:cNvSpPr txBox="1">
            <a:spLocks noChangeArrowheads="1"/>
          </p:cNvSpPr>
          <p:nvPr/>
        </p:nvSpPr>
        <p:spPr bwMode="auto">
          <a:xfrm>
            <a:off x="3773098" y="4464355"/>
            <a:ext cx="982454" cy="6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41388" eaLnBrk="0" hangingPunct="0">
              <a:spcBef>
                <a:spcPct val="20000"/>
              </a:spcBef>
              <a:buChar char="•"/>
              <a:defRPr sz="3600">
                <a:solidFill>
                  <a:schemeClr val="tx1"/>
                </a:solidFill>
                <a:latin typeface="Times New Roman" panose="02020603050405020304" pitchFamily="18" charset="0"/>
              </a:defRPr>
            </a:lvl1pPr>
            <a:lvl2pPr marL="742950" indent="-285750" defTabSz="941388" eaLnBrk="0" hangingPunct="0">
              <a:spcBef>
                <a:spcPct val="20000"/>
              </a:spcBef>
              <a:buChar char="–"/>
              <a:defRPr sz="3100">
                <a:solidFill>
                  <a:schemeClr val="tx1"/>
                </a:solidFill>
                <a:latin typeface="Times New Roman" panose="02020603050405020304" pitchFamily="18" charset="0"/>
              </a:defRPr>
            </a:lvl2pPr>
            <a:lvl3pPr marL="1143000" indent="-228600" defTabSz="941388" eaLnBrk="0" hangingPunct="0">
              <a:spcBef>
                <a:spcPct val="20000"/>
              </a:spcBef>
              <a:buChar char="•"/>
              <a:defRPr sz="2700">
                <a:solidFill>
                  <a:schemeClr val="tx1"/>
                </a:solidFill>
                <a:latin typeface="Times New Roman" panose="02020603050405020304" pitchFamily="18" charset="0"/>
              </a:defRPr>
            </a:lvl3pPr>
            <a:lvl4pPr marL="1600200" indent="-228600" defTabSz="941388" eaLnBrk="0" hangingPunct="0">
              <a:spcBef>
                <a:spcPct val="20000"/>
              </a:spcBef>
              <a:buChar char="–"/>
              <a:defRPr sz="2300">
                <a:solidFill>
                  <a:schemeClr val="tx1"/>
                </a:solidFill>
                <a:latin typeface="Times New Roman" panose="02020603050405020304" pitchFamily="18" charset="0"/>
              </a:defRPr>
            </a:lvl4pPr>
            <a:lvl5pPr marL="2057400" indent="-228600" defTabSz="941388" eaLnBrk="0" hangingPunct="0">
              <a:spcBef>
                <a:spcPct val="20000"/>
              </a:spcBef>
              <a:buChar char="»"/>
              <a:defRPr sz="2300">
                <a:solidFill>
                  <a:schemeClr val="tx1"/>
                </a:solidFill>
                <a:latin typeface="Times New Roman" panose="02020603050405020304" pitchFamily="18" charset="0"/>
              </a:defRPr>
            </a:lvl5pPr>
            <a:lvl6pPr marL="2514600" indent="-228600" defTabSz="941388"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94138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941388"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94138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50000"/>
              </a:spcBef>
              <a:buFontTx/>
              <a:buNone/>
            </a:pPr>
            <a:r>
              <a:rPr lang="en-AU" altLang="en-US" sz="1673" dirty="0"/>
              <a:t>I am the Way…</a:t>
            </a:r>
            <a:endParaRPr lang="en-US" altLang="en-US" sz="1673" dirty="0"/>
          </a:p>
        </p:txBody>
      </p:sp>
      <p:pic>
        <p:nvPicPr>
          <p:cNvPr id="2089" name="Picture 84" descr="Sanctuary Labelled with pointers copy">
            <a:extLst>
              <a:ext uri="{FF2B5EF4-FFF2-40B4-BE49-F238E27FC236}">
                <a16:creationId xmlns:a16="http://schemas.microsoft.com/office/drawing/2014/main" id="{427EAB42-6BA1-42E8-A64B-1140C4047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616" y="950000"/>
            <a:ext cx="4279428" cy="320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85" descr="Tabernacle Exposed copy">
            <a:extLst>
              <a:ext uri="{FF2B5EF4-FFF2-40B4-BE49-F238E27FC236}">
                <a16:creationId xmlns:a16="http://schemas.microsoft.com/office/drawing/2014/main" id="{530B0F26-C5EA-4B8F-BBE3-07648C4DD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482" y="941150"/>
            <a:ext cx="4283853" cy="321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a:extLst>
              <a:ext uri="{FF2B5EF4-FFF2-40B4-BE49-F238E27FC236}">
                <a16:creationId xmlns:a16="http://schemas.microsoft.com/office/drawing/2014/main" id="{54EF3C43-3CC2-4B25-AC1D-64FB477BE9D5}"/>
              </a:ext>
            </a:extLst>
          </p:cNvPr>
          <p:cNvSpPr txBox="1">
            <a:spLocks noChangeArrowheads="1"/>
          </p:cNvSpPr>
          <p:nvPr/>
        </p:nvSpPr>
        <p:spPr bwMode="auto">
          <a:xfrm>
            <a:off x="2225929" y="400955"/>
            <a:ext cx="7828652" cy="43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50000"/>
              </a:spcBef>
              <a:buFontTx/>
              <a:buNone/>
            </a:pPr>
            <a:r>
              <a:rPr lang="en-AU" altLang="en-US" sz="2230" dirty="0"/>
              <a:t>The Veil of His Flesh</a:t>
            </a:r>
            <a:endParaRPr lang="en-AU" altLang="en-US" sz="1301" i="1" dirty="0"/>
          </a:p>
        </p:txBody>
      </p:sp>
      <p:sp>
        <p:nvSpPr>
          <p:cNvPr id="2053" name="Rectangle 49">
            <a:extLst>
              <a:ext uri="{FF2B5EF4-FFF2-40B4-BE49-F238E27FC236}">
                <a16:creationId xmlns:a16="http://schemas.microsoft.com/office/drawing/2014/main" id="{B6A38410-1570-48DB-94CB-105EB4AEC031}"/>
              </a:ext>
            </a:extLst>
          </p:cNvPr>
          <p:cNvSpPr>
            <a:spLocks noChangeArrowheads="1"/>
          </p:cNvSpPr>
          <p:nvPr/>
        </p:nvSpPr>
        <p:spPr bwMode="auto">
          <a:xfrm>
            <a:off x="5264804" y="2592408"/>
            <a:ext cx="1876530" cy="166348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4" name="Rectangle 50">
            <a:extLst>
              <a:ext uri="{FF2B5EF4-FFF2-40B4-BE49-F238E27FC236}">
                <a16:creationId xmlns:a16="http://schemas.microsoft.com/office/drawing/2014/main" id="{FBF73B69-9FE6-4A4C-BB8A-63E66991F437}"/>
              </a:ext>
            </a:extLst>
          </p:cNvPr>
          <p:cNvSpPr>
            <a:spLocks noChangeArrowheads="1"/>
          </p:cNvSpPr>
          <p:nvPr/>
        </p:nvSpPr>
        <p:spPr bwMode="auto">
          <a:xfrm>
            <a:off x="7145760" y="2593884"/>
            <a:ext cx="1464264" cy="16634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5" name="Text Box 51">
            <a:extLst>
              <a:ext uri="{FF2B5EF4-FFF2-40B4-BE49-F238E27FC236}">
                <a16:creationId xmlns:a16="http://schemas.microsoft.com/office/drawing/2014/main" id="{CF61D912-028F-487A-9514-E8AAB2375BA5}"/>
              </a:ext>
            </a:extLst>
          </p:cNvPr>
          <p:cNvSpPr txBox="1">
            <a:spLocks noChangeArrowheads="1"/>
          </p:cNvSpPr>
          <p:nvPr/>
        </p:nvSpPr>
        <p:spPr bwMode="auto">
          <a:xfrm>
            <a:off x="5623212" y="2024637"/>
            <a:ext cx="945575"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Holy Place</a:t>
            </a:r>
          </a:p>
        </p:txBody>
      </p:sp>
      <p:sp>
        <p:nvSpPr>
          <p:cNvPr id="2056" name="Text Box 52">
            <a:extLst>
              <a:ext uri="{FF2B5EF4-FFF2-40B4-BE49-F238E27FC236}">
                <a16:creationId xmlns:a16="http://schemas.microsoft.com/office/drawing/2014/main" id="{14405A30-5996-4558-9F88-4C028D3DD042}"/>
              </a:ext>
            </a:extLst>
          </p:cNvPr>
          <p:cNvSpPr txBox="1">
            <a:spLocks noChangeArrowheads="1"/>
          </p:cNvSpPr>
          <p:nvPr/>
        </p:nvSpPr>
        <p:spPr bwMode="auto">
          <a:xfrm>
            <a:off x="7244081" y="2048459"/>
            <a:ext cx="1171274"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Most Holy Place</a:t>
            </a:r>
          </a:p>
        </p:txBody>
      </p:sp>
      <p:sp>
        <p:nvSpPr>
          <p:cNvPr id="2057" name="Rectangle 53">
            <a:extLst>
              <a:ext uri="{FF2B5EF4-FFF2-40B4-BE49-F238E27FC236}">
                <a16:creationId xmlns:a16="http://schemas.microsoft.com/office/drawing/2014/main" id="{7D7031C1-560C-4E7C-9A96-0BF7BD25836A}"/>
              </a:ext>
            </a:extLst>
          </p:cNvPr>
          <p:cNvSpPr>
            <a:spLocks noChangeArrowheads="1"/>
          </p:cNvSpPr>
          <p:nvPr/>
        </p:nvSpPr>
        <p:spPr bwMode="auto">
          <a:xfrm>
            <a:off x="2517059" y="1815001"/>
            <a:ext cx="7157884" cy="36910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8" name="Text Box 54">
            <a:extLst>
              <a:ext uri="{FF2B5EF4-FFF2-40B4-BE49-F238E27FC236}">
                <a16:creationId xmlns:a16="http://schemas.microsoft.com/office/drawing/2014/main" id="{861ED50F-CA6D-4E53-B350-1E8EAACC5F2E}"/>
              </a:ext>
            </a:extLst>
          </p:cNvPr>
          <p:cNvSpPr txBox="1">
            <a:spLocks noChangeArrowheads="1"/>
          </p:cNvSpPr>
          <p:nvPr/>
        </p:nvSpPr>
        <p:spPr bwMode="auto">
          <a:xfrm>
            <a:off x="3053865" y="2254148"/>
            <a:ext cx="135710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2000" i="1" dirty="0"/>
              <a:t>Court</a:t>
            </a:r>
          </a:p>
        </p:txBody>
      </p:sp>
      <p:sp>
        <p:nvSpPr>
          <p:cNvPr id="2059" name="Line 60">
            <a:extLst>
              <a:ext uri="{FF2B5EF4-FFF2-40B4-BE49-F238E27FC236}">
                <a16:creationId xmlns:a16="http://schemas.microsoft.com/office/drawing/2014/main" id="{0146AF74-9881-44C4-B5B3-CB1F0C54F57C}"/>
              </a:ext>
            </a:extLst>
          </p:cNvPr>
          <p:cNvSpPr>
            <a:spLocks noChangeShapeType="1"/>
          </p:cNvSpPr>
          <p:nvPr/>
        </p:nvSpPr>
        <p:spPr bwMode="auto">
          <a:xfrm>
            <a:off x="2517059" y="3300586"/>
            <a:ext cx="0" cy="3673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sp>
        <p:nvSpPr>
          <p:cNvPr id="2061" name="Rectangle 64">
            <a:extLst>
              <a:ext uri="{FF2B5EF4-FFF2-40B4-BE49-F238E27FC236}">
                <a16:creationId xmlns:a16="http://schemas.microsoft.com/office/drawing/2014/main" id="{41A546B9-9B72-4B11-912B-79A119979327}"/>
              </a:ext>
            </a:extLst>
          </p:cNvPr>
          <p:cNvSpPr>
            <a:spLocks noChangeArrowheads="1"/>
          </p:cNvSpPr>
          <p:nvPr/>
        </p:nvSpPr>
        <p:spPr bwMode="auto">
          <a:xfrm>
            <a:off x="3347578" y="3042778"/>
            <a:ext cx="564558" cy="635128"/>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3" name="Oval 65">
            <a:extLst>
              <a:ext uri="{FF2B5EF4-FFF2-40B4-BE49-F238E27FC236}">
                <a16:creationId xmlns:a16="http://schemas.microsoft.com/office/drawing/2014/main" id="{7444EB84-112D-4B87-A3DC-B2B39E4B1181}"/>
              </a:ext>
            </a:extLst>
          </p:cNvPr>
          <p:cNvSpPr>
            <a:spLocks noChangeArrowheads="1"/>
          </p:cNvSpPr>
          <p:nvPr/>
        </p:nvSpPr>
        <p:spPr bwMode="auto">
          <a:xfrm>
            <a:off x="4412497" y="2764209"/>
            <a:ext cx="469357" cy="469357"/>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4" name="Rectangle 66">
            <a:extLst>
              <a:ext uri="{FF2B5EF4-FFF2-40B4-BE49-F238E27FC236}">
                <a16:creationId xmlns:a16="http://schemas.microsoft.com/office/drawing/2014/main" id="{DAECEE02-A44D-4D74-9963-F7BC7EB22398}"/>
              </a:ext>
            </a:extLst>
          </p:cNvPr>
          <p:cNvSpPr>
            <a:spLocks noChangeArrowheads="1"/>
          </p:cNvSpPr>
          <p:nvPr/>
        </p:nvSpPr>
        <p:spPr bwMode="auto">
          <a:xfrm>
            <a:off x="5886557" y="3782102"/>
            <a:ext cx="652331" cy="304782"/>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5" name="Rectangle 67">
            <a:extLst>
              <a:ext uri="{FF2B5EF4-FFF2-40B4-BE49-F238E27FC236}">
                <a16:creationId xmlns:a16="http://schemas.microsoft.com/office/drawing/2014/main" id="{123BA0E1-2FB7-4813-877E-2EBDAF408F20}"/>
              </a:ext>
            </a:extLst>
          </p:cNvPr>
          <p:cNvSpPr>
            <a:spLocks noChangeArrowheads="1"/>
          </p:cNvSpPr>
          <p:nvPr/>
        </p:nvSpPr>
        <p:spPr bwMode="auto">
          <a:xfrm>
            <a:off x="6788853" y="3229743"/>
            <a:ext cx="280199" cy="328243"/>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6" name="Rectangle 68">
            <a:extLst>
              <a:ext uri="{FF2B5EF4-FFF2-40B4-BE49-F238E27FC236}">
                <a16:creationId xmlns:a16="http://schemas.microsoft.com/office/drawing/2014/main" id="{3C0CF6BF-6B10-4251-B310-8CB62BB04C4B}"/>
              </a:ext>
            </a:extLst>
          </p:cNvPr>
          <p:cNvSpPr>
            <a:spLocks noChangeArrowheads="1"/>
          </p:cNvSpPr>
          <p:nvPr/>
        </p:nvSpPr>
        <p:spPr bwMode="auto">
          <a:xfrm>
            <a:off x="7628044" y="3091728"/>
            <a:ext cx="403349" cy="604274"/>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7" name="Text Box 62">
            <a:extLst>
              <a:ext uri="{FF2B5EF4-FFF2-40B4-BE49-F238E27FC236}">
                <a16:creationId xmlns:a16="http://schemas.microsoft.com/office/drawing/2014/main" id="{11E45D75-A9B1-4AB0-9B87-513FC1F8EC4C}"/>
              </a:ext>
            </a:extLst>
          </p:cNvPr>
          <p:cNvSpPr txBox="1">
            <a:spLocks noChangeArrowheads="1"/>
          </p:cNvSpPr>
          <p:nvPr/>
        </p:nvSpPr>
        <p:spPr bwMode="auto">
          <a:xfrm>
            <a:off x="6788853" y="4327844"/>
            <a:ext cx="78478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Veil</a:t>
            </a:r>
          </a:p>
        </p:txBody>
      </p:sp>
      <p:grpSp>
        <p:nvGrpSpPr>
          <p:cNvPr id="2068" name="Group 71">
            <a:extLst>
              <a:ext uri="{FF2B5EF4-FFF2-40B4-BE49-F238E27FC236}">
                <a16:creationId xmlns:a16="http://schemas.microsoft.com/office/drawing/2014/main" id="{971B4066-1889-4D2C-B68C-58B54AFF0FC9}"/>
              </a:ext>
            </a:extLst>
          </p:cNvPr>
          <p:cNvGrpSpPr>
            <a:grpSpLocks/>
          </p:cNvGrpSpPr>
          <p:nvPr/>
        </p:nvGrpSpPr>
        <p:grpSpPr bwMode="auto">
          <a:xfrm>
            <a:off x="5811750" y="2717889"/>
            <a:ext cx="666494" cy="355580"/>
            <a:chOff x="3930" y="3361"/>
            <a:chExt cx="171" cy="84"/>
          </a:xfrm>
        </p:grpSpPr>
        <p:sp>
          <p:nvSpPr>
            <p:cNvPr id="2094" name="Oval 69">
              <a:extLst>
                <a:ext uri="{FF2B5EF4-FFF2-40B4-BE49-F238E27FC236}">
                  <a16:creationId xmlns:a16="http://schemas.microsoft.com/office/drawing/2014/main" id="{0C7A7074-228F-46FB-8ECC-0166D3C7322F}"/>
                </a:ext>
              </a:extLst>
            </p:cNvPr>
            <p:cNvSpPr>
              <a:spLocks noChangeArrowheads="1"/>
            </p:cNvSpPr>
            <p:nvPr/>
          </p:nvSpPr>
          <p:spPr bwMode="auto">
            <a:xfrm>
              <a:off x="3976" y="3361"/>
              <a:ext cx="84" cy="84"/>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5" name="Line 70">
              <a:extLst>
                <a:ext uri="{FF2B5EF4-FFF2-40B4-BE49-F238E27FC236}">
                  <a16:creationId xmlns:a16="http://schemas.microsoft.com/office/drawing/2014/main" id="{13A329FE-6C10-41D3-9656-CE02CADD3B66}"/>
                </a:ext>
              </a:extLst>
            </p:cNvPr>
            <p:cNvSpPr>
              <a:spLocks noChangeShapeType="1"/>
            </p:cNvSpPr>
            <p:nvPr/>
          </p:nvSpPr>
          <p:spPr bwMode="auto">
            <a:xfrm flipH="1">
              <a:off x="3930" y="3402"/>
              <a:ext cx="171"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grpSp>
      <p:grpSp>
        <p:nvGrpSpPr>
          <p:cNvPr id="2069" name="Group 75">
            <a:extLst>
              <a:ext uri="{FF2B5EF4-FFF2-40B4-BE49-F238E27FC236}">
                <a16:creationId xmlns:a16="http://schemas.microsoft.com/office/drawing/2014/main" id="{8BA0DE7C-6DF5-44B4-B20A-9DB2AF521901}"/>
              </a:ext>
            </a:extLst>
          </p:cNvPr>
          <p:cNvGrpSpPr>
            <a:grpSpLocks/>
          </p:cNvGrpSpPr>
          <p:nvPr/>
        </p:nvGrpSpPr>
        <p:grpSpPr bwMode="auto">
          <a:xfrm>
            <a:off x="3517006" y="2998887"/>
            <a:ext cx="250777" cy="457298"/>
            <a:chOff x="2782" y="2019"/>
            <a:chExt cx="406" cy="648"/>
          </a:xfrm>
        </p:grpSpPr>
        <p:sp>
          <p:nvSpPr>
            <p:cNvPr id="2092" name="Rectangle 76">
              <a:extLst>
                <a:ext uri="{FF2B5EF4-FFF2-40B4-BE49-F238E27FC236}">
                  <a16:creationId xmlns:a16="http://schemas.microsoft.com/office/drawing/2014/main" id="{6A81FBE3-C7C5-4265-8631-12FDF1BD9DEE}"/>
                </a:ext>
              </a:extLst>
            </p:cNvPr>
            <p:cNvSpPr>
              <a:spLocks noChangeArrowheads="1"/>
            </p:cNvSpPr>
            <p:nvPr/>
          </p:nvSpPr>
          <p:spPr bwMode="auto">
            <a:xfrm>
              <a:off x="2966" y="2019"/>
              <a:ext cx="27" cy="648"/>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3" name="Rectangle 77">
              <a:extLst>
                <a:ext uri="{FF2B5EF4-FFF2-40B4-BE49-F238E27FC236}">
                  <a16:creationId xmlns:a16="http://schemas.microsoft.com/office/drawing/2014/main" id="{2F89EC12-62B8-4923-A3CA-F19A9A821ADA}"/>
                </a:ext>
              </a:extLst>
            </p:cNvPr>
            <p:cNvSpPr>
              <a:spLocks noChangeArrowheads="1"/>
            </p:cNvSpPr>
            <p:nvPr/>
          </p:nvSpPr>
          <p:spPr bwMode="auto">
            <a:xfrm>
              <a:off x="2782" y="2176"/>
              <a:ext cx="406" cy="29"/>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grpSp>
    </p:spTree>
    <p:extLst>
      <p:ext uri="{BB962C8B-B14F-4D97-AF65-F5344CB8AC3E}">
        <p14:creationId xmlns:p14="http://schemas.microsoft.com/office/powerpoint/2010/main" val="316571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Putting to death the </a:t>
            </a:r>
            <a:r>
              <a:rPr lang="en-AU" sz="4000" dirty="0" err="1"/>
              <a:t>Emnity</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049229"/>
          </a:xfrm>
        </p:spPr>
        <p:txBody>
          <a:bodyPr>
            <a:noAutofit/>
          </a:bodyPr>
          <a:lstStyle/>
          <a:p>
            <a:pPr marL="0" indent="0" algn="just">
              <a:buNone/>
            </a:pPr>
            <a:r>
              <a:rPr lang="en-AU" sz="2400" dirty="0">
                <a:latin typeface="+mn-lt"/>
              </a:rPr>
              <a:t>But now in Christ Jesus you who once were far off have been brought near by the blood of Christ. For He Himself is our peace, </a:t>
            </a:r>
            <a:r>
              <a:rPr lang="en-AU" sz="2400" dirty="0">
                <a:solidFill>
                  <a:srgbClr val="92D050"/>
                </a:solidFill>
                <a:latin typeface="+mn-lt"/>
              </a:rPr>
              <a:t>who has made both one</a:t>
            </a:r>
            <a:r>
              <a:rPr lang="en-AU" sz="2400" dirty="0">
                <a:latin typeface="+mn-lt"/>
              </a:rPr>
              <a:t>, and has broken down the middle wall of separation, </a:t>
            </a:r>
            <a:r>
              <a:rPr lang="en-AU" sz="2400" dirty="0">
                <a:solidFill>
                  <a:srgbClr val="92D050"/>
                </a:solidFill>
                <a:latin typeface="+mn-lt"/>
              </a:rPr>
              <a:t>having abolished in His flesh the enmity</a:t>
            </a:r>
            <a:r>
              <a:rPr lang="en-AU" sz="2400" dirty="0">
                <a:latin typeface="+mn-lt"/>
              </a:rPr>
              <a:t>, that is, the law of commandments contained in ordinances, so as to create in Himself one new man from the two, thus making peace, and that He might reconcile them both to God in one body through the cross, </a:t>
            </a:r>
            <a:r>
              <a:rPr lang="en-AU" sz="2400" dirty="0">
                <a:solidFill>
                  <a:srgbClr val="92D050"/>
                </a:solidFill>
                <a:latin typeface="+mn-lt"/>
              </a:rPr>
              <a:t>thereby putting to death the enmity. </a:t>
            </a:r>
            <a:r>
              <a:rPr lang="en-AU" sz="2400" dirty="0">
                <a:latin typeface="+mn-lt"/>
              </a:rPr>
              <a:t>(Eph 2:13-16)</a:t>
            </a:r>
            <a:endParaRPr lang="en-AU" sz="2400" dirty="0">
              <a:solidFill>
                <a:srgbClr val="92D050"/>
              </a:solidFill>
              <a:latin typeface="+mn-lt"/>
            </a:endParaRPr>
          </a:p>
        </p:txBody>
      </p:sp>
    </p:spTree>
    <p:extLst>
      <p:ext uri="{BB962C8B-B14F-4D97-AF65-F5344CB8AC3E}">
        <p14:creationId xmlns:p14="http://schemas.microsoft.com/office/powerpoint/2010/main" val="376929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a:bodyPr>
          <a:lstStyle/>
          <a:p>
            <a:r>
              <a:rPr lang="en-AU" sz="4000" dirty="0"/>
              <a:t>The Enmity Slain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0942" y="1327355"/>
            <a:ext cx="10549761" cy="5119646"/>
          </a:xfrm>
        </p:spPr>
        <p:txBody>
          <a:bodyPr>
            <a:noAutofit/>
          </a:bodyPr>
          <a:lstStyle/>
          <a:p>
            <a:pPr marL="0" indent="0" algn="just">
              <a:buNone/>
            </a:pPr>
            <a:r>
              <a:rPr lang="en-AU" sz="2200" dirty="0">
                <a:latin typeface="+mn-lt"/>
              </a:rPr>
              <a:t>Men are "laden with iniquity." So also was he: for, "The Lord hath laid on him the iniquity of us all." {November 16, 1897 ATJ, ARSH 728.5} </a:t>
            </a:r>
          </a:p>
          <a:p>
            <a:pPr marL="0" indent="0" algn="just">
              <a:buNone/>
            </a:pPr>
            <a:r>
              <a:rPr lang="en-AU" sz="2200" dirty="0">
                <a:solidFill>
                  <a:srgbClr val="92D050"/>
                </a:solidFill>
                <a:latin typeface="+mn-lt"/>
              </a:rPr>
              <a:t>The flesh of men is sinful flesh. His flesh was just like it; for God sent "his own Son in the likeness of sinful flesh." "He hath made him to be sin." </a:t>
            </a:r>
            <a:r>
              <a:rPr lang="en-AU" sz="2200" dirty="0">
                <a:latin typeface="+mn-lt"/>
              </a:rPr>
              <a:t>{November 16, 1897 ATJ, ARSH 728.6} </a:t>
            </a:r>
          </a:p>
          <a:p>
            <a:pPr marL="0" indent="0" algn="just">
              <a:buNone/>
            </a:pPr>
            <a:r>
              <a:rPr lang="en-AU" sz="2200" dirty="0">
                <a:latin typeface="+mn-lt"/>
              </a:rPr>
              <a:t>But thank the Lord, we do not have to go this way alone. "Our old man is crucified with him." He was made "in the likeness of sinful flesh" for us. He was "in all things made like unto his brethren." He "was in all points tempted like as we are." "The Lord hath laid on him the iniquity of us all." </a:t>
            </a:r>
            <a:r>
              <a:rPr lang="en-AU" sz="2200" dirty="0">
                <a:solidFill>
                  <a:srgbClr val="92D050"/>
                </a:solidFill>
                <a:latin typeface="+mn-lt"/>
              </a:rPr>
              <a:t>And he was crucified. He was crucified for us. He was crucified as us. He was "the last Adam." He was humanity. And in him the old Adam—the old, sinful humanity—was crucified. </a:t>
            </a:r>
            <a:r>
              <a:rPr lang="en-AU" sz="2200" dirty="0">
                <a:latin typeface="+mn-lt"/>
              </a:rPr>
              <a:t>And "our old man is crucified with him," in order "that the body of sin might be destroyed, that henceforth we should not serve sin." {April 26, 1898 ATJ, ARSH 268.7} </a:t>
            </a:r>
          </a:p>
        </p:txBody>
      </p:sp>
    </p:spTree>
    <p:extLst>
      <p:ext uri="{BB962C8B-B14F-4D97-AF65-F5344CB8AC3E}">
        <p14:creationId xmlns:p14="http://schemas.microsoft.com/office/powerpoint/2010/main" val="392830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a:extLst>
              <a:ext uri="{FF2B5EF4-FFF2-40B4-BE49-F238E27FC236}">
                <a16:creationId xmlns:a16="http://schemas.microsoft.com/office/drawing/2014/main" id="{54EF3C43-3CC2-4B25-AC1D-64FB477BE9D5}"/>
              </a:ext>
            </a:extLst>
          </p:cNvPr>
          <p:cNvSpPr txBox="1">
            <a:spLocks noChangeArrowheads="1"/>
          </p:cNvSpPr>
          <p:nvPr/>
        </p:nvSpPr>
        <p:spPr bwMode="auto">
          <a:xfrm>
            <a:off x="2298396" y="404594"/>
            <a:ext cx="7828652" cy="95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50000"/>
              </a:spcBef>
              <a:buFontTx/>
              <a:buNone/>
            </a:pPr>
            <a:r>
              <a:rPr lang="en-AU" altLang="en-US" sz="2230" i="1" dirty="0"/>
              <a:t>Christ the Way</a:t>
            </a:r>
          </a:p>
          <a:p>
            <a:pPr algn="ctr" eaLnBrk="1" hangingPunct="1">
              <a:spcBef>
                <a:spcPct val="50000"/>
              </a:spcBef>
              <a:buFontTx/>
              <a:buNone/>
            </a:pPr>
            <a:r>
              <a:rPr lang="en-AU" altLang="en-US" sz="2230" i="1" dirty="0"/>
              <a:t>Way is in the Sanctuary</a:t>
            </a:r>
            <a:endParaRPr lang="en-AU" altLang="en-US" sz="1301" i="1" dirty="0"/>
          </a:p>
        </p:txBody>
      </p:sp>
      <p:sp>
        <p:nvSpPr>
          <p:cNvPr id="2053" name="Rectangle 49">
            <a:extLst>
              <a:ext uri="{FF2B5EF4-FFF2-40B4-BE49-F238E27FC236}">
                <a16:creationId xmlns:a16="http://schemas.microsoft.com/office/drawing/2014/main" id="{B6A38410-1570-48DB-94CB-105EB4AEC031}"/>
              </a:ext>
            </a:extLst>
          </p:cNvPr>
          <p:cNvSpPr>
            <a:spLocks noChangeArrowheads="1"/>
          </p:cNvSpPr>
          <p:nvPr/>
        </p:nvSpPr>
        <p:spPr bwMode="auto">
          <a:xfrm>
            <a:off x="5264804" y="2592408"/>
            <a:ext cx="1876530" cy="166348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4" name="Rectangle 50">
            <a:extLst>
              <a:ext uri="{FF2B5EF4-FFF2-40B4-BE49-F238E27FC236}">
                <a16:creationId xmlns:a16="http://schemas.microsoft.com/office/drawing/2014/main" id="{FBF73B69-9FE6-4A4C-BB8A-63E66991F437}"/>
              </a:ext>
            </a:extLst>
          </p:cNvPr>
          <p:cNvSpPr>
            <a:spLocks noChangeArrowheads="1"/>
          </p:cNvSpPr>
          <p:nvPr/>
        </p:nvSpPr>
        <p:spPr bwMode="auto">
          <a:xfrm>
            <a:off x="7145760" y="2593884"/>
            <a:ext cx="1464264" cy="16634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5" name="Text Box 51">
            <a:extLst>
              <a:ext uri="{FF2B5EF4-FFF2-40B4-BE49-F238E27FC236}">
                <a16:creationId xmlns:a16="http://schemas.microsoft.com/office/drawing/2014/main" id="{CF61D912-028F-487A-9514-E8AAB2375BA5}"/>
              </a:ext>
            </a:extLst>
          </p:cNvPr>
          <p:cNvSpPr txBox="1">
            <a:spLocks noChangeArrowheads="1"/>
          </p:cNvSpPr>
          <p:nvPr/>
        </p:nvSpPr>
        <p:spPr bwMode="auto">
          <a:xfrm>
            <a:off x="5623212" y="2024637"/>
            <a:ext cx="945575"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Holy Place</a:t>
            </a:r>
          </a:p>
        </p:txBody>
      </p:sp>
      <p:sp>
        <p:nvSpPr>
          <p:cNvPr id="2056" name="Text Box 52">
            <a:extLst>
              <a:ext uri="{FF2B5EF4-FFF2-40B4-BE49-F238E27FC236}">
                <a16:creationId xmlns:a16="http://schemas.microsoft.com/office/drawing/2014/main" id="{14405A30-5996-4558-9F88-4C028D3DD042}"/>
              </a:ext>
            </a:extLst>
          </p:cNvPr>
          <p:cNvSpPr txBox="1">
            <a:spLocks noChangeArrowheads="1"/>
          </p:cNvSpPr>
          <p:nvPr/>
        </p:nvSpPr>
        <p:spPr bwMode="auto">
          <a:xfrm>
            <a:off x="7244081" y="2048459"/>
            <a:ext cx="1171274"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Most Holy Place</a:t>
            </a:r>
          </a:p>
        </p:txBody>
      </p:sp>
      <p:sp>
        <p:nvSpPr>
          <p:cNvPr id="2057" name="Rectangle 53">
            <a:extLst>
              <a:ext uri="{FF2B5EF4-FFF2-40B4-BE49-F238E27FC236}">
                <a16:creationId xmlns:a16="http://schemas.microsoft.com/office/drawing/2014/main" id="{7D7031C1-560C-4E7C-9A96-0BF7BD25836A}"/>
              </a:ext>
            </a:extLst>
          </p:cNvPr>
          <p:cNvSpPr>
            <a:spLocks noChangeArrowheads="1"/>
          </p:cNvSpPr>
          <p:nvPr/>
        </p:nvSpPr>
        <p:spPr bwMode="auto">
          <a:xfrm>
            <a:off x="2517059" y="1815001"/>
            <a:ext cx="7157884" cy="36910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8" name="Text Box 54">
            <a:extLst>
              <a:ext uri="{FF2B5EF4-FFF2-40B4-BE49-F238E27FC236}">
                <a16:creationId xmlns:a16="http://schemas.microsoft.com/office/drawing/2014/main" id="{861ED50F-CA6D-4E53-B350-1E8EAACC5F2E}"/>
              </a:ext>
            </a:extLst>
          </p:cNvPr>
          <p:cNvSpPr txBox="1">
            <a:spLocks noChangeArrowheads="1"/>
          </p:cNvSpPr>
          <p:nvPr/>
        </p:nvSpPr>
        <p:spPr bwMode="auto">
          <a:xfrm>
            <a:off x="3053865" y="2254148"/>
            <a:ext cx="135710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2000" i="1" dirty="0"/>
              <a:t>Court</a:t>
            </a:r>
          </a:p>
        </p:txBody>
      </p:sp>
      <p:sp>
        <p:nvSpPr>
          <p:cNvPr id="2059" name="Line 60">
            <a:extLst>
              <a:ext uri="{FF2B5EF4-FFF2-40B4-BE49-F238E27FC236}">
                <a16:creationId xmlns:a16="http://schemas.microsoft.com/office/drawing/2014/main" id="{0146AF74-9881-44C4-B5B3-CB1F0C54F57C}"/>
              </a:ext>
            </a:extLst>
          </p:cNvPr>
          <p:cNvSpPr>
            <a:spLocks noChangeShapeType="1"/>
          </p:cNvSpPr>
          <p:nvPr/>
        </p:nvSpPr>
        <p:spPr bwMode="auto">
          <a:xfrm>
            <a:off x="2517059" y="3300586"/>
            <a:ext cx="0" cy="3673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sp>
        <p:nvSpPr>
          <p:cNvPr id="2061" name="Rectangle 64">
            <a:extLst>
              <a:ext uri="{FF2B5EF4-FFF2-40B4-BE49-F238E27FC236}">
                <a16:creationId xmlns:a16="http://schemas.microsoft.com/office/drawing/2014/main" id="{41A546B9-9B72-4B11-912B-79A119979327}"/>
              </a:ext>
            </a:extLst>
          </p:cNvPr>
          <p:cNvSpPr>
            <a:spLocks noChangeArrowheads="1"/>
          </p:cNvSpPr>
          <p:nvPr/>
        </p:nvSpPr>
        <p:spPr bwMode="auto">
          <a:xfrm>
            <a:off x="3347578" y="3042778"/>
            <a:ext cx="564558" cy="635128"/>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3" name="Oval 65">
            <a:extLst>
              <a:ext uri="{FF2B5EF4-FFF2-40B4-BE49-F238E27FC236}">
                <a16:creationId xmlns:a16="http://schemas.microsoft.com/office/drawing/2014/main" id="{7444EB84-112D-4B87-A3DC-B2B39E4B1181}"/>
              </a:ext>
            </a:extLst>
          </p:cNvPr>
          <p:cNvSpPr>
            <a:spLocks noChangeArrowheads="1"/>
          </p:cNvSpPr>
          <p:nvPr/>
        </p:nvSpPr>
        <p:spPr bwMode="auto">
          <a:xfrm>
            <a:off x="4412497" y="2764209"/>
            <a:ext cx="469357" cy="469357"/>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4" name="Rectangle 66">
            <a:extLst>
              <a:ext uri="{FF2B5EF4-FFF2-40B4-BE49-F238E27FC236}">
                <a16:creationId xmlns:a16="http://schemas.microsoft.com/office/drawing/2014/main" id="{DAECEE02-A44D-4D74-9963-F7BC7EB22398}"/>
              </a:ext>
            </a:extLst>
          </p:cNvPr>
          <p:cNvSpPr>
            <a:spLocks noChangeArrowheads="1"/>
          </p:cNvSpPr>
          <p:nvPr/>
        </p:nvSpPr>
        <p:spPr bwMode="auto">
          <a:xfrm>
            <a:off x="5886557" y="3782102"/>
            <a:ext cx="652331" cy="304782"/>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5" name="Rectangle 67">
            <a:extLst>
              <a:ext uri="{FF2B5EF4-FFF2-40B4-BE49-F238E27FC236}">
                <a16:creationId xmlns:a16="http://schemas.microsoft.com/office/drawing/2014/main" id="{123BA0E1-2FB7-4813-877E-2EBDAF408F20}"/>
              </a:ext>
            </a:extLst>
          </p:cNvPr>
          <p:cNvSpPr>
            <a:spLocks noChangeArrowheads="1"/>
          </p:cNvSpPr>
          <p:nvPr/>
        </p:nvSpPr>
        <p:spPr bwMode="auto">
          <a:xfrm>
            <a:off x="6788853" y="3229743"/>
            <a:ext cx="280199" cy="328243"/>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6" name="Rectangle 68">
            <a:extLst>
              <a:ext uri="{FF2B5EF4-FFF2-40B4-BE49-F238E27FC236}">
                <a16:creationId xmlns:a16="http://schemas.microsoft.com/office/drawing/2014/main" id="{3C0CF6BF-6B10-4251-B310-8CB62BB04C4B}"/>
              </a:ext>
            </a:extLst>
          </p:cNvPr>
          <p:cNvSpPr>
            <a:spLocks noChangeArrowheads="1"/>
          </p:cNvSpPr>
          <p:nvPr/>
        </p:nvSpPr>
        <p:spPr bwMode="auto">
          <a:xfrm>
            <a:off x="7628044" y="3091728"/>
            <a:ext cx="403349" cy="604274"/>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7" name="Text Box 62">
            <a:extLst>
              <a:ext uri="{FF2B5EF4-FFF2-40B4-BE49-F238E27FC236}">
                <a16:creationId xmlns:a16="http://schemas.microsoft.com/office/drawing/2014/main" id="{11E45D75-A9B1-4AB0-9B87-513FC1F8EC4C}"/>
              </a:ext>
            </a:extLst>
          </p:cNvPr>
          <p:cNvSpPr txBox="1">
            <a:spLocks noChangeArrowheads="1"/>
          </p:cNvSpPr>
          <p:nvPr/>
        </p:nvSpPr>
        <p:spPr bwMode="auto">
          <a:xfrm>
            <a:off x="6788853" y="4327844"/>
            <a:ext cx="784783"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Veil of Flesh</a:t>
            </a:r>
          </a:p>
        </p:txBody>
      </p:sp>
      <p:grpSp>
        <p:nvGrpSpPr>
          <p:cNvPr id="2068" name="Group 71">
            <a:extLst>
              <a:ext uri="{FF2B5EF4-FFF2-40B4-BE49-F238E27FC236}">
                <a16:creationId xmlns:a16="http://schemas.microsoft.com/office/drawing/2014/main" id="{971B4066-1889-4D2C-B68C-58B54AFF0FC9}"/>
              </a:ext>
            </a:extLst>
          </p:cNvPr>
          <p:cNvGrpSpPr>
            <a:grpSpLocks/>
          </p:cNvGrpSpPr>
          <p:nvPr/>
        </p:nvGrpSpPr>
        <p:grpSpPr bwMode="auto">
          <a:xfrm>
            <a:off x="5811750" y="2717889"/>
            <a:ext cx="666494" cy="355580"/>
            <a:chOff x="3930" y="3361"/>
            <a:chExt cx="171" cy="84"/>
          </a:xfrm>
        </p:grpSpPr>
        <p:sp>
          <p:nvSpPr>
            <p:cNvPr id="2094" name="Oval 69">
              <a:extLst>
                <a:ext uri="{FF2B5EF4-FFF2-40B4-BE49-F238E27FC236}">
                  <a16:creationId xmlns:a16="http://schemas.microsoft.com/office/drawing/2014/main" id="{0C7A7074-228F-46FB-8ECC-0166D3C7322F}"/>
                </a:ext>
              </a:extLst>
            </p:cNvPr>
            <p:cNvSpPr>
              <a:spLocks noChangeArrowheads="1"/>
            </p:cNvSpPr>
            <p:nvPr/>
          </p:nvSpPr>
          <p:spPr bwMode="auto">
            <a:xfrm>
              <a:off x="3976" y="3361"/>
              <a:ext cx="84" cy="84"/>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5" name="Line 70">
              <a:extLst>
                <a:ext uri="{FF2B5EF4-FFF2-40B4-BE49-F238E27FC236}">
                  <a16:creationId xmlns:a16="http://schemas.microsoft.com/office/drawing/2014/main" id="{13A329FE-6C10-41D3-9656-CE02CADD3B66}"/>
                </a:ext>
              </a:extLst>
            </p:cNvPr>
            <p:cNvSpPr>
              <a:spLocks noChangeShapeType="1"/>
            </p:cNvSpPr>
            <p:nvPr/>
          </p:nvSpPr>
          <p:spPr bwMode="auto">
            <a:xfrm flipH="1">
              <a:off x="3930" y="3402"/>
              <a:ext cx="171"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grpSp>
      <p:grpSp>
        <p:nvGrpSpPr>
          <p:cNvPr id="2069" name="Group 75">
            <a:extLst>
              <a:ext uri="{FF2B5EF4-FFF2-40B4-BE49-F238E27FC236}">
                <a16:creationId xmlns:a16="http://schemas.microsoft.com/office/drawing/2014/main" id="{8BA0DE7C-6DF5-44B4-B20A-9DB2AF521901}"/>
              </a:ext>
            </a:extLst>
          </p:cNvPr>
          <p:cNvGrpSpPr>
            <a:grpSpLocks/>
          </p:cNvGrpSpPr>
          <p:nvPr/>
        </p:nvGrpSpPr>
        <p:grpSpPr bwMode="auto">
          <a:xfrm>
            <a:off x="3517006" y="2998887"/>
            <a:ext cx="250777" cy="457298"/>
            <a:chOff x="2782" y="2019"/>
            <a:chExt cx="406" cy="648"/>
          </a:xfrm>
        </p:grpSpPr>
        <p:sp>
          <p:nvSpPr>
            <p:cNvPr id="2092" name="Rectangle 76">
              <a:extLst>
                <a:ext uri="{FF2B5EF4-FFF2-40B4-BE49-F238E27FC236}">
                  <a16:creationId xmlns:a16="http://schemas.microsoft.com/office/drawing/2014/main" id="{6A81FBE3-C7C5-4265-8631-12FDF1BD9DEE}"/>
                </a:ext>
              </a:extLst>
            </p:cNvPr>
            <p:cNvSpPr>
              <a:spLocks noChangeArrowheads="1"/>
            </p:cNvSpPr>
            <p:nvPr/>
          </p:nvSpPr>
          <p:spPr bwMode="auto">
            <a:xfrm>
              <a:off x="2966" y="2019"/>
              <a:ext cx="27" cy="648"/>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3" name="Rectangle 77">
              <a:extLst>
                <a:ext uri="{FF2B5EF4-FFF2-40B4-BE49-F238E27FC236}">
                  <a16:creationId xmlns:a16="http://schemas.microsoft.com/office/drawing/2014/main" id="{2F89EC12-62B8-4923-A3CA-F19A9A821ADA}"/>
                </a:ext>
              </a:extLst>
            </p:cNvPr>
            <p:cNvSpPr>
              <a:spLocks noChangeArrowheads="1"/>
            </p:cNvSpPr>
            <p:nvPr/>
          </p:nvSpPr>
          <p:spPr bwMode="auto">
            <a:xfrm>
              <a:off x="2782" y="2176"/>
              <a:ext cx="406" cy="29"/>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grpSp>
      <p:sp>
        <p:nvSpPr>
          <p:cNvPr id="22" name="Text Box 62">
            <a:extLst>
              <a:ext uri="{FF2B5EF4-FFF2-40B4-BE49-F238E27FC236}">
                <a16:creationId xmlns:a16="http://schemas.microsoft.com/office/drawing/2014/main" id="{DB3B8805-5390-4FC3-89C9-1221041CAFF7}"/>
              </a:ext>
            </a:extLst>
          </p:cNvPr>
          <p:cNvSpPr txBox="1">
            <a:spLocks noChangeArrowheads="1"/>
          </p:cNvSpPr>
          <p:nvPr/>
        </p:nvSpPr>
        <p:spPr bwMode="auto">
          <a:xfrm>
            <a:off x="7160641" y="3867697"/>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Divine Nature</a:t>
            </a:r>
          </a:p>
        </p:txBody>
      </p:sp>
      <p:sp>
        <p:nvSpPr>
          <p:cNvPr id="23" name="Text Box 62">
            <a:extLst>
              <a:ext uri="{FF2B5EF4-FFF2-40B4-BE49-F238E27FC236}">
                <a16:creationId xmlns:a16="http://schemas.microsoft.com/office/drawing/2014/main" id="{1692C367-4BA4-426B-BE69-4E74BCA9D2FC}"/>
              </a:ext>
            </a:extLst>
          </p:cNvPr>
          <p:cNvSpPr txBox="1">
            <a:spLocks noChangeArrowheads="1"/>
          </p:cNvSpPr>
          <p:nvPr/>
        </p:nvSpPr>
        <p:spPr bwMode="auto">
          <a:xfrm>
            <a:off x="5322376" y="3290500"/>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Human Nature</a:t>
            </a:r>
          </a:p>
        </p:txBody>
      </p:sp>
      <p:sp>
        <p:nvSpPr>
          <p:cNvPr id="24" name="Text Box 62">
            <a:extLst>
              <a:ext uri="{FF2B5EF4-FFF2-40B4-BE49-F238E27FC236}">
                <a16:creationId xmlns:a16="http://schemas.microsoft.com/office/drawing/2014/main" id="{80B3F343-64FD-40D2-A27E-3AB8EE361FA1}"/>
              </a:ext>
            </a:extLst>
          </p:cNvPr>
          <p:cNvSpPr txBox="1">
            <a:spLocks noChangeArrowheads="1"/>
          </p:cNvSpPr>
          <p:nvPr/>
        </p:nvSpPr>
        <p:spPr bwMode="auto">
          <a:xfrm>
            <a:off x="2876933" y="3817625"/>
            <a:ext cx="1464264"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Meeting Man at the point of Enmity</a:t>
            </a:r>
          </a:p>
        </p:txBody>
      </p:sp>
    </p:spTree>
    <p:extLst>
      <p:ext uri="{BB962C8B-B14F-4D97-AF65-F5344CB8AC3E}">
        <p14:creationId xmlns:p14="http://schemas.microsoft.com/office/powerpoint/2010/main" val="344077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a:extLst>
              <a:ext uri="{FF2B5EF4-FFF2-40B4-BE49-F238E27FC236}">
                <a16:creationId xmlns:a16="http://schemas.microsoft.com/office/drawing/2014/main" id="{54EF3C43-3CC2-4B25-AC1D-64FB477BE9D5}"/>
              </a:ext>
            </a:extLst>
          </p:cNvPr>
          <p:cNvSpPr txBox="1">
            <a:spLocks noChangeArrowheads="1"/>
          </p:cNvSpPr>
          <p:nvPr/>
        </p:nvSpPr>
        <p:spPr bwMode="auto">
          <a:xfrm>
            <a:off x="2298396" y="404594"/>
            <a:ext cx="7828652" cy="95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50000"/>
              </a:spcBef>
              <a:buFontTx/>
              <a:buNone/>
            </a:pPr>
            <a:r>
              <a:rPr lang="en-AU" altLang="en-US" sz="2230" i="1" dirty="0"/>
              <a:t>Christ the Way</a:t>
            </a:r>
          </a:p>
          <a:p>
            <a:pPr algn="ctr" eaLnBrk="1" hangingPunct="1">
              <a:spcBef>
                <a:spcPct val="50000"/>
              </a:spcBef>
              <a:buFontTx/>
              <a:buNone/>
            </a:pPr>
            <a:r>
              <a:rPr lang="en-AU" altLang="en-US" sz="2230" i="1" dirty="0"/>
              <a:t>Way is in the Sanctuary</a:t>
            </a:r>
            <a:endParaRPr lang="en-AU" altLang="en-US" sz="1301" i="1" dirty="0"/>
          </a:p>
        </p:txBody>
      </p:sp>
      <p:sp>
        <p:nvSpPr>
          <p:cNvPr id="2053" name="Rectangle 49">
            <a:extLst>
              <a:ext uri="{FF2B5EF4-FFF2-40B4-BE49-F238E27FC236}">
                <a16:creationId xmlns:a16="http://schemas.microsoft.com/office/drawing/2014/main" id="{B6A38410-1570-48DB-94CB-105EB4AEC031}"/>
              </a:ext>
            </a:extLst>
          </p:cNvPr>
          <p:cNvSpPr>
            <a:spLocks noChangeArrowheads="1"/>
          </p:cNvSpPr>
          <p:nvPr/>
        </p:nvSpPr>
        <p:spPr bwMode="auto">
          <a:xfrm>
            <a:off x="5264804" y="2592408"/>
            <a:ext cx="1876530" cy="166348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4" name="Rectangle 50">
            <a:extLst>
              <a:ext uri="{FF2B5EF4-FFF2-40B4-BE49-F238E27FC236}">
                <a16:creationId xmlns:a16="http://schemas.microsoft.com/office/drawing/2014/main" id="{FBF73B69-9FE6-4A4C-BB8A-63E66991F437}"/>
              </a:ext>
            </a:extLst>
          </p:cNvPr>
          <p:cNvSpPr>
            <a:spLocks noChangeArrowheads="1"/>
          </p:cNvSpPr>
          <p:nvPr/>
        </p:nvSpPr>
        <p:spPr bwMode="auto">
          <a:xfrm>
            <a:off x="7145760" y="2593884"/>
            <a:ext cx="1464264" cy="16634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5" name="Text Box 51">
            <a:extLst>
              <a:ext uri="{FF2B5EF4-FFF2-40B4-BE49-F238E27FC236}">
                <a16:creationId xmlns:a16="http://schemas.microsoft.com/office/drawing/2014/main" id="{CF61D912-028F-487A-9514-E8AAB2375BA5}"/>
              </a:ext>
            </a:extLst>
          </p:cNvPr>
          <p:cNvSpPr txBox="1">
            <a:spLocks noChangeArrowheads="1"/>
          </p:cNvSpPr>
          <p:nvPr/>
        </p:nvSpPr>
        <p:spPr bwMode="auto">
          <a:xfrm>
            <a:off x="5623212" y="2024637"/>
            <a:ext cx="945575"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Holy Place</a:t>
            </a:r>
          </a:p>
        </p:txBody>
      </p:sp>
      <p:sp>
        <p:nvSpPr>
          <p:cNvPr id="2056" name="Text Box 52">
            <a:extLst>
              <a:ext uri="{FF2B5EF4-FFF2-40B4-BE49-F238E27FC236}">
                <a16:creationId xmlns:a16="http://schemas.microsoft.com/office/drawing/2014/main" id="{14405A30-5996-4558-9F88-4C028D3DD042}"/>
              </a:ext>
            </a:extLst>
          </p:cNvPr>
          <p:cNvSpPr txBox="1">
            <a:spLocks noChangeArrowheads="1"/>
          </p:cNvSpPr>
          <p:nvPr/>
        </p:nvSpPr>
        <p:spPr bwMode="auto">
          <a:xfrm>
            <a:off x="7244081" y="2048459"/>
            <a:ext cx="1171274"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Most Holy Place</a:t>
            </a:r>
          </a:p>
        </p:txBody>
      </p:sp>
      <p:sp>
        <p:nvSpPr>
          <p:cNvPr id="2057" name="Rectangle 53">
            <a:extLst>
              <a:ext uri="{FF2B5EF4-FFF2-40B4-BE49-F238E27FC236}">
                <a16:creationId xmlns:a16="http://schemas.microsoft.com/office/drawing/2014/main" id="{7D7031C1-560C-4E7C-9A96-0BF7BD25836A}"/>
              </a:ext>
            </a:extLst>
          </p:cNvPr>
          <p:cNvSpPr>
            <a:spLocks noChangeArrowheads="1"/>
          </p:cNvSpPr>
          <p:nvPr/>
        </p:nvSpPr>
        <p:spPr bwMode="auto">
          <a:xfrm>
            <a:off x="2517059" y="1815001"/>
            <a:ext cx="7157884" cy="36910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8" name="Text Box 54">
            <a:extLst>
              <a:ext uri="{FF2B5EF4-FFF2-40B4-BE49-F238E27FC236}">
                <a16:creationId xmlns:a16="http://schemas.microsoft.com/office/drawing/2014/main" id="{861ED50F-CA6D-4E53-B350-1E8EAACC5F2E}"/>
              </a:ext>
            </a:extLst>
          </p:cNvPr>
          <p:cNvSpPr txBox="1">
            <a:spLocks noChangeArrowheads="1"/>
          </p:cNvSpPr>
          <p:nvPr/>
        </p:nvSpPr>
        <p:spPr bwMode="auto">
          <a:xfrm>
            <a:off x="3053865" y="2254148"/>
            <a:ext cx="135710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2000" i="1" dirty="0"/>
              <a:t>Court</a:t>
            </a:r>
          </a:p>
        </p:txBody>
      </p:sp>
      <p:sp>
        <p:nvSpPr>
          <p:cNvPr id="2059" name="Line 60">
            <a:extLst>
              <a:ext uri="{FF2B5EF4-FFF2-40B4-BE49-F238E27FC236}">
                <a16:creationId xmlns:a16="http://schemas.microsoft.com/office/drawing/2014/main" id="{0146AF74-9881-44C4-B5B3-CB1F0C54F57C}"/>
              </a:ext>
            </a:extLst>
          </p:cNvPr>
          <p:cNvSpPr>
            <a:spLocks noChangeShapeType="1"/>
          </p:cNvSpPr>
          <p:nvPr/>
        </p:nvSpPr>
        <p:spPr bwMode="auto">
          <a:xfrm>
            <a:off x="2517059" y="3300586"/>
            <a:ext cx="0" cy="3673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sp>
        <p:nvSpPr>
          <p:cNvPr id="2061" name="Rectangle 64">
            <a:extLst>
              <a:ext uri="{FF2B5EF4-FFF2-40B4-BE49-F238E27FC236}">
                <a16:creationId xmlns:a16="http://schemas.microsoft.com/office/drawing/2014/main" id="{41A546B9-9B72-4B11-912B-79A119979327}"/>
              </a:ext>
            </a:extLst>
          </p:cNvPr>
          <p:cNvSpPr>
            <a:spLocks noChangeArrowheads="1"/>
          </p:cNvSpPr>
          <p:nvPr/>
        </p:nvSpPr>
        <p:spPr bwMode="auto">
          <a:xfrm>
            <a:off x="3347578" y="3042778"/>
            <a:ext cx="564558" cy="635128"/>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3" name="Oval 65">
            <a:extLst>
              <a:ext uri="{FF2B5EF4-FFF2-40B4-BE49-F238E27FC236}">
                <a16:creationId xmlns:a16="http://schemas.microsoft.com/office/drawing/2014/main" id="{7444EB84-112D-4B87-A3DC-B2B39E4B1181}"/>
              </a:ext>
            </a:extLst>
          </p:cNvPr>
          <p:cNvSpPr>
            <a:spLocks noChangeArrowheads="1"/>
          </p:cNvSpPr>
          <p:nvPr/>
        </p:nvSpPr>
        <p:spPr bwMode="auto">
          <a:xfrm>
            <a:off x="4412497" y="2764209"/>
            <a:ext cx="469357" cy="469357"/>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4" name="Rectangle 66">
            <a:extLst>
              <a:ext uri="{FF2B5EF4-FFF2-40B4-BE49-F238E27FC236}">
                <a16:creationId xmlns:a16="http://schemas.microsoft.com/office/drawing/2014/main" id="{DAECEE02-A44D-4D74-9963-F7BC7EB22398}"/>
              </a:ext>
            </a:extLst>
          </p:cNvPr>
          <p:cNvSpPr>
            <a:spLocks noChangeArrowheads="1"/>
          </p:cNvSpPr>
          <p:nvPr/>
        </p:nvSpPr>
        <p:spPr bwMode="auto">
          <a:xfrm>
            <a:off x="5886557" y="3782102"/>
            <a:ext cx="652331" cy="304782"/>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5" name="Rectangle 67">
            <a:extLst>
              <a:ext uri="{FF2B5EF4-FFF2-40B4-BE49-F238E27FC236}">
                <a16:creationId xmlns:a16="http://schemas.microsoft.com/office/drawing/2014/main" id="{123BA0E1-2FB7-4813-877E-2EBDAF408F20}"/>
              </a:ext>
            </a:extLst>
          </p:cNvPr>
          <p:cNvSpPr>
            <a:spLocks noChangeArrowheads="1"/>
          </p:cNvSpPr>
          <p:nvPr/>
        </p:nvSpPr>
        <p:spPr bwMode="auto">
          <a:xfrm>
            <a:off x="6788853" y="3229743"/>
            <a:ext cx="280199" cy="328243"/>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6" name="Rectangle 68">
            <a:extLst>
              <a:ext uri="{FF2B5EF4-FFF2-40B4-BE49-F238E27FC236}">
                <a16:creationId xmlns:a16="http://schemas.microsoft.com/office/drawing/2014/main" id="{3C0CF6BF-6B10-4251-B310-8CB62BB04C4B}"/>
              </a:ext>
            </a:extLst>
          </p:cNvPr>
          <p:cNvSpPr>
            <a:spLocks noChangeArrowheads="1"/>
          </p:cNvSpPr>
          <p:nvPr/>
        </p:nvSpPr>
        <p:spPr bwMode="auto">
          <a:xfrm>
            <a:off x="7628044" y="3091728"/>
            <a:ext cx="403349" cy="604274"/>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grpSp>
        <p:nvGrpSpPr>
          <p:cNvPr id="2068" name="Group 71">
            <a:extLst>
              <a:ext uri="{FF2B5EF4-FFF2-40B4-BE49-F238E27FC236}">
                <a16:creationId xmlns:a16="http://schemas.microsoft.com/office/drawing/2014/main" id="{971B4066-1889-4D2C-B68C-58B54AFF0FC9}"/>
              </a:ext>
            </a:extLst>
          </p:cNvPr>
          <p:cNvGrpSpPr>
            <a:grpSpLocks/>
          </p:cNvGrpSpPr>
          <p:nvPr/>
        </p:nvGrpSpPr>
        <p:grpSpPr bwMode="auto">
          <a:xfrm>
            <a:off x="5811750" y="2717889"/>
            <a:ext cx="666494" cy="355580"/>
            <a:chOff x="3930" y="3361"/>
            <a:chExt cx="171" cy="84"/>
          </a:xfrm>
        </p:grpSpPr>
        <p:sp>
          <p:nvSpPr>
            <p:cNvPr id="2094" name="Oval 69">
              <a:extLst>
                <a:ext uri="{FF2B5EF4-FFF2-40B4-BE49-F238E27FC236}">
                  <a16:creationId xmlns:a16="http://schemas.microsoft.com/office/drawing/2014/main" id="{0C7A7074-228F-46FB-8ECC-0166D3C7322F}"/>
                </a:ext>
              </a:extLst>
            </p:cNvPr>
            <p:cNvSpPr>
              <a:spLocks noChangeArrowheads="1"/>
            </p:cNvSpPr>
            <p:nvPr/>
          </p:nvSpPr>
          <p:spPr bwMode="auto">
            <a:xfrm>
              <a:off x="3976" y="3361"/>
              <a:ext cx="84" cy="84"/>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5" name="Line 70">
              <a:extLst>
                <a:ext uri="{FF2B5EF4-FFF2-40B4-BE49-F238E27FC236}">
                  <a16:creationId xmlns:a16="http://schemas.microsoft.com/office/drawing/2014/main" id="{13A329FE-6C10-41D3-9656-CE02CADD3B66}"/>
                </a:ext>
              </a:extLst>
            </p:cNvPr>
            <p:cNvSpPr>
              <a:spLocks noChangeShapeType="1"/>
            </p:cNvSpPr>
            <p:nvPr/>
          </p:nvSpPr>
          <p:spPr bwMode="auto">
            <a:xfrm flipH="1">
              <a:off x="3930" y="3402"/>
              <a:ext cx="171"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grpSp>
      <p:grpSp>
        <p:nvGrpSpPr>
          <p:cNvPr id="2069" name="Group 75">
            <a:extLst>
              <a:ext uri="{FF2B5EF4-FFF2-40B4-BE49-F238E27FC236}">
                <a16:creationId xmlns:a16="http://schemas.microsoft.com/office/drawing/2014/main" id="{8BA0DE7C-6DF5-44B4-B20A-9DB2AF521901}"/>
              </a:ext>
            </a:extLst>
          </p:cNvPr>
          <p:cNvGrpSpPr>
            <a:grpSpLocks/>
          </p:cNvGrpSpPr>
          <p:nvPr/>
        </p:nvGrpSpPr>
        <p:grpSpPr bwMode="auto">
          <a:xfrm>
            <a:off x="3517006" y="2998887"/>
            <a:ext cx="250777" cy="457298"/>
            <a:chOff x="2782" y="2019"/>
            <a:chExt cx="406" cy="648"/>
          </a:xfrm>
        </p:grpSpPr>
        <p:sp>
          <p:nvSpPr>
            <p:cNvPr id="2092" name="Rectangle 76">
              <a:extLst>
                <a:ext uri="{FF2B5EF4-FFF2-40B4-BE49-F238E27FC236}">
                  <a16:creationId xmlns:a16="http://schemas.microsoft.com/office/drawing/2014/main" id="{6A81FBE3-C7C5-4265-8631-12FDF1BD9DEE}"/>
                </a:ext>
              </a:extLst>
            </p:cNvPr>
            <p:cNvSpPr>
              <a:spLocks noChangeArrowheads="1"/>
            </p:cNvSpPr>
            <p:nvPr/>
          </p:nvSpPr>
          <p:spPr bwMode="auto">
            <a:xfrm>
              <a:off x="2966" y="2019"/>
              <a:ext cx="27" cy="648"/>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3" name="Rectangle 77">
              <a:extLst>
                <a:ext uri="{FF2B5EF4-FFF2-40B4-BE49-F238E27FC236}">
                  <a16:creationId xmlns:a16="http://schemas.microsoft.com/office/drawing/2014/main" id="{2F89EC12-62B8-4923-A3CA-F19A9A821ADA}"/>
                </a:ext>
              </a:extLst>
            </p:cNvPr>
            <p:cNvSpPr>
              <a:spLocks noChangeArrowheads="1"/>
            </p:cNvSpPr>
            <p:nvPr/>
          </p:nvSpPr>
          <p:spPr bwMode="auto">
            <a:xfrm>
              <a:off x="2782" y="2176"/>
              <a:ext cx="406" cy="29"/>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grpSp>
      <p:sp>
        <p:nvSpPr>
          <p:cNvPr id="22" name="Text Box 62">
            <a:extLst>
              <a:ext uri="{FF2B5EF4-FFF2-40B4-BE49-F238E27FC236}">
                <a16:creationId xmlns:a16="http://schemas.microsoft.com/office/drawing/2014/main" id="{DB3B8805-5390-4FC3-89C9-1221041CAFF7}"/>
              </a:ext>
            </a:extLst>
          </p:cNvPr>
          <p:cNvSpPr txBox="1">
            <a:spLocks noChangeArrowheads="1"/>
          </p:cNvSpPr>
          <p:nvPr/>
        </p:nvSpPr>
        <p:spPr bwMode="auto">
          <a:xfrm>
            <a:off x="7160641" y="3867697"/>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Divine Nature</a:t>
            </a:r>
          </a:p>
        </p:txBody>
      </p:sp>
      <p:sp>
        <p:nvSpPr>
          <p:cNvPr id="23" name="Text Box 62">
            <a:extLst>
              <a:ext uri="{FF2B5EF4-FFF2-40B4-BE49-F238E27FC236}">
                <a16:creationId xmlns:a16="http://schemas.microsoft.com/office/drawing/2014/main" id="{1692C367-4BA4-426B-BE69-4E74BCA9D2FC}"/>
              </a:ext>
            </a:extLst>
          </p:cNvPr>
          <p:cNvSpPr txBox="1">
            <a:spLocks noChangeArrowheads="1"/>
          </p:cNvSpPr>
          <p:nvPr/>
        </p:nvSpPr>
        <p:spPr bwMode="auto">
          <a:xfrm>
            <a:off x="5322376" y="3290500"/>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Enmity</a:t>
            </a:r>
          </a:p>
        </p:txBody>
      </p:sp>
      <p:sp>
        <p:nvSpPr>
          <p:cNvPr id="24" name="Text Box 62">
            <a:extLst>
              <a:ext uri="{FF2B5EF4-FFF2-40B4-BE49-F238E27FC236}">
                <a16:creationId xmlns:a16="http://schemas.microsoft.com/office/drawing/2014/main" id="{80B3F343-64FD-40D2-A27E-3AB8EE361FA1}"/>
              </a:ext>
            </a:extLst>
          </p:cNvPr>
          <p:cNvSpPr txBox="1">
            <a:spLocks noChangeArrowheads="1"/>
          </p:cNvSpPr>
          <p:nvPr/>
        </p:nvSpPr>
        <p:spPr bwMode="auto">
          <a:xfrm>
            <a:off x="2876933" y="3817625"/>
            <a:ext cx="1464264"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Meeting Man at the point of Enmity</a:t>
            </a:r>
          </a:p>
        </p:txBody>
      </p:sp>
      <p:sp>
        <p:nvSpPr>
          <p:cNvPr id="2" name="Rectangle 1">
            <a:extLst>
              <a:ext uri="{FF2B5EF4-FFF2-40B4-BE49-F238E27FC236}">
                <a16:creationId xmlns:a16="http://schemas.microsoft.com/office/drawing/2014/main" id="{EA60A754-C66B-40EA-BD4D-9B9B62C6E66C}"/>
              </a:ext>
            </a:extLst>
          </p:cNvPr>
          <p:cNvSpPr/>
          <p:nvPr/>
        </p:nvSpPr>
        <p:spPr>
          <a:xfrm>
            <a:off x="7099997" y="2369576"/>
            <a:ext cx="114185" cy="21925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6" name="Text Box 62">
            <a:extLst>
              <a:ext uri="{FF2B5EF4-FFF2-40B4-BE49-F238E27FC236}">
                <a16:creationId xmlns:a16="http://schemas.microsoft.com/office/drawing/2014/main" id="{C39F1545-F591-46A6-93E9-322FF232DC05}"/>
              </a:ext>
            </a:extLst>
          </p:cNvPr>
          <p:cNvSpPr txBox="1">
            <a:spLocks noChangeArrowheads="1"/>
          </p:cNvSpPr>
          <p:nvPr/>
        </p:nvSpPr>
        <p:spPr bwMode="auto">
          <a:xfrm>
            <a:off x="6568787" y="4686880"/>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Mirror</a:t>
            </a:r>
          </a:p>
        </p:txBody>
      </p:sp>
      <p:cxnSp>
        <p:nvCxnSpPr>
          <p:cNvPr id="4" name="Straight Arrow Connector 3">
            <a:extLst>
              <a:ext uri="{FF2B5EF4-FFF2-40B4-BE49-F238E27FC236}">
                <a16:creationId xmlns:a16="http://schemas.microsoft.com/office/drawing/2014/main" id="{547091F0-3AC4-4CD4-A27C-3E1D06A59F22}"/>
              </a:ext>
            </a:extLst>
          </p:cNvPr>
          <p:cNvCxnSpPr>
            <a:cxnSpLocks/>
          </p:cNvCxnSpPr>
          <p:nvPr/>
        </p:nvCxnSpPr>
        <p:spPr>
          <a:xfrm flipV="1">
            <a:off x="4372142" y="3782103"/>
            <a:ext cx="2696910" cy="28464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F78BA6-F5A6-499F-A3D4-5E009059B3C8}"/>
              </a:ext>
            </a:extLst>
          </p:cNvPr>
          <p:cNvCxnSpPr>
            <a:cxnSpLocks/>
          </p:cNvCxnSpPr>
          <p:nvPr/>
        </p:nvCxnSpPr>
        <p:spPr>
          <a:xfrm flipH="1" flipV="1">
            <a:off x="4025789" y="2977688"/>
            <a:ext cx="3016816" cy="23943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63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a:extLst>
              <a:ext uri="{FF2B5EF4-FFF2-40B4-BE49-F238E27FC236}">
                <a16:creationId xmlns:a16="http://schemas.microsoft.com/office/drawing/2014/main" id="{54EF3C43-3CC2-4B25-AC1D-64FB477BE9D5}"/>
              </a:ext>
            </a:extLst>
          </p:cNvPr>
          <p:cNvSpPr txBox="1">
            <a:spLocks noChangeArrowheads="1"/>
          </p:cNvSpPr>
          <p:nvPr/>
        </p:nvSpPr>
        <p:spPr bwMode="auto">
          <a:xfrm>
            <a:off x="2298396" y="404594"/>
            <a:ext cx="7828652" cy="95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50000"/>
              </a:spcBef>
              <a:buFontTx/>
              <a:buNone/>
            </a:pPr>
            <a:r>
              <a:rPr lang="en-AU" altLang="en-US" sz="2230" i="1" dirty="0"/>
              <a:t>Christ the Way</a:t>
            </a:r>
          </a:p>
          <a:p>
            <a:pPr algn="ctr" eaLnBrk="1" hangingPunct="1">
              <a:spcBef>
                <a:spcPct val="50000"/>
              </a:spcBef>
              <a:buFontTx/>
              <a:buNone/>
            </a:pPr>
            <a:r>
              <a:rPr lang="en-AU" altLang="en-US" sz="2230" i="1" dirty="0"/>
              <a:t>Way is in the Sanctuary</a:t>
            </a:r>
            <a:endParaRPr lang="en-AU" altLang="en-US" sz="1301" i="1" dirty="0"/>
          </a:p>
        </p:txBody>
      </p:sp>
      <p:sp>
        <p:nvSpPr>
          <p:cNvPr id="2053" name="Rectangle 49">
            <a:extLst>
              <a:ext uri="{FF2B5EF4-FFF2-40B4-BE49-F238E27FC236}">
                <a16:creationId xmlns:a16="http://schemas.microsoft.com/office/drawing/2014/main" id="{B6A38410-1570-48DB-94CB-105EB4AEC031}"/>
              </a:ext>
            </a:extLst>
          </p:cNvPr>
          <p:cNvSpPr>
            <a:spLocks noChangeArrowheads="1"/>
          </p:cNvSpPr>
          <p:nvPr/>
        </p:nvSpPr>
        <p:spPr bwMode="auto">
          <a:xfrm>
            <a:off x="5264804" y="2592408"/>
            <a:ext cx="1876530" cy="166348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4" name="Rectangle 50">
            <a:extLst>
              <a:ext uri="{FF2B5EF4-FFF2-40B4-BE49-F238E27FC236}">
                <a16:creationId xmlns:a16="http://schemas.microsoft.com/office/drawing/2014/main" id="{FBF73B69-9FE6-4A4C-BB8A-63E66991F437}"/>
              </a:ext>
            </a:extLst>
          </p:cNvPr>
          <p:cNvSpPr>
            <a:spLocks noChangeArrowheads="1"/>
          </p:cNvSpPr>
          <p:nvPr/>
        </p:nvSpPr>
        <p:spPr bwMode="auto">
          <a:xfrm>
            <a:off x="7145760" y="2593884"/>
            <a:ext cx="1464264" cy="16634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5" name="Text Box 51">
            <a:extLst>
              <a:ext uri="{FF2B5EF4-FFF2-40B4-BE49-F238E27FC236}">
                <a16:creationId xmlns:a16="http://schemas.microsoft.com/office/drawing/2014/main" id="{CF61D912-028F-487A-9514-E8AAB2375BA5}"/>
              </a:ext>
            </a:extLst>
          </p:cNvPr>
          <p:cNvSpPr txBox="1">
            <a:spLocks noChangeArrowheads="1"/>
          </p:cNvSpPr>
          <p:nvPr/>
        </p:nvSpPr>
        <p:spPr bwMode="auto">
          <a:xfrm>
            <a:off x="5623212" y="2024637"/>
            <a:ext cx="945575"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Holy Place</a:t>
            </a:r>
          </a:p>
        </p:txBody>
      </p:sp>
      <p:sp>
        <p:nvSpPr>
          <p:cNvPr id="2056" name="Text Box 52">
            <a:extLst>
              <a:ext uri="{FF2B5EF4-FFF2-40B4-BE49-F238E27FC236}">
                <a16:creationId xmlns:a16="http://schemas.microsoft.com/office/drawing/2014/main" id="{14405A30-5996-4558-9F88-4C028D3DD042}"/>
              </a:ext>
            </a:extLst>
          </p:cNvPr>
          <p:cNvSpPr txBox="1">
            <a:spLocks noChangeArrowheads="1"/>
          </p:cNvSpPr>
          <p:nvPr/>
        </p:nvSpPr>
        <p:spPr bwMode="auto">
          <a:xfrm>
            <a:off x="7244081" y="2048459"/>
            <a:ext cx="1171274"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Most Holy Place</a:t>
            </a:r>
          </a:p>
        </p:txBody>
      </p:sp>
      <p:sp>
        <p:nvSpPr>
          <p:cNvPr id="2057" name="Rectangle 53">
            <a:extLst>
              <a:ext uri="{FF2B5EF4-FFF2-40B4-BE49-F238E27FC236}">
                <a16:creationId xmlns:a16="http://schemas.microsoft.com/office/drawing/2014/main" id="{7D7031C1-560C-4E7C-9A96-0BF7BD25836A}"/>
              </a:ext>
            </a:extLst>
          </p:cNvPr>
          <p:cNvSpPr>
            <a:spLocks noChangeArrowheads="1"/>
          </p:cNvSpPr>
          <p:nvPr/>
        </p:nvSpPr>
        <p:spPr bwMode="auto">
          <a:xfrm>
            <a:off x="2517059" y="1815001"/>
            <a:ext cx="7157884" cy="36910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8" name="Text Box 54">
            <a:extLst>
              <a:ext uri="{FF2B5EF4-FFF2-40B4-BE49-F238E27FC236}">
                <a16:creationId xmlns:a16="http://schemas.microsoft.com/office/drawing/2014/main" id="{861ED50F-CA6D-4E53-B350-1E8EAACC5F2E}"/>
              </a:ext>
            </a:extLst>
          </p:cNvPr>
          <p:cNvSpPr txBox="1">
            <a:spLocks noChangeArrowheads="1"/>
          </p:cNvSpPr>
          <p:nvPr/>
        </p:nvSpPr>
        <p:spPr bwMode="auto">
          <a:xfrm>
            <a:off x="3053865" y="2254148"/>
            <a:ext cx="135710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2000" i="1" dirty="0"/>
              <a:t>Court</a:t>
            </a:r>
          </a:p>
        </p:txBody>
      </p:sp>
      <p:sp>
        <p:nvSpPr>
          <p:cNvPr id="2059" name="Line 60">
            <a:extLst>
              <a:ext uri="{FF2B5EF4-FFF2-40B4-BE49-F238E27FC236}">
                <a16:creationId xmlns:a16="http://schemas.microsoft.com/office/drawing/2014/main" id="{0146AF74-9881-44C4-B5B3-CB1F0C54F57C}"/>
              </a:ext>
            </a:extLst>
          </p:cNvPr>
          <p:cNvSpPr>
            <a:spLocks noChangeShapeType="1"/>
          </p:cNvSpPr>
          <p:nvPr/>
        </p:nvSpPr>
        <p:spPr bwMode="auto">
          <a:xfrm>
            <a:off x="2517059" y="3300586"/>
            <a:ext cx="0" cy="3673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sp>
        <p:nvSpPr>
          <p:cNvPr id="2061" name="Rectangle 64">
            <a:extLst>
              <a:ext uri="{FF2B5EF4-FFF2-40B4-BE49-F238E27FC236}">
                <a16:creationId xmlns:a16="http://schemas.microsoft.com/office/drawing/2014/main" id="{41A546B9-9B72-4B11-912B-79A119979327}"/>
              </a:ext>
            </a:extLst>
          </p:cNvPr>
          <p:cNvSpPr>
            <a:spLocks noChangeArrowheads="1"/>
          </p:cNvSpPr>
          <p:nvPr/>
        </p:nvSpPr>
        <p:spPr bwMode="auto">
          <a:xfrm>
            <a:off x="3347578" y="3042778"/>
            <a:ext cx="564558" cy="635128"/>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3" name="Oval 65">
            <a:extLst>
              <a:ext uri="{FF2B5EF4-FFF2-40B4-BE49-F238E27FC236}">
                <a16:creationId xmlns:a16="http://schemas.microsoft.com/office/drawing/2014/main" id="{7444EB84-112D-4B87-A3DC-B2B39E4B1181}"/>
              </a:ext>
            </a:extLst>
          </p:cNvPr>
          <p:cNvSpPr>
            <a:spLocks noChangeArrowheads="1"/>
          </p:cNvSpPr>
          <p:nvPr/>
        </p:nvSpPr>
        <p:spPr bwMode="auto">
          <a:xfrm>
            <a:off x="4412497" y="2764209"/>
            <a:ext cx="469357" cy="469357"/>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4" name="Rectangle 66">
            <a:extLst>
              <a:ext uri="{FF2B5EF4-FFF2-40B4-BE49-F238E27FC236}">
                <a16:creationId xmlns:a16="http://schemas.microsoft.com/office/drawing/2014/main" id="{DAECEE02-A44D-4D74-9963-F7BC7EB22398}"/>
              </a:ext>
            </a:extLst>
          </p:cNvPr>
          <p:cNvSpPr>
            <a:spLocks noChangeArrowheads="1"/>
          </p:cNvSpPr>
          <p:nvPr/>
        </p:nvSpPr>
        <p:spPr bwMode="auto">
          <a:xfrm>
            <a:off x="5886557" y="3782102"/>
            <a:ext cx="652331" cy="304782"/>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5" name="Rectangle 67">
            <a:extLst>
              <a:ext uri="{FF2B5EF4-FFF2-40B4-BE49-F238E27FC236}">
                <a16:creationId xmlns:a16="http://schemas.microsoft.com/office/drawing/2014/main" id="{123BA0E1-2FB7-4813-877E-2EBDAF408F20}"/>
              </a:ext>
            </a:extLst>
          </p:cNvPr>
          <p:cNvSpPr>
            <a:spLocks noChangeArrowheads="1"/>
          </p:cNvSpPr>
          <p:nvPr/>
        </p:nvSpPr>
        <p:spPr bwMode="auto">
          <a:xfrm>
            <a:off x="6788853" y="3229743"/>
            <a:ext cx="280199" cy="328243"/>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6" name="Rectangle 68">
            <a:extLst>
              <a:ext uri="{FF2B5EF4-FFF2-40B4-BE49-F238E27FC236}">
                <a16:creationId xmlns:a16="http://schemas.microsoft.com/office/drawing/2014/main" id="{3C0CF6BF-6B10-4251-B310-8CB62BB04C4B}"/>
              </a:ext>
            </a:extLst>
          </p:cNvPr>
          <p:cNvSpPr>
            <a:spLocks noChangeArrowheads="1"/>
          </p:cNvSpPr>
          <p:nvPr/>
        </p:nvSpPr>
        <p:spPr bwMode="auto">
          <a:xfrm>
            <a:off x="7628044" y="3091728"/>
            <a:ext cx="403349" cy="604274"/>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grpSp>
        <p:nvGrpSpPr>
          <p:cNvPr id="2068" name="Group 71">
            <a:extLst>
              <a:ext uri="{FF2B5EF4-FFF2-40B4-BE49-F238E27FC236}">
                <a16:creationId xmlns:a16="http://schemas.microsoft.com/office/drawing/2014/main" id="{971B4066-1889-4D2C-B68C-58B54AFF0FC9}"/>
              </a:ext>
            </a:extLst>
          </p:cNvPr>
          <p:cNvGrpSpPr>
            <a:grpSpLocks/>
          </p:cNvGrpSpPr>
          <p:nvPr/>
        </p:nvGrpSpPr>
        <p:grpSpPr bwMode="auto">
          <a:xfrm>
            <a:off x="5811750" y="2717889"/>
            <a:ext cx="666494" cy="355580"/>
            <a:chOff x="3930" y="3361"/>
            <a:chExt cx="171" cy="84"/>
          </a:xfrm>
        </p:grpSpPr>
        <p:sp>
          <p:nvSpPr>
            <p:cNvPr id="2094" name="Oval 69">
              <a:extLst>
                <a:ext uri="{FF2B5EF4-FFF2-40B4-BE49-F238E27FC236}">
                  <a16:creationId xmlns:a16="http://schemas.microsoft.com/office/drawing/2014/main" id="{0C7A7074-228F-46FB-8ECC-0166D3C7322F}"/>
                </a:ext>
              </a:extLst>
            </p:cNvPr>
            <p:cNvSpPr>
              <a:spLocks noChangeArrowheads="1"/>
            </p:cNvSpPr>
            <p:nvPr/>
          </p:nvSpPr>
          <p:spPr bwMode="auto">
            <a:xfrm>
              <a:off x="3976" y="3361"/>
              <a:ext cx="84" cy="84"/>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5" name="Line 70">
              <a:extLst>
                <a:ext uri="{FF2B5EF4-FFF2-40B4-BE49-F238E27FC236}">
                  <a16:creationId xmlns:a16="http://schemas.microsoft.com/office/drawing/2014/main" id="{13A329FE-6C10-41D3-9656-CE02CADD3B66}"/>
                </a:ext>
              </a:extLst>
            </p:cNvPr>
            <p:cNvSpPr>
              <a:spLocks noChangeShapeType="1"/>
            </p:cNvSpPr>
            <p:nvPr/>
          </p:nvSpPr>
          <p:spPr bwMode="auto">
            <a:xfrm flipH="1">
              <a:off x="3930" y="3402"/>
              <a:ext cx="171"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grpSp>
      <p:grpSp>
        <p:nvGrpSpPr>
          <p:cNvPr id="2069" name="Group 75">
            <a:extLst>
              <a:ext uri="{FF2B5EF4-FFF2-40B4-BE49-F238E27FC236}">
                <a16:creationId xmlns:a16="http://schemas.microsoft.com/office/drawing/2014/main" id="{8BA0DE7C-6DF5-44B4-B20A-9DB2AF521901}"/>
              </a:ext>
            </a:extLst>
          </p:cNvPr>
          <p:cNvGrpSpPr>
            <a:grpSpLocks/>
          </p:cNvGrpSpPr>
          <p:nvPr/>
        </p:nvGrpSpPr>
        <p:grpSpPr bwMode="auto">
          <a:xfrm>
            <a:off x="3517006" y="2998887"/>
            <a:ext cx="250777" cy="457298"/>
            <a:chOff x="2782" y="2019"/>
            <a:chExt cx="406" cy="648"/>
          </a:xfrm>
        </p:grpSpPr>
        <p:sp>
          <p:nvSpPr>
            <p:cNvPr id="2092" name="Rectangle 76">
              <a:extLst>
                <a:ext uri="{FF2B5EF4-FFF2-40B4-BE49-F238E27FC236}">
                  <a16:creationId xmlns:a16="http://schemas.microsoft.com/office/drawing/2014/main" id="{6A81FBE3-C7C5-4265-8631-12FDF1BD9DEE}"/>
                </a:ext>
              </a:extLst>
            </p:cNvPr>
            <p:cNvSpPr>
              <a:spLocks noChangeArrowheads="1"/>
            </p:cNvSpPr>
            <p:nvPr/>
          </p:nvSpPr>
          <p:spPr bwMode="auto">
            <a:xfrm>
              <a:off x="2966" y="2019"/>
              <a:ext cx="27" cy="648"/>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3" name="Rectangle 77">
              <a:extLst>
                <a:ext uri="{FF2B5EF4-FFF2-40B4-BE49-F238E27FC236}">
                  <a16:creationId xmlns:a16="http://schemas.microsoft.com/office/drawing/2014/main" id="{2F89EC12-62B8-4923-A3CA-F19A9A821ADA}"/>
                </a:ext>
              </a:extLst>
            </p:cNvPr>
            <p:cNvSpPr>
              <a:spLocks noChangeArrowheads="1"/>
            </p:cNvSpPr>
            <p:nvPr/>
          </p:nvSpPr>
          <p:spPr bwMode="auto">
            <a:xfrm>
              <a:off x="2782" y="2176"/>
              <a:ext cx="406" cy="29"/>
            </a:xfrm>
            <a:prstGeom prst="rect">
              <a:avLst/>
            </a:prstGeom>
            <a:solidFill>
              <a:srgbClr val="FF0000"/>
            </a:solidFill>
            <a:ln w="76200">
              <a:solidFill>
                <a:srgbClr val="FF0000"/>
              </a:solidFill>
              <a:miter lim="800000"/>
              <a:headEnd/>
              <a:tailEnd/>
            </a:ln>
          </p:spPr>
          <p:txBody>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grpSp>
      <p:sp>
        <p:nvSpPr>
          <p:cNvPr id="22" name="Text Box 62">
            <a:extLst>
              <a:ext uri="{FF2B5EF4-FFF2-40B4-BE49-F238E27FC236}">
                <a16:creationId xmlns:a16="http://schemas.microsoft.com/office/drawing/2014/main" id="{DB3B8805-5390-4FC3-89C9-1221041CAFF7}"/>
              </a:ext>
            </a:extLst>
          </p:cNvPr>
          <p:cNvSpPr txBox="1">
            <a:spLocks noChangeArrowheads="1"/>
          </p:cNvSpPr>
          <p:nvPr/>
        </p:nvSpPr>
        <p:spPr bwMode="auto">
          <a:xfrm>
            <a:off x="7160641" y="3867697"/>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Mediator</a:t>
            </a:r>
          </a:p>
        </p:txBody>
      </p:sp>
      <p:sp>
        <p:nvSpPr>
          <p:cNvPr id="23" name="Text Box 62">
            <a:extLst>
              <a:ext uri="{FF2B5EF4-FFF2-40B4-BE49-F238E27FC236}">
                <a16:creationId xmlns:a16="http://schemas.microsoft.com/office/drawing/2014/main" id="{1692C367-4BA4-426B-BE69-4E74BCA9D2FC}"/>
              </a:ext>
            </a:extLst>
          </p:cNvPr>
          <p:cNvSpPr txBox="1">
            <a:spLocks noChangeArrowheads="1"/>
          </p:cNvSpPr>
          <p:nvPr/>
        </p:nvSpPr>
        <p:spPr bwMode="auto">
          <a:xfrm>
            <a:off x="5322376" y="3290500"/>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Enmity</a:t>
            </a:r>
          </a:p>
        </p:txBody>
      </p:sp>
      <p:sp>
        <p:nvSpPr>
          <p:cNvPr id="24" name="Text Box 62">
            <a:extLst>
              <a:ext uri="{FF2B5EF4-FFF2-40B4-BE49-F238E27FC236}">
                <a16:creationId xmlns:a16="http://schemas.microsoft.com/office/drawing/2014/main" id="{80B3F343-64FD-40D2-A27E-3AB8EE361FA1}"/>
              </a:ext>
            </a:extLst>
          </p:cNvPr>
          <p:cNvSpPr txBox="1">
            <a:spLocks noChangeArrowheads="1"/>
          </p:cNvSpPr>
          <p:nvPr/>
        </p:nvSpPr>
        <p:spPr bwMode="auto">
          <a:xfrm>
            <a:off x="2876933" y="3817625"/>
            <a:ext cx="1464264"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Meeting Man at the point of Enmity</a:t>
            </a:r>
          </a:p>
        </p:txBody>
      </p:sp>
      <p:sp>
        <p:nvSpPr>
          <p:cNvPr id="2" name="Rectangle 1">
            <a:extLst>
              <a:ext uri="{FF2B5EF4-FFF2-40B4-BE49-F238E27FC236}">
                <a16:creationId xmlns:a16="http://schemas.microsoft.com/office/drawing/2014/main" id="{EA60A754-C66B-40EA-BD4D-9B9B62C6E66C}"/>
              </a:ext>
            </a:extLst>
          </p:cNvPr>
          <p:cNvSpPr/>
          <p:nvPr/>
        </p:nvSpPr>
        <p:spPr>
          <a:xfrm>
            <a:off x="7099997" y="2369576"/>
            <a:ext cx="114185" cy="2192589"/>
          </a:xfrm>
          <a:prstGeom prst="rect">
            <a:avLst/>
          </a:prstGeom>
          <a:solidFill>
            <a:schemeClr val="tx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6" name="Text Box 62">
            <a:extLst>
              <a:ext uri="{FF2B5EF4-FFF2-40B4-BE49-F238E27FC236}">
                <a16:creationId xmlns:a16="http://schemas.microsoft.com/office/drawing/2014/main" id="{C39F1545-F591-46A6-93E9-322FF232DC05}"/>
              </a:ext>
            </a:extLst>
          </p:cNvPr>
          <p:cNvSpPr txBox="1">
            <a:spLocks noChangeArrowheads="1"/>
          </p:cNvSpPr>
          <p:nvPr/>
        </p:nvSpPr>
        <p:spPr bwMode="auto">
          <a:xfrm>
            <a:off x="6284029" y="4614589"/>
            <a:ext cx="1714609"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Veil of Christ’s Flesh Absorbs enmity</a:t>
            </a:r>
          </a:p>
        </p:txBody>
      </p:sp>
      <p:cxnSp>
        <p:nvCxnSpPr>
          <p:cNvPr id="4" name="Straight Arrow Connector 3">
            <a:extLst>
              <a:ext uri="{FF2B5EF4-FFF2-40B4-BE49-F238E27FC236}">
                <a16:creationId xmlns:a16="http://schemas.microsoft.com/office/drawing/2014/main" id="{547091F0-3AC4-4CD4-A27C-3E1D06A59F22}"/>
              </a:ext>
            </a:extLst>
          </p:cNvPr>
          <p:cNvCxnSpPr>
            <a:cxnSpLocks/>
          </p:cNvCxnSpPr>
          <p:nvPr/>
        </p:nvCxnSpPr>
        <p:spPr>
          <a:xfrm>
            <a:off x="4090737" y="3721624"/>
            <a:ext cx="2994379" cy="402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EB466A-7BDC-4E08-9F81-6D90A4409DFA}"/>
              </a:ext>
            </a:extLst>
          </p:cNvPr>
          <p:cNvCxnSpPr>
            <a:cxnSpLocks/>
          </p:cNvCxnSpPr>
          <p:nvPr/>
        </p:nvCxnSpPr>
        <p:spPr>
          <a:xfrm flipV="1">
            <a:off x="7111343" y="3393864"/>
            <a:ext cx="781430" cy="311885"/>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454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fontScale="90000"/>
          </a:bodyPr>
          <a:lstStyle/>
          <a:p>
            <a:r>
              <a:rPr lang="en-AU" sz="4000" dirty="0"/>
              <a:t>Jesus absorbs human perception of God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304800" y="1327355"/>
            <a:ext cx="11267768" cy="5119646"/>
          </a:xfrm>
        </p:spPr>
        <p:txBody>
          <a:bodyPr>
            <a:noAutofit/>
          </a:bodyPr>
          <a:lstStyle/>
          <a:p>
            <a:pPr marL="0" indent="0" algn="just">
              <a:buNone/>
            </a:pPr>
            <a:r>
              <a:rPr lang="en-AU" sz="2400" dirty="0">
                <a:latin typeface="+mn-lt"/>
              </a:rPr>
              <a:t> I saw four angels who had a work to do on the earth, and were on their way to accomplish it. Jesus was clothed with priestly garments. </a:t>
            </a:r>
            <a:r>
              <a:rPr lang="en-AU" sz="2400" dirty="0">
                <a:solidFill>
                  <a:srgbClr val="92D050"/>
                </a:solidFill>
                <a:latin typeface="+mn-lt"/>
              </a:rPr>
              <a:t>He gazed in pity on the remnant, then raised His hands, and with a voice of deep pity cried, "My blood, Father, My blood, My blood, My blood!" </a:t>
            </a:r>
            <a:r>
              <a:rPr lang="en-AU" sz="2400" dirty="0">
                <a:latin typeface="+mn-lt"/>
              </a:rPr>
              <a:t>Then I saw an exceeding bright light come from God, who sat upon the great white throne, and was shed all about Jesus. Then I saw an angel with a commission from Jesus, swiftly flying to the four angels who had a work to do on the earth, and waving something up and down in his hand, and crying with a loud voice, "Hold! Hold! Hold! Hold! until the servants of God are sealed in their foreheads."  {EW 38.1} </a:t>
            </a:r>
            <a:endParaRPr lang="en-AU" sz="2400" dirty="0">
              <a:solidFill>
                <a:srgbClr val="92D050"/>
              </a:solidFill>
              <a:latin typeface="+mn-lt"/>
            </a:endParaRPr>
          </a:p>
        </p:txBody>
      </p:sp>
    </p:spTree>
    <p:extLst>
      <p:ext uri="{BB962C8B-B14F-4D97-AF65-F5344CB8AC3E}">
        <p14:creationId xmlns:p14="http://schemas.microsoft.com/office/powerpoint/2010/main" val="351569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fontScale="90000"/>
          </a:bodyPr>
          <a:lstStyle/>
          <a:p>
            <a:r>
              <a:rPr lang="en-AU" sz="4000" dirty="0"/>
              <a:t>Jesus absorbs human perception of God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56258" y="1708484"/>
            <a:ext cx="10079484" cy="2526632"/>
          </a:xfrm>
        </p:spPr>
        <p:txBody>
          <a:bodyPr>
            <a:noAutofit/>
          </a:bodyPr>
          <a:lstStyle/>
          <a:p>
            <a:pPr marL="0" indent="0" algn="just">
              <a:buNone/>
            </a:pPr>
            <a:r>
              <a:rPr lang="en-AU" sz="2400" dirty="0">
                <a:latin typeface="+mn-lt"/>
              </a:rPr>
              <a:t>God permits His Son to be delivered up for our offenses. </a:t>
            </a:r>
            <a:r>
              <a:rPr lang="en-AU" sz="2400" dirty="0">
                <a:solidFill>
                  <a:srgbClr val="92D050"/>
                </a:solidFill>
                <a:latin typeface="+mn-lt"/>
              </a:rPr>
              <a:t>He Himself assumes toward the Sin Bearer the character of a judge, divesting Himself of the endearing qualities of a father</a:t>
            </a:r>
            <a:r>
              <a:rPr lang="en-AU" sz="2400" dirty="0">
                <a:latin typeface="+mn-lt"/>
              </a:rPr>
              <a:t>.  {TM 245.2} </a:t>
            </a:r>
            <a:endParaRPr lang="en-AU" sz="2400" dirty="0">
              <a:solidFill>
                <a:srgbClr val="92D050"/>
              </a:solidFill>
              <a:latin typeface="+mn-lt"/>
            </a:endParaRPr>
          </a:p>
        </p:txBody>
      </p:sp>
    </p:spTree>
    <p:extLst>
      <p:ext uri="{BB962C8B-B14F-4D97-AF65-F5344CB8AC3E}">
        <p14:creationId xmlns:p14="http://schemas.microsoft.com/office/powerpoint/2010/main" val="3245855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a:extLst>
              <a:ext uri="{FF2B5EF4-FFF2-40B4-BE49-F238E27FC236}">
                <a16:creationId xmlns:a16="http://schemas.microsoft.com/office/drawing/2014/main" id="{54EF3C43-3CC2-4B25-AC1D-64FB477BE9D5}"/>
              </a:ext>
            </a:extLst>
          </p:cNvPr>
          <p:cNvSpPr txBox="1">
            <a:spLocks noChangeArrowheads="1"/>
          </p:cNvSpPr>
          <p:nvPr/>
        </p:nvSpPr>
        <p:spPr bwMode="auto">
          <a:xfrm>
            <a:off x="795113" y="394720"/>
            <a:ext cx="9585625" cy="18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eaLnBrk="1" hangingPunct="1">
              <a:spcBef>
                <a:spcPct val="50000"/>
              </a:spcBef>
              <a:buFontTx/>
              <a:buNone/>
            </a:pPr>
            <a:r>
              <a:rPr lang="en-AU" altLang="en-US" sz="2230" dirty="0"/>
              <a:t>And there was given me a reed like unto a rod: and the angel stood, saying, Rise, and measure the temple of God, and the altar, and them that worship therein. But the court which is without the temple leave out, and measure it not; for it is given unto the Gentiles: and the holy city shall they tread under foot forty and two months.(Rev 11:1-2)</a:t>
            </a:r>
            <a:endParaRPr lang="en-AU" altLang="en-US" sz="1301" dirty="0"/>
          </a:p>
        </p:txBody>
      </p:sp>
      <p:sp>
        <p:nvSpPr>
          <p:cNvPr id="2053" name="Rectangle 49">
            <a:extLst>
              <a:ext uri="{FF2B5EF4-FFF2-40B4-BE49-F238E27FC236}">
                <a16:creationId xmlns:a16="http://schemas.microsoft.com/office/drawing/2014/main" id="{B6A38410-1570-48DB-94CB-105EB4AEC031}"/>
              </a:ext>
            </a:extLst>
          </p:cNvPr>
          <p:cNvSpPr>
            <a:spLocks noChangeArrowheads="1"/>
          </p:cNvSpPr>
          <p:nvPr/>
        </p:nvSpPr>
        <p:spPr bwMode="auto">
          <a:xfrm>
            <a:off x="5264804" y="3398528"/>
            <a:ext cx="1876530" cy="166348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4" name="Rectangle 50">
            <a:extLst>
              <a:ext uri="{FF2B5EF4-FFF2-40B4-BE49-F238E27FC236}">
                <a16:creationId xmlns:a16="http://schemas.microsoft.com/office/drawing/2014/main" id="{FBF73B69-9FE6-4A4C-BB8A-63E66991F437}"/>
              </a:ext>
            </a:extLst>
          </p:cNvPr>
          <p:cNvSpPr>
            <a:spLocks noChangeArrowheads="1"/>
          </p:cNvSpPr>
          <p:nvPr/>
        </p:nvSpPr>
        <p:spPr bwMode="auto">
          <a:xfrm>
            <a:off x="7145760" y="3400004"/>
            <a:ext cx="1464264" cy="16634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5" name="Text Box 51">
            <a:extLst>
              <a:ext uri="{FF2B5EF4-FFF2-40B4-BE49-F238E27FC236}">
                <a16:creationId xmlns:a16="http://schemas.microsoft.com/office/drawing/2014/main" id="{CF61D912-028F-487A-9514-E8AAB2375BA5}"/>
              </a:ext>
            </a:extLst>
          </p:cNvPr>
          <p:cNvSpPr txBox="1">
            <a:spLocks noChangeArrowheads="1"/>
          </p:cNvSpPr>
          <p:nvPr/>
        </p:nvSpPr>
        <p:spPr bwMode="auto">
          <a:xfrm>
            <a:off x="5623212" y="2830757"/>
            <a:ext cx="945575"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Holy Place</a:t>
            </a:r>
          </a:p>
        </p:txBody>
      </p:sp>
      <p:sp>
        <p:nvSpPr>
          <p:cNvPr id="2056" name="Text Box 52">
            <a:extLst>
              <a:ext uri="{FF2B5EF4-FFF2-40B4-BE49-F238E27FC236}">
                <a16:creationId xmlns:a16="http://schemas.microsoft.com/office/drawing/2014/main" id="{14405A30-5996-4558-9F88-4C028D3DD042}"/>
              </a:ext>
            </a:extLst>
          </p:cNvPr>
          <p:cNvSpPr txBox="1">
            <a:spLocks noChangeArrowheads="1"/>
          </p:cNvSpPr>
          <p:nvPr/>
        </p:nvSpPr>
        <p:spPr bwMode="auto">
          <a:xfrm>
            <a:off x="7244081" y="2854579"/>
            <a:ext cx="1171274"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i="1" dirty="0"/>
              <a:t>Most Holy Place</a:t>
            </a:r>
          </a:p>
        </p:txBody>
      </p:sp>
      <p:sp>
        <p:nvSpPr>
          <p:cNvPr id="2057" name="Rectangle 53">
            <a:extLst>
              <a:ext uri="{FF2B5EF4-FFF2-40B4-BE49-F238E27FC236}">
                <a16:creationId xmlns:a16="http://schemas.microsoft.com/office/drawing/2014/main" id="{7D7031C1-560C-4E7C-9A96-0BF7BD25836A}"/>
              </a:ext>
            </a:extLst>
          </p:cNvPr>
          <p:cNvSpPr>
            <a:spLocks noChangeArrowheads="1"/>
          </p:cNvSpPr>
          <p:nvPr/>
        </p:nvSpPr>
        <p:spPr bwMode="auto">
          <a:xfrm>
            <a:off x="2517059" y="2621121"/>
            <a:ext cx="7157884" cy="36910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58" name="Text Box 54">
            <a:extLst>
              <a:ext uri="{FF2B5EF4-FFF2-40B4-BE49-F238E27FC236}">
                <a16:creationId xmlns:a16="http://schemas.microsoft.com/office/drawing/2014/main" id="{861ED50F-CA6D-4E53-B350-1E8EAACC5F2E}"/>
              </a:ext>
            </a:extLst>
          </p:cNvPr>
          <p:cNvSpPr txBox="1">
            <a:spLocks noChangeArrowheads="1"/>
          </p:cNvSpPr>
          <p:nvPr/>
        </p:nvSpPr>
        <p:spPr bwMode="auto">
          <a:xfrm>
            <a:off x="3053865" y="3060268"/>
            <a:ext cx="135710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2000" i="1" dirty="0"/>
              <a:t>Court</a:t>
            </a:r>
          </a:p>
        </p:txBody>
      </p:sp>
      <p:sp>
        <p:nvSpPr>
          <p:cNvPr id="2059" name="Line 60">
            <a:extLst>
              <a:ext uri="{FF2B5EF4-FFF2-40B4-BE49-F238E27FC236}">
                <a16:creationId xmlns:a16="http://schemas.microsoft.com/office/drawing/2014/main" id="{0146AF74-9881-44C4-B5B3-CB1F0C54F57C}"/>
              </a:ext>
            </a:extLst>
          </p:cNvPr>
          <p:cNvSpPr>
            <a:spLocks noChangeShapeType="1"/>
          </p:cNvSpPr>
          <p:nvPr/>
        </p:nvSpPr>
        <p:spPr bwMode="auto">
          <a:xfrm>
            <a:off x="2517059" y="4106706"/>
            <a:ext cx="0" cy="3673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sp>
        <p:nvSpPr>
          <p:cNvPr id="2063" name="Oval 65">
            <a:extLst>
              <a:ext uri="{FF2B5EF4-FFF2-40B4-BE49-F238E27FC236}">
                <a16:creationId xmlns:a16="http://schemas.microsoft.com/office/drawing/2014/main" id="{7444EB84-112D-4B87-A3DC-B2B39E4B1181}"/>
              </a:ext>
            </a:extLst>
          </p:cNvPr>
          <p:cNvSpPr>
            <a:spLocks noChangeArrowheads="1"/>
          </p:cNvSpPr>
          <p:nvPr/>
        </p:nvSpPr>
        <p:spPr bwMode="auto">
          <a:xfrm>
            <a:off x="4412497" y="3570329"/>
            <a:ext cx="469357" cy="469357"/>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4" name="Rectangle 66">
            <a:extLst>
              <a:ext uri="{FF2B5EF4-FFF2-40B4-BE49-F238E27FC236}">
                <a16:creationId xmlns:a16="http://schemas.microsoft.com/office/drawing/2014/main" id="{DAECEE02-A44D-4D74-9963-F7BC7EB22398}"/>
              </a:ext>
            </a:extLst>
          </p:cNvPr>
          <p:cNvSpPr>
            <a:spLocks noChangeArrowheads="1"/>
          </p:cNvSpPr>
          <p:nvPr/>
        </p:nvSpPr>
        <p:spPr bwMode="auto">
          <a:xfrm>
            <a:off x="5886557" y="4588222"/>
            <a:ext cx="652331" cy="304782"/>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5" name="Rectangle 67">
            <a:extLst>
              <a:ext uri="{FF2B5EF4-FFF2-40B4-BE49-F238E27FC236}">
                <a16:creationId xmlns:a16="http://schemas.microsoft.com/office/drawing/2014/main" id="{123BA0E1-2FB7-4813-877E-2EBDAF408F20}"/>
              </a:ext>
            </a:extLst>
          </p:cNvPr>
          <p:cNvSpPr>
            <a:spLocks noChangeArrowheads="1"/>
          </p:cNvSpPr>
          <p:nvPr/>
        </p:nvSpPr>
        <p:spPr bwMode="auto">
          <a:xfrm>
            <a:off x="6788853" y="4035863"/>
            <a:ext cx="280199" cy="328243"/>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66" name="Rectangle 68">
            <a:extLst>
              <a:ext uri="{FF2B5EF4-FFF2-40B4-BE49-F238E27FC236}">
                <a16:creationId xmlns:a16="http://schemas.microsoft.com/office/drawing/2014/main" id="{3C0CF6BF-6B10-4251-B310-8CB62BB04C4B}"/>
              </a:ext>
            </a:extLst>
          </p:cNvPr>
          <p:cNvSpPr>
            <a:spLocks noChangeArrowheads="1"/>
          </p:cNvSpPr>
          <p:nvPr/>
        </p:nvSpPr>
        <p:spPr bwMode="auto">
          <a:xfrm>
            <a:off x="7628044" y="3897848"/>
            <a:ext cx="403349" cy="604274"/>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grpSp>
        <p:nvGrpSpPr>
          <p:cNvPr id="2068" name="Group 71">
            <a:extLst>
              <a:ext uri="{FF2B5EF4-FFF2-40B4-BE49-F238E27FC236}">
                <a16:creationId xmlns:a16="http://schemas.microsoft.com/office/drawing/2014/main" id="{971B4066-1889-4D2C-B68C-58B54AFF0FC9}"/>
              </a:ext>
            </a:extLst>
          </p:cNvPr>
          <p:cNvGrpSpPr>
            <a:grpSpLocks/>
          </p:cNvGrpSpPr>
          <p:nvPr/>
        </p:nvGrpSpPr>
        <p:grpSpPr bwMode="auto">
          <a:xfrm>
            <a:off x="5811750" y="3524009"/>
            <a:ext cx="666494" cy="355580"/>
            <a:chOff x="3930" y="3361"/>
            <a:chExt cx="171" cy="84"/>
          </a:xfrm>
        </p:grpSpPr>
        <p:sp>
          <p:nvSpPr>
            <p:cNvPr id="2094" name="Oval 69">
              <a:extLst>
                <a:ext uri="{FF2B5EF4-FFF2-40B4-BE49-F238E27FC236}">
                  <a16:creationId xmlns:a16="http://schemas.microsoft.com/office/drawing/2014/main" id="{0C7A7074-228F-46FB-8ECC-0166D3C7322F}"/>
                </a:ext>
              </a:extLst>
            </p:cNvPr>
            <p:cNvSpPr>
              <a:spLocks noChangeArrowheads="1"/>
            </p:cNvSpPr>
            <p:nvPr/>
          </p:nvSpPr>
          <p:spPr bwMode="auto">
            <a:xfrm>
              <a:off x="3976" y="3361"/>
              <a:ext cx="84" cy="84"/>
            </a:xfrm>
            <a:prstGeom prst="ellipse">
              <a:avLst/>
            </a:prstGeom>
            <a:noFill/>
            <a:ln w="9525">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600">
                  <a:solidFill>
                    <a:schemeClr val="tx1"/>
                  </a:solidFill>
                  <a:latin typeface="Times New Roman" panose="02020603050405020304" pitchFamily="18" charset="0"/>
                </a:defRPr>
              </a:lvl1pPr>
              <a:lvl2pPr marL="742950" indent="-285750" eaLnBrk="0" hangingPunct="0">
                <a:spcBef>
                  <a:spcPct val="20000"/>
                </a:spcBef>
                <a:buChar char="–"/>
                <a:defRPr sz="3100">
                  <a:solidFill>
                    <a:schemeClr val="tx1"/>
                  </a:solidFill>
                  <a:latin typeface="Times New Roman" panose="02020603050405020304" pitchFamily="18" charset="0"/>
                </a:defRPr>
              </a:lvl2pPr>
              <a:lvl3pPr marL="1143000" indent="-228600" eaLnBrk="0" hangingPunct="0">
                <a:spcBef>
                  <a:spcPct val="20000"/>
                </a:spcBef>
                <a:buChar char="•"/>
                <a:defRPr sz="2700">
                  <a:solidFill>
                    <a:schemeClr val="tx1"/>
                  </a:solidFill>
                  <a:latin typeface="Times New Roman" panose="02020603050405020304" pitchFamily="18" charset="0"/>
                </a:defRPr>
              </a:lvl3pPr>
              <a:lvl4pPr marL="1600200" indent="-228600" eaLnBrk="0" hangingPunct="0">
                <a:spcBef>
                  <a:spcPct val="20000"/>
                </a:spcBef>
                <a:buChar char="–"/>
                <a:defRPr sz="2300">
                  <a:solidFill>
                    <a:schemeClr val="tx1"/>
                  </a:solidFill>
                  <a:latin typeface="Times New Roman" panose="02020603050405020304" pitchFamily="18" charset="0"/>
                </a:defRPr>
              </a:lvl4pPr>
              <a:lvl5pPr marL="2057400" indent="-228600" eaLnBrk="0" hangingPunct="0">
                <a:spcBef>
                  <a:spcPct val="20000"/>
                </a:spcBef>
                <a:buChar char="»"/>
                <a:defRPr sz="23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eaLnBrk="1" hangingPunct="1">
                <a:spcBef>
                  <a:spcPct val="0"/>
                </a:spcBef>
                <a:buFontTx/>
                <a:buNone/>
              </a:pPr>
              <a:endParaRPr lang="en-AU" altLang="en-US" sz="2323"/>
            </a:p>
          </p:txBody>
        </p:sp>
        <p:sp>
          <p:nvSpPr>
            <p:cNvPr id="2095" name="Line 70">
              <a:extLst>
                <a:ext uri="{FF2B5EF4-FFF2-40B4-BE49-F238E27FC236}">
                  <a16:creationId xmlns:a16="http://schemas.microsoft.com/office/drawing/2014/main" id="{13A329FE-6C10-41D3-9656-CE02CADD3B66}"/>
                </a:ext>
              </a:extLst>
            </p:cNvPr>
            <p:cNvSpPr>
              <a:spLocks noChangeShapeType="1"/>
            </p:cNvSpPr>
            <p:nvPr/>
          </p:nvSpPr>
          <p:spPr bwMode="auto">
            <a:xfrm flipH="1">
              <a:off x="3930" y="3402"/>
              <a:ext cx="171"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673"/>
            </a:p>
          </p:txBody>
        </p:sp>
      </p:grpSp>
      <p:sp>
        <p:nvSpPr>
          <p:cNvPr id="22" name="Text Box 62">
            <a:extLst>
              <a:ext uri="{FF2B5EF4-FFF2-40B4-BE49-F238E27FC236}">
                <a16:creationId xmlns:a16="http://schemas.microsoft.com/office/drawing/2014/main" id="{DB3B8805-5390-4FC3-89C9-1221041CAFF7}"/>
              </a:ext>
            </a:extLst>
          </p:cNvPr>
          <p:cNvSpPr txBox="1">
            <a:spLocks noChangeArrowheads="1"/>
          </p:cNvSpPr>
          <p:nvPr/>
        </p:nvSpPr>
        <p:spPr bwMode="auto">
          <a:xfrm>
            <a:off x="7160641" y="4673817"/>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Mediator</a:t>
            </a:r>
          </a:p>
        </p:txBody>
      </p:sp>
      <p:sp>
        <p:nvSpPr>
          <p:cNvPr id="23" name="Text Box 62">
            <a:extLst>
              <a:ext uri="{FF2B5EF4-FFF2-40B4-BE49-F238E27FC236}">
                <a16:creationId xmlns:a16="http://schemas.microsoft.com/office/drawing/2014/main" id="{1692C367-4BA4-426B-BE69-4E74BCA9D2FC}"/>
              </a:ext>
            </a:extLst>
          </p:cNvPr>
          <p:cNvSpPr txBox="1">
            <a:spLocks noChangeArrowheads="1"/>
          </p:cNvSpPr>
          <p:nvPr/>
        </p:nvSpPr>
        <p:spPr bwMode="auto">
          <a:xfrm>
            <a:off x="5322376" y="4096620"/>
            <a:ext cx="14642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Enmity</a:t>
            </a:r>
          </a:p>
        </p:txBody>
      </p:sp>
      <p:sp>
        <p:nvSpPr>
          <p:cNvPr id="2" name="Rectangle 1">
            <a:extLst>
              <a:ext uri="{FF2B5EF4-FFF2-40B4-BE49-F238E27FC236}">
                <a16:creationId xmlns:a16="http://schemas.microsoft.com/office/drawing/2014/main" id="{EA60A754-C66B-40EA-BD4D-9B9B62C6E66C}"/>
              </a:ext>
            </a:extLst>
          </p:cNvPr>
          <p:cNvSpPr/>
          <p:nvPr/>
        </p:nvSpPr>
        <p:spPr>
          <a:xfrm flipH="1">
            <a:off x="7130879" y="3468146"/>
            <a:ext cx="68027" cy="1534347"/>
          </a:xfrm>
          <a:prstGeom prst="rect">
            <a:avLst/>
          </a:prstGeom>
          <a:solidFill>
            <a:schemeClr val="accent4">
              <a:lumMod val="75000"/>
            </a:schemeClr>
          </a:solid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6" name="Text Box 62">
            <a:extLst>
              <a:ext uri="{FF2B5EF4-FFF2-40B4-BE49-F238E27FC236}">
                <a16:creationId xmlns:a16="http://schemas.microsoft.com/office/drawing/2014/main" id="{C39F1545-F591-46A6-93E9-322FF232DC05}"/>
              </a:ext>
            </a:extLst>
          </p:cNvPr>
          <p:cNvSpPr txBox="1">
            <a:spLocks noChangeArrowheads="1"/>
          </p:cNvSpPr>
          <p:nvPr/>
        </p:nvSpPr>
        <p:spPr bwMode="auto">
          <a:xfrm>
            <a:off x="3245767" y="5204927"/>
            <a:ext cx="6010680" cy="11079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marR="0" algn="ctr" rtl="0"/>
            <a:r>
              <a:rPr lang="en-AU" sz="1800" b="0" i="0" u="none" strike="noStrike" baseline="0" dirty="0">
                <a:latin typeface="Verdana" panose="020B0604030504040204" pitchFamily="34" charset="0"/>
              </a:rPr>
              <a:t>Heb 9:8  The Holy Ghost this signifying, that the way into the holiest of all was not yet made manifest, while as the first tabernacle was yet standing: </a:t>
            </a:r>
          </a:p>
        </p:txBody>
      </p:sp>
      <p:sp>
        <p:nvSpPr>
          <p:cNvPr id="28" name="Text Box 62">
            <a:extLst>
              <a:ext uri="{FF2B5EF4-FFF2-40B4-BE49-F238E27FC236}">
                <a16:creationId xmlns:a16="http://schemas.microsoft.com/office/drawing/2014/main" id="{4E560800-1DEF-4670-8073-058A9E0693F6}"/>
              </a:ext>
            </a:extLst>
          </p:cNvPr>
          <p:cNvSpPr txBox="1">
            <a:spLocks noChangeArrowheads="1"/>
          </p:cNvSpPr>
          <p:nvPr/>
        </p:nvSpPr>
        <p:spPr bwMode="auto">
          <a:xfrm>
            <a:off x="2835566" y="4293025"/>
            <a:ext cx="1714609"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00100" eaLnBrk="0" hangingPunct="0">
              <a:spcBef>
                <a:spcPct val="20000"/>
              </a:spcBef>
              <a:buChar char="•"/>
              <a:defRPr sz="3600">
                <a:solidFill>
                  <a:schemeClr val="tx1"/>
                </a:solidFill>
                <a:latin typeface="Times New Roman" panose="02020603050405020304" pitchFamily="18" charset="0"/>
              </a:defRPr>
            </a:lvl1pPr>
            <a:lvl2pPr marL="742950" indent="-285750" defTabSz="800100" eaLnBrk="0" hangingPunct="0">
              <a:spcBef>
                <a:spcPct val="20000"/>
              </a:spcBef>
              <a:buChar char="–"/>
              <a:defRPr sz="3100">
                <a:solidFill>
                  <a:schemeClr val="tx1"/>
                </a:solidFill>
                <a:latin typeface="Times New Roman" panose="02020603050405020304" pitchFamily="18" charset="0"/>
              </a:defRPr>
            </a:lvl2pPr>
            <a:lvl3pPr marL="1143000" indent="-228600" defTabSz="800100" eaLnBrk="0" hangingPunct="0">
              <a:spcBef>
                <a:spcPct val="20000"/>
              </a:spcBef>
              <a:buChar char="•"/>
              <a:defRPr sz="2700">
                <a:solidFill>
                  <a:schemeClr val="tx1"/>
                </a:solidFill>
                <a:latin typeface="Times New Roman" panose="02020603050405020304" pitchFamily="18" charset="0"/>
              </a:defRPr>
            </a:lvl3pPr>
            <a:lvl4pPr marL="1600200" indent="-228600" defTabSz="800100" eaLnBrk="0" hangingPunct="0">
              <a:spcBef>
                <a:spcPct val="20000"/>
              </a:spcBef>
              <a:buChar char="–"/>
              <a:defRPr sz="2300">
                <a:solidFill>
                  <a:schemeClr val="tx1"/>
                </a:solidFill>
                <a:latin typeface="Times New Roman" panose="02020603050405020304" pitchFamily="18" charset="0"/>
              </a:defRPr>
            </a:lvl4pPr>
            <a:lvl5pPr marL="2057400" indent="-228600" defTabSz="800100" eaLnBrk="0" hangingPunct="0">
              <a:spcBef>
                <a:spcPct val="20000"/>
              </a:spcBef>
              <a:buChar char="»"/>
              <a:defRPr sz="23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ctr">
              <a:spcBef>
                <a:spcPct val="0"/>
              </a:spcBef>
              <a:buFontTx/>
              <a:buNone/>
            </a:pPr>
            <a:r>
              <a:rPr lang="en-AU" altLang="en-US" sz="1800" dirty="0"/>
              <a:t>Court Left Out</a:t>
            </a:r>
          </a:p>
          <a:p>
            <a:pPr algn="ctr">
              <a:spcBef>
                <a:spcPct val="0"/>
              </a:spcBef>
              <a:buFontTx/>
              <a:buNone/>
            </a:pPr>
            <a:r>
              <a:rPr lang="en-AU" altLang="en-US" sz="1800" dirty="0"/>
              <a:t>Enmity Slain</a:t>
            </a:r>
          </a:p>
        </p:txBody>
      </p:sp>
    </p:spTree>
    <p:extLst>
      <p:ext uri="{BB962C8B-B14F-4D97-AF65-F5344CB8AC3E}">
        <p14:creationId xmlns:p14="http://schemas.microsoft.com/office/powerpoint/2010/main" val="148458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24149" y="420831"/>
            <a:ext cx="10043401" cy="776974"/>
          </a:xfrm>
        </p:spPr>
        <p:txBody>
          <a:bodyPr>
            <a:normAutofit/>
          </a:bodyPr>
          <a:lstStyle/>
          <a:p>
            <a:r>
              <a:rPr lang="en-AU" sz="4000" dirty="0"/>
              <a:t>Obtained Eternal Redemption for Us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38117" y="1612489"/>
            <a:ext cx="10549761" cy="4139381"/>
          </a:xfrm>
        </p:spPr>
        <p:txBody>
          <a:bodyPr>
            <a:noAutofit/>
          </a:bodyPr>
          <a:lstStyle/>
          <a:p>
            <a:pPr marL="0" indent="0" algn="just">
              <a:buNone/>
            </a:pPr>
            <a:r>
              <a:rPr lang="en-AU" sz="2200" dirty="0">
                <a:latin typeface="+mn-lt"/>
              </a:rPr>
              <a:t>But Christ being come an high priest of good things to come, by a greater and more perfect tabernacle, not made with hands, that is to say, not of this building; Neither by the blood of goats and calves, but by his own blood he entered in once into the holy place, having obtained eternal redemption for us. For if the blood of bulls and of goats, and the ashes of an heifer sprinkling the unclean, </a:t>
            </a:r>
            <a:r>
              <a:rPr lang="en-AU" sz="2200" dirty="0" err="1">
                <a:latin typeface="+mn-lt"/>
              </a:rPr>
              <a:t>sanctifieth</a:t>
            </a:r>
            <a:r>
              <a:rPr lang="en-AU" sz="2200" dirty="0">
                <a:latin typeface="+mn-lt"/>
              </a:rPr>
              <a:t> to the purifying of the flesh: How much more shall the blood of Christ, who through the eternal Spirit offered himself without spot to God, purge your conscience from dead works to serve the living God? And for this cause he is the mediator of the new testament, that by means of death, for the redemption of the transgressions that were under the first testament, they which are called might receive the promise of eternal inheritance.(Heb 9:11-15)</a:t>
            </a:r>
          </a:p>
        </p:txBody>
      </p:sp>
    </p:spTree>
    <p:extLst>
      <p:ext uri="{BB962C8B-B14F-4D97-AF65-F5344CB8AC3E}">
        <p14:creationId xmlns:p14="http://schemas.microsoft.com/office/powerpoint/2010/main" val="2764915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2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Making God and Man One.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474906"/>
          </a:xfrm>
        </p:spPr>
        <p:txBody>
          <a:bodyPr>
            <a:noAutofit/>
          </a:bodyPr>
          <a:lstStyle/>
          <a:p>
            <a:pPr marL="0" indent="0" algn="just">
              <a:buNone/>
            </a:pPr>
            <a:r>
              <a:rPr lang="en-AU" sz="2400" dirty="0">
                <a:latin typeface="+mn-lt"/>
              </a:rPr>
              <a:t>But all the world lieth in wickedness, yet the God of peace speaks peace to every soul. </a:t>
            </a:r>
            <a:r>
              <a:rPr lang="en-AU" sz="2400" dirty="0">
                <a:solidFill>
                  <a:srgbClr val="92D050"/>
                </a:solidFill>
                <a:latin typeface="+mn-lt"/>
              </a:rPr>
              <a:t>For Christ, the Prince of peace, "our peace," hath made both God and man one, having abolished in his flesh the enmity, to make in himself of two—God and man—one new man, so making peace</a:t>
            </a:r>
            <a:r>
              <a:rPr lang="en-AU" sz="2400" dirty="0">
                <a:latin typeface="+mn-lt"/>
              </a:rPr>
              <a:t>—"making peace through the blood of his cross." Eph. 2:14, 15, Col. 1:20. "And, having made peace through the blood of his cross," he "came and preached peace to you which were afar off, and to them that were nigh:" peace to you all. Therefore, always and forevermore, his salutation to every soul is, Peace to thee. And all from God the Father, and from our Lord Jesus Christ! {August 29, 1899 ATJ, ARSH 556.26} </a:t>
            </a:r>
          </a:p>
        </p:txBody>
      </p:sp>
    </p:spTree>
    <p:extLst>
      <p:ext uri="{BB962C8B-B14F-4D97-AF65-F5344CB8AC3E}">
        <p14:creationId xmlns:p14="http://schemas.microsoft.com/office/powerpoint/2010/main" val="43591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A.T. Jones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049229"/>
          </a:xfrm>
        </p:spPr>
        <p:txBody>
          <a:bodyPr>
            <a:noAutofit/>
          </a:bodyPr>
          <a:lstStyle/>
          <a:p>
            <a:pPr marL="0" indent="0" algn="just">
              <a:buNone/>
            </a:pPr>
            <a:r>
              <a:rPr lang="en-AU" sz="2400" dirty="0">
                <a:latin typeface="+mn-lt"/>
              </a:rPr>
              <a:t>without the divine nature, how can divine unity ever be found among men? As they are naturally, men have not the Spirit of unity, but the spirit of enmity. "The carnal mind is enmity against God." And being enmity against God, it results in putting men at enmity with one another. And so men always and everywhere have drawn lines, and built up walls, of separation among themselves,—national lines, tribal lines, aristocratic lines, society lines, </a:t>
            </a:r>
            <a:r>
              <a:rPr lang="en-AU" sz="2400" dirty="0" err="1">
                <a:latin typeface="+mn-lt"/>
              </a:rPr>
              <a:t>color</a:t>
            </a:r>
            <a:r>
              <a:rPr lang="en-AU" sz="2400" dirty="0">
                <a:latin typeface="+mn-lt"/>
              </a:rPr>
              <a:t> lines, sectarian lines, etc., etc., etc. {January 17, 1899 ATJ, ARSH 40.5} </a:t>
            </a:r>
          </a:p>
          <a:p>
            <a:pPr marL="0" indent="0" algn="just">
              <a:buNone/>
            </a:pPr>
            <a:r>
              <a:rPr lang="en-AU" sz="2400" dirty="0">
                <a:latin typeface="+mn-lt"/>
              </a:rPr>
              <a:t>But Jesus Christ is our peace, who has made both God and man one, and hath broken down the middle wall of partition, having abolished in his flesh the enmity, to make in himself one new man, so making peace; </a:t>
            </a:r>
          </a:p>
        </p:txBody>
      </p:sp>
    </p:spTree>
    <p:extLst>
      <p:ext uri="{BB962C8B-B14F-4D97-AF65-F5344CB8AC3E}">
        <p14:creationId xmlns:p14="http://schemas.microsoft.com/office/powerpoint/2010/main" val="276107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A.T. Jones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and that he might reconcile both Jew and Gentile unto God in one body by the cross, having slain the enmity thereby; for through him both Jew and Gentile have access by one Spirit unto the Father. Eph. 2:13-18. {January 17, 1899 ATJ, ARSH 40.6} </a:t>
            </a:r>
          </a:p>
          <a:p>
            <a:pPr marL="0" indent="0" algn="just">
              <a:buNone/>
            </a:pPr>
            <a:r>
              <a:rPr lang="en-AU" sz="2400" dirty="0">
                <a:solidFill>
                  <a:srgbClr val="92D050"/>
                </a:solidFill>
                <a:latin typeface="+mn-lt"/>
              </a:rPr>
              <a:t>The cross of Christ destroys the enmity against God, and also breaks down all the lines of separation and walls of partition which, by the working of this enmity, men have made among themselves</a:t>
            </a:r>
            <a:r>
              <a:rPr lang="en-AU" sz="2400" dirty="0">
                <a:latin typeface="+mn-lt"/>
              </a:rPr>
              <a:t>; and the "one Spirit" takes all these in whom the enmity has been destroyed by beholding the cross of Christ, and binds them all in "one body" in divine unity. {January 17, 1899 ATJ, ARSH 40.7}</a:t>
            </a:r>
          </a:p>
        </p:txBody>
      </p:sp>
    </p:spTree>
    <p:extLst>
      <p:ext uri="{BB962C8B-B14F-4D97-AF65-F5344CB8AC3E}">
        <p14:creationId xmlns:p14="http://schemas.microsoft.com/office/powerpoint/2010/main" val="384047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Law contained in ordinances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3" y="2025444"/>
            <a:ext cx="10199237" cy="4159045"/>
          </a:xfrm>
        </p:spPr>
        <p:txBody>
          <a:bodyPr>
            <a:noAutofit/>
          </a:bodyPr>
          <a:lstStyle/>
          <a:p>
            <a:pPr marL="0" indent="0" algn="just">
              <a:buNone/>
            </a:pPr>
            <a:r>
              <a:rPr lang="en-AU" sz="2400" dirty="0">
                <a:latin typeface="+mn-lt"/>
              </a:rPr>
              <a:t>Eph 2:15  having abolished in His flesh the enmity, that is, </a:t>
            </a:r>
            <a:r>
              <a:rPr lang="en-AU" sz="2400" dirty="0">
                <a:solidFill>
                  <a:srgbClr val="92D050"/>
                </a:solidFill>
                <a:latin typeface="+mn-lt"/>
              </a:rPr>
              <a:t>the law of commandments contained in ordinances,</a:t>
            </a:r>
            <a:r>
              <a:rPr lang="en-AU" sz="2400" dirty="0">
                <a:latin typeface="+mn-lt"/>
              </a:rPr>
              <a:t> [Dogma] so as to create in Himself one new man from the two, thus making peace, </a:t>
            </a:r>
            <a:endParaRPr lang="en-AU" sz="2400" dirty="0">
              <a:solidFill>
                <a:srgbClr val="92D050"/>
              </a:solidFill>
              <a:latin typeface="+mn-lt"/>
            </a:endParaRPr>
          </a:p>
        </p:txBody>
      </p:sp>
    </p:spTree>
    <p:extLst>
      <p:ext uri="{BB962C8B-B14F-4D97-AF65-F5344CB8AC3E}">
        <p14:creationId xmlns:p14="http://schemas.microsoft.com/office/powerpoint/2010/main" val="308075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Dogma - LXX</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3" y="1306460"/>
            <a:ext cx="10199237" cy="4878030"/>
          </a:xfrm>
        </p:spPr>
        <p:txBody>
          <a:bodyPr>
            <a:noAutofit/>
          </a:bodyPr>
          <a:lstStyle/>
          <a:p>
            <a:pPr marL="0" indent="0" algn="just">
              <a:buNone/>
            </a:pPr>
            <a:r>
              <a:rPr lang="en-AU" sz="2400" dirty="0">
                <a:latin typeface="+mn-lt"/>
              </a:rPr>
              <a:t>•	Ezra 6:8 – Persian decree to build the temple.</a:t>
            </a:r>
          </a:p>
          <a:p>
            <a:pPr marL="0" indent="0" algn="just">
              <a:buNone/>
            </a:pPr>
            <a:r>
              <a:rPr lang="en-AU" sz="2400" dirty="0">
                <a:latin typeface="+mn-lt"/>
              </a:rPr>
              <a:t>•	Ezekiel 20:26 from v 25 – God gave them up to statutes that were not good. God spoiled them in their own decrees.</a:t>
            </a:r>
          </a:p>
          <a:p>
            <a:pPr marL="0" indent="0" algn="just">
              <a:buNone/>
            </a:pPr>
            <a:r>
              <a:rPr lang="en-AU" sz="2400" dirty="0">
                <a:latin typeface="+mn-lt"/>
              </a:rPr>
              <a:t>•	Daniel 2:13 – Death decree to slay wise men.</a:t>
            </a:r>
          </a:p>
          <a:p>
            <a:pPr marL="0" indent="0" algn="just">
              <a:buNone/>
            </a:pPr>
            <a:r>
              <a:rPr lang="en-AU" sz="2400" dirty="0">
                <a:latin typeface="+mn-lt"/>
              </a:rPr>
              <a:t>•	Daniel 3:10,29 – Death decree on plain of Dura by king of Babylon.</a:t>
            </a:r>
          </a:p>
          <a:p>
            <a:pPr marL="0" indent="0" algn="just">
              <a:buNone/>
            </a:pPr>
            <a:r>
              <a:rPr lang="en-AU" sz="2400" dirty="0">
                <a:latin typeface="+mn-lt"/>
              </a:rPr>
              <a:t>•	Daniel 4:6 – Decree to bring in all the wise men.</a:t>
            </a:r>
          </a:p>
          <a:p>
            <a:pPr marL="0" indent="0" algn="just">
              <a:buNone/>
            </a:pPr>
            <a:r>
              <a:rPr lang="en-AU" sz="2400" dirty="0">
                <a:latin typeface="+mn-lt"/>
              </a:rPr>
              <a:t>•	Daniel 6:8,10,12,13,15,26 – Sign the death decree to worship no God but the king.</a:t>
            </a:r>
          </a:p>
        </p:txBody>
      </p:sp>
    </p:spTree>
    <p:extLst>
      <p:ext uri="{BB962C8B-B14F-4D97-AF65-F5344CB8AC3E}">
        <p14:creationId xmlns:p14="http://schemas.microsoft.com/office/powerpoint/2010/main" val="103034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Dogma 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37419" y="1306460"/>
            <a:ext cx="10399081" cy="4878030"/>
          </a:xfrm>
        </p:spPr>
        <p:txBody>
          <a:bodyPr>
            <a:noAutofit/>
          </a:bodyPr>
          <a:lstStyle/>
          <a:p>
            <a:pPr marL="0" indent="0" algn="just">
              <a:buNone/>
            </a:pPr>
            <a:r>
              <a:rPr lang="en-AU" sz="2400" dirty="0">
                <a:latin typeface="+mn-lt"/>
              </a:rPr>
              <a:t>•	Luke 2:1 – A decree of Caesar.</a:t>
            </a:r>
          </a:p>
          <a:p>
            <a:pPr marL="0" indent="0" algn="just">
              <a:buNone/>
            </a:pPr>
            <a:r>
              <a:rPr lang="en-AU" sz="2400" dirty="0">
                <a:latin typeface="+mn-lt"/>
              </a:rPr>
              <a:t>•	Acts 16:4 – A decree of the Apostles to limit what is taught from the Law of Moses due to the excessive position of some of the Jews on this question.</a:t>
            </a:r>
          </a:p>
          <a:p>
            <a:pPr marL="0" indent="0" algn="just">
              <a:buNone/>
            </a:pPr>
            <a:r>
              <a:rPr lang="en-AU" sz="2400" dirty="0">
                <a:latin typeface="+mn-lt"/>
              </a:rPr>
              <a:t>•	Acts 17:7 – A decree of Caesar.</a:t>
            </a:r>
          </a:p>
          <a:p>
            <a:pPr marL="0" indent="0" algn="just">
              <a:buNone/>
            </a:pPr>
            <a:r>
              <a:rPr lang="en-AU" sz="2400" dirty="0">
                <a:latin typeface="+mn-lt"/>
              </a:rPr>
              <a:t>•	Ephesians 2:15 – Christ has abolished the commandments contained in (human) decrees.</a:t>
            </a:r>
          </a:p>
          <a:p>
            <a:pPr marL="0" indent="0" algn="just">
              <a:buNone/>
            </a:pPr>
            <a:r>
              <a:rPr lang="en-AU" sz="2400" dirty="0">
                <a:latin typeface="+mn-lt"/>
              </a:rPr>
              <a:t>•	Colossians 2:14 – Blotting out the human decrees that were against us.</a:t>
            </a:r>
          </a:p>
        </p:txBody>
      </p:sp>
    </p:spTree>
    <p:extLst>
      <p:ext uri="{BB962C8B-B14F-4D97-AF65-F5344CB8AC3E}">
        <p14:creationId xmlns:p14="http://schemas.microsoft.com/office/powerpoint/2010/main" val="90548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Where did the Enmity come from?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38117" y="1612489"/>
            <a:ext cx="10549761" cy="3765755"/>
          </a:xfrm>
        </p:spPr>
        <p:txBody>
          <a:bodyPr>
            <a:noAutofit/>
          </a:bodyPr>
          <a:lstStyle/>
          <a:p>
            <a:pPr marL="0" indent="0" algn="just">
              <a:buNone/>
            </a:pPr>
            <a:r>
              <a:rPr lang="en-AU" sz="2200" dirty="0">
                <a:latin typeface="+mn-lt"/>
              </a:rPr>
              <a:t>Rom 5:12  Therefore, </a:t>
            </a:r>
            <a:r>
              <a:rPr lang="en-AU" sz="2200" dirty="0">
                <a:solidFill>
                  <a:srgbClr val="92D050"/>
                </a:solidFill>
                <a:latin typeface="+mn-lt"/>
              </a:rPr>
              <a:t>just as through one man sin entered the world</a:t>
            </a:r>
            <a:r>
              <a:rPr lang="en-AU" sz="2200" dirty="0">
                <a:latin typeface="+mn-lt"/>
              </a:rPr>
              <a:t>, and death through sin, and thus death spread to all men, because all sinned—</a:t>
            </a:r>
          </a:p>
          <a:p>
            <a:pPr marL="0" indent="0" algn="just">
              <a:buNone/>
            </a:pPr>
            <a:r>
              <a:rPr lang="en-AU" sz="2200" dirty="0">
                <a:latin typeface="+mn-lt"/>
              </a:rPr>
              <a:t>If I have covered my transgressions as Adam, by </a:t>
            </a:r>
            <a:r>
              <a:rPr lang="en-AU" sz="2200" dirty="0">
                <a:solidFill>
                  <a:srgbClr val="92D050"/>
                </a:solidFill>
                <a:latin typeface="+mn-lt"/>
              </a:rPr>
              <a:t>hiding my iniquity in my bosom</a:t>
            </a:r>
            <a:r>
              <a:rPr lang="en-AU" sz="2200" dirty="0">
                <a:latin typeface="+mn-lt"/>
              </a:rPr>
              <a:t>, Job 31:33</a:t>
            </a:r>
          </a:p>
          <a:p>
            <a:pPr marL="0" indent="0" algn="just">
              <a:buNone/>
            </a:pPr>
            <a:r>
              <a:rPr lang="en-AU" sz="2200" dirty="0">
                <a:latin typeface="+mn-lt"/>
              </a:rPr>
              <a:t>Rom 5:16  And not as it was by one that sinned, so is the gift: </a:t>
            </a:r>
            <a:r>
              <a:rPr lang="en-AU" sz="2200" dirty="0">
                <a:solidFill>
                  <a:srgbClr val="92D050"/>
                </a:solidFill>
                <a:latin typeface="+mn-lt"/>
              </a:rPr>
              <a:t>for the judgment was by [out of] one to condemnation</a:t>
            </a:r>
            <a:r>
              <a:rPr lang="en-AU" sz="2200" dirty="0">
                <a:latin typeface="+mn-lt"/>
              </a:rPr>
              <a:t>, but the free gift is of many offences unto justification. </a:t>
            </a:r>
          </a:p>
          <a:p>
            <a:pPr marL="0" indent="0" algn="just">
              <a:buNone/>
            </a:pPr>
            <a:r>
              <a:rPr lang="en-AU" sz="2200" dirty="0">
                <a:latin typeface="+mn-lt"/>
              </a:rPr>
              <a:t>Gen 3:12  And the man said, The woman whom thou </a:t>
            </a:r>
            <a:r>
              <a:rPr lang="en-AU" sz="2200" dirty="0" err="1">
                <a:latin typeface="+mn-lt"/>
              </a:rPr>
              <a:t>gavest</a:t>
            </a:r>
            <a:r>
              <a:rPr lang="en-AU" sz="2200" dirty="0">
                <a:latin typeface="+mn-lt"/>
              </a:rPr>
              <a:t> to be with me, she gave me of the tree, and I did eat. </a:t>
            </a:r>
          </a:p>
        </p:txBody>
      </p:sp>
    </p:spTree>
    <p:extLst>
      <p:ext uri="{BB962C8B-B14F-4D97-AF65-F5344CB8AC3E}">
        <p14:creationId xmlns:p14="http://schemas.microsoft.com/office/powerpoint/2010/main" val="967538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19946</TotalTime>
  <Words>2640</Words>
  <Application>Microsoft Office PowerPoint</Application>
  <PresentationFormat>Widescreen</PresentationFormat>
  <Paragraphs>128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Century Gothic</vt:lpstr>
      <vt:lpstr>Times New Roman</vt:lpstr>
      <vt:lpstr>Verdana</vt:lpstr>
      <vt:lpstr>Wingdings 3</vt:lpstr>
      <vt:lpstr>Ion</vt:lpstr>
      <vt:lpstr>The Nature  of Christ and the Atonement</vt:lpstr>
      <vt:lpstr>Putting to death the Emnity</vt:lpstr>
      <vt:lpstr>Making God and Man One.</vt:lpstr>
      <vt:lpstr>A.T. Jones</vt:lpstr>
      <vt:lpstr>A.T. Jones</vt:lpstr>
      <vt:lpstr>Law contained in ordinances</vt:lpstr>
      <vt:lpstr>Dogma - LXX</vt:lpstr>
      <vt:lpstr>Dogma NT</vt:lpstr>
      <vt:lpstr>Where did the Enmity come from?</vt:lpstr>
      <vt:lpstr>Source of Adam’s Enmity</vt:lpstr>
      <vt:lpstr>The Event of Adam’s Enmity</vt:lpstr>
      <vt:lpstr>Adam’s Justice System.</vt:lpstr>
      <vt:lpstr>Projection</vt:lpstr>
      <vt:lpstr>Enmity manifested as fear</vt:lpstr>
      <vt:lpstr>Israel’s enmity as fear</vt:lpstr>
      <vt:lpstr>How does Christ slay the Enmity?</vt:lpstr>
      <vt:lpstr>A Completed Atonement</vt:lpstr>
      <vt:lpstr>PowerPoint Presentation</vt:lpstr>
      <vt:lpstr>PowerPoint Presentation</vt:lpstr>
      <vt:lpstr>The Enmity Slain</vt:lpstr>
      <vt:lpstr>PowerPoint Presentation</vt:lpstr>
      <vt:lpstr>PowerPoint Presentation</vt:lpstr>
      <vt:lpstr>PowerPoint Presentation</vt:lpstr>
      <vt:lpstr>Jesus absorbs human perception of God</vt:lpstr>
      <vt:lpstr>Jesus absorbs human perception of God</vt:lpstr>
      <vt:lpstr>PowerPoint Presentation</vt:lpstr>
      <vt:lpstr>Obtained Eternal Redemption for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372</cp:revision>
  <dcterms:created xsi:type="dcterms:W3CDTF">2020-11-26T04:46:46Z</dcterms:created>
  <dcterms:modified xsi:type="dcterms:W3CDTF">2021-08-18T08:50:03Z</dcterms:modified>
</cp:coreProperties>
</file>