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16" r:id="rId4"/>
    <p:sldId id="517" r:id="rId5"/>
    <p:sldId id="502" r:id="rId6"/>
    <p:sldId id="518" r:id="rId7"/>
    <p:sldId id="519" r:id="rId8"/>
    <p:sldId id="510" r:id="rId9"/>
    <p:sldId id="503" r:id="rId10"/>
    <p:sldId id="505" r:id="rId11"/>
    <p:sldId id="507" r:id="rId12"/>
    <p:sldId id="520" r:id="rId13"/>
    <p:sldId id="509" r:id="rId14"/>
    <p:sldId id="521" r:id="rId15"/>
    <p:sldId id="256" r:id="rId16"/>
    <p:sldId id="523" r:id="rId17"/>
    <p:sldId id="524" r:id="rId18"/>
    <p:sldId id="525" r:id="rId19"/>
    <p:sldId id="527" r:id="rId20"/>
    <p:sldId id="526" r:id="rId21"/>
    <p:sldId id="515" r:id="rId22"/>
    <p:sldId id="528" r:id="rId23"/>
    <p:sldId id="52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97" d="100"/>
          <a:sy n="97" d="100"/>
        </p:scale>
        <p:origin x="102"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13/08/2021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13/08/2021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13/08/2021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13/08/2021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13/08/2021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13/08/2021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2.bin"/><Relationship Id="rId18" Type="http://schemas.openxmlformats.org/officeDocument/2006/relationships/image" Target="../media/image20.jpeg"/><Relationship Id="rId3" Type="http://schemas.openxmlformats.org/officeDocument/2006/relationships/image" Target="../media/image8.jpeg"/><Relationship Id="rId7" Type="http://schemas.openxmlformats.org/officeDocument/2006/relationships/image" Target="../media/image12.wmf"/><Relationship Id="rId12" Type="http://schemas.openxmlformats.org/officeDocument/2006/relationships/image" Target="../media/image16.wmf"/><Relationship Id="rId17" Type="http://schemas.openxmlformats.org/officeDocument/2006/relationships/image" Target="../media/image19.png"/><Relationship Id="rId2" Type="http://schemas.openxmlformats.org/officeDocument/2006/relationships/image" Target="../media/image7.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wmf"/><Relationship Id="rId5" Type="http://schemas.openxmlformats.org/officeDocument/2006/relationships/image" Target="../media/image10.png"/><Relationship Id="rId15" Type="http://schemas.openxmlformats.org/officeDocument/2006/relationships/oleObject" Target="../embeddings/oleObject3.bin"/><Relationship Id="rId10" Type="http://schemas.openxmlformats.org/officeDocument/2006/relationships/image" Target="../media/image14.wmf"/><Relationship Id="rId19"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50426" y="1425677"/>
            <a:ext cx="6941574" cy="3872779"/>
          </a:xfrm>
        </p:spPr>
        <p:txBody>
          <a:bodyPr>
            <a:noAutofit/>
          </a:bodyPr>
          <a:lstStyle/>
          <a:p>
            <a:pPr algn="ctr"/>
            <a:r>
              <a:rPr lang="en-AU" sz="7200" dirty="0">
                <a:effectLst>
                  <a:outerShdw blurRad="38100" dist="38100" dir="2700000" algn="tl">
                    <a:srgbClr val="000000">
                      <a:alpha val="43137"/>
                    </a:srgbClr>
                  </a:outerShdw>
                </a:effectLst>
              </a:rPr>
              <a:t>The Nature </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of the Atonement</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4"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Satisfaction of Divine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286796"/>
            <a:ext cx="10199237" cy="3757151"/>
          </a:xfrm>
        </p:spPr>
        <p:txBody>
          <a:bodyPr>
            <a:noAutofit/>
          </a:bodyPr>
          <a:lstStyle/>
          <a:p>
            <a:pPr marL="0" indent="0" algn="just">
              <a:buNone/>
            </a:pPr>
            <a:r>
              <a:rPr lang="en-AU" sz="2400" dirty="0">
                <a:latin typeface="+mn-lt"/>
              </a:rPr>
              <a:t>In addition to penal substitution, any biblical adequate atonement theory must include the notion of propitiation, </a:t>
            </a:r>
            <a:r>
              <a:rPr lang="en-AU" sz="2400" dirty="0">
                <a:solidFill>
                  <a:srgbClr val="92D050"/>
                </a:solidFill>
                <a:latin typeface="+mn-lt"/>
              </a:rPr>
              <a:t>that is to say, the appeasement of God’s just wrath against sin.</a:t>
            </a:r>
            <a:r>
              <a:rPr lang="en-AU" sz="2400" dirty="0">
                <a:latin typeface="+mn-lt"/>
              </a:rPr>
              <a:t> </a:t>
            </a:r>
            <a:r>
              <a:rPr lang="en-AU" sz="2400" dirty="0">
                <a:solidFill>
                  <a:srgbClr val="92D050"/>
                </a:solidFill>
                <a:latin typeface="+mn-lt"/>
              </a:rPr>
              <a:t>The source of God’s wrath is His retributive justice,</a:t>
            </a:r>
            <a:r>
              <a:rPr lang="en-AU" sz="2400" dirty="0">
                <a:latin typeface="+mn-lt"/>
              </a:rPr>
              <a:t> </a:t>
            </a:r>
            <a:r>
              <a:rPr lang="en-AU" sz="2400" dirty="0">
                <a:solidFill>
                  <a:srgbClr val="92D050"/>
                </a:solidFill>
                <a:latin typeface="+mn-lt"/>
              </a:rPr>
              <a:t>and so appeasement of wrath is fundamentally a matter of satisfaction of divine justice. </a:t>
            </a:r>
            <a:r>
              <a:rPr lang="en-AU" sz="2400" dirty="0">
                <a:latin typeface="+mn-lt"/>
              </a:rPr>
              <a:t>How are the demands of divine justice satisfied? Biblically speaking, the satisfaction of God’s justice primarily takes place, not as Anslem thought, through compensation, but through punishment. </a:t>
            </a:r>
          </a:p>
          <a:p>
            <a:pPr marL="0" indent="0" algn="just">
              <a:buNone/>
            </a:pPr>
            <a:r>
              <a:rPr lang="en-AU" sz="2400" dirty="0">
                <a:latin typeface="+mn-lt"/>
              </a:rPr>
              <a:t>William Lane Craig, Atonement and the Death of Christ page 195</a:t>
            </a:r>
          </a:p>
        </p:txBody>
      </p:sp>
    </p:spTree>
    <p:extLst>
      <p:ext uri="{BB962C8B-B14F-4D97-AF65-F5344CB8AC3E}">
        <p14:creationId xmlns:p14="http://schemas.microsoft.com/office/powerpoint/2010/main" val="376563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Satan’s demand of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In the opening of the great controversy, Satan had declared that the law of God could not be obeyed, that justice was inconsistent with mercy, and that, should the law be broken, it would be impossible for the sinner to be pardoned. </a:t>
            </a:r>
            <a:r>
              <a:rPr lang="en-AU" sz="2400" dirty="0">
                <a:solidFill>
                  <a:srgbClr val="92D050"/>
                </a:solidFill>
                <a:latin typeface="+mn-lt"/>
              </a:rPr>
              <a:t>Every sin must meet its punishment, urged Satan; and if God should remit the punishment of sin, He would not be a God of truth and justice. </a:t>
            </a:r>
            <a:r>
              <a:rPr lang="en-AU" sz="2400" dirty="0">
                <a:latin typeface="+mn-lt"/>
              </a:rPr>
              <a:t>DA 761.4</a:t>
            </a:r>
          </a:p>
        </p:txBody>
      </p:sp>
    </p:spTree>
    <p:extLst>
      <p:ext uri="{BB962C8B-B14F-4D97-AF65-F5344CB8AC3E}">
        <p14:creationId xmlns:p14="http://schemas.microsoft.com/office/powerpoint/2010/main" val="298235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George Fifield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049229"/>
          </a:xfrm>
        </p:spPr>
        <p:txBody>
          <a:bodyPr>
            <a:noAutofit/>
          </a:bodyPr>
          <a:lstStyle/>
          <a:p>
            <a:pPr marL="0" indent="0" algn="just">
              <a:buNone/>
            </a:pPr>
            <a:r>
              <a:rPr lang="en-AU" sz="2400" dirty="0">
                <a:solidFill>
                  <a:srgbClr val="92D050"/>
                </a:solidFill>
                <a:latin typeface="+mn-lt"/>
              </a:rPr>
              <a:t>An atonement can be made only by God’s so revealing his love, in spite of sin and sorrow, that men’s hearts will be touched to tenderness;</a:t>
            </a:r>
            <a:r>
              <a:rPr lang="en-AU" sz="2400" dirty="0">
                <a:latin typeface="+mn-lt"/>
              </a:rPr>
              <a:t> </a:t>
            </a:r>
            <a:r>
              <a:rPr lang="en-AU" sz="2400" dirty="0">
                <a:solidFill>
                  <a:srgbClr val="92D050"/>
                </a:solidFill>
                <a:latin typeface="+mn-lt"/>
              </a:rPr>
              <a:t>and they, being delivered from Satan’s delusions, may see how fully and terribly they have misunderstood the divine One, </a:t>
            </a:r>
            <a:r>
              <a:rPr lang="en-AU" sz="2400" dirty="0">
                <a:latin typeface="+mn-lt"/>
              </a:rPr>
              <a:t>and so have done despite to the Spirit of his grace. Thus they may be led, as returning brethren, to come back to the Father’s house in blissful unity.– God is Love, page 48</a:t>
            </a:r>
            <a:endParaRPr lang="en-AU" sz="2400" dirty="0">
              <a:solidFill>
                <a:srgbClr val="92D050"/>
              </a:solidFill>
              <a:latin typeface="+mn-lt"/>
            </a:endParaRPr>
          </a:p>
        </p:txBody>
      </p:sp>
    </p:spTree>
    <p:extLst>
      <p:ext uri="{BB962C8B-B14F-4D97-AF65-F5344CB8AC3E}">
        <p14:creationId xmlns:p14="http://schemas.microsoft.com/office/powerpoint/2010/main" val="275698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A Completed Atonement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1" y="1759974"/>
            <a:ext cx="10549761" cy="2861187"/>
          </a:xfrm>
        </p:spPr>
        <p:txBody>
          <a:bodyPr>
            <a:noAutofit/>
          </a:bodyPr>
          <a:lstStyle/>
          <a:p>
            <a:pPr marL="0" indent="0" algn="just">
              <a:buNone/>
            </a:pPr>
            <a:r>
              <a:rPr lang="en-AU" sz="2200" dirty="0">
                <a:latin typeface="+mn-lt"/>
              </a:rPr>
              <a:t>John 17:4  I have glorified You on the earth. </a:t>
            </a:r>
            <a:r>
              <a:rPr lang="en-AU" sz="2200" dirty="0">
                <a:solidFill>
                  <a:srgbClr val="92D050"/>
                </a:solidFill>
                <a:latin typeface="+mn-lt"/>
              </a:rPr>
              <a:t>I have finished the work which You have given Me to do.</a:t>
            </a:r>
          </a:p>
          <a:p>
            <a:pPr marL="0" indent="0" algn="just">
              <a:buNone/>
            </a:pPr>
            <a:r>
              <a:rPr lang="en-AU" sz="2200" dirty="0">
                <a:latin typeface="+mn-lt"/>
              </a:rPr>
              <a:t>Psalm 40:6  Sacrifice and offering You did not desire; My ears You have opened. Burnt offering and sin offering You did not require. </a:t>
            </a:r>
            <a:endParaRPr lang="en-AU" sz="2200" dirty="0">
              <a:solidFill>
                <a:srgbClr val="92D050"/>
              </a:solidFill>
              <a:latin typeface="+mn-lt"/>
            </a:endParaRPr>
          </a:p>
        </p:txBody>
      </p:sp>
    </p:spTree>
    <p:extLst>
      <p:ext uri="{BB962C8B-B14F-4D97-AF65-F5344CB8AC3E}">
        <p14:creationId xmlns:p14="http://schemas.microsoft.com/office/powerpoint/2010/main" val="325011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The Typology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2" y="1327355"/>
            <a:ext cx="10549761" cy="5119646"/>
          </a:xfrm>
        </p:spPr>
        <p:txBody>
          <a:bodyPr>
            <a:noAutofit/>
          </a:bodyPr>
          <a:lstStyle/>
          <a:p>
            <a:pPr marL="0" indent="0" algn="just">
              <a:buNone/>
            </a:pPr>
            <a:r>
              <a:rPr lang="en-AU" sz="2200" dirty="0">
                <a:latin typeface="+mn-lt"/>
              </a:rPr>
              <a:t>"This shall be a statute forever for you: In the seventh month, on the tenth day of the month, you shall afflict your souls, and do no work at all, whether a native of your own country or a stranger who dwells among you. For on that day the priest shall make atonement for you, to cleanse you, that you may be clean from all your sins before the LORD. It is a sabbath of solemn rest for you, and you shall afflict your souls. It is a statute forever. And the priest, who is anointed and consecrated to minister as priest in his father's place, shall make atonement, and put on the linen clothes, the holy garments; then he shall make atonement for the Holy Sanctuary, and he shall make atonement for the tabernacle of meeting and for the altar, and he shall make atonement for the priests and for all the people of the assembly. </a:t>
            </a:r>
            <a:r>
              <a:rPr lang="en-AU" sz="2200" dirty="0">
                <a:solidFill>
                  <a:srgbClr val="92D050"/>
                </a:solidFill>
                <a:latin typeface="+mn-lt"/>
              </a:rPr>
              <a:t>This shall be an everlasting statute for you, to make atonement for the children of Israel, for all their sins, once a year."</a:t>
            </a:r>
            <a:r>
              <a:rPr lang="en-AU" sz="2200" dirty="0">
                <a:latin typeface="+mn-lt"/>
              </a:rPr>
              <a:t> And he did as the LORD commanded Moses. (Lev 16:29-34)</a:t>
            </a:r>
            <a:endParaRPr lang="en-AU" sz="2200" dirty="0">
              <a:solidFill>
                <a:srgbClr val="92D050"/>
              </a:solidFill>
              <a:latin typeface="+mn-lt"/>
            </a:endParaRPr>
          </a:p>
        </p:txBody>
      </p:sp>
    </p:spTree>
    <p:extLst>
      <p:ext uri="{BB962C8B-B14F-4D97-AF65-F5344CB8AC3E}">
        <p14:creationId xmlns:p14="http://schemas.microsoft.com/office/powerpoint/2010/main" val="39283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160">
            <a:extLst>
              <a:ext uri="{FF2B5EF4-FFF2-40B4-BE49-F238E27FC236}">
                <a16:creationId xmlns:a16="http://schemas.microsoft.com/office/drawing/2014/main" id="{E1EA230C-3C9E-4C69-9A94-10C5536506D1}"/>
              </a:ext>
            </a:extLst>
          </p:cNvPr>
          <p:cNvSpPr>
            <a:spLocks noEditPoints="1"/>
          </p:cNvSpPr>
          <p:nvPr/>
        </p:nvSpPr>
        <p:spPr bwMode="auto">
          <a:xfrm>
            <a:off x="-1357962" y="2875079"/>
            <a:ext cx="10094493" cy="2861803"/>
          </a:xfrm>
          <a:custGeom>
            <a:avLst/>
            <a:gdLst>
              <a:gd name="T0" fmla="*/ 2147483647 w 5884"/>
              <a:gd name="T1" fmla="*/ 2147483647 h 1920"/>
              <a:gd name="T2" fmla="*/ 2147483647 w 5884"/>
              <a:gd name="T3" fmla="*/ 2147483647 h 1920"/>
              <a:gd name="T4" fmla="*/ 2147483647 w 5884"/>
              <a:gd name="T5" fmla="*/ 2147483647 h 1920"/>
              <a:gd name="T6" fmla="*/ 2147483647 w 5884"/>
              <a:gd name="T7" fmla="*/ 2147483647 h 1920"/>
              <a:gd name="T8" fmla="*/ 2147483647 w 5884"/>
              <a:gd name="T9" fmla="*/ 2147483647 h 1920"/>
              <a:gd name="T10" fmla="*/ 2147483647 w 5884"/>
              <a:gd name="T11" fmla="*/ 2147483647 h 1920"/>
              <a:gd name="T12" fmla="*/ 2147483647 w 5884"/>
              <a:gd name="T13" fmla="*/ 2147483647 h 1920"/>
              <a:gd name="T14" fmla="*/ 2147483647 w 5884"/>
              <a:gd name="T15" fmla="*/ 2147483647 h 1920"/>
              <a:gd name="T16" fmla="*/ 2147483647 w 5884"/>
              <a:gd name="T17" fmla="*/ 2147483647 h 1920"/>
              <a:gd name="T18" fmla="*/ 2147483647 w 5884"/>
              <a:gd name="T19" fmla="*/ 2147483647 h 1920"/>
              <a:gd name="T20" fmla="*/ 2147483647 w 5884"/>
              <a:gd name="T21" fmla="*/ 2147483647 h 1920"/>
              <a:gd name="T22" fmla="*/ 2147483647 w 5884"/>
              <a:gd name="T23" fmla="*/ 2147483647 h 1920"/>
              <a:gd name="T24" fmla="*/ 2147483647 w 5884"/>
              <a:gd name="T25" fmla="*/ 2147483647 h 1920"/>
              <a:gd name="T26" fmla="*/ 2147483647 w 5884"/>
              <a:gd name="T27" fmla="*/ 2147483647 h 1920"/>
              <a:gd name="T28" fmla="*/ 2147483647 w 5884"/>
              <a:gd name="T29" fmla="*/ 2147483647 h 1920"/>
              <a:gd name="T30" fmla="*/ 2147483647 w 5884"/>
              <a:gd name="T31" fmla="*/ 2147483647 h 1920"/>
              <a:gd name="T32" fmla="*/ 2147483647 w 5884"/>
              <a:gd name="T33" fmla="*/ 2147483647 h 1920"/>
              <a:gd name="T34" fmla="*/ 2147483647 w 5884"/>
              <a:gd name="T35" fmla="*/ 2147483647 h 1920"/>
              <a:gd name="T36" fmla="*/ 2147483647 w 5884"/>
              <a:gd name="T37" fmla="*/ 2147483647 h 1920"/>
              <a:gd name="T38" fmla="*/ 2147483647 w 5884"/>
              <a:gd name="T39" fmla="*/ 2147483647 h 1920"/>
              <a:gd name="T40" fmla="*/ 2147483647 w 5884"/>
              <a:gd name="T41" fmla="*/ 2147483647 h 1920"/>
              <a:gd name="T42" fmla="*/ 2147483647 w 5884"/>
              <a:gd name="T43" fmla="*/ 2147483647 h 1920"/>
              <a:gd name="T44" fmla="*/ 2147483647 w 5884"/>
              <a:gd name="T45" fmla="*/ 2147483647 h 1920"/>
              <a:gd name="T46" fmla="*/ 2147483647 w 5884"/>
              <a:gd name="T47" fmla="*/ 2147483647 h 1920"/>
              <a:gd name="T48" fmla="*/ 2147483647 w 5884"/>
              <a:gd name="T49" fmla="*/ 2147483647 h 1920"/>
              <a:gd name="T50" fmla="*/ 2147483647 w 5884"/>
              <a:gd name="T51" fmla="*/ 2147483647 h 1920"/>
              <a:gd name="T52" fmla="*/ 0 w 5884"/>
              <a:gd name="T53" fmla="*/ 2147483647 h 1920"/>
              <a:gd name="T54" fmla="*/ 2147483647 w 5884"/>
              <a:gd name="T55" fmla="*/ 2147483647 h 1920"/>
              <a:gd name="T56" fmla="*/ 2147483647 w 5884"/>
              <a:gd name="T57" fmla="*/ 2147483647 h 1920"/>
              <a:gd name="T58" fmla="*/ 2147483647 w 5884"/>
              <a:gd name="T59" fmla="*/ 2147483647 h 1920"/>
              <a:gd name="T60" fmla="*/ 2147483647 w 5884"/>
              <a:gd name="T61" fmla="*/ 2147483647 h 1920"/>
              <a:gd name="T62" fmla="*/ 2147483647 w 5884"/>
              <a:gd name="T63" fmla="*/ 2147483647 h 1920"/>
              <a:gd name="T64" fmla="*/ 2147483647 w 5884"/>
              <a:gd name="T65" fmla="*/ 2147483647 h 1920"/>
              <a:gd name="T66" fmla="*/ 2147483647 w 5884"/>
              <a:gd name="T67" fmla="*/ 2147483647 h 1920"/>
              <a:gd name="T68" fmla="*/ 2147483647 w 5884"/>
              <a:gd name="T69" fmla="*/ 2147483647 h 1920"/>
              <a:gd name="T70" fmla="*/ 2147483647 w 5884"/>
              <a:gd name="T71" fmla="*/ 2147483647 h 1920"/>
              <a:gd name="T72" fmla="*/ 2147483647 w 5884"/>
              <a:gd name="T73" fmla="*/ 2147483647 h 1920"/>
              <a:gd name="T74" fmla="*/ 2147483647 w 5884"/>
              <a:gd name="T75" fmla="*/ 2147483647 h 1920"/>
              <a:gd name="T76" fmla="*/ 2147483647 w 5884"/>
              <a:gd name="T77" fmla="*/ 2147483647 h 1920"/>
              <a:gd name="T78" fmla="*/ 2147483647 w 5884"/>
              <a:gd name="T79" fmla="*/ 2147483647 h 1920"/>
              <a:gd name="T80" fmla="*/ 2147483647 w 5884"/>
              <a:gd name="T81" fmla="*/ 2147483647 h 1920"/>
              <a:gd name="T82" fmla="*/ 2147483647 w 5884"/>
              <a:gd name="T83" fmla="*/ 2147483647 h 1920"/>
              <a:gd name="T84" fmla="*/ 2147483647 w 5884"/>
              <a:gd name="T85" fmla="*/ 2147483647 h 1920"/>
              <a:gd name="T86" fmla="*/ 2147483647 w 5884"/>
              <a:gd name="T87" fmla="*/ 2147483647 h 1920"/>
              <a:gd name="T88" fmla="*/ 2147483647 w 5884"/>
              <a:gd name="T89" fmla="*/ 2147483647 h 1920"/>
              <a:gd name="T90" fmla="*/ 2147483647 w 5884"/>
              <a:gd name="T91" fmla="*/ 2147483647 h 1920"/>
              <a:gd name="T92" fmla="*/ 2147483647 w 5884"/>
              <a:gd name="T93" fmla="*/ 2147483647 h 1920"/>
              <a:gd name="T94" fmla="*/ 2147483647 w 5884"/>
              <a:gd name="T95" fmla="*/ 2147483647 h 1920"/>
              <a:gd name="T96" fmla="*/ 2147483647 w 5884"/>
              <a:gd name="T97" fmla="*/ 2147483647 h 1920"/>
              <a:gd name="T98" fmla="*/ 2147483647 w 5884"/>
              <a:gd name="T99" fmla="*/ 2147483647 h 1920"/>
              <a:gd name="T100" fmla="*/ 2147483647 w 5884"/>
              <a:gd name="T101" fmla="*/ 2147483647 h 1920"/>
              <a:gd name="T102" fmla="*/ 2147483647 w 5884"/>
              <a:gd name="T103" fmla="*/ 2147483647 h 1920"/>
              <a:gd name="T104" fmla="*/ 2147483647 w 5884"/>
              <a:gd name="T105" fmla="*/ 2147483647 h 1920"/>
              <a:gd name="T106" fmla="*/ 2147483647 w 5884"/>
              <a:gd name="T107" fmla="*/ 2147483647 h 1920"/>
              <a:gd name="T108" fmla="*/ 2147483647 w 5884"/>
              <a:gd name="T109" fmla="*/ 2147483647 h 1920"/>
              <a:gd name="T110" fmla="*/ 2147483647 w 5884"/>
              <a:gd name="T111" fmla="*/ 2147483647 h 1920"/>
              <a:gd name="T112" fmla="*/ 0 w 5884"/>
              <a:gd name="T113" fmla="*/ 2147483647 h 1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84" h="1920">
                <a:moveTo>
                  <a:pt x="2942" y="1920"/>
                </a:moveTo>
                <a:lnTo>
                  <a:pt x="2942" y="1920"/>
                </a:lnTo>
                <a:lnTo>
                  <a:pt x="0" y="1920"/>
                </a:lnTo>
                <a:lnTo>
                  <a:pt x="4" y="1786"/>
                </a:lnTo>
                <a:lnTo>
                  <a:pt x="27" y="1647"/>
                </a:lnTo>
                <a:lnTo>
                  <a:pt x="65" y="1512"/>
                </a:lnTo>
                <a:lnTo>
                  <a:pt x="119" y="1382"/>
                </a:lnTo>
                <a:lnTo>
                  <a:pt x="184" y="1251"/>
                </a:lnTo>
                <a:lnTo>
                  <a:pt x="265" y="1124"/>
                </a:lnTo>
                <a:lnTo>
                  <a:pt x="357" y="1001"/>
                </a:lnTo>
                <a:lnTo>
                  <a:pt x="465" y="885"/>
                </a:lnTo>
                <a:lnTo>
                  <a:pt x="584" y="770"/>
                </a:lnTo>
                <a:lnTo>
                  <a:pt x="718" y="666"/>
                </a:lnTo>
                <a:lnTo>
                  <a:pt x="860" y="566"/>
                </a:lnTo>
                <a:lnTo>
                  <a:pt x="1014" y="470"/>
                </a:lnTo>
                <a:lnTo>
                  <a:pt x="1175" y="385"/>
                </a:lnTo>
                <a:lnTo>
                  <a:pt x="1348" y="308"/>
                </a:lnTo>
                <a:lnTo>
                  <a:pt x="1529" y="235"/>
                </a:lnTo>
                <a:lnTo>
                  <a:pt x="1717" y="177"/>
                </a:lnTo>
                <a:lnTo>
                  <a:pt x="1913" y="123"/>
                </a:lnTo>
                <a:lnTo>
                  <a:pt x="2113" y="81"/>
                </a:lnTo>
                <a:lnTo>
                  <a:pt x="2316" y="46"/>
                </a:lnTo>
                <a:lnTo>
                  <a:pt x="2523" y="19"/>
                </a:lnTo>
                <a:lnTo>
                  <a:pt x="2731" y="8"/>
                </a:lnTo>
                <a:lnTo>
                  <a:pt x="2942" y="0"/>
                </a:lnTo>
                <a:lnTo>
                  <a:pt x="3150" y="8"/>
                </a:lnTo>
                <a:lnTo>
                  <a:pt x="3361" y="19"/>
                </a:lnTo>
                <a:lnTo>
                  <a:pt x="3564" y="46"/>
                </a:lnTo>
                <a:lnTo>
                  <a:pt x="3768" y="81"/>
                </a:lnTo>
                <a:lnTo>
                  <a:pt x="3968" y="123"/>
                </a:lnTo>
                <a:lnTo>
                  <a:pt x="4164" y="177"/>
                </a:lnTo>
                <a:lnTo>
                  <a:pt x="4352" y="235"/>
                </a:lnTo>
                <a:lnTo>
                  <a:pt x="4532" y="308"/>
                </a:lnTo>
                <a:lnTo>
                  <a:pt x="4705" y="385"/>
                </a:lnTo>
                <a:lnTo>
                  <a:pt x="4866" y="470"/>
                </a:lnTo>
                <a:lnTo>
                  <a:pt x="5020" y="566"/>
                </a:lnTo>
                <a:lnTo>
                  <a:pt x="5162" y="666"/>
                </a:lnTo>
                <a:lnTo>
                  <a:pt x="5297" y="770"/>
                </a:lnTo>
                <a:lnTo>
                  <a:pt x="5416" y="885"/>
                </a:lnTo>
                <a:lnTo>
                  <a:pt x="5523" y="1001"/>
                </a:lnTo>
                <a:lnTo>
                  <a:pt x="5615" y="1124"/>
                </a:lnTo>
                <a:lnTo>
                  <a:pt x="5696" y="1251"/>
                </a:lnTo>
                <a:lnTo>
                  <a:pt x="5765" y="1382"/>
                </a:lnTo>
                <a:lnTo>
                  <a:pt x="5815" y="1512"/>
                </a:lnTo>
                <a:lnTo>
                  <a:pt x="5854" y="1647"/>
                </a:lnTo>
                <a:lnTo>
                  <a:pt x="5877" y="1786"/>
                </a:lnTo>
                <a:lnTo>
                  <a:pt x="5884" y="1920"/>
                </a:lnTo>
                <a:lnTo>
                  <a:pt x="2942" y="1920"/>
                </a:lnTo>
                <a:close/>
                <a:moveTo>
                  <a:pt x="5861" y="1786"/>
                </a:moveTo>
                <a:lnTo>
                  <a:pt x="5838" y="1651"/>
                </a:lnTo>
                <a:lnTo>
                  <a:pt x="5800" y="1520"/>
                </a:lnTo>
                <a:lnTo>
                  <a:pt x="5750" y="1389"/>
                </a:lnTo>
                <a:lnTo>
                  <a:pt x="5685" y="1258"/>
                </a:lnTo>
                <a:lnTo>
                  <a:pt x="5604" y="1131"/>
                </a:lnTo>
                <a:lnTo>
                  <a:pt x="5512" y="1012"/>
                </a:lnTo>
                <a:lnTo>
                  <a:pt x="5404" y="893"/>
                </a:lnTo>
                <a:lnTo>
                  <a:pt x="5285" y="781"/>
                </a:lnTo>
                <a:lnTo>
                  <a:pt x="5155" y="677"/>
                </a:lnTo>
                <a:lnTo>
                  <a:pt x="5012" y="577"/>
                </a:lnTo>
                <a:lnTo>
                  <a:pt x="4859" y="485"/>
                </a:lnTo>
                <a:lnTo>
                  <a:pt x="4697" y="400"/>
                </a:lnTo>
                <a:lnTo>
                  <a:pt x="4525" y="320"/>
                </a:lnTo>
                <a:lnTo>
                  <a:pt x="4344" y="250"/>
                </a:lnTo>
                <a:lnTo>
                  <a:pt x="4160" y="189"/>
                </a:lnTo>
                <a:lnTo>
                  <a:pt x="3964" y="139"/>
                </a:lnTo>
                <a:lnTo>
                  <a:pt x="3768" y="96"/>
                </a:lnTo>
                <a:lnTo>
                  <a:pt x="3564" y="62"/>
                </a:lnTo>
                <a:lnTo>
                  <a:pt x="3357" y="35"/>
                </a:lnTo>
                <a:lnTo>
                  <a:pt x="3150" y="23"/>
                </a:lnTo>
                <a:lnTo>
                  <a:pt x="2942" y="16"/>
                </a:lnTo>
                <a:lnTo>
                  <a:pt x="2731" y="23"/>
                </a:lnTo>
                <a:lnTo>
                  <a:pt x="2523" y="35"/>
                </a:lnTo>
                <a:lnTo>
                  <a:pt x="2316" y="62"/>
                </a:lnTo>
                <a:lnTo>
                  <a:pt x="2113" y="96"/>
                </a:lnTo>
                <a:lnTo>
                  <a:pt x="1917" y="139"/>
                </a:lnTo>
                <a:lnTo>
                  <a:pt x="1721" y="189"/>
                </a:lnTo>
                <a:lnTo>
                  <a:pt x="1536" y="250"/>
                </a:lnTo>
                <a:lnTo>
                  <a:pt x="1356" y="320"/>
                </a:lnTo>
                <a:lnTo>
                  <a:pt x="1183" y="400"/>
                </a:lnTo>
                <a:lnTo>
                  <a:pt x="1022" y="485"/>
                </a:lnTo>
                <a:lnTo>
                  <a:pt x="868" y="577"/>
                </a:lnTo>
                <a:lnTo>
                  <a:pt x="726" y="677"/>
                </a:lnTo>
                <a:lnTo>
                  <a:pt x="595" y="781"/>
                </a:lnTo>
                <a:lnTo>
                  <a:pt x="476" y="893"/>
                </a:lnTo>
                <a:lnTo>
                  <a:pt x="369" y="1012"/>
                </a:lnTo>
                <a:lnTo>
                  <a:pt x="277" y="1131"/>
                </a:lnTo>
                <a:lnTo>
                  <a:pt x="196" y="1258"/>
                </a:lnTo>
                <a:lnTo>
                  <a:pt x="131" y="1389"/>
                </a:lnTo>
                <a:lnTo>
                  <a:pt x="81" y="1520"/>
                </a:lnTo>
                <a:lnTo>
                  <a:pt x="42" y="1651"/>
                </a:lnTo>
                <a:lnTo>
                  <a:pt x="19" y="1786"/>
                </a:lnTo>
                <a:lnTo>
                  <a:pt x="15" y="1905"/>
                </a:lnTo>
                <a:lnTo>
                  <a:pt x="0" y="1905"/>
                </a:lnTo>
                <a:lnTo>
                  <a:pt x="5865" y="1905"/>
                </a:lnTo>
                <a:lnTo>
                  <a:pt x="5861" y="1786"/>
                </a:lnTo>
                <a:close/>
              </a:path>
            </a:pathLst>
          </a:custGeom>
          <a:solidFill>
            <a:schemeClr val="folHlink"/>
          </a:solidFill>
          <a:ln w="9525">
            <a:solidFill>
              <a:schemeClr val="folHlink"/>
            </a:solidFill>
            <a:round/>
            <a:headEnd/>
            <a:tailEnd/>
          </a:ln>
        </p:spPr>
        <p:txBody>
          <a:bodyPr/>
          <a:lstStyle/>
          <a:p>
            <a:endParaRPr lang="en-AU" sz="1673"/>
          </a:p>
        </p:txBody>
      </p:sp>
      <p:sp>
        <p:nvSpPr>
          <p:cNvPr id="2052" name="Line 162">
            <a:extLst>
              <a:ext uri="{FF2B5EF4-FFF2-40B4-BE49-F238E27FC236}">
                <a16:creationId xmlns:a16="http://schemas.microsoft.com/office/drawing/2014/main" id="{58210843-9AB7-4229-B9B1-B892D8FAB057}"/>
              </a:ext>
            </a:extLst>
          </p:cNvPr>
          <p:cNvSpPr>
            <a:spLocks noChangeShapeType="1"/>
          </p:cNvSpPr>
          <p:nvPr/>
        </p:nvSpPr>
        <p:spPr bwMode="auto">
          <a:xfrm flipV="1">
            <a:off x="6532647" y="5717704"/>
            <a:ext cx="375279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3" name="Line 163">
            <a:extLst>
              <a:ext uri="{FF2B5EF4-FFF2-40B4-BE49-F238E27FC236}">
                <a16:creationId xmlns:a16="http://schemas.microsoft.com/office/drawing/2014/main" id="{3DBCE707-BA5D-4C4E-8453-5054DD1E0984}"/>
              </a:ext>
            </a:extLst>
          </p:cNvPr>
          <p:cNvSpPr>
            <a:spLocks noChangeShapeType="1"/>
          </p:cNvSpPr>
          <p:nvPr/>
        </p:nvSpPr>
        <p:spPr bwMode="auto">
          <a:xfrm flipV="1">
            <a:off x="8687849" y="5747207"/>
            <a:ext cx="0" cy="86149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4" name="Line 164">
            <a:extLst>
              <a:ext uri="{FF2B5EF4-FFF2-40B4-BE49-F238E27FC236}">
                <a16:creationId xmlns:a16="http://schemas.microsoft.com/office/drawing/2014/main" id="{ADEBC97D-79A6-4EF2-8E44-730539F4AC7B}"/>
              </a:ext>
            </a:extLst>
          </p:cNvPr>
          <p:cNvSpPr>
            <a:spLocks noChangeShapeType="1"/>
          </p:cNvSpPr>
          <p:nvPr/>
        </p:nvSpPr>
        <p:spPr bwMode="auto">
          <a:xfrm>
            <a:off x="1794446" y="4059629"/>
            <a:ext cx="43428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5" name="Line 165">
            <a:extLst>
              <a:ext uri="{FF2B5EF4-FFF2-40B4-BE49-F238E27FC236}">
                <a16:creationId xmlns:a16="http://schemas.microsoft.com/office/drawing/2014/main" id="{3329503A-81AE-44FC-A917-4085CCD724E3}"/>
              </a:ext>
            </a:extLst>
          </p:cNvPr>
          <p:cNvSpPr>
            <a:spLocks noChangeShapeType="1"/>
          </p:cNvSpPr>
          <p:nvPr/>
        </p:nvSpPr>
        <p:spPr bwMode="auto">
          <a:xfrm flipV="1">
            <a:off x="1804772" y="3021119"/>
            <a:ext cx="0" cy="13409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6" name="Line 166">
            <a:extLst>
              <a:ext uri="{FF2B5EF4-FFF2-40B4-BE49-F238E27FC236}">
                <a16:creationId xmlns:a16="http://schemas.microsoft.com/office/drawing/2014/main" id="{125A82D2-CA52-4277-9526-C0C4BC016BB0}"/>
              </a:ext>
            </a:extLst>
          </p:cNvPr>
          <p:cNvSpPr>
            <a:spLocks noChangeShapeType="1"/>
          </p:cNvSpPr>
          <p:nvPr/>
        </p:nvSpPr>
        <p:spPr bwMode="auto">
          <a:xfrm>
            <a:off x="6516420" y="2285017"/>
            <a:ext cx="39917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7" name="Line 167">
            <a:extLst>
              <a:ext uri="{FF2B5EF4-FFF2-40B4-BE49-F238E27FC236}">
                <a16:creationId xmlns:a16="http://schemas.microsoft.com/office/drawing/2014/main" id="{F4498FEA-19DB-4C6F-8CE3-16492D373B91}"/>
              </a:ext>
            </a:extLst>
          </p:cNvPr>
          <p:cNvSpPr>
            <a:spLocks noChangeShapeType="1"/>
          </p:cNvSpPr>
          <p:nvPr/>
        </p:nvSpPr>
        <p:spPr bwMode="auto">
          <a:xfrm>
            <a:off x="1794446" y="2293868"/>
            <a:ext cx="43428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8" name="Text Box 168">
            <a:extLst>
              <a:ext uri="{FF2B5EF4-FFF2-40B4-BE49-F238E27FC236}">
                <a16:creationId xmlns:a16="http://schemas.microsoft.com/office/drawing/2014/main" id="{742401D6-EB0A-42F4-A390-604E7D983DFF}"/>
              </a:ext>
            </a:extLst>
          </p:cNvPr>
          <p:cNvSpPr txBox="1">
            <a:spLocks noChangeArrowheads="1"/>
          </p:cNvSpPr>
          <p:nvPr/>
        </p:nvSpPr>
        <p:spPr bwMode="auto">
          <a:xfrm>
            <a:off x="1912459" y="4490374"/>
            <a:ext cx="911646" cy="3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Crucifixion</a:t>
            </a:r>
          </a:p>
          <a:p>
            <a:pPr algn="ctr"/>
            <a:r>
              <a:rPr lang="en-AU" altLang="en-US" sz="929"/>
              <a:t>1 Cor 5:7</a:t>
            </a:r>
            <a:endParaRPr lang="en-AU" altLang="en-US" sz="2137"/>
          </a:p>
        </p:txBody>
      </p:sp>
      <p:sp>
        <p:nvSpPr>
          <p:cNvPr id="2059" name="Text Box 169">
            <a:extLst>
              <a:ext uri="{FF2B5EF4-FFF2-40B4-BE49-F238E27FC236}">
                <a16:creationId xmlns:a16="http://schemas.microsoft.com/office/drawing/2014/main" id="{05F9DE59-4A3D-435D-A993-06DBF1BC3A5E}"/>
              </a:ext>
            </a:extLst>
          </p:cNvPr>
          <p:cNvSpPr txBox="1">
            <a:spLocks noChangeArrowheads="1"/>
          </p:cNvSpPr>
          <p:nvPr/>
        </p:nvSpPr>
        <p:spPr bwMode="auto">
          <a:xfrm>
            <a:off x="3129462" y="238975"/>
            <a:ext cx="6321044" cy="46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2509" b="1" dirty="0"/>
              <a:t>Type and Anti-type</a:t>
            </a:r>
            <a:endParaRPr lang="en-AU" altLang="en-US" sz="2137" b="1" dirty="0"/>
          </a:p>
        </p:txBody>
      </p:sp>
      <p:sp>
        <p:nvSpPr>
          <p:cNvPr id="2061" name="Line 171">
            <a:extLst>
              <a:ext uri="{FF2B5EF4-FFF2-40B4-BE49-F238E27FC236}">
                <a16:creationId xmlns:a16="http://schemas.microsoft.com/office/drawing/2014/main" id="{C3294042-D706-4E86-8C27-F2D3F848F489}"/>
              </a:ext>
            </a:extLst>
          </p:cNvPr>
          <p:cNvSpPr>
            <a:spLocks noChangeShapeType="1"/>
          </p:cNvSpPr>
          <p:nvPr/>
        </p:nvSpPr>
        <p:spPr bwMode="auto">
          <a:xfrm flipV="1">
            <a:off x="550607" y="5717704"/>
            <a:ext cx="559997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62" name="Text Box 172">
            <a:extLst>
              <a:ext uri="{FF2B5EF4-FFF2-40B4-BE49-F238E27FC236}">
                <a16:creationId xmlns:a16="http://schemas.microsoft.com/office/drawing/2014/main" id="{809A0262-3F4F-4764-98C9-6650C1736DBC}"/>
              </a:ext>
            </a:extLst>
          </p:cNvPr>
          <p:cNvSpPr txBox="1">
            <a:spLocks noChangeArrowheads="1"/>
          </p:cNvSpPr>
          <p:nvPr/>
        </p:nvSpPr>
        <p:spPr bwMode="auto">
          <a:xfrm>
            <a:off x="1880006" y="1250932"/>
            <a:ext cx="4126011" cy="464919"/>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2416">
                <a:solidFill>
                  <a:schemeClr val="bg1"/>
                </a:solidFill>
              </a:rPr>
              <a:t>Spring Feasts</a:t>
            </a:r>
          </a:p>
        </p:txBody>
      </p:sp>
      <p:sp>
        <p:nvSpPr>
          <p:cNvPr id="2063" name="Text Box 173">
            <a:extLst>
              <a:ext uri="{FF2B5EF4-FFF2-40B4-BE49-F238E27FC236}">
                <a16:creationId xmlns:a16="http://schemas.microsoft.com/office/drawing/2014/main" id="{406D0CED-E394-4FE6-808A-600C9546DDDA}"/>
              </a:ext>
            </a:extLst>
          </p:cNvPr>
          <p:cNvSpPr txBox="1">
            <a:spLocks noChangeArrowheads="1"/>
          </p:cNvSpPr>
          <p:nvPr/>
        </p:nvSpPr>
        <p:spPr bwMode="auto">
          <a:xfrm>
            <a:off x="1809198" y="2664132"/>
            <a:ext cx="1037034" cy="722297"/>
          </a:xfrm>
          <a:prstGeom prst="rect">
            <a:avLst/>
          </a:prstGeom>
          <a:noFill/>
          <a:ln>
            <a:noFill/>
          </a:ln>
          <a:effec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dirty="0"/>
              <a:t>Passover</a:t>
            </a:r>
            <a:endParaRPr lang="en-AU" altLang="en-US" sz="1022" dirty="0"/>
          </a:p>
          <a:p>
            <a:pPr algn="ctr"/>
            <a:r>
              <a:rPr lang="en-AU" altLang="en-US" sz="1022" dirty="0"/>
              <a:t>Nissan 14</a:t>
            </a:r>
          </a:p>
          <a:p>
            <a:pPr algn="ctr"/>
            <a:r>
              <a:rPr lang="en-AU" altLang="en-US" sz="1022" dirty="0"/>
              <a:t>First Month</a:t>
            </a:r>
          </a:p>
          <a:p>
            <a:pPr algn="ctr"/>
            <a:r>
              <a:rPr lang="en-AU" altLang="en-US" sz="1022" dirty="0"/>
              <a:t>Lev 23:5; Ex 12</a:t>
            </a:r>
            <a:endParaRPr lang="en-AU" altLang="en-US" sz="2416" dirty="0"/>
          </a:p>
        </p:txBody>
      </p:sp>
      <p:sp>
        <p:nvSpPr>
          <p:cNvPr id="2064" name="Text Box 174">
            <a:extLst>
              <a:ext uri="{FF2B5EF4-FFF2-40B4-BE49-F238E27FC236}">
                <a16:creationId xmlns:a16="http://schemas.microsoft.com/office/drawing/2014/main" id="{56FAA50E-5A26-4D62-9DA2-A2A034F49718}"/>
              </a:ext>
            </a:extLst>
          </p:cNvPr>
          <p:cNvSpPr txBox="1">
            <a:spLocks noChangeArrowheads="1"/>
          </p:cNvSpPr>
          <p:nvPr/>
        </p:nvSpPr>
        <p:spPr bwMode="auto">
          <a:xfrm>
            <a:off x="2756248" y="2668558"/>
            <a:ext cx="1219954" cy="722297"/>
          </a:xfrm>
          <a:prstGeom prst="rect">
            <a:avLst/>
          </a:prstGeom>
          <a:noFill/>
          <a:ln>
            <a:noFill/>
          </a:ln>
          <a:effec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Unleavened </a:t>
            </a:r>
            <a:r>
              <a:rPr lang="en-US" altLang="en-AU" sz="1022" b="1"/>
              <a:t>B</a:t>
            </a:r>
            <a:r>
              <a:rPr lang="en-AU" altLang="en-US" sz="1022" b="1"/>
              <a:t>read</a:t>
            </a:r>
            <a:endParaRPr lang="en-AU" altLang="en-US" sz="1022"/>
          </a:p>
          <a:p>
            <a:pPr algn="ctr"/>
            <a:r>
              <a:rPr lang="en-AU" altLang="en-US" sz="1022"/>
              <a:t>Nissan 15-21</a:t>
            </a:r>
          </a:p>
          <a:p>
            <a:pPr algn="ctr"/>
            <a:r>
              <a:rPr lang="en-AU" altLang="en-US" sz="1022"/>
              <a:t>First Month</a:t>
            </a:r>
          </a:p>
          <a:p>
            <a:pPr algn="ctr"/>
            <a:r>
              <a:rPr lang="en-AU" altLang="en-US" sz="1022"/>
              <a:t>Lev 23:6-8</a:t>
            </a:r>
          </a:p>
        </p:txBody>
      </p:sp>
      <p:sp>
        <p:nvSpPr>
          <p:cNvPr id="2065" name="Text Box 175">
            <a:extLst>
              <a:ext uri="{FF2B5EF4-FFF2-40B4-BE49-F238E27FC236}">
                <a16:creationId xmlns:a16="http://schemas.microsoft.com/office/drawing/2014/main" id="{589DDA7C-D778-4C5A-978D-9F4FCD313F0F}"/>
              </a:ext>
            </a:extLst>
          </p:cNvPr>
          <p:cNvSpPr txBox="1">
            <a:spLocks noChangeArrowheads="1"/>
          </p:cNvSpPr>
          <p:nvPr/>
        </p:nvSpPr>
        <p:spPr bwMode="auto">
          <a:xfrm>
            <a:off x="3902444" y="2664132"/>
            <a:ext cx="1037035" cy="722297"/>
          </a:xfrm>
          <a:prstGeom prst="rect">
            <a:avLst/>
          </a:prstGeom>
          <a:noFill/>
          <a:ln>
            <a:noFill/>
          </a:ln>
          <a:effec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First Fruits</a:t>
            </a:r>
            <a:endParaRPr lang="en-AU" altLang="en-US" sz="1022"/>
          </a:p>
          <a:p>
            <a:pPr algn="ctr"/>
            <a:r>
              <a:rPr lang="en-AU" altLang="en-US" sz="1022"/>
              <a:t>Nissan 16</a:t>
            </a:r>
          </a:p>
          <a:p>
            <a:pPr algn="ctr"/>
            <a:r>
              <a:rPr lang="en-AU" altLang="en-US" sz="1022"/>
              <a:t>First Month</a:t>
            </a:r>
          </a:p>
          <a:p>
            <a:pPr algn="ctr"/>
            <a:r>
              <a:rPr lang="en-AU" altLang="en-US" sz="1022"/>
              <a:t>Lev 23:9-14</a:t>
            </a:r>
          </a:p>
        </p:txBody>
      </p:sp>
      <p:sp>
        <p:nvSpPr>
          <p:cNvPr id="2066" name="Text Box 176">
            <a:extLst>
              <a:ext uri="{FF2B5EF4-FFF2-40B4-BE49-F238E27FC236}">
                <a16:creationId xmlns:a16="http://schemas.microsoft.com/office/drawing/2014/main" id="{CCB27AB5-0E68-478B-B599-249E82347F57}"/>
              </a:ext>
            </a:extLst>
          </p:cNvPr>
          <p:cNvSpPr txBox="1">
            <a:spLocks noChangeArrowheads="1"/>
          </p:cNvSpPr>
          <p:nvPr/>
        </p:nvSpPr>
        <p:spPr bwMode="auto">
          <a:xfrm>
            <a:off x="4973407" y="2664132"/>
            <a:ext cx="1037035" cy="722297"/>
          </a:xfrm>
          <a:prstGeom prst="rect">
            <a:avLst/>
          </a:prstGeom>
          <a:noFill/>
          <a:ln>
            <a:noFill/>
          </a:ln>
          <a:effec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Feast of Weeks</a:t>
            </a:r>
            <a:endParaRPr lang="en-AU" altLang="en-US" sz="1022"/>
          </a:p>
          <a:p>
            <a:pPr algn="ctr"/>
            <a:r>
              <a:rPr lang="en-AU" altLang="en-US" sz="1022"/>
              <a:t>Sivan 6</a:t>
            </a:r>
          </a:p>
          <a:p>
            <a:pPr algn="ctr"/>
            <a:r>
              <a:rPr lang="en-AU" altLang="en-US" sz="1022"/>
              <a:t>Third Month</a:t>
            </a:r>
          </a:p>
          <a:p>
            <a:pPr algn="ctr"/>
            <a:r>
              <a:rPr lang="en-AU" altLang="en-US" sz="1022"/>
              <a:t>Lev 23:15-21</a:t>
            </a:r>
            <a:endParaRPr lang="en-AU" altLang="en-US" sz="2416"/>
          </a:p>
        </p:txBody>
      </p:sp>
      <p:sp>
        <p:nvSpPr>
          <p:cNvPr id="2067" name="Line 177">
            <a:extLst>
              <a:ext uri="{FF2B5EF4-FFF2-40B4-BE49-F238E27FC236}">
                <a16:creationId xmlns:a16="http://schemas.microsoft.com/office/drawing/2014/main" id="{6FD0CB79-1D60-4327-AC9E-0DAFFC5ADC08}"/>
              </a:ext>
            </a:extLst>
          </p:cNvPr>
          <p:cNvSpPr>
            <a:spLocks noChangeShapeType="1"/>
          </p:cNvSpPr>
          <p:nvPr/>
        </p:nvSpPr>
        <p:spPr bwMode="auto">
          <a:xfrm>
            <a:off x="3946699" y="1849845"/>
            <a:ext cx="2093247" cy="0"/>
          </a:xfrm>
          <a:prstGeom prst="line">
            <a:avLst/>
          </a:prstGeom>
          <a:noFill/>
          <a:ln w="381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68" name="Text Box 178">
            <a:extLst>
              <a:ext uri="{FF2B5EF4-FFF2-40B4-BE49-F238E27FC236}">
                <a16:creationId xmlns:a16="http://schemas.microsoft.com/office/drawing/2014/main" id="{7267E8CF-A511-4B8B-A437-25CDCCBDEE11}"/>
              </a:ext>
            </a:extLst>
          </p:cNvPr>
          <p:cNvSpPr txBox="1">
            <a:spLocks noChangeArrowheads="1"/>
          </p:cNvSpPr>
          <p:nvPr/>
        </p:nvSpPr>
        <p:spPr bwMode="auto">
          <a:xfrm>
            <a:off x="4166497" y="1672827"/>
            <a:ext cx="1727407" cy="22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836"/>
              <a:t>50 Days (Seven Sabbaths + 1 Day)</a:t>
            </a:r>
            <a:endParaRPr lang="en-AU" altLang="en-US" sz="2416"/>
          </a:p>
        </p:txBody>
      </p:sp>
      <p:sp>
        <p:nvSpPr>
          <p:cNvPr id="2069" name="Line 179">
            <a:extLst>
              <a:ext uri="{FF2B5EF4-FFF2-40B4-BE49-F238E27FC236}">
                <a16:creationId xmlns:a16="http://schemas.microsoft.com/office/drawing/2014/main" id="{E20B2846-D04C-47B8-A204-90ACBDF85259}"/>
              </a:ext>
            </a:extLst>
          </p:cNvPr>
          <p:cNvSpPr>
            <a:spLocks noChangeShapeType="1"/>
          </p:cNvSpPr>
          <p:nvPr/>
        </p:nvSpPr>
        <p:spPr bwMode="auto">
          <a:xfrm flipV="1">
            <a:off x="3917195" y="1755436"/>
            <a:ext cx="0" cy="868867"/>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70" name="Line 180">
            <a:extLst>
              <a:ext uri="{FF2B5EF4-FFF2-40B4-BE49-F238E27FC236}">
                <a16:creationId xmlns:a16="http://schemas.microsoft.com/office/drawing/2014/main" id="{BCA5DB46-1ACA-46DA-AA82-DB2293EF5E55}"/>
              </a:ext>
            </a:extLst>
          </p:cNvPr>
          <p:cNvSpPr>
            <a:spLocks noChangeShapeType="1"/>
          </p:cNvSpPr>
          <p:nvPr/>
        </p:nvSpPr>
        <p:spPr bwMode="auto">
          <a:xfrm flipV="1">
            <a:off x="6029618" y="1746585"/>
            <a:ext cx="0" cy="888044"/>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71" name="Text Box 181">
            <a:extLst>
              <a:ext uri="{FF2B5EF4-FFF2-40B4-BE49-F238E27FC236}">
                <a16:creationId xmlns:a16="http://schemas.microsoft.com/office/drawing/2014/main" id="{6797965C-94EC-498C-B411-2490D28F7856}"/>
              </a:ext>
            </a:extLst>
          </p:cNvPr>
          <p:cNvSpPr txBox="1">
            <a:spLocks noChangeArrowheads="1"/>
          </p:cNvSpPr>
          <p:nvPr/>
        </p:nvSpPr>
        <p:spPr bwMode="auto">
          <a:xfrm>
            <a:off x="6678688" y="1270109"/>
            <a:ext cx="3767548" cy="4649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2416">
                <a:solidFill>
                  <a:schemeClr val="bg1"/>
                </a:solidFill>
              </a:rPr>
              <a:t>Autumn Feasts</a:t>
            </a:r>
          </a:p>
        </p:txBody>
      </p:sp>
      <p:sp>
        <p:nvSpPr>
          <p:cNvPr id="2072" name="Text Box 182">
            <a:extLst>
              <a:ext uri="{FF2B5EF4-FFF2-40B4-BE49-F238E27FC236}">
                <a16:creationId xmlns:a16="http://schemas.microsoft.com/office/drawing/2014/main" id="{AF622532-84C9-41D1-9503-67F25701372C}"/>
              </a:ext>
            </a:extLst>
          </p:cNvPr>
          <p:cNvSpPr txBox="1">
            <a:spLocks noChangeArrowheads="1"/>
          </p:cNvSpPr>
          <p:nvPr/>
        </p:nvSpPr>
        <p:spPr bwMode="auto">
          <a:xfrm>
            <a:off x="6774573" y="2664132"/>
            <a:ext cx="1037034" cy="7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Trumpets</a:t>
            </a:r>
            <a:endParaRPr lang="en-AU" altLang="en-US" sz="1022"/>
          </a:p>
          <a:p>
            <a:pPr algn="ctr"/>
            <a:r>
              <a:rPr lang="en-AU" altLang="en-US" sz="1022"/>
              <a:t>Tishri 1</a:t>
            </a:r>
          </a:p>
          <a:p>
            <a:pPr algn="ctr"/>
            <a:r>
              <a:rPr lang="en-AU" altLang="en-US" sz="1022"/>
              <a:t>Seventh Month</a:t>
            </a:r>
          </a:p>
          <a:p>
            <a:pPr algn="ctr"/>
            <a:r>
              <a:rPr lang="en-AU" altLang="en-US" sz="1022"/>
              <a:t>Lev 23:23-26</a:t>
            </a:r>
            <a:endParaRPr lang="en-AU" altLang="en-US" sz="2416"/>
          </a:p>
        </p:txBody>
      </p:sp>
      <p:sp>
        <p:nvSpPr>
          <p:cNvPr id="2073" name="Text Box 183">
            <a:extLst>
              <a:ext uri="{FF2B5EF4-FFF2-40B4-BE49-F238E27FC236}">
                <a16:creationId xmlns:a16="http://schemas.microsoft.com/office/drawing/2014/main" id="{92710BFE-E3BF-45BD-815E-DD3B6BB6384A}"/>
              </a:ext>
            </a:extLst>
          </p:cNvPr>
          <p:cNvSpPr txBox="1">
            <a:spLocks noChangeArrowheads="1"/>
          </p:cNvSpPr>
          <p:nvPr/>
        </p:nvSpPr>
        <p:spPr bwMode="auto">
          <a:xfrm>
            <a:off x="7963549" y="2653806"/>
            <a:ext cx="1230280" cy="7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Day of Atonement</a:t>
            </a:r>
            <a:endParaRPr lang="en-AU" altLang="en-US" sz="1022"/>
          </a:p>
          <a:p>
            <a:pPr algn="ctr"/>
            <a:r>
              <a:rPr lang="en-AU" altLang="en-US" sz="1022"/>
              <a:t>Tishri 10</a:t>
            </a:r>
          </a:p>
          <a:p>
            <a:pPr algn="ctr"/>
            <a:r>
              <a:rPr lang="en-AU" altLang="en-US" sz="1022"/>
              <a:t>Seventh Month</a:t>
            </a:r>
          </a:p>
          <a:p>
            <a:pPr algn="ctr"/>
            <a:r>
              <a:rPr lang="en-AU" altLang="en-US" sz="1022"/>
              <a:t>Lev 23:27-32</a:t>
            </a:r>
          </a:p>
        </p:txBody>
      </p:sp>
      <p:sp>
        <p:nvSpPr>
          <p:cNvPr id="2074" name="Text Box 184">
            <a:extLst>
              <a:ext uri="{FF2B5EF4-FFF2-40B4-BE49-F238E27FC236}">
                <a16:creationId xmlns:a16="http://schemas.microsoft.com/office/drawing/2014/main" id="{6FEE5335-9887-46ED-BF9E-D6DF5499C7C2}"/>
              </a:ext>
            </a:extLst>
          </p:cNvPr>
          <p:cNvSpPr txBox="1">
            <a:spLocks noChangeArrowheads="1"/>
          </p:cNvSpPr>
          <p:nvPr/>
        </p:nvSpPr>
        <p:spPr bwMode="auto">
          <a:xfrm>
            <a:off x="9103844" y="2653806"/>
            <a:ext cx="1473681" cy="7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Feast of </a:t>
            </a:r>
            <a:r>
              <a:rPr lang="en-US" altLang="en-AU" sz="1022" b="1"/>
              <a:t>Tabernacles</a:t>
            </a:r>
            <a:endParaRPr lang="en-AU" altLang="en-US" sz="1022"/>
          </a:p>
          <a:p>
            <a:pPr algn="ctr"/>
            <a:r>
              <a:rPr lang="en-AU" altLang="en-US" sz="1022"/>
              <a:t>Tishri 15-21</a:t>
            </a:r>
          </a:p>
          <a:p>
            <a:pPr algn="ctr"/>
            <a:r>
              <a:rPr lang="en-AU" altLang="en-US" sz="1022"/>
              <a:t>Seventh Month</a:t>
            </a:r>
          </a:p>
          <a:p>
            <a:pPr algn="ctr"/>
            <a:r>
              <a:rPr lang="en-AU" altLang="en-US" sz="1022"/>
              <a:t>Lev 23:33-36</a:t>
            </a:r>
          </a:p>
        </p:txBody>
      </p:sp>
      <p:grpSp>
        <p:nvGrpSpPr>
          <p:cNvPr id="2075" name="Group 185">
            <a:extLst>
              <a:ext uri="{FF2B5EF4-FFF2-40B4-BE49-F238E27FC236}">
                <a16:creationId xmlns:a16="http://schemas.microsoft.com/office/drawing/2014/main" id="{7CC59EB2-FECD-4518-B5CC-9BF15A8AA749}"/>
              </a:ext>
            </a:extLst>
          </p:cNvPr>
          <p:cNvGrpSpPr>
            <a:grpSpLocks/>
          </p:cNvGrpSpPr>
          <p:nvPr/>
        </p:nvGrpSpPr>
        <p:grpSpPr bwMode="auto">
          <a:xfrm>
            <a:off x="6147631" y="1944255"/>
            <a:ext cx="379116" cy="660870"/>
            <a:chOff x="2856" y="1236"/>
            <a:chExt cx="234" cy="420"/>
          </a:xfrm>
        </p:grpSpPr>
        <p:sp>
          <p:nvSpPr>
            <p:cNvPr id="2126" name="Line 186">
              <a:extLst>
                <a:ext uri="{FF2B5EF4-FFF2-40B4-BE49-F238E27FC236}">
                  <a16:creationId xmlns:a16="http://schemas.microsoft.com/office/drawing/2014/main" id="{0BD85F8C-A4F4-4714-BDC9-40AABFB7C077}"/>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7" name="Line 187">
              <a:extLst>
                <a:ext uri="{FF2B5EF4-FFF2-40B4-BE49-F238E27FC236}">
                  <a16:creationId xmlns:a16="http://schemas.microsoft.com/office/drawing/2014/main" id="{68A5607F-89DA-42CE-9C92-5DDDEBD1F416}"/>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8" name="Line 188">
              <a:extLst>
                <a:ext uri="{FF2B5EF4-FFF2-40B4-BE49-F238E27FC236}">
                  <a16:creationId xmlns:a16="http://schemas.microsoft.com/office/drawing/2014/main" id="{EA04B3E1-15EA-4181-A2B6-AC6937BB2993}"/>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9" name="Line 189">
              <a:extLst>
                <a:ext uri="{FF2B5EF4-FFF2-40B4-BE49-F238E27FC236}">
                  <a16:creationId xmlns:a16="http://schemas.microsoft.com/office/drawing/2014/main" id="{1EC81313-3040-45CB-B4EC-D0E465F5221A}"/>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30" name="Line 190">
              <a:extLst>
                <a:ext uri="{FF2B5EF4-FFF2-40B4-BE49-F238E27FC236}">
                  <a16:creationId xmlns:a16="http://schemas.microsoft.com/office/drawing/2014/main" id="{EFC008D1-B3B2-45C2-A9D8-E4FC298FF589}"/>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31" name="Line 191">
              <a:extLst>
                <a:ext uri="{FF2B5EF4-FFF2-40B4-BE49-F238E27FC236}">
                  <a16:creationId xmlns:a16="http://schemas.microsoft.com/office/drawing/2014/main" id="{2C69F6BC-884E-4FE8-8220-634DB666D72C}"/>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76" name="Line 192">
            <a:extLst>
              <a:ext uri="{FF2B5EF4-FFF2-40B4-BE49-F238E27FC236}">
                <a16:creationId xmlns:a16="http://schemas.microsoft.com/office/drawing/2014/main" id="{6303010D-4142-4C2D-943C-EC69F936CA7F}"/>
              </a:ext>
            </a:extLst>
          </p:cNvPr>
          <p:cNvSpPr>
            <a:spLocks noChangeShapeType="1"/>
          </p:cNvSpPr>
          <p:nvPr/>
        </p:nvSpPr>
        <p:spPr bwMode="auto">
          <a:xfrm flipV="1">
            <a:off x="10508192" y="1255359"/>
            <a:ext cx="0" cy="13409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77" name="Line 193">
            <a:extLst>
              <a:ext uri="{FF2B5EF4-FFF2-40B4-BE49-F238E27FC236}">
                <a16:creationId xmlns:a16="http://schemas.microsoft.com/office/drawing/2014/main" id="{45C3F318-C73A-4EDC-8C18-A88DB4C218F1}"/>
              </a:ext>
            </a:extLst>
          </p:cNvPr>
          <p:cNvSpPr>
            <a:spLocks noChangeShapeType="1"/>
          </p:cNvSpPr>
          <p:nvPr/>
        </p:nvSpPr>
        <p:spPr bwMode="auto">
          <a:xfrm flipV="1">
            <a:off x="1804772" y="1255359"/>
            <a:ext cx="0" cy="13409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pic>
        <p:nvPicPr>
          <p:cNvPr id="2078" name="Picture 194">
            <a:extLst>
              <a:ext uri="{FF2B5EF4-FFF2-40B4-BE49-F238E27FC236}">
                <a16:creationId xmlns:a16="http://schemas.microsoft.com/office/drawing/2014/main" id="{71D00FAC-D548-4636-AAB9-000243537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61" y="3679039"/>
            <a:ext cx="1009007" cy="73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9" name="Text Box 195">
            <a:extLst>
              <a:ext uri="{FF2B5EF4-FFF2-40B4-BE49-F238E27FC236}">
                <a16:creationId xmlns:a16="http://schemas.microsoft.com/office/drawing/2014/main" id="{458AAB00-BCF9-489F-96D9-36F15DA27666}"/>
              </a:ext>
            </a:extLst>
          </p:cNvPr>
          <p:cNvSpPr txBox="1">
            <a:spLocks noChangeArrowheads="1"/>
          </p:cNvSpPr>
          <p:nvPr/>
        </p:nvSpPr>
        <p:spPr bwMode="auto">
          <a:xfrm>
            <a:off x="2914089" y="4471198"/>
            <a:ext cx="902795" cy="51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Christ in Tomb</a:t>
            </a:r>
          </a:p>
          <a:p>
            <a:pPr algn="ctr"/>
            <a:r>
              <a:rPr lang="en-AU" altLang="en-US" sz="929"/>
              <a:t>John 6:51; John 12:24</a:t>
            </a:r>
            <a:endParaRPr lang="en-AU" altLang="en-US" sz="2137"/>
          </a:p>
        </p:txBody>
      </p:sp>
      <p:pic>
        <p:nvPicPr>
          <p:cNvPr id="2080" name="Picture 196">
            <a:extLst>
              <a:ext uri="{FF2B5EF4-FFF2-40B4-BE49-F238E27FC236}">
                <a16:creationId xmlns:a16="http://schemas.microsoft.com/office/drawing/2014/main" id="{9F390B26-B836-4D9A-B3CF-B0F34DA5F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345" y="3683465"/>
            <a:ext cx="1011957" cy="73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81" name="Group 197">
            <a:extLst>
              <a:ext uri="{FF2B5EF4-FFF2-40B4-BE49-F238E27FC236}">
                <a16:creationId xmlns:a16="http://schemas.microsoft.com/office/drawing/2014/main" id="{E235923A-225C-4CA8-872D-4A0B6AF34B7C}"/>
              </a:ext>
            </a:extLst>
          </p:cNvPr>
          <p:cNvGrpSpPr>
            <a:grpSpLocks/>
          </p:cNvGrpSpPr>
          <p:nvPr/>
        </p:nvGrpSpPr>
        <p:grpSpPr bwMode="auto">
          <a:xfrm>
            <a:off x="6126979" y="3690840"/>
            <a:ext cx="380590" cy="660870"/>
            <a:chOff x="2856" y="1236"/>
            <a:chExt cx="234" cy="420"/>
          </a:xfrm>
        </p:grpSpPr>
        <p:sp>
          <p:nvSpPr>
            <p:cNvPr id="2120" name="Line 198">
              <a:extLst>
                <a:ext uri="{FF2B5EF4-FFF2-40B4-BE49-F238E27FC236}">
                  <a16:creationId xmlns:a16="http://schemas.microsoft.com/office/drawing/2014/main" id="{B7BC96C6-324C-4DAE-9CEB-CC4C258E1B31}"/>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1" name="Line 199">
              <a:extLst>
                <a:ext uri="{FF2B5EF4-FFF2-40B4-BE49-F238E27FC236}">
                  <a16:creationId xmlns:a16="http://schemas.microsoft.com/office/drawing/2014/main" id="{1944CECC-DCA1-41E6-B570-F1EA1217EF7C}"/>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2" name="Line 200">
              <a:extLst>
                <a:ext uri="{FF2B5EF4-FFF2-40B4-BE49-F238E27FC236}">
                  <a16:creationId xmlns:a16="http://schemas.microsoft.com/office/drawing/2014/main" id="{1F3CE3E3-3C51-40CC-B8AE-80F9A9371CA0}"/>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3" name="Line 201">
              <a:extLst>
                <a:ext uri="{FF2B5EF4-FFF2-40B4-BE49-F238E27FC236}">
                  <a16:creationId xmlns:a16="http://schemas.microsoft.com/office/drawing/2014/main" id="{2328C304-58D5-4E80-965B-FF7F85840CB7}"/>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4" name="Line 202">
              <a:extLst>
                <a:ext uri="{FF2B5EF4-FFF2-40B4-BE49-F238E27FC236}">
                  <a16:creationId xmlns:a16="http://schemas.microsoft.com/office/drawing/2014/main" id="{510CB343-6E0A-4B37-BB3A-08D0A607520E}"/>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5" name="Line 203">
              <a:extLst>
                <a:ext uri="{FF2B5EF4-FFF2-40B4-BE49-F238E27FC236}">
                  <a16:creationId xmlns:a16="http://schemas.microsoft.com/office/drawing/2014/main" id="{D044507F-940F-472B-B08E-9BC878503FE9}"/>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82" name="Line 204">
            <a:extLst>
              <a:ext uri="{FF2B5EF4-FFF2-40B4-BE49-F238E27FC236}">
                <a16:creationId xmlns:a16="http://schemas.microsoft.com/office/drawing/2014/main" id="{AC042179-979F-498A-884D-239343F3D3B0}"/>
              </a:ext>
            </a:extLst>
          </p:cNvPr>
          <p:cNvSpPr>
            <a:spLocks noChangeShapeType="1"/>
          </p:cNvSpPr>
          <p:nvPr/>
        </p:nvSpPr>
        <p:spPr bwMode="auto">
          <a:xfrm>
            <a:off x="6526747" y="4031601"/>
            <a:ext cx="39917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83" name="Line 205">
            <a:extLst>
              <a:ext uri="{FF2B5EF4-FFF2-40B4-BE49-F238E27FC236}">
                <a16:creationId xmlns:a16="http://schemas.microsoft.com/office/drawing/2014/main" id="{0225FAD9-8453-4FBD-92F2-1FE87845CDF3}"/>
              </a:ext>
            </a:extLst>
          </p:cNvPr>
          <p:cNvSpPr>
            <a:spLocks noChangeShapeType="1"/>
          </p:cNvSpPr>
          <p:nvPr/>
        </p:nvSpPr>
        <p:spPr bwMode="auto">
          <a:xfrm flipV="1">
            <a:off x="10518518" y="3001943"/>
            <a:ext cx="0" cy="13409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84" name="Text Box 206">
            <a:extLst>
              <a:ext uri="{FF2B5EF4-FFF2-40B4-BE49-F238E27FC236}">
                <a16:creationId xmlns:a16="http://schemas.microsoft.com/office/drawing/2014/main" id="{68EBCFCF-5965-48B8-92DA-5C286712B6DA}"/>
              </a:ext>
            </a:extLst>
          </p:cNvPr>
          <p:cNvSpPr txBox="1">
            <a:spLocks noChangeArrowheads="1"/>
          </p:cNvSpPr>
          <p:nvPr/>
        </p:nvSpPr>
        <p:spPr bwMode="auto">
          <a:xfrm>
            <a:off x="3946699" y="4462347"/>
            <a:ext cx="911646" cy="3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Resurrection</a:t>
            </a:r>
          </a:p>
          <a:p>
            <a:pPr algn="ctr"/>
            <a:r>
              <a:rPr lang="en-AU" altLang="en-US" sz="929"/>
              <a:t>1 Cor 15:20</a:t>
            </a:r>
            <a:endParaRPr lang="en-AU" altLang="en-US" sz="2137"/>
          </a:p>
        </p:txBody>
      </p:sp>
      <p:sp>
        <p:nvSpPr>
          <p:cNvPr id="2085" name="Text Box 207">
            <a:extLst>
              <a:ext uri="{FF2B5EF4-FFF2-40B4-BE49-F238E27FC236}">
                <a16:creationId xmlns:a16="http://schemas.microsoft.com/office/drawing/2014/main" id="{EFA7EA20-F196-4B4F-843D-7FDD870B95CA}"/>
              </a:ext>
            </a:extLst>
          </p:cNvPr>
          <p:cNvSpPr txBox="1">
            <a:spLocks noChangeArrowheads="1"/>
          </p:cNvSpPr>
          <p:nvPr/>
        </p:nvSpPr>
        <p:spPr bwMode="auto">
          <a:xfrm>
            <a:off x="5036840" y="4481523"/>
            <a:ext cx="834938" cy="51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dirty="0"/>
              <a:t>Pentecost</a:t>
            </a:r>
          </a:p>
          <a:p>
            <a:pPr algn="ctr"/>
            <a:r>
              <a:rPr lang="en-AU" altLang="en-US" sz="929" dirty="0"/>
              <a:t>Acts 2:1-4; Rev 5:6</a:t>
            </a:r>
            <a:endParaRPr lang="en-AU" altLang="en-US" sz="2137" dirty="0"/>
          </a:p>
        </p:txBody>
      </p:sp>
      <p:pic>
        <p:nvPicPr>
          <p:cNvPr id="2086" name="Picture 208">
            <a:extLst>
              <a:ext uri="{FF2B5EF4-FFF2-40B4-BE49-F238E27FC236}">
                <a16:creationId xmlns:a16="http://schemas.microsoft.com/office/drawing/2014/main" id="{60421DD4-95E8-48C6-83F2-D90F8A49C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113" y="3620033"/>
            <a:ext cx="1200777" cy="8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209">
            <a:extLst>
              <a:ext uri="{FF2B5EF4-FFF2-40B4-BE49-F238E27FC236}">
                <a16:creationId xmlns:a16="http://schemas.microsoft.com/office/drawing/2014/main" id="{7B72128D-EBB1-4615-971B-64D646C32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6824" y="3621508"/>
            <a:ext cx="1181600" cy="8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 name="Picture 210">
            <a:extLst>
              <a:ext uri="{FF2B5EF4-FFF2-40B4-BE49-F238E27FC236}">
                <a16:creationId xmlns:a16="http://schemas.microsoft.com/office/drawing/2014/main" id="{CF3A50AE-40AA-422D-9F17-185C73123C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2508" y="3615607"/>
            <a:ext cx="1168324" cy="84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89" name="Group 211">
            <a:extLst>
              <a:ext uri="{FF2B5EF4-FFF2-40B4-BE49-F238E27FC236}">
                <a16:creationId xmlns:a16="http://schemas.microsoft.com/office/drawing/2014/main" id="{80C64281-F97F-472C-8F5A-F675B02F6E17}"/>
              </a:ext>
            </a:extLst>
          </p:cNvPr>
          <p:cNvGrpSpPr>
            <a:grpSpLocks/>
          </p:cNvGrpSpPr>
          <p:nvPr/>
        </p:nvGrpSpPr>
        <p:grpSpPr bwMode="auto">
          <a:xfrm>
            <a:off x="6156482" y="5365142"/>
            <a:ext cx="380590" cy="660870"/>
            <a:chOff x="2856" y="1236"/>
            <a:chExt cx="234" cy="420"/>
          </a:xfrm>
        </p:grpSpPr>
        <p:sp>
          <p:nvSpPr>
            <p:cNvPr id="2114" name="Line 212">
              <a:extLst>
                <a:ext uri="{FF2B5EF4-FFF2-40B4-BE49-F238E27FC236}">
                  <a16:creationId xmlns:a16="http://schemas.microsoft.com/office/drawing/2014/main" id="{EA6680CA-507D-4C07-B97C-5BE60E04A49E}"/>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5" name="Line 213">
              <a:extLst>
                <a:ext uri="{FF2B5EF4-FFF2-40B4-BE49-F238E27FC236}">
                  <a16:creationId xmlns:a16="http://schemas.microsoft.com/office/drawing/2014/main" id="{8DC2CEC7-68D5-4A68-8A9A-13ED9A1DC4D1}"/>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6" name="Line 214">
              <a:extLst>
                <a:ext uri="{FF2B5EF4-FFF2-40B4-BE49-F238E27FC236}">
                  <a16:creationId xmlns:a16="http://schemas.microsoft.com/office/drawing/2014/main" id="{00574D02-5620-45D3-AB02-8BA2C89A2BB8}"/>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7" name="Line 215">
              <a:extLst>
                <a:ext uri="{FF2B5EF4-FFF2-40B4-BE49-F238E27FC236}">
                  <a16:creationId xmlns:a16="http://schemas.microsoft.com/office/drawing/2014/main" id="{636C8309-1D8F-46B9-A1A9-8FA6FA4B4B06}"/>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8" name="Line 216">
              <a:extLst>
                <a:ext uri="{FF2B5EF4-FFF2-40B4-BE49-F238E27FC236}">
                  <a16:creationId xmlns:a16="http://schemas.microsoft.com/office/drawing/2014/main" id="{9F297F43-03F9-423E-9204-96D594D0A44C}"/>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9" name="Line 217">
              <a:extLst>
                <a:ext uri="{FF2B5EF4-FFF2-40B4-BE49-F238E27FC236}">
                  <a16:creationId xmlns:a16="http://schemas.microsoft.com/office/drawing/2014/main" id="{B607BD23-C5AF-4DC1-8D15-1E251E783D46}"/>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90" name="Text Box 218">
            <a:extLst>
              <a:ext uri="{FF2B5EF4-FFF2-40B4-BE49-F238E27FC236}">
                <a16:creationId xmlns:a16="http://schemas.microsoft.com/office/drawing/2014/main" id="{E8B03FCD-1D0A-4831-B38F-09F179B0C4FC}"/>
              </a:ext>
            </a:extLst>
          </p:cNvPr>
          <p:cNvSpPr txBox="1">
            <a:spLocks noChangeArrowheads="1"/>
          </p:cNvSpPr>
          <p:nvPr/>
        </p:nvSpPr>
        <p:spPr bwMode="auto">
          <a:xfrm>
            <a:off x="6731793" y="4490374"/>
            <a:ext cx="989830" cy="510470"/>
          </a:xfrm>
          <a:prstGeom prst="rect">
            <a:avLst/>
          </a:prstGeom>
          <a:noFill/>
          <a:ln>
            <a:noFill/>
          </a:ln>
          <a:effec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dirty="0"/>
              <a:t>Second Advent Movement</a:t>
            </a:r>
          </a:p>
          <a:p>
            <a:pPr algn="ctr"/>
            <a:r>
              <a:rPr lang="en-AU" altLang="en-US" sz="929" dirty="0"/>
              <a:t>Rev 14:6,7</a:t>
            </a:r>
            <a:endParaRPr lang="en-AU" altLang="en-US" sz="2137" dirty="0"/>
          </a:p>
        </p:txBody>
      </p:sp>
      <p:sp>
        <p:nvSpPr>
          <p:cNvPr id="2091" name="Text Box 219">
            <a:extLst>
              <a:ext uri="{FF2B5EF4-FFF2-40B4-BE49-F238E27FC236}">
                <a16:creationId xmlns:a16="http://schemas.microsoft.com/office/drawing/2014/main" id="{CC727709-B643-496D-8877-0A8F060917DC}"/>
              </a:ext>
            </a:extLst>
          </p:cNvPr>
          <p:cNvSpPr txBox="1">
            <a:spLocks noChangeArrowheads="1"/>
          </p:cNvSpPr>
          <p:nvPr/>
        </p:nvSpPr>
        <p:spPr bwMode="auto">
          <a:xfrm>
            <a:off x="7919294" y="4518403"/>
            <a:ext cx="1301088" cy="510470"/>
          </a:xfrm>
          <a:prstGeom prst="rect">
            <a:avLst/>
          </a:prstGeom>
          <a:noFill/>
          <a:ln>
            <a:noFill/>
          </a:ln>
          <a:effec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Pre-Advent Judgement</a:t>
            </a:r>
          </a:p>
          <a:p>
            <a:pPr algn="ctr"/>
            <a:r>
              <a:rPr lang="en-AU" altLang="en-US" sz="929"/>
              <a:t>Dan 7:9,10</a:t>
            </a:r>
            <a:r>
              <a:rPr lang="en-US" altLang="en-AU" sz="929"/>
              <a:t>;</a:t>
            </a:r>
            <a:endParaRPr lang="en-AU" altLang="en-US" sz="929"/>
          </a:p>
          <a:p>
            <a:pPr algn="ctr"/>
            <a:r>
              <a:rPr lang="en-AU" altLang="en-US" sz="929"/>
              <a:t>Rev 11:19; 14:7</a:t>
            </a:r>
            <a:endParaRPr lang="en-AU" altLang="en-US" sz="2137"/>
          </a:p>
        </p:txBody>
      </p:sp>
      <p:sp>
        <p:nvSpPr>
          <p:cNvPr id="2092" name="Text Box 220">
            <a:extLst>
              <a:ext uri="{FF2B5EF4-FFF2-40B4-BE49-F238E27FC236}">
                <a16:creationId xmlns:a16="http://schemas.microsoft.com/office/drawing/2014/main" id="{86D8407D-E35F-419D-BF81-CC3D9033C0D5}"/>
              </a:ext>
            </a:extLst>
          </p:cNvPr>
          <p:cNvSpPr txBox="1">
            <a:spLocks noChangeArrowheads="1"/>
          </p:cNvSpPr>
          <p:nvPr/>
        </p:nvSpPr>
        <p:spPr bwMode="auto">
          <a:xfrm>
            <a:off x="9204154" y="4509552"/>
            <a:ext cx="1222905" cy="51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Homegoing at Second Advent</a:t>
            </a:r>
          </a:p>
          <a:p>
            <a:pPr algn="ctr"/>
            <a:r>
              <a:rPr lang="en-AU" altLang="en-US" sz="929"/>
              <a:t>Rev 14:14-16</a:t>
            </a:r>
            <a:endParaRPr lang="en-AU" altLang="en-US" sz="2137"/>
          </a:p>
        </p:txBody>
      </p:sp>
      <p:pic>
        <p:nvPicPr>
          <p:cNvPr id="2093" name="Picture 221">
            <a:extLst>
              <a:ext uri="{FF2B5EF4-FFF2-40B4-BE49-F238E27FC236}">
                <a16:creationId xmlns:a16="http://schemas.microsoft.com/office/drawing/2014/main" id="{21904B37-87CA-4E2B-AAA1-0D47450F3D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9307" y="4896043"/>
            <a:ext cx="535482" cy="82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4" name="AutoShape 222">
            <a:extLst>
              <a:ext uri="{FF2B5EF4-FFF2-40B4-BE49-F238E27FC236}">
                <a16:creationId xmlns:a16="http://schemas.microsoft.com/office/drawing/2014/main" id="{1BFDA9BD-DDDA-45C4-9BA0-8E3D70D3A12F}"/>
              </a:ext>
            </a:extLst>
          </p:cNvPr>
          <p:cNvSpPr>
            <a:spLocks noChangeArrowheads="1"/>
          </p:cNvSpPr>
          <p:nvPr/>
        </p:nvSpPr>
        <p:spPr bwMode="auto">
          <a:xfrm>
            <a:off x="8249729" y="5307611"/>
            <a:ext cx="846740" cy="784783"/>
          </a:xfrm>
          <a:prstGeom prst="star8">
            <a:avLst>
              <a:gd name="adj" fmla="val 26995"/>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endParaRPr lang="en-AU" altLang="en-US" sz="2323"/>
          </a:p>
        </p:txBody>
      </p:sp>
      <p:sp>
        <p:nvSpPr>
          <p:cNvPr id="2095" name="Text Box 223">
            <a:extLst>
              <a:ext uri="{FF2B5EF4-FFF2-40B4-BE49-F238E27FC236}">
                <a16:creationId xmlns:a16="http://schemas.microsoft.com/office/drawing/2014/main" id="{82E216FD-D6D5-4313-A5E9-1591E17120CE}"/>
              </a:ext>
            </a:extLst>
          </p:cNvPr>
          <p:cNvSpPr txBox="1">
            <a:spLocks noChangeArrowheads="1"/>
          </p:cNvSpPr>
          <p:nvPr/>
        </p:nvSpPr>
        <p:spPr bwMode="auto">
          <a:xfrm>
            <a:off x="8357415" y="5496431"/>
            <a:ext cx="876243" cy="3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spcBef>
                <a:spcPct val="50000"/>
              </a:spcBef>
            </a:pPr>
            <a:r>
              <a:rPr lang="en-AU" altLang="en-US" sz="1580">
                <a:solidFill>
                  <a:schemeClr val="bg1"/>
                </a:solidFill>
              </a:rPr>
              <a:t>1844</a:t>
            </a:r>
            <a:endParaRPr lang="en-AU" altLang="en-US" sz="2416">
              <a:solidFill>
                <a:schemeClr val="bg1"/>
              </a:solidFill>
            </a:endParaRPr>
          </a:p>
        </p:txBody>
      </p:sp>
      <p:sp>
        <p:nvSpPr>
          <p:cNvPr id="2096" name="Text Box 224">
            <a:extLst>
              <a:ext uri="{FF2B5EF4-FFF2-40B4-BE49-F238E27FC236}">
                <a16:creationId xmlns:a16="http://schemas.microsoft.com/office/drawing/2014/main" id="{418B16AD-E27A-4621-9CF6-EAB6112C3510}"/>
              </a:ext>
            </a:extLst>
          </p:cNvPr>
          <p:cNvSpPr txBox="1">
            <a:spLocks noChangeArrowheads="1"/>
          </p:cNvSpPr>
          <p:nvPr/>
        </p:nvSpPr>
        <p:spPr bwMode="auto">
          <a:xfrm>
            <a:off x="1492039" y="5900624"/>
            <a:ext cx="1090141" cy="22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836"/>
              <a:t>Court Ministry</a:t>
            </a:r>
            <a:endParaRPr lang="en-AU" altLang="en-US" sz="2416"/>
          </a:p>
        </p:txBody>
      </p:sp>
      <p:graphicFrame>
        <p:nvGraphicFramePr>
          <p:cNvPr id="2097" name="Object 229">
            <a:extLst>
              <a:ext uri="{FF2B5EF4-FFF2-40B4-BE49-F238E27FC236}">
                <a16:creationId xmlns:a16="http://schemas.microsoft.com/office/drawing/2014/main" id="{349AAC22-DC91-4786-894C-31FE1EA36353}"/>
              </a:ext>
            </a:extLst>
          </p:cNvPr>
          <p:cNvGraphicFramePr>
            <a:graphicFrameLocks noChangeAspect="1"/>
          </p:cNvGraphicFramePr>
          <p:nvPr/>
        </p:nvGraphicFramePr>
        <p:xfrm>
          <a:off x="9248409" y="1805591"/>
          <a:ext cx="1177174" cy="840839"/>
        </p:xfrm>
        <a:graphic>
          <a:graphicData uri="http://schemas.openxmlformats.org/presentationml/2006/ole">
            <mc:AlternateContent xmlns:mc="http://schemas.openxmlformats.org/markup-compatibility/2006">
              <mc:Choice xmlns:v="urn:schemas-microsoft-com:vml" Requires="v">
                <p:oleObj name="Photo Editor Photo" r:id="rId8" imgW="3048426" imgH="1790476" progId="MSPhotoEd.3">
                  <p:embed/>
                </p:oleObj>
              </mc:Choice>
              <mc:Fallback>
                <p:oleObj name="Photo Editor Photo" r:id="rId8" imgW="3048426" imgH="1790476" progId="MSPhotoEd.3">
                  <p:embed/>
                  <p:pic>
                    <p:nvPicPr>
                      <p:cNvPr id="2097" name="Object 229">
                        <a:extLst>
                          <a:ext uri="{FF2B5EF4-FFF2-40B4-BE49-F238E27FC236}">
                            <a16:creationId xmlns:a16="http://schemas.microsoft.com/office/drawing/2014/main" id="{349AAC22-DC91-4786-894C-31FE1EA363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7845"/>
                      <a:stretch>
                        <a:fillRect/>
                      </a:stretch>
                    </p:blipFill>
                    <p:spPr bwMode="auto">
                      <a:xfrm>
                        <a:off x="9248409" y="1805591"/>
                        <a:ext cx="1177174" cy="84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98" name="Picture 230">
            <a:extLst>
              <a:ext uri="{FF2B5EF4-FFF2-40B4-BE49-F238E27FC236}">
                <a16:creationId xmlns:a16="http://schemas.microsoft.com/office/drawing/2014/main" id="{823D2E05-193A-4660-9C6E-7C6ECB9291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75350" y="1817392"/>
            <a:ext cx="1193401" cy="85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 name="Picture 231">
            <a:extLst>
              <a:ext uri="{FF2B5EF4-FFF2-40B4-BE49-F238E27FC236}">
                <a16:creationId xmlns:a16="http://schemas.microsoft.com/office/drawing/2014/main" id="{4B78691B-7981-4719-BDCF-C79343256A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1793" y="1804117"/>
            <a:ext cx="1157998" cy="86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0" name="Picture 232">
            <a:extLst>
              <a:ext uri="{FF2B5EF4-FFF2-40B4-BE49-F238E27FC236}">
                <a16:creationId xmlns:a16="http://schemas.microsoft.com/office/drawing/2014/main" id="{BCB2E6A5-4648-499C-A20E-0A80BFC7C3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5038" y="2025390"/>
            <a:ext cx="994255" cy="56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01" name="Object 233">
            <a:extLst>
              <a:ext uri="{FF2B5EF4-FFF2-40B4-BE49-F238E27FC236}">
                <a16:creationId xmlns:a16="http://schemas.microsoft.com/office/drawing/2014/main" id="{D5413DFC-548C-4E04-A28E-4487ED45534D}"/>
              </a:ext>
            </a:extLst>
          </p:cNvPr>
          <p:cNvGraphicFramePr>
            <a:graphicFrameLocks noChangeAspect="1"/>
          </p:cNvGraphicFramePr>
          <p:nvPr/>
        </p:nvGraphicFramePr>
        <p:xfrm>
          <a:off x="3970301" y="1948681"/>
          <a:ext cx="1014907" cy="678572"/>
        </p:xfrm>
        <a:graphic>
          <a:graphicData uri="http://schemas.openxmlformats.org/presentationml/2006/ole">
            <mc:AlternateContent xmlns:mc="http://schemas.openxmlformats.org/markup-compatibility/2006">
              <mc:Choice xmlns:v="urn:schemas-microsoft-com:vml" Requires="v">
                <p:oleObj name="PhotoHouse" r:id="rId13" imgW="3644608" imgH="2435518" progId="CorelPhotoHouse.Document">
                  <p:embed/>
                </p:oleObj>
              </mc:Choice>
              <mc:Fallback>
                <p:oleObj name="PhotoHouse" r:id="rId13" imgW="3644608" imgH="2435518" progId="CorelPhotoHouse.Document">
                  <p:embed/>
                  <p:pic>
                    <p:nvPicPr>
                      <p:cNvPr id="2101" name="Object 233">
                        <a:extLst>
                          <a:ext uri="{FF2B5EF4-FFF2-40B4-BE49-F238E27FC236}">
                            <a16:creationId xmlns:a16="http://schemas.microsoft.com/office/drawing/2014/main" id="{D5413DFC-548C-4E04-A28E-4487ED4553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0301" y="1948681"/>
                        <a:ext cx="1014907" cy="6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2" name="Object 234">
            <a:extLst>
              <a:ext uri="{FF2B5EF4-FFF2-40B4-BE49-F238E27FC236}">
                <a16:creationId xmlns:a16="http://schemas.microsoft.com/office/drawing/2014/main" id="{0B8D8C86-E3E5-42DC-A15B-1596814A1086}"/>
              </a:ext>
            </a:extLst>
          </p:cNvPr>
          <p:cNvGraphicFramePr>
            <a:graphicFrameLocks noChangeAspect="1"/>
          </p:cNvGraphicFramePr>
          <p:nvPr/>
        </p:nvGraphicFramePr>
        <p:xfrm>
          <a:off x="2933267" y="1933930"/>
          <a:ext cx="952951" cy="721351"/>
        </p:xfrm>
        <a:graphic>
          <a:graphicData uri="http://schemas.openxmlformats.org/presentationml/2006/ole">
            <mc:AlternateContent xmlns:mc="http://schemas.openxmlformats.org/markup-compatibility/2006">
              <mc:Choice xmlns:v="urn:schemas-microsoft-com:vml" Requires="v">
                <p:oleObj name="Photo Editor Photo" r:id="rId15" imgW="2600000" imgH="1752381" progId="MSPhotoEd.3">
                  <p:embed/>
                </p:oleObj>
              </mc:Choice>
              <mc:Fallback>
                <p:oleObj name="Photo Editor Photo" r:id="rId15" imgW="2600000" imgH="1752381" progId="MSPhotoEd.3">
                  <p:embed/>
                  <p:pic>
                    <p:nvPicPr>
                      <p:cNvPr id="2102" name="Object 234">
                        <a:extLst>
                          <a:ext uri="{FF2B5EF4-FFF2-40B4-BE49-F238E27FC236}">
                            <a16:creationId xmlns:a16="http://schemas.microsoft.com/office/drawing/2014/main" id="{0B8D8C86-E3E5-42DC-A15B-1596814A108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759" r="3519"/>
                      <a:stretch>
                        <a:fillRect/>
                      </a:stretch>
                    </p:blipFill>
                    <p:spPr bwMode="auto">
                      <a:xfrm>
                        <a:off x="2933267" y="1933930"/>
                        <a:ext cx="952951" cy="72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03" name="Picture 235">
            <a:extLst>
              <a:ext uri="{FF2B5EF4-FFF2-40B4-BE49-F238E27FC236}">
                <a16:creationId xmlns:a16="http://schemas.microsoft.com/office/drawing/2014/main" id="{7CABDB59-47E6-4D01-B8F0-A1B1FBFAB13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49805" y="3679039"/>
            <a:ext cx="1031134" cy="75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4" name="Picture 236">
            <a:extLst>
              <a:ext uri="{FF2B5EF4-FFF2-40B4-BE49-F238E27FC236}">
                <a16:creationId xmlns:a16="http://schemas.microsoft.com/office/drawing/2014/main" id="{9B3A0E8A-E528-40A0-8285-5B0155BD3AE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65254" y="1925079"/>
            <a:ext cx="1022283" cy="77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5" name="Picture 237">
            <a:extLst>
              <a:ext uri="{FF2B5EF4-FFF2-40B4-BE49-F238E27FC236}">
                <a16:creationId xmlns:a16="http://schemas.microsoft.com/office/drawing/2014/main" id="{CAC01B09-A771-4B7D-8BE4-2AAE59D172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9027" y="3668713"/>
            <a:ext cx="1007532" cy="75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6" name="Line 238">
            <a:extLst>
              <a:ext uri="{FF2B5EF4-FFF2-40B4-BE49-F238E27FC236}">
                <a16:creationId xmlns:a16="http://schemas.microsoft.com/office/drawing/2014/main" id="{6FECBC71-C47D-44CE-AF93-094ABD57D5C7}"/>
              </a:ext>
            </a:extLst>
          </p:cNvPr>
          <p:cNvSpPr>
            <a:spLocks noChangeShapeType="1"/>
          </p:cNvSpPr>
          <p:nvPr/>
        </p:nvSpPr>
        <p:spPr bwMode="auto">
          <a:xfrm>
            <a:off x="2468592" y="6030437"/>
            <a:ext cx="7906836" cy="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07" name="Text Box 239">
            <a:extLst>
              <a:ext uri="{FF2B5EF4-FFF2-40B4-BE49-F238E27FC236}">
                <a16:creationId xmlns:a16="http://schemas.microsoft.com/office/drawing/2014/main" id="{DE12D01F-222B-4C9D-9E6A-83AC48B9BD42}"/>
              </a:ext>
            </a:extLst>
          </p:cNvPr>
          <p:cNvSpPr txBox="1">
            <a:spLocks noChangeArrowheads="1"/>
          </p:cNvSpPr>
          <p:nvPr/>
        </p:nvSpPr>
        <p:spPr bwMode="auto">
          <a:xfrm>
            <a:off x="5446932" y="5915375"/>
            <a:ext cx="1715606" cy="22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836">
                <a:solidFill>
                  <a:schemeClr val="bg1"/>
                </a:solidFill>
              </a:rPr>
              <a:t>First Apartment Ministry</a:t>
            </a:r>
            <a:endParaRPr lang="en-AU" altLang="en-US" sz="2416"/>
          </a:p>
        </p:txBody>
      </p:sp>
      <p:sp>
        <p:nvSpPr>
          <p:cNvPr id="2108" name="Line 240">
            <a:extLst>
              <a:ext uri="{FF2B5EF4-FFF2-40B4-BE49-F238E27FC236}">
                <a16:creationId xmlns:a16="http://schemas.microsoft.com/office/drawing/2014/main" id="{6AD76208-A7F5-40E9-9D2E-FE74C40D07D7}"/>
              </a:ext>
            </a:extLst>
          </p:cNvPr>
          <p:cNvSpPr>
            <a:spLocks noChangeShapeType="1"/>
          </p:cNvSpPr>
          <p:nvPr/>
        </p:nvSpPr>
        <p:spPr bwMode="auto">
          <a:xfrm flipV="1">
            <a:off x="8676048" y="6384475"/>
            <a:ext cx="1699380" cy="0"/>
          </a:xfrm>
          <a:prstGeom prst="line">
            <a:avLst/>
          </a:prstGeom>
          <a:noFill/>
          <a:ln w="1270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09" name="Text Box 241">
            <a:extLst>
              <a:ext uri="{FF2B5EF4-FFF2-40B4-BE49-F238E27FC236}">
                <a16:creationId xmlns:a16="http://schemas.microsoft.com/office/drawing/2014/main" id="{4E1DAAC7-62CE-49ED-8366-E46F3B4A4E1B}"/>
              </a:ext>
            </a:extLst>
          </p:cNvPr>
          <p:cNvSpPr txBox="1">
            <a:spLocks noChangeArrowheads="1"/>
          </p:cNvSpPr>
          <p:nvPr/>
        </p:nvSpPr>
        <p:spPr bwMode="auto">
          <a:xfrm>
            <a:off x="8347089" y="6278264"/>
            <a:ext cx="1929504" cy="22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836">
                <a:solidFill>
                  <a:schemeClr val="bg1"/>
                </a:solidFill>
              </a:rPr>
              <a:t>Second Apartment Ministry</a:t>
            </a:r>
            <a:endParaRPr lang="en-AU" altLang="en-US" sz="2416">
              <a:solidFill>
                <a:schemeClr val="bg1"/>
              </a:solidFill>
            </a:endParaRPr>
          </a:p>
        </p:txBody>
      </p:sp>
      <p:sp>
        <p:nvSpPr>
          <p:cNvPr id="2110" name="Line 242">
            <a:extLst>
              <a:ext uri="{FF2B5EF4-FFF2-40B4-BE49-F238E27FC236}">
                <a16:creationId xmlns:a16="http://schemas.microsoft.com/office/drawing/2014/main" id="{9CE17A6A-F3F5-41C7-B2E8-94AF07B04A7C}"/>
              </a:ext>
            </a:extLst>
          </p:cNvPr>
          <p:cNvSpPr>
            <a:spLocks noChangeShapeType="1"/>
          </p:cNvSpPr>
          <p:nvPr/>
        </p:nvSpPr>
        <p:spPr bwMode="auto">
          <a:xfrm flipV="1">
            <a:off x="2433188" y="5735406"/>
            <a:ext cx="0" cy="86149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1" name="Line 243">
            <a:extLst>
              <a:ext uri="{FF2B5EF4-FFF2-40B4-BE49-F238E27FC236}">
                <a16:creationId xmlns:a16="http://schemas.microsoft.com/office/drawing/2014/main" id="{E943B845-06DC-4E3F-9462-C8C80F70721B}"/>
              </a:ext>
            </a:extLst>
          </p:cNvPr>
          <p:cNvSpPr>
            <a:spLocks noChangeShapeType="1"/>
          </p:cNvSpPr>
          <p:nvPr/>
        </p:nvSpPr>
        <p:spPr bwMode="auto">
          <a:xfrm flipV="1">
            <a:off x="6239091" y="5716229"/>
            <a:ext cx="32453" cy="590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2" name="Line 244">
            <a:extLst>
              <a:ext uri="{FF2B5EF4-FFF2-40B4-BE49-F238E27FC236}">
                <a16:creationId xmlns:a16="http://schemas.microsoft.com/office/drawing/2014/main" id="{C6A22157-2169-4E4E-9884-AF75C18591A1}"/>
              </a:ext>
            </a:extLst>
          </p:cNvPr>
          <p:cNvSpPr>
            <a:spLocks noChangeShapeType="1"/>
          </p:cNvSpPr>
          <p:nvPr/>
        </p:nvSpPr>
        <p:spPr bwMode="auto">
          <a:xfrm flipV="1">
            <a:off x="6407259" y="5719180"/>
            <a:ext cx="32453" cy="590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The Typology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2" y="1327355"/>
            <a:ext cx="10549761" cy="5119646"/>
          </a:xfrm>
        </p:spPr>
        <p:txBody>
          <a:bodyPr>
            <a:noAutofit/>
          </a:bodyPr>
          <a:lstStyle/>
          <a:p>
            <a:pPr marL="0" indent="0" algn="just">
              <a:buNone/>
            </a:pPr>
            <a:r>
              <a:rPr lang="en-AU" sz="2200" dirty="0">
                <a:latin typeface="+mn-lt"/>
              </a:rPr>
              <a:t>"This shall be a statute forever for you: In the seventh month, on the tenth day of the month, you shall afflict your souls, and do no work at all, whether a native of your own country or a stranger who dwells among you. For on that day the priest shall make atonement for you, to cleanse you, that you may be clean from all your sins before the LORD. It is a sabbath of solemn rest for you, and you shall afflict your souls. It is a statute forever. And the priest, who is anointed and consecrated to minister as priest in his father's place, shall make atonement, and put on the linen clothes, the holy garments; then he shall make atonement for the Holy Sanctuary, and he shall make atonement for the tabernacle of meeting and for the altar, and he shall make atonement for the priests and for all the people of the assembly. </a:t>
            </a:r>
            <a:r>
              <a:rPr lang="en-AU" sz="2200" dirty="0">
                <a:solidFill>
                  <a:srgbClr val="92D050"/>
                </a:solidFill>
                <a:latin typeface="+mn-lt"/>
              </a:rPr>
              <a:t>This shall be an everlasting statute for you, to make atonement for the children of Israel, for all their sins, once a year."</a:t>
            </a:r>
            <a:r>
              <a:rPr lang="en-AU" sz="2200" dirty="0">
                <a:latin typeface="+mn-lt"/>
              </a:rPr>
              <a:t> And he did as the LORD commanded Moses. (Lev 16:29-34)</a:t>
            </a:r>
            <a:endParaRPr lang="en-AU" sz="2200" dirty="0">
              <a:solidFill>
                <a:srgbClr val="92D050"/>
              </a:solidFill>
              <a:latin typeface="+mn-lt"/>
            </a:endParaRPr>
          </a:p>
        </p:txBody>
      </p:sp>
    </p:spTree>
    <p:extLst>
      <p:ext uri="{BB962C8B-B14F-4D97-AF65-F5344CB8AC3E}">
        <p14:creationId xmlns:p14="http://schemas.microsoft.com/office/powerpoint/2010/main" val="248781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160">
            <a:extLst>
              <a:ext uri="{FF2B5EF4-FFF2-40B4-BE49-F238E27FC236}">
                <a16:creationId xmlns:a16="http://schemas.microsoft.com/office/drawing/2014/main" id="{E1EA230C-3C9E-4C69-9A94-10C5536506D1}"/>
              </a:ext>
            </a:extLst>
          </p:cNvPr>
          <p:cNvSpPr>
            <a:spLocks noEditPoints="1"/>
          </p:cNvSpPr>
          <p:nvPr/>
        </p:nvSpPr>
        <p:spPr bwMode="auto">
          <a:xfrm>
            <a:off x="-1357962" y="3229042"/>
            <a:ext cx="10094493" cy="2861803"/>
          </a:xfrm>
          <a:custGeom>
            <a:avLst/>
            <a:gdLst>
              <a:gd name="T0" fmla="*/ 2147483647 w 5884"/>
              <a:gd name="T1" fmla="*/ 2147483647 h 1920"/>
              <a:gd name="T2" fmla="*/ 2147483647 w 5884"/>
              <a:gd name="T3" fmla="*/ 2147483647 h 1920"/>
              <a:gd name="T4" fmla="*/ 2147483647 w 5884"/>
              <a:gd name="T5" fmla="*/ 2147483647 h 1920"/>
              <a:gd name="T6" fmla="*/ 2147483647 w 5884"/>
              <a:gd name="T7" fmla="*/ 2147483647 h 1920"/>
              <a:gd name="T8" fmla="*/ 2147483647 w 5884"/>
              <a:gd name="T9" fmla="*/ 2147483647 h 1920"/>
              <a:gd name="T10" fmla="*/ 2147483647 w 5884"/>
              <a:gd name="T11" fmla="*/ 2147483647 h 1920"/>
              <a:gd name="T12" fmla="*/ 2147483647 w 5884"/>
              <a:gd name="T13" fmla="*/ 2147483647 h 1920"/>
              <a:gd name="T14" fmla="*/ 2147483647 w 5884"/>
              <a:gd name="T15" fmla="*/ 2147483647 h 1920"/>
              <a:gd name="T16" fmla="*/ 2147483647 w 5884"/>
              <a:gd name="T17" fmla="*/ 2147483647 h 1920"/>
              <a:gd name="T18" fmla="*/ 2147483647 w 5884"/>
              <a:gd name="T19" fmla="*/ 2147483647 h 1920"/>
              <a:gd name="T20" fmla="*/ 2147483647 w 5884"/>
              <a:gd name="T21" fmla="*/ 2147483647 h 1920"/>
              <a:gd name="T22" fmla="*/ 2147483647 w 5884"/>
              <a:gd name="T23" fmla="*/ 2147483647 h 1920"/>
              <a:gd name="T24" fmla="*/ 2147483647 w 5884"/>
              <a:gd name="T25" fmla="*/ 2147483647 h 1920"/>
              <a:gd name="T26" fmla="*/ 2147483647 w 5884"/>
              <a:gd name="T27" fmla="*/ 2147483647 h 1920"/>
              <a:gd name="T28" fmla="*/ 2147483647 w 5884"/>
              <a:gd name="T29" fmla="*/ 2147483647 h 1920"/>
              <a:gd name="T30" fmla="*/ 2147483647 w 5884"/>
              <a:gd name="T31" fmla="*/ 2147483647 h 1920"/>
              <a:gd name="T32" fmla="*/ 2147483647 w 5884"/>
              <a:gd name="T33" fmla="*/ 2147483647 h 1920"/>
              <a:gd name="T34" fmla="*/ 2147483647 w 5884"/>
              <a:gd name="T35" fmla="*/ 2147483647 h 1920"/>
              <a:gd name="T36" fmla="*/ 2147483647 w 5884"/>
              <a:gd name="T37" fmla="*/ 2147483647 h 1920"/>
              <a:gd name="T38" fmla="*/ 2147483647 w 5884"/>
              <a:gd name="T39" fmla="*/ 2147483647 h 1920"/>
              <a:gd name="T40" fmla="*/ 2147483647 w 5884"/>
              <a:gd name="T41" fmla="*/ 2147483647 h 1920"/>
              <a:gd name="T42" fmla="*/ 2147483647 w 5884"/>
              <a:gd name="T43" fmla="*/ 2147483647 h 1920"/>
              <a:gd name="T44" fmla="*/ 2147483647 w 5884"/>
              <a:gd name="T45" fmla="*/ 2147483647 h 1920"/>
              <a:gd name="T46" fmla="*/ 2147483647 w 5884"/>
              <a:gd name="T47" fmla="*/ 2147483647 h 1920"/>
              <a:gd name="T48" fmla="*/ 2147483647 w 5884"/>
              <a:gd name="T49" fmla="*/ 2147483647 h 1920"/>
              <a:gd name="T50" fmla="*/ 2147483647 w 5884"/>
              <a:gd name="T51" fmla="*/ 2147483647 h 1920"/>
              <a:gd name="T52" fmla="*/ 0 w 5884"/>
              <a:gd name="T53" fmla="*/ 2147483647 h 1920"/>
              <a:gd name="T54" fmla="*/ 2147483647 w 5884"/>
              <a:gd name="T55" fmla="*/ 2147483647 h 1920"/>
              <a:gd name="T56" fmla="*/ 2147483647 w 5884"/>
              <a:gd name="T57" fmla="*/ 2147483647 h 1920"/>
              <a:gd name="T58" fmla="*/ 2147483647 w 5884"/>
              <a:gd name="T59" fmla="*/ 2147483647 h 1920"/>
              <a:gd name="T60" fmla="*/ 2147483647 w 5884"/>
              <a:gd name="T61" fmla="*/ 2147483647 h 1920"/>
              <a:gd name="T62" fmla="*/ 2147483647 w 5884"/>
              <a:gd name="T63" fmla="*/ 2147483647 h 1920"/>
              <a:gd name="T64" fmla="*/ 2147483647 w 5884"/>
              <a:gd name="T65" fmla="*/ 2147483647 h 1920"/>
              <a:gd name="T66" fmla="*/ 2147483647 w 5884"/>
              <a:gd name="T67" fmla="*/ 2147483647 h 1920"/>
              <a:gd name="T68" fmla="*/ 2147483647 w 5884"/>
              <a:gd name="T69" fmla="*/ 2147483647 h 1920"/>
              <a:gd name="T70" fmla="*/ 2147483647 w 5884"/>
              <a:gd name="T71" fmla="*/ 2147483647 h 1920"/>
              <a:gd name="T72" fmla="*/ 2147483647 w 5884"/>
              <a:gd name="T73" fmla="*/ 2147483647 h 1920"/>
              <a:gd name="T74" fmla="*/ 2147483647 w 5884"/>
              <a:gd name="T75" fmla="*/ 2147483647 h 1920"/>
              <a:gd name="T76" fmla="*/ 2147483647 w 5884"/>
              <a:gd name="T77" fmla="*/ 2147483647 h 1920"/>
              <a:gd name="T78" fmla="*/ 2147483647 w 5884"/>
              <a:gd name="T79" fmla="*/ 2147483647 h 1920"/>
              <a:gd name="T80" fmla="*/ 2147483647 w 5884"/>
              <a:gd name="T81" fmla="*/ 2147483647 h 1920"/>
              <a:gd name="T82" fmla="*/ 2147483647 w 5884"/>
              <a:gd name="T83" fmla="*/ 2147483647 h 1920"/>
              <a:gd name="T84" fmla="*/ 2147483647 w 5884"/>
              <a:gd name="T85" fmla="*/ 2147483647 h 1920"/>
              <a:gd name="T86" fmla="*/ 2147483647 w 5884"/>
              <a:gd name="T87" fmla="*/ 2147483647 h 1920"/>
              <a:gd name="T88" fmla="*/ 2147483647 w 5884"/>
              <a:gd name="T89" fmla="*/ 2147483647 h 1920"/>
              <a:gd name="T90" fmla="*/ 2147483647 w 5884"/>
              <a:gd name="T91" fmla="*/ 2147483647 h 1920"/>
              <a:gd name="T92" fmla="*/ 2147483647 w 5884"/>
              <a:gd name="T93" fmla="*/ 2147483647 h 1920"/>
              <a:gd name="T94" fmla="*/ 2147483647 w 5884"/>
              <a:gd name="T95" fmla="*/ 2147483647 h 1920"/>
              <a:gd name="T96" fmla="*/ 2147483647 w 5884"/>
              <a:gd name="T97" fmla="*/ 2147483647 h 1920"/>
              <a:gd name="T98" fmla="*/ 2147483647 w 5884"/>
              <a:gd name="T99" fmla="*/ 2147483647 h 1920"/>
              <a:gd name="T100" fmla="*/ 2147483647 w 5884"/>
              <a:gd name="T101" fmla="*/ 2147483647 h 1920"/>
              <a:gd name="T102" fmla="*/ 2147483647 w 5884"/>
              <a:gd name="T103" fmla="*/ 2147483647 h 1920"/>
              <a:gd name="T104" fmla="*/ 2147483647 w 5884"/>
              <a:gd name="T105" fmla="*/ 2147483647 h 1920"/>
              <a:gd name="T106" fmla="*/ 2147483647 w 5884"/>
              <a:gd name="T107" fmla="*/ 2147483647 h 1920"/>
              <a:gd name="T108" fmla="*/ 2147483647 w 5884"/>
              <a:gd name="T109" fmla="*/ 2147483647 h 1920"/>
              <a:gd name="T110" fmla="*/ 2147483647 w 5884"/>
              <a:gd name="T111" fmla="*/ 2147483647 h 1920"/>
              <a:gd name="T112" fmla="*/ 0 w 5884"/>
              <a:gd name="T113" fmla="*/ 2147483647 h 1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84" h="1920">
                <a:moveTo>
                  <a:pt x="2942" y="1920"/>
                </a:moveTo>
                <a:lnTo>
                  <a:pt x="2942" y="1920"/>
                </a:lnTo>
                <a:lnTo>
                  <a:pt x="0" y="1920"/>
                </a:lnTo>
                <a:lnTo>
                  <a:pt x="4" y="1786"/>
                </a:lnTo>
                <a:lnTo>
                  <a:pt x="27" y="1647"/>
                </a:lnTo>
                <a:lnTo>
                  <a:pt x="65" y="1512"/>
                </a:lnTo>
                <a:lnTo>
                  <a:pt x="119" y="1382"/>
                </a:lnTo>
                <a:lnTo>
                  <a:pt x="184" y="1251"/>
                </a:lnTo>
                <a:lnTo>
                  <a:pt x="265" y="1124"/>
                </a:lnTo>
                <a:lnTo>
                  <a:pt x="357" y="1001"/>
                </a:lnTo>
                <a:lnTo>
                  <a:pt x="465" y="885"/>
                </a:lnTo>
                <a:lnTo>
                  <a:pt x="584" y="770"/>
                </a:lnTo>
                <a:lnTo>
                  <a:pt x="718" y="666"/>
                </a:lnTo>
                <a:lnTo>
                  <a:pt x="860" y="566"/>
                </a:lnTo>
                <a:lnTo>
                  <a:pt x="1014" y="470"/>
                </a:lnTo>
                <a:lnTo>
                  <a:pt x="1175" y="385"/>
                </a:lnTo>
                <a:lnTo>
                  <a:pt x="1348" y="308"/>
                </a:lnTo>
                <a:lnTo>
                  <a:pt x="1529" y="235"/>
                </a:lnTo>
                <a:lnTo>
                  <a:pt x="1717" y="177"/>
                </a:lnTo>
                <a:lnTo>
                  <a:pt x="1913" y="123"/>
                </a:lnTo>
                <a:lnTo>
                  <a:pt x="2113" y="81"/>
                </a:lnTo>
                <a:lnTo>
                  <a:pt x="2316" y="46"/>
                </a:lnTo>
                <a:lnTo>
                  <a:pt x="2523" y="19"/>
                </a:lnTo>
                <a:lnTo>
                  <a:pt x="2731" y="8"/>
                </a:lnTo>
                <a:lnTo>
                  <a:pt x="2942" y="0"/>
                </a:lnTo>
                <a:lnTo>
                  <a:pt x="3150" y="8"/>
                </a:lnTo>
                <a:lnTo>
                  <a:pt x="3361" y="19"/>
                </a:lnTo>
                <a:lnTo>
                  <a:pt x="3564" y="46"/>
                </a:lnTo>
                <a:lnTo>
                  <a:pt x="3768" y="81"/>
                </a:lnTo>
                <a:lnTo>
                  <a:pt x="3968" y="123"/>
                </a:lnTo>
                <a:lnTo>
                  <a:pt x="4164" y="177"/>
                </a:lnTo>
                <a:lnTo>
                  <a:pt x="4352" y="235"/>
                </a:lnTo>
                <a:lnTo>
                  <a:pt x="4532" y="308"/>
                </a:lnTo>
                <a:lnTo>
                  <a:pt x="4705" y="385"/>
                </a:lnTo>
                <a:lnTo>
                  <a:pt x="4866" y="470"/>
                </a:lnTo>
                <a:lnTo>
                  <a:pt x="5020" y="566"/>
                </a:lnTo>
                <a:lnTo>
                  <a:pt x="5162" y="666"/>
                </a:lnTo>
                <a:lnTo>
                  <a:pt x="5297" y="770"/>
                </a:lnTo>
                <a:lnTo>
                  <a:pt x="5416" y="885"/>
                </a:lnTo>
                <a:lnTo>
                  <a:pt x="5523" y="1001"/>
                </a:lnTo>
                <a:lnTo>
                  <a:pt x="5615" y="1124"/>
                </a:lnTo>
                <a:lnTo>
                  <a:pt x="5696" y="1251"/>
                </a:lnTo>
                <a:lnTo>
                  <a:pt x="5765" y="1382"/>
                </a:lnTo>
                <a:lnTo>
                  <a:pt x="5815" y="1512"/>
                </a:lnTo>
                <a:lnTo>
                  <a:pt x="5854" y="1647"/>
                </a:lnTo>
                <a:lnTo>
                  <a:pt x="5877" y="1786"/>
                </a:lnTo>
                <a:lnTo>
                  <a:pt x="5884" y="1920"/>
                </a:lnTo>
                <a:lnTo>
                  <a:pt x="2942" y="1920"/>
                </a:lnTo>
                <a:close/>
                <a:moveTo>
                  <a:pt x="5861" y="1786"/>
                </a:moveTo>
                <a:lnTo>
                  <a:pt x="5838" y="1651"/>
                </a:lnTo>
                <a:lnTo>
                  <a:pt x="5800" y="1520"/>
                </a:lnTo>
                <a:lnTo>
                  <a:pt x="5750" y="1389"/>
                </a:lnTo>
                <a:lnTo>
                  <a:pt x="5685" y="1258"/>
                </a:lnTo>
                <a:lnTo>
                  <a:pt x="5604" y="1131"/>
                </a:lnTo>
                <a:lnTo>
                  <a:pt x="5512" y="1012"/>
                </a:lnTo>
                <a:lnTo>
                  <a:pt x="5404" y="893"/>
                </a:lnTo>
                <a:lnTo>
                  <a:pt x="5285" y="781"/>
                </a:lnTo>
                <a:lnTo>
                  <a:pt x="5155" y="677"/>
                </a:lnTo>
                <a:lnTo>
                  <a:pt x="5012" y="577"/>
                </a:lnTo>
                <a:lnTo>
                  <a:pt x="4859" y="485"/>
                </a:lnTo>
                <a:lnTo>
                  <a:pt x="4697" y="400"/>
                </a:lnTo>
                <a:lnTo>
                  <a:pt x="4525" y="320"/>
                </a:lnTo>
                <a:lnTo>
                  <a:pt x="4344" y="250"/>
                </a:lnTo>
                <a:lnTo>
                  <a:pt x="4160" y="189"/>
                </a:lnTo>
                <a:lnTo>
                  <a:pt x="3964" y="139"/>
                </a:lnTo>
                <a:lnTo>
                  <a:pt x="3768" y="96"/>
                </a:lnTo>
                <a:lnTo>
                  <a:pt x="3564" y="62"/>
                </a:lnTo>
                <a:lnTo>
                  <a:pt x="3357" y="35"/>
                </a:lnTo>
                <a:lnTo>
                  <a:pt x="3150" y="23"/>
                </a:lnTo>
                <a:lnTo>
                  <a:pt x="2942" y="16"/>
                </a:lnTo>
                <a:lnTo>
                  <a:pt x="2731" y="23"/>
                </a:lnTo>
                <a:lnTo>
                  <a:pt x="2523" y="35"/>
                </a:lnTo>
                <a:lnTo>
                  <a:pt x="2316" y="62"/>
                </a:lnTo>
                <a:lnTo>
                  <a:pt x="2113" y="96"/>
                </a:lnTo>
                <a:lnTo>
                  <a:pt x="1917" y="139"/>
                </a:lnTo>
                <a:lnTo>
                  <a:pt x="1721" y="189"/>
                </a:lnTo>
                <a:lnTo>
                  <a:pt x="1536" y="250"/>
                </a:lnTo>
                <a:lnTo>
                  <a:pt x="1356" y="320"/>
                </a:lnTo>
                <a:lnTo>
                  <a:pt x="1183" y="400"/>
                </a:lnTo>
                <a:lnTo>
                  <a:pt x="1022" y="485"/>
                </a:lnTo>
                <a:lnTo>
                  <a:pt x="868" y="577"/>
                </a:lnTo>
                <a:lnTo>
                  <a:pt x="726" y="677"/>
                </a:lnTo>
                <a:lnTo>
                  <a:pt x="595" y="781"/>
                </a:lnTo>
                <a:lnTo>
                  <a:pt x="476" y="893"/>
                </a:lnTo>
                <a:lnTo>
                  <a:pt x="369" y="1012"/>
                </a:lnTo>
                <a:lnTo>
                  <a:pt x="277" y="1131"/>
                </a:lnTo>
                <a:lnTo>
                  <a:pt x="196" y="1258"/>
                </a:lnTo>
                <a:lnTo>
                  <a:pt x="131" y="1389"/>
                </a:lnTo>
                <a:lnTo>
                  <a:pt x="81" y="1520"/>
                </a:lnTo>
                <a:lnTo>
                  <a:pt x="42" y="1651"/>
                </a:lnTo>
                <a:lnTo>
                  <a:pt x="19" y="1786"/>
                </a:lnTo>
                <a:lnTo>
                  <a:pt x="15" y="1905"/>
                </a:lnTo>
                <a:lnTo>
                  <a:pt x="0" y="1905"/>
                </a:lnTo>
                <a:lnTo>
                  <a:pt x="5865" y="1905"/>
                </a:lnTo>
                <a:lnTo>
                  <a:pt x="5861" y="1786"/>
                </a:lnTo>
                <a:close/>
              </a:path>
            </a:pathLst>
          </a:custGeom>
          <a:solidFill>
            <a:schemeClr val="folHlink"/>
          </a:solidFill>
          <a:ln w="9525">
            <a:solidFill>
              <a:schemeClr val="folHlink"/>
            </a:solidFill>
            <a:round/>
            <a:headEnd/>
            <a:tailEnd/>
          </a:ln>
        </p:spPr>
        <p:txBody>
          <a:bodyPr/>
          <a:lstStyle/>
          <a:p>
            <a:endParaRPr lang="en-AU" sz="1673"/>
          </a:p>
        </p:txBody>
      </p:sp>
      <p:sp>
        <p:nvSpPr>
          <p:cNvPr id="2052" name="Line 162">
            <a:extLst>
              <a:ext uri="{FF2B5EF4-FFF2-40B4-BE49-F238E27FC236}">
                <a16:creationId xmlns:a16="http://schemas.microsoft.com/office/drawing/2014/main" id="{58210843-9AB7-4229-B9B1-B892D8FAB057}"/>
              </a:ext>
            </a:extLst>
          </p:cNvPr>
          <p:cNvSpPr>
            <a:spLocks noChangeShapeType="1"/>
          </p:cNvSpPr>
          <p:nvPr/>
        </p:nvSpPr>
        <p:spPr bwMode="auto">
          <a:xfrm flipV="1">
            <a:off x="6532647" y="6061832"/>
            <a:ext cx="375279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4" name="Line 164">
            <a:extLst>
              <a:ext uri="{FF2B5EF4-FFF2-40B4-BE49-F238E27FC236}">
                <a16:creationId xmlns:a16="http://schemas.microsoft.com/office/drawing/2014/main" id="{ADEBC97D-79A6-4EF2-8E44-730539F4AC7B}"/>
              </a:ext>
            </a:extLst>
          </p:cNvPr>
          <p:cNvSpPr>
            <a:spLocks noChangeShapeType="1"/>
          </p:cNvSpPr>
          <p:nvPr/>
        </p:nvSpPr>
        <p:spPr bwMode="auto">
          <a:xfrm>
            <a:off x="1794446" y="4403757"/>
            <a:ext cx="43428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5" name="Line 165">
            <a:extLst>
              <a:ext uri="{FF2B5EF4-FFF2-40B4-BE49-F238E27FC236}">
                <a16:creationId xmlns:a16="http://schemas.microsoft.com/office/drawing/2014/main" id="{3329503A-81AE-44FC-A917-4085CCD724E3}"/>
              </a:ext>
            </a:extLst>
          </p:cNvPr>
          <p:cNvSpPr>
            <a:spLocks noChangeShapeType="1"/>
          </p:cNvSpPr>
          <p:nvPr/>
        </p:nvSpPr>
        <p:spPr bwMode="auto">
          <a:xfrm flipV="1">
            <a:off x="1804772" y="3365247"/>
            <a:ext cx="0" cy="13409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6" name="Line 166">
            <a:extLst>
              <a:ext uri="{FF2B5EF4-FFF2-40B4-BE49-F238E27FC236}">
                <a16:creationId xmlns:a16="http://schemas.microsoft.com/office/drawing/2014/main" id="{125A82D2-CA52-4277-9526-C0C4BC016BB0}"/>
              </a:ext>
            </a:extLst>
          </p:cNvPr>
          <p:cNvSpPr>
            <a:spLocks noChangeShapeType="1"/>
          </p:cNvSpPr>
          <p:nvPr/>
        </p:nvSpPr>
        <p:spPr bwMode="auto">
          <a:xfrm>
            <a:off x="6516420" y="2629145"/>
            <a:ext cx="39917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7" name="Line 167">
            <a:extLst>
              <a:ext uri="{FF2B5EF4-FFF2-40B4-BE49-F238E27FC236}">
                <a16:creationId xmlns:a16="http://schemas.microsoft.com/office/drawing/2014/main" id="{F4498FEA-19DB-4C6F-8CE3-16492D373B91}"/>
              </a:ext>
            </a:extLst>
          </p:cNvPr>
          <p:cNvSpPr>
            <a:spLocks noChangeShapeType="1"/>
          </p:cNvSpPr>
          <p:nvPr/>
        </p:nvSpPr>
        <p:spPr bwMode="auto">
          <a:xfrm>
            <a:off x="1794446" y="2637996"/>
            <a:ext cx="43428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8" name="Text Box 168">
            <a:extLst>
              <a:ext uri="{FF2B5EF4-FFF2-40B4-BE49-F238E27FC236}">
                <a16:creationId xmlns:a16="http://schemas.microsoft.com/office/drawing/2014/main" id="{742401D6-EB0A-42F4-A390-604E7D983DFF}"/>
              </a:ext>
            </a:extLst>
          </p:cNvPr>
          <p:cNvSpPr txBox="1">
            <a:spLocks noChangeArrowheads="1"/>
          </p:cNvSpPr>
          <p:nvPr/>
        </p:nvSpPr>
        <p:spPr bwMode="auto">
          <a:xfrm>
            <a:off x="1912459" y="4834502"/>
            <a:ext cx="911646" cy="3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Crucifixion</a:t>
            </a:r>
          </a:p>
          <a:p>
            <a:pPr algn="ctr"/>
            <a:r>
              <a:rPr lang="en-AU" altLang="en-US" sz="929"/>
              <a:t>1 Cor 5:7</a:t>
            </a:r>
            <a:endParaRPr lang="en-AU" altLang="en-US" sz="2137"/>
          </a:p>
        </p:txBody>
      </p:sp>
      <p:sp>
        <p:nvSpPr>
          <p:cNvPr id="2059" name="Text Box 169">
            <a:extLst>
              <a:ext uri="{FF2B5EF4-FFF2-40B4-BE49-F238E27FC236}">
                <a16:creationId xmlns:a16="http://schemas.microsoft.com/office/drawing/2014/main" id="{05F9DE59-4A3D-435D-A993-06DBF1BC3A5E}"/>
              </a:ext>
            </a:extLst>
          </p:cNvPr>
          <p:cNvSpPr txBox="1">
            <a:spLocks noChangeArrowheads="1"/>
          </p:cNvSpPr>
          <p:nvPr/>
        </p:nvSpPr>
        <p:spPr bwMode="auto">
          <a:xfrm>
            <a:off x="3129462" y="179983"/>
            <a:ext cx="6321044" cy="5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3200" b="1" dirty="0"/>
              <a:t>When is Atonement Completed?</a:t>
            </a:r>
            <a:endParaRPr lang="en-AU" altLang="en-US" sz="2800" b="1" dirty="0"/>
          </a:p>
        </p:txBody>
      </p:sp>
      <p:sp>
        <p:nvSpPr>
          <p:cNvPr id="2061" name="Line 171">
            <a:extLst>
              <a:ext uri="{FF2B5EF4-FFF2-40B4-BE49-F238E27FC236}">
                <a16:creationId xmlns:a16="http://schemas.microsoft.com/office/drawing/2014/main" id="{C3294042-D706-4E86-8C27-F2D3F848F489}"/>
              </a:ext>
            </a:extLst>
          </p:cNvPr>
          <p:cNvSpPr>
            <a:spLocks noChangeShapeType="1"/>
          </p:cNvSpPr>
          <p:nvPr/>
        </p:nvSpPr>
        <p:spPr bwMode="auto">
          <a:xfrm flipV="1">
            <a:off x="550607" y="6061832"/>
            <a:ext cx="559997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63" name="Text Box 173">
            <a:extLst>
              <a:ext uri="{FF2B5EF4-FFF2-40B4-BE49-F238E27FC236}">
                <a16:creationId xmlns:a16="http://schemas.microsoft.com/office/drawing/2014/main" id="{406D0CED-E394-4FE6-808A-600C9546DDDA}"/>
              </a:ext>
            </a:extLst>
          </p:cNvPr>
          <p:cNvSpPr txBox="1">
            <a:spLocks noChangeArrowheads="1"/>
          </p:cNvSpPr>
          <p:nvPr/>
        </p:nvSpPr>
        <p:spPr bwMode="auto">
          <a:xfrm>
            <a:off x="1809198" y="3008260"/>
            <a:ext cx="1037034" cy="722297"/>
          </a:xfrm>
          <a:prstGeom prst="rect">
            <a:avLst/>
          </a:prstGeom>
          <a:noFill/>
          <a:ln>
            <a:noFill/>
          </a:ln>
          <a:effec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dirty="0"/>
              <a:t>Passover</a:t>
            </a:r>
            <a:endParaRPr lang="en-AU" altLang="en-US" sz="1022" dirty="0"/>
          </a:p>
          <a:p>
            <a:pPr algn="ctr"/>
            <a:r>
              <a:rPr lang="en-AU" altLang="en-US" sz="1022" dirty="0"/>
              <a:t>Nissan 14</a:t>
            </a:r>
          </a:p>
          <a:p>
            <a:pPr algn="ctr"/>
            <a:r>
              <a:rPr lang="en-AU" altLang="en-US" sz="1022" dirty="0"/>
              <a:t>First Month</a:t>
            </a:r>
          </a:p>
          <a:p>
            <a:pPr algn="ctr"/>
            <a:r>
              <a:rPr lang="en-AU" altLang="en-US" sz="1022" dirty="0"/>
              <a:t>Lev 23:5; Ex 12</a:t>
            </a:r>
            <a:endParaRPr lang="en-AU" altLang="en-US" sz="2416" dirty="0"/>
          </a:p>
        </p:txBody>
      </p:sp>
      <p:sp>
        <p:nvSpPr>
          <p:cNvPr id="2073" name="Text Box 183">
            <a:extLst>
              <a:ext uri="{FF2B5EF4-FFF2-40B4-BE49-F238E27FC236}">
                <a16:creationId xmlns:a16="http://schemas.microsoft.com/office/drawing/2014/main" id="{92710BFE-E3BF-45BD-815E-DD3B6BB6384A}"/>
              </a:ext>
            </a:extLst>
          </p:cNvPr>
          <p:cNvSpPr txBox="1">
            <a:spLocks noChangeArrowheads="1"/>
          </p:cNvSpPr>
          <p:nvPr/>
        </p:nvSpPr>
        <p:spPr bwMode="auto">
          <a:xfrm>
            <a:off x="7963549" y="2997934"/>
            <a:ext cx="1230280" cy="7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Day of Atonement</a:t>
            </a:r>
            <a:endParaRPr lang="en-AU" altLang="en-US" sz="1022"/>
          </a:p>
          <a:p>
            <a:pPr algn="ctr"/>
            <a:r>
              <a:rPr lang="en-AU" altLang="en-US" sz="1022"/>
              <a:t>Tishri 10</a:t>
            </a:r>
          </a:p>
          <a:p>
            <a:pPr algn="ctr"/>
            <a:r>
              <a:rPr lang="en-AU" altLang="en-US" sz="1022"/>
              <a:t>Seventh Month</a:t>
            </a:r>
          </a:p>
          <a:p>
            <a:pPr algn="ctr"/>
            <a:r>
              <a:rPr lang="en-AU" altLang="en-US" sz="1022"/>
              <a:t>Lev 23:27-32</a:t>
            </a:r>
          </a:p>
        </p:txBody>
      </p:sp>
      <p:grpSp>
        <p:nvGrpSpPr>
          <p:cNvPr id="2075" name="Group 185">
            <a:extLst>
              <a:ext uri="{FF2B5EF4-FFF2-40B4-BE49-F238E27FC236}">
                <a16:creationId xmlns:a16="http://schemas.microsoft.com/office/drawing/2014/main" id="{7CC59EB2-FECD-4518-B5CC-9BF15A8AA749}"/>
              </a:ext>
            </a:extLst>
          </p:cNvPr>
          <p:cNvGrpSpPr>
            <a:grpSpLocks/>
          </p:cNvGrpSpPr>
          <p:nvPr/>
        </p:nvGrpSpPr>
        <p:grpSpPr bwMode="auto">
          <a:xfrm>
            <a:off x="6147631" y="2268719"/>
            <a:ext cx="379116" cy="660870"/>
            <a:chOff x="2856" y="1236"/>
            <a:chExt cx="234" cy="420"/>
          </a:xfrm>
        </p:grpSpPr>
        <p:sp>
          <p:nvSpPr>
            <p:cNvPr id="2126" name="Line 186">
              <a:extLst>
                <a:ext uri="{FF2B5EF4-FFF2-40B4-BE49-F238E27FC236}">
                  <a16:creationId xmlns:a16="http://schemas.microsoft.com/office/drawing/2014/main" id="{0BD85F8C-A4F4-4714-BDC9-40AABFB7C077}"/>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7" name="Line 187">
              <a:extLst>
                <a:ext uri="{FF2B5EF4-FFF2-40B4-BE49-F238E27FC236}">
                  <a16:creationId xmlns:a16="http://schemas.microsoft.com/office/drawing/2014/main" id="{68A5607F-89DA-42CE-9C92-5DDDEBD1F416}"/>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8" name="Line 188">
              <a:extLst>
                <a:ext uri="{FF2B5EF4-FFF2-40B4-BE49-F238E27FC236}">
                  <a16:creationId xmlns:a16="http://schemas.microsoft.com/office/drawing/2014/main" id="{EA04B3E1-15EA-4181-A2B6-AC6937BB2993}"/>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9" name="Line 189">
              <a:extLst>
                <a:ext uri="{FF2B5EF4-FFF2-40B4-BE49-F238E27FC236}">
                  <a16:creationId xmlns:a16="http://schemas.microsoft.com/office/drawing/2014/main" id="{1EC81313-3040-45CB-B4EC-D0E465F5221A}"/>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30" name="Line 190">
              <a:extLst>
                <a:ext uri="{FF2B5EF4-FFF2-40B4-BE49-F238E27FC236}">
                  <a16:creationId xmlns:a16="http://schemas.microsoft.com/office/drawing/2014/main" id="{EFC008D1-B3B2-45C2-A9D8-E4FC298FF589}"/>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31" name="Line 191">
              <a:extLst>
                <a:ext uri="{FF2B5EF4-FFF2-40B4-BE49-F238E27FC236}">
                  <a16:creationId xmlns:a16="http://schemas.microsoft.com/office/drawing/2014/main" id="{2C69F6BC-884E-4FE8-8220-634DB666D72C}"/>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76" name="Line 192">
            <a:extLst>
              <a:ext uri="{FF2B5EF4-FFF2-40B4-BE49-F238E27FC236}">
                <a16:creationId xmlns:a16="http://schemas.microsoft.com/office/drawing/2014/main" id="{6303010D-4142-4C2D-943C-EC69F936CA7F}"/>
              </a:ext>
            </a:extLst>
          </p:cNvPr>
          <p:cNvSpPr>
            <a:spLocks noChangeShapeType="1"/>
          </p:cNvSpPr>
          <p:nvPr/>
        </p:nvSpPr>
        <p:spPr bwMode="auto">
          <a:xfrm flipV="1">
            <a:off x="10508192" y="2045109"/>
            <a:ext cx="0" cy="8952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77" name="Line 193">
            <a:extLst>
              <a:ext uri="{FF2B5EF4-FFF2-40B4-BE49-F238E27FC236}">
                <a16:creationId xmlns:a16="http://schemas.microsoft.com/office/drawing/2014/main" id="{45C3F318-C73A-4EDC-8C18-A88DB4C218F1}"/>
              </a:ext>
            </a:extLst>
          </p:cNvPr>
          <p:cNvSpPr>
            <a:spLocks noChangeShapeType="1"/>
          </p:cNvSpPr>
          <p:nvPr/>
        </p:nvSpPr>
        <p:spPr bwMode="auto">
          <a:xfrm flipV="1">
            <a:off x="1804772" y="2045109"/>
            <a:ext cx="0" cy="8952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nvGrpSpPr>
          <p:cNvPr id="2081" name="Group 197">
            <a:extLst>
              <a:ext uri="{FF2B5EF4-FFF2-40B4-BE49-F238E27FC236}">
                <a16:creationId xmlns:a16="http://schemas.microsoft.com/office/drawing/2014/main" id="{E235923A-225C-4CA8-872D-4A0B6AF34B7C}"/>
              </a:ext>
            </a:extLst>
          </p:cNvPr>
          <p:cNvGrpSpPr>
            <a:grpSpLocks/>
          </p:cNvGrpSpPr>
          <p:nvPr/>
        </p:nvGrpSpPr>
        <p:grpSpPr bwMode="auto">
          <a:xfrm>
            <a:off x="6126979" y="4034968"/>
            <a:ext cx="380590" cy="660870"/>
            <a:chOff x="2856" y="1236"/>
            <a:chExt cx="234" cy="420"/>
          </a:xfrm>
        </p:grpSpPr>
        <p:sp>
          <p:nvSpPr>
            <p:cNvPr id="2120" name="Line 198">
              <a:extLst>
                <a:ext uri="{FF2B5EF4-FFF2-40B4-BE49-F238E27FC236}">
                  <a16:creationId xmlns:a16="http://schemas.microsoft.com/office/drawing/2014/main" id="{B7BC96C6-324C-4DAE-9CEB-CC4C258E1B31}"/>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1" name="Line 199">
              <a:extLst>
                <a:ext uri="{FF2B5EF4-FFF2-40B4-BE49-F238E27FC236}">
                  <a16:creationId xmlns:a16="http://schemas.microsoft.com/office/drawing/2014/main" id="{1944CECC-DCA1-41E6-B570-F1EA1217EF7C}"/>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2" name="Line 200">
              <a:extLst>
                <a:ext uri="{FF2B5EF4-FFF2-40B4-BE49-F238E27FC236}">
                  <a16:creationId xmlns:a16="http://schemas.microsoft.com/office/drawing/2014/main" id="{1F3CE3E3-3C51-40CC-B8AE-80F9A9371CA0}"/>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3" name="Line 201">
              <a:extLst>
                <a:ext uri="{FF2B5EF4-FFF2-40B4-BE49-F238E27FC236}">
                  <a16:creationId xmlns:a16="http://schemas.microsoft.com/office/drawing/2014/main" id="{2328C304-58D5-4E80-965B-FF7F85840CB7}"/>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4" name="Line 202">
              <a:extLst>
                <a:ext uri="{FF2B5EF4-FFF2-40B4-BE49-F238E27FC236}">
                  <a16:creationId xmlns:a16="http://schemas.microsoft.com/office/drawing/2014/main" id="{510CB343-6E0A-4B37-BB3A-08D0A607520E}"/>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5" name="Line 203">
              <a:extLst>
                <a:ext uri="{FF2B5EF4-FFF2-40B4-BE49-F238E27FC236}">
                  <a16:creationId xmlns:a16="http://schemas.microsoft.com/office/drawing/2014/main" id="{D044507F-940F-472B-B08E-9BC878503FE9}"/>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82" name="Line 204">
            <a:extLst>
              <a:ext uri="{FF2B5EF4-FFF2-40B4-BE49-F238E27FC236}">
                <a16:creationId xmlns:a16="http://schemas.microsoft.com/office/drawing/2014/main" id="{AC042179-979F-498A-884D-239343F3D3B0}"/>
              </a:ext>
            </a:extLst>
          </p:cNvPr>
          <p:cNvSpPr>
            <a:spLocks noChangeShapeType="1"/>
          </p:cNvSpPr>
          <p:nvPr/>
        </p:nvSpPr>
        <p:spPr bwMode="auto">
          <a:xfrm>
            <a:off x="6526747" y="4375729"/>
            <a:ext cx="39917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83" name="Line 205">
            <a:extLst>
              <a:ext uri="{FF2B5EF4-FFF2-40B4-BE49-F238E27FC236}">
                <a16:creationId xmlns:a16="http://schemas.microsoft.com/office/drawing/2014/main" id="{0225FAD9-8453-4FBD-92F2-1FE87845CDF3}"/>
              </a:ext>
            </a:extLst>
          </p:cNvPr>
          <p:cNvSpPr>
            <a:spLocks noChangeShapeType="1"/>
          </p:cNvSpPr>
          <p:nvPr/>
        </p:nvSpPr>
        <p:spPr bwMode="auto">
          <a:xfrm flipV="1">
            <a:off x="10518518" y="3346071"/>
            <a:ext cx="0" cy="13409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pic>
        <p:nvPicPr>
          <p:cNvPr id="2087" name="Picture 209">
            <a:extLst>
              <a:ext uri="{FF2B5EF4-FFF2-40B4-BE49-F238E27FC236}">
                <a16:creationId xmlns:a16="http://schemas.microsoft.com/office/drawing/2014/main" id="{7B72128D-EBB1-4615-971B-64D646C32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824" y="3965636"/>
            <a:ext cx="1181600" cy="8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89" name="Group 211">
            <a:extLst>
              <a:ext uri="{FF2B5EF4-FFF2-40B4-BE49-F238E27FC236}">
                <a16:creationId xmlns:a16="http://schemas.microsoft.com/office/drawing/2014/main" id="{80C64281-F97F-472C-8F5A-F675B02F6E17}"/>
              </a:ext>
            </a:extLst>
          </p:cNvPr>
          <p:cNvGrpSpPr>
            <a:grpSpLocks/>
          </p:cNvGrpSpPr>
          <p:nvPr/>
        </p:nvGrpSpPr>
        <p:grpSpPr bwMode="auto">
          <a:xfrm>
            <a:off x="6156482" y="5709270"/>
            <a:ext cx="380590" cy="660870"/>
            <a:chOff x="2856" y="1236"/>
            <a:chExt cx="234" cy="420"/>
          </a:xfrm>
        </p:grpSpPr>
        <p:sp>
          <p:nvSpPr>
            <p:cNvPr id="2114" name="Line 212">
              <a:extLst>
                <a:ext uri="{FF2B5EF4-FFF2-40B4-BE49-F238E27FC236}">
                  <a16:creationId xmlns:a16="http://schemas.microsoft.com/office/drawing/2014/main" id="{EA6680CA-507D-4C07-B97C-5BE60E04A49E}"/>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5" name="Line 213">
              <a:extLst>
                <a:ext uri="{FF2B5EF4-FFF2-40B4-BE49-F238E27FC236}">
                  <a16:creationId xmlns:a16="http://schemas.microsoft.com/office/drawing/2014/main" id="{8DC2CEC7-68D5-4A68-8A9A-13ED9A1DC4D1}"/>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6" name="Line 214">
              <a:extLst>
                <a:ext uri="{FF2B5EF4-FFF2-40B4-BE49-F238E27FC236}">
                  <a16:creationId xmlns:a16="http://schemas.microsoft.com/office/drawing/2014/main" id="{00574D02-5620-45D3-AB02-8BA2C89A2BB8}"/>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7" name="Line 215">
              <a:extLst>
                <a:ext uri="{FF2B5EF4-FFF2-40B4-BE49-F238E27FC236}">
                  <a16:creationId xmlns:a16="http://schemas.microsoft.com/office/drawing/2014/main" id="{636C8309-1D8F-46B9-A1A9-8FA6FA4B4B06}"/>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8" name="Line 216">
              <a:extLst>
                <a:ext uri="{FF2B5EF4-FFF2-40B4-BE49-F238E27FC236}">
                  <a16:creationId xmlns:a16="http://schemas.microsoft.com/office/drawing/2014/main" id="{9F297F43-03F9-423E-9204-96D594D0A44C}"/>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9" name="Line 217">
              <a:extLst>
                <a:ext uri="{FF2B5EF4-FFF2-40B4-BE49-F238E27FC236}">
                  <a16:creationId xmlns:a16="http://schemas.microsoft.com/office/drawing/2014/main" id="{B607BD23-C5AF-4DC1-8D15-1E251E783D46}"/>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91" name="Text Box 219">
            <a:extLst>
              <a:ext uri="{FF2B5EF4-FFF2-40B4-BE49-F238E27FC236}">
                <a16:creationId xmlns:a16="http://schemas.microsoft.com/office/drawing/2014/main" id="{CC727709-B643-496D-8877-0A8F060917DC}"/>
              </a:ext>
            </a:extLst>
          </p:cNvPr>
          <p:cNvSpPr txBox="1">
            <a:spLocks noChangeArrowheads="1"/>
          </p:cNvSpPr>
          <p:nvPr/>
        </p:nvSpPr>
        <p:spPr bwMode="auto">
          <a:xfrm>
            <a:off x="7919294" y="4862531"/>
            <a:ext cx="1301088" cy="510470"/>
          </a:xfrm>
          <a:prstGeom prst="rect">
            <a:avLst/>
          </a:prstGeom>
          <a:noFill/>
          <a:ln>
            <a:noFill/>
          </a:ln>
          <a:effec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dirty="0"/>
              <a:t>Pre-Advent Judgement</a:t>
            </a:r>
          </a:p>
          <a:p>
            <a:pPr algn="ctr"/>
            <a:r>
              <a:rPr lang="en-AU" altLang="en-US" sz="929" dirty="0"/>
              <a:t>Dan 7:9,10</a:t>
            </a:r>
            <a:r>
              <a:rPr lang="en-US" altLang="en-AU" sz="929" dirty="0"/>
              <a:t>;</a:t>
            </a:r>
            <a:endParaRPr lang="en-AU" altLang="en-US" sz="929" dirty="0"/>
          </a:p>
          <a:p>
            <a:pPr algn="ctr"/>
            <a:r>
              <a:rPr lang="en-AU" altLang="en-US" sz="929" dirty="0"/>
              <a:t>Rev 11:19; 14:7</a:t>
            </a:r>
            <a:endParaRPr lang="en-AU" altLang="en-US" sz="2137" dirty="0"/>
          </a:p>
        </p:txBody>
      </p:sp>
      <p:pic>
        <p:nvPicPr>
          <p:cNvPr id="2093" name="Picture 221">
            <a:extLst>
              <a:ext uri="{FF2B5EF4-FFF2-40B4-BE49-F238E27FC236}">
                <a16:creationId xmlns:a16="http://schemas.microsoft.com/office/drawing/2014/main" id="{21904B37-87CA-4E2B-AAA1-0D47450F3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307" y="5240171"/>
            <a:ext cx="535482" cy="82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4" name="AutoShape 222">
            <a:extLst>
              <a:ext uri="{FF2B5EF4-FFF2-40B4-BE49-F238E27FC236}">
                <a16:creationId xmlns:a16="http://schemas.microsoft.com/office/drawing/2014/main" id="{1BFDA9BD-DDDA-45C4-9BA0-8E3D70D3A12F}"/>
              </a:ext>
            </a:extLst>
          </p:cNvPr>
          <p:cNvSpPr>
            <a:spLocks noChangeArrowheads="1"/>
          </p:cNvSpPr>
          <p:nvPr/>
        </p:nvSpPr>
        <p:spPr bwMode="auto">
          <a:xfrm>
            <a:off x="8249729" y="5651739"/>
            <a:ext cx="846740" cy="784783"/>
          </a:xfrm>
          <a:prstGeom prst="star8">
            <a:avLst>
              <a:gd name="adj" fmla="val 26995"/>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endParaRPr lang="en-AU" altLang="en-US" sz="2323"/>
          </a:p>
        </p:txBody>
      </p:sp>
      <p:sp>
        <p:nvSpPr>
          <p:cNvPr id="2095" name="Text Box 223">
            <a:extLst>
              <a:ext uri="{FF2B5EF4-FFF2-40B4-BE49-F238E27FC236}">
                <a16:creationId xmlns:a16="http://schemas.microsoft.com/office/drawing/2014/main" id="{82E216FD-D6D5-4313-A5E9-1591E17120CE}"/>
              </a:ext>
            </a:extLst>
          </p:cNvPr>
          <p:cNvSpPr txBox="1">
            <a:spLocks noChangeArrowheads="1"/>
          </p:cNvSpPr>
          <p:nvPr/>
        </p:nvSpPr>
        <p:spPr bwMode="auto">
          <a:xfrm>
            <a:off x="8357415" y="5840559"/>
            <a:ext cx="876243" cy="3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spcBef>
                <a:spcPct val="50000"/>
              </a:spcBef>
            </a:pPr>
            <a:r>
              <a:rPr lang="en-AU" altLang="en-US" sz="1580">
                <a:solidFill>
                  <a:schemeClr val="bg1"/>
                </a:solidFill>
              </a:rPr>
              <a:t>1844</a:t>
            </a:r>
            <a:endParaRPr lang="en-AU" altLang="en-US" sz="2416">
              <a:solidFill>
                <a:schemeClr val="bg1"/>
              </a:solidFill>
            </a:endParaRPr>
          </a:p>
        </p:txBody>
      </p:sp>
      <p:pic>
        <p:nvPicPr>
          <p:cNvPr id="2098" name="Picture 230">
            <a:extLst>
              <a:ext uri="{FF2B5EF4-FFF2-40B4-BE49-F238E27FC236}">
                <a16:creationId xmlns:a16="http://schemas.microsoft.com/office/drawing/2014/main" id="{823D2E05-193A-4660-9C6E-7C6ECB929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350" y="2161520"/>
            <a:ext cx="1193401" cy="85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4" name="Picture 236">
            <a:extLst>
              <a:ext uri="{FF2B5EF4-FFF2-40B4-BE49-F238E27FC236}">
                <a16:creationId xmlns:a16="http://schemas.microsoft.com/office/drawing/2014/main" id="{9B3A0E8A-E528-40A0-8285-5B0155BD3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254" y="2269207"/>
            <a:ext cx="1022283" cy="77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5" name="Picture 237">
            <a:extLst>
              <a:ext uri="{FF2B5EF4-FFF2-40B4-BE49-F238E27FC236}">
                <a16:creationId xmlns:a16="http://schemas.microsoft.com/office/drawing/2014/main" id="{CAC01B09-A771-4B7D-8BE4-2AAE59D1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027" y="4012841"/>
            <a:ext cx="1007532" cy="75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1" name="Line 243">
            <a:extLst>
              <a:ext uri="{FF2B5EF4-FFF2-40B4-BE49-F238E27FC236}">
                <a16:creationId xmlns:a16="http://schemas.microsoft.com/office/drawing/2014/main" id="{E943B845-06DC-4E3F-9462-C8C80F70721B}"/>
              </a:ext>
            </a:extLst>
          </p:cNvPr>
          <p:cNvSpPr>
            <a:spLocks noChangeShapeType="1"/>
          </p:cNvSpPr>
          <p:nvPr/>
        </p:nvSpPr>
        <p:spPr bwMode="auto">
          <a:xfrm flipV="1">
            <a:off x="6239091" y="6060357"/>
            <a:ext cx="32453" cy="590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2" name="Line 244">
            <a:extLst>
              <a:ext uri="{FF2B5EF4-FFF2-40B4-BE49-F238E27FC236}">
                <a16:creationId xmlns:a16="http://schemas.microsoft.com/office/drawing/2014/main" id="{C6A22157-2169-4E4E-9884-AF75C18591A1}"/>
              </a:ext>
            </a:extLst>
          </p:cNvPr>
          <p:cNvSpPr>
            <a:spLocks noChangeShapeType="1"/>
          </p:cNvSpPr>
          <p:nvPr/>
        </p:nvSpPr>
        <p:spPr bwMode="auto">
          <a:xfrm flipV="1">
            <a:off x="6407259" y="6063308"/>
            <a:ext cx="32453" cy="590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81" name="Text Box 219">
            <a:extLst>
              <a:ext uri="{FF2B5EF4-FFF2-40B4-BE49-F238E27FC236}">
                <a16:creationId xmlns:a16="http://schemas.microsoft.com/office/drawing/2014/main" id="{76A28499-E464-4EAC-9D77-45A43F8C6365}"/>
              </a:ext>
            </a:extLst>
          </p:cNvPr>
          <p:cNvSpPr txBox="1">
            <a:spLocks noChangeArrowheads="1"/>
          </p:cNvSpPr>
          <p:nvPr/>
        </p:nvSpPr>
        <p:spPr bwMode="auto">
          <a:xfrm>
            <a:off x="1382032" y="1142735"/>
            <a:ext cx="1988726" cy="820170"/>
          </a:xfrm>
          <a:prstGeom prst="rect">
            <a:avLst/>
          </a:prstGeom>
          <a:noFill/>
          <a:ln>
            <a:noFill/>
          </a:ln>
          <a:effectLst/>
        </p:spPr>
        <p:txBody>
          <a:bodyPr wrap="square"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2400" dirty="0"/>
              <a:t>Atonement of Christianity</a:t>
            </a:r>
            <a:endParaRPr lang="en-AU" altLang="en-US" sz="6000" dirty="0"/>
          </a:p>
        </p:txBody>
      </p:sp>
      <p:sp>
        <p:nvSpPr>
          <p:cNvPr id="82" name="Text Box 219">
            <a:extLst>
              <a:ext uri="{FF2B5EF4-FFF2-40B4-BE49-F238E27FC236}">
                <a16:creationId xmlns:a16="http://schemas.microsoft.com/office/drawing/2014/main" id="{9431AA15-B5A5-4BE8-BACA-B379F4329C25}"/>
              </a:ext>
            </a:extLst>
          </p:cNvPr>
          <p:cNvSpPr txBox="1">
            <a:spLocks noChangeArrowheads="1"/>
          </p:cNvSpPr>
          <p:nvPr/>
        </p:nvSpPr>
        <p:spPr bwMode="auto">
          <a:xfrm>
            <a:off x="7584326" y="942791"/>
            <a:ext cx="1988726" cy="1189502"/>
          </a:xfrm>
          <a:prstGeom prst="rect">
            <a:avLst/>
          </a:prstGeom>
          <a:noFill/>
          <a:ln>
            <a:noFill/>
          </a:ln>
          <a:effectLst/>
        </p:spPr>
        <p:txBody>
          <a:bodyPr wrap="square"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2400" dirty="0"/>
              <a:t>Final Atonement of Adventism</a:t>
            </a:r>
            <a:endParaRPr lang="en-AU" altLang="en-US" sz="6000" dirty="0"/>
          </a:p>
        </p:txBody>
      </p:sp>
    </p:spTree>
    <p:extLst>
      <p:ext uri="{BB962C8B-B14F-4D97-AF65-F5344CB8AC3E}">
        <p14:creationId xmlns:p14="http://schemas.microsoft.com/office/powerpoint/2010/main" val="377327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fontScale="90000"/>
          </a:bodyPr>
          <a:lstStyle/>
          <a:p>
            <a:r>
              <a:rPr lang="en-AU" sz="4000" dirty="0"/>
              <a:t>Atonement begun at the Cross not ended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304800" y="1327355"/>
            <a:ext cx="11267768" cy="5119646"/>
          </a:xfrm>
        </p:spPr>
        <p:txBody>
          <a:bodyPr>
            <a:noAutofit/>
          </a:bodyPr>
          <a:lstStyle/>
          <a:p>
            <a:pPr marL="0" indent="0" algn="just">
              <a:buNone/>
            </a:pPr>
            <a:r>
              <a:rPr lang="en-AU" sz="2400" dirty="0">
                <a:latin typeface="+mn-lt"/>
              </a:rPr>
              <a:t>In the one sacrifice of Christ, all the daily sacrifices, and the sacrifices of all the yearly atonement days, found their complete fulfillment. Christ was offered "once for all." But since in the figure the atonement was not made when the offering was slain, but was made with his blood afterwards, so it must be in the reality. The death of the offered victim was only the preparation for the atonement; it furnished the means by which the atonement could be made; and as in the figure the blood was taken into the sanctuary, in order to make the atonement, so Christ has entered into the holy places in Heaven, with his own blood to make an atonement for his people. </a:t>
            </a:r>
            <a:r>
              <a:rPr lang="en-AU" sz="2400" dirty="0">
                <a:solidFill>
                  <a:srgbClr val="92D050"/>
                </a:solidFill>
                <a:latin typeface="+mn-lt"/>
              </a:rPr>
              <a:t>We cannot here go into the particulars of the atonement, but can merely show that the atonement was only begun and was not completed on the cross. </a:t>
            </a:r>
            <a:r>
              <a:rPr lang="en-AU" sz="2400" dirty="0">
                <a:latin typeface="+mn-lt"/>
              </a:rPr>
              <a:t>{June 15, 1888 EJW, SITI 362.5} </a:t>
            </a:r>
            <a:endParaRPr lang="en-AU" sz="2400" dirty="0">
              <a:solidFill>
                <a:srgbClr val="92D050"/>
              </a:solidFill>
              <a:latin typeface="+mn-lt"/>
            </a:endParaRPr>
          </a:p>
        </p:txBody>
      </p:sp>
    </p:spTree>
    <p:extLst>
      <p:ext uri="{BB962C8B-B14F-4D97-AF65-F5344CB8AC3E}">
        <p14:creationId xmlns:p14="http://schemas.microsoft.com/office/powerpoint/2010/main" val="35156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02890" y="410999"/>
            <a:ext cx="9931810" cy="776974"/>
          </a:xfrm>
        </p:spPr>
        <p:txBody>
          <a:bodyPr>
            <a:normAutofit/>
          </a:bodyPr>
          <a:lstStyle/>
          <a:p>
            <a:r>
              <a:rPr lang="en-AU" sz="4000" dirty="0"/>
              <a:t>Work of Reconciliation Given to Us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02890" y="1494503"/>
            <a:ext cx="10156723" cy="4952498"/>
          </a:xfrm>
        </p:spPr>
        <p:txBody>
          <a:bodyPr>
            <a:noAutofit/>
          </a:bodyPr>
          <a:lstStyle/>
          <a:p>
            <a:pPr marL="0" indent="0" algn="just">
              <a:buNone/>
            </a:pPr>
            <a:r>
              <a:rPr lang="en-AU" sz="2400" dirty="0">
                <a:latin typeface="+mn-lt"/>
              </a:rPr>
              <a:t>Now all things are of God, who has reconciled us to Himself through Jesus Christ, and has given us the ministry of reconciliation, that is, that God was in Christ reconciling the world to Himself, not imputing their trespasses to them, and has committed to us the word of reconciliation. Now then, we are ambassadors for Christ, as though God were pleading through us: we implore you on Christ's behalf, be reconciled to God. (2Co 5:18-20)</a:t>
            </a:r>
            <a:endParaRPr lang="en-AU" sz="2400" dirty="0">
              <a:solidFill>
                <a:srgbClr val="92D050"/>
              </a:solidFill>
              <a:latin typeface="+mn-lt"/>
            </a:endParaRPr>
          </a:p>
        </p:txBody>
      </p:sp>
    </p:spTree>
    <p:extLst>
      <p:ext uri="{BB962C8B-B14F-4D97-AF65-F5344CB8AC3E}">
        <p14:creationId xmlns:p14="http://schemas.microsoft.com/office/powerpoint/2010/main" val="54765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George Fifield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049229"/>
          </a:xfrm>
        </p:spPr>
        <p:txBody>
          <a:bodyPr>
            <a:noAutofit/>
          </a:bodyPr>
          <a:lstStyle/>
          <a:p>
            <a:pPr marL="0" indent="0" algn="just">
              <a:buNone/>
            </a:pPr>
            <a:r>
              <a:rPr lang="en-AU" sz="2400" dirty="0">
                <a:latin typeface="+mn-lt"/>
              </a:rPr>
              <a:t>The word “atonement” means at-one-</a:t>
            </a:r>
            <a:r>
              <a:rPr lang="en-AU" sz="2400" dirty="0" err="1">
                <a:latin typeface="+mn-lt"/>
              </a:rPr>
              <a:t>ment</a:t>
            </a:r>
            <a:r>
              <a:rPr lang="en-AU" sz="2400" dirty="0">
                <a:latin typeface="+mn-lt"/>
              </a:rPr>
              <a:t>.  Sin had brought misery, and </a:t>
            </a:r>
            <a:r>
              <a:rPr lang="en-AU" sz="2400" dirty="0">
                <a:solidFill>
                  <a:srgbClr val="92D050"/>
                </a:solidFill>
                <a:latin typeface="+mn-lt"/>
              </a:rPr>
              <a:t>misery had brought a misunderstanding of God’s character.  </a:t>
            </a:r>
            <a:r>
              <a:rPr lang="en-AU" sz="2400" dirty="0">
                <a:latin typeface="+mn-lt"/>
              </a:rPr>
              <a:t>Thus men had come to hate God instead of loving him; and hating him, the one Father, men also hated man, their brother.  </a:t>
            </a:r>
            <a:r>
              <a:rPr lang="en-AU" sz="2400" dirty="0">
                <a:solidFill>
                  <a:srgbClr val="92D050"/>
                </a:solidFill>
                <a:latin typeface="+mn-lt"/>
              </a:rPr>
              <a:t>Thus, instead of the one family and the one Father, men were separated from God and from each other, and held apart by hatred and selfishness.  There must be an atonement.</a:t>
            </a:r>
            <a:r>
              <a:rPr lang="en-AU" sz="2400" dirty="0">
                <a:latin typeface="+mn-lt"/>
              </a:rPr>
              <a:t> – God is Love, page 48</a:t>
            </a:r>
            <a:endParaRPr lang="en-AU" sz="2400" dirty="0">
              <a:solidFill>
                <a:srgbClr val="92D050"/>
              </a:solidFill>
              <a:latin typeface="+mn-lt"/>
            </a:endParaRPr>
          </a:p>
        </p:txBody>
      </p:sp>
    </p:spTree>
    <p:extLst>
      <p:ext uri="{BB962C8B-B14F-4D97-AF65-F5344CB8AC3E}">
        <p14:creationId xmlns:p14="http://schemas.microsoft.com/office/powerpoint/2010/main" val="37692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160">
            <a:extLst>
              <a:ext uri="{FF2B5EF4-FFF2-40B4-BE49-F238E27FC236}">
                <a16:creationId xmlns:a16="http://schemas.microsoft.com/office/drawing/2014/main" id="{E1EA230C-3C9E-4C69-9A94-10C5536506D1}"/>
              </a:ext>
            </a:extLst>
          </p:cNvPr>
          <p:cNvSpPr>
            <a:spLocks noEditPoints="1"/>
          </p:cNvSpPr>
          <p:nvPr/>
        </p:nvSpPr>
        <p:spPr bwMode="auto">
          <a:xfrm>
            <a:off x="-1357962" y="3229042"/>
            <a:ext cx="10094493" cy="2861803"/>
          </a:xfrm>
          <a:custGeom>
            <a:avLst/>
            <a:gdLst>
              <a:gd name="T0" fmla="*/ 2147483647 w 5884"/>
              <a:gd name="T1" fmla="*/ 2147483647 h 1920"/>
              <a:gd name="T2" fmla="*/ 2147483647 w 5884"/>
              <a:gd name="T3" fmla="*/ 2147483647 h 1920"/>
              <a:gd name="T4" fmla="*/ 2147483647 w 5884"/>
              <a:gd name="T5" fmla="*/ 2147483647 h 1920"/>
              <a:gd name="T6" fmla="*/ 2147483647 w 5884"/>
              <a:gd name="T7" fmla="*/ 2147483647 h 1920"/>
              <a:gd name="T8" fmla="*/ 2147483647 w 5884"/>
              <a:gd name="T9" fmla="*/ 2147483647 h 1920"/>
              <a:gd name="T10" fmla="*/ 2147483647 w 5884"/>
              <a:gd name="T11" fmla="*/ 2147483647 h 1920"/>
              <a:gd name="T12" fmla="*/ 2147483647 w 5884"/>
              <a:gd name="T13" fmla="*/ 2147483647 h 1920"/>
              <a:gd name="T14" fmla="*/ 2147483647 w 5884"/>
              <a:gd name="T15" fmla="*/ 2147483647 h 1920"/>
              <a:gd name="T16" fmla="*/ 2147483647 w 5884"/>
              <a:gd name="T17" fmla="*/ 2147483647 h 1920"/>
              <a:gd name="T18" fmla="*/ 2147483647 w 5884"/>
              <a:gd name="T19" fmla="*/ 2147483647 h 1920"/>
              <a:gd name="T20" fmla="*/ 2147483647 w 5884"/>
              <a:gd name="T21" fmla="*/ 2147483647 h 1920"/>
              <a:gd name="T22" fmla="*/ 2147483647 w 5884"/>
              <a:gd name="T23" fmla="*/ 2147483647 h 1920"/>
              <a:gd name="T24" fmla="*/ 2147483647 w 5884"/>
              <a:gd name="T25" fmla="*/ 2147483647 h 1920"/>
              <a:gd name="T26" fmla="*/ 2147483647 w 5884"/>
              <a:gd name="T27" fmla="*/ 2147483647 h 1920"/>
              <a:gd name="T28" fmla="*/ 2147483647 w 5884"/>
              <a:gd name="T29" fmla="*/ 2147483647 h 1920"/>
              <a:gd name="T30" fmla="*/ 2147483647 w 5884"/>
              <a:gd name="T31" fmla="*/ 2147483647 h 1920"/>
              <a:gd name="T32" fmla="*/ 2147483647 w 5884"/>
              <a:gd name="T33" fmla="*/ 2147483647 h 1920"/>
              <a:gd name="T34" fmla="*/ 2147483647 w 5884"/>
              <a:gd name="T35" fmla="*/ 2147483647 h 1920"/>
              <a:gd name="T36" fmla="*/ 2147483647 w 5884"/>
              <a:gd name="T37" fmla="*/ 2147483647 h 1920"/>
              <a:gd name="T38" fmla="*/ 2147483647 w 5884"/>
              <a:gd name="T39" fmla="*/ 2147483647 h 1920"/>
              <a:gd name="T40" fmla="*/ 2147483647 w 5884"/>
              <a:gd name="T41" fmla="*/ 2147483647 h 1920"/>
              <a:gd name="T42" fmla="*/ 2147483647 w 5884"/>
              <a:gd name="T43" fmla="*/ 2147483647 h 1920"/>
              <a:gd name="T44" fmla="*/ 2147483647 w 5884"/>
              <a:gd name="T45" fmla="*/ 2147483647 h 1920"/>
              <a:gd name="T46" fmla="*/ 2147483647 w 5884"/>
              <a:gd name="T47" fmla="*/ 2147483647 h 1920"/>
              <a:gd name="T48" fmla="*/ 2147483647 w 5884"/>
              <a:gd name="T49" fmla="*/ 2147483647 h 1920"/>
              <a:gd name="T50" fmla="*/ 2147483647 w 5884"/>
              <a:gd name="T51" fmla="*/ 2147483647 h 1920"/>
              <a:gd name="T52" fmla="*/ 0 w 5884"/>
              <a:gd name="T53" fmla="*/ 2147483647 h 1920"/>
              <a:gd name="T54" fmla="*/ 2147483647 w 5884"/>
              <a:gd name="T55" fmla="*/ 2147483647 h 1920"/>
              <a:gd name="T56" fmla="*/ 2147483647 w 5884"/>
              <a:gd name="T57" fmla="*/ 2147483647 h 1920"/>
              <a:gd name="T58" fmla="*/ 2147483647 w 5884"/>
              <a:gd name="T59" fmla="*/ 2147483647 h 1920"/>
              <a:gd name="T60" fmla="*/ 2147483647 w 5884"/>
              <a:gd name="T61" fmla="*/ 2147483647 h 1920"/>
              <a:gd name="T62" fmla="*/ 2147483647 w 5884"/>
              <a:gd name="T63" fmla="*/ 2147483647 h 1920"/>
              <a:gd name="T64" fmla="*/ 2147483647 w 5884"/>
              <a:gd name="T65" fmla="*/ 2147483647 h 1920"/>
              <a:gd name="T66" fmla="*/ 2147483647 w 5884"/>
              <a:gd name="T67" fmla="*/ 2147483647 h 1920"/>
              <a:gd name="T68" fmla="*/ 2147483647 w 5884"/>
              <a:gd name="T69" fmla="*/ 2147483647 h 1920"/>
              <a:gd name="T70" fmla="*/ 2147483647 w 5884"/>
              <a:gd name="T71" fmla="*/ 2147483647 h 1920"/>
              <a:gd name="T72" fmla="*/ 2147483647 w 5884"/>
              <a:gd name="T73" fmla="*/ 2147483647 h 1920"/>
              <a:gd name="T74" fmla="*/ 2147483647 w 5884"/>
              <a:gd name="T75" fmla="*/ 2147483647 h 1920"/>
              <a:gd name="T76" fmla="*/ 2147483647 w 5884"/>
              <a:gd name="T77" fmla="*/ 2147483647 h 1920"/>
              <a:gd name="T78" fmla="*/ 2147483647 w 5884"/>
              <a:gd name="T79" fmla="*/ 2147483647 h 1920"/>
              <a:gd name="T80" fmla="*/ 2147483647 w 5884"/>
              <a:gd name="T81" fmla="*/ 2147483647 h 1920"/>
              <a:gd name="T82" fmla="*/ 2147483647 w 5884"/>
              <a:gd name="T83" fmla="*/ 2147483647 h 1920"/>
              <a:gd name="T84" fmla="*/ 2147483647 w 5884"/>
              <a:gd name="T85" fmla="*/ 2147483647 h 1920"/>
              <a:gd name="T86" fmla="*/ 2147483647 w 5884"/>
              <a:gd name="T87" fmla="*/ 2147483647 h 1920"/>
              <a:gd name="T88" fmla="*/ 2147483647 w 5884"/>
              <a:gd name="T89" fmla="*/ 2147483647 h 1920"/>
              <a:gd name="T90" fmla="*/ 2147483647 w 5884"/>
              <a:gd name="T91" fmla="*/ 2147483647 h 1920"/>
              <a:gd name="T92" fmla="*/ 2147483647 w 5884"/>
              <a:gd name="T93" fmla="*/ 2147483647 h 1920"/>
              <a:gd name="T94" fmla="*/ 2147483647 w 5884"/>
              <a:gd name="T95" fmla="*/ 2147483647 h 1920"/>
              <a:gd name="T96" fmla="*/ 2147483647 w 5884"/>
              <a:gd name="T97" fmla="*/ 2147483647 h 1920"/>
              <a:gd name="T98" fmla="*/ 2147483647 w 5884"/>
              <a:gd name="T99" fmla="*/ 2147483647 h 1920"/>
              <a:gd name="T100" fmla="*/ 2147483647 w 5884"/>
              <a:gd name="T101" fmla="*/ 2147483647 h 1920"/>
              <a:gd name="T102" fmla="*/ 2147483647 w 5884"/>
              <a:gd name="T103" fmla="*/ 2147483647 h 1920"/>
              <a:gd name="T104" fmla="*/ 2147483647 w 5884"/>
              <a:gd name="T105" fmla="*/ 2147483647 h 1920"/>
              <a:gd name="T106" fmla="*/ 2147483647 w 5884"/>
              <a:gd name="T107" fmla="*/ 2147483647 h 1920"/>
              <a:gd name="T108" fmla="*/ 2147483647 w 5884"/>
              <a:gd name="T109" fmla="*/ 2147483647 h 1920"/>
              <a:gd name="T110" fmla="*/ 2147483647 w 5884"/>
              <a:gd name="T111" fmla="*/ 2147483647 h 1920"/>
              <a:gd name="T112" fmla="*/ 0 w 5884"/>
              <a:gd name="T113" fmla="*/ 2147483647 h 1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84" h="1920">
                <a:moveTo>
                  <a:pt x="2942" y="1920"/>
                </a:moveTo>
                <a:lnTo>
                  <a:pt x="2942" y="1920"/>
                </a:lnTo>
                <a:lnTo>
                  <a:pt x="0" y="1920"/>
                </a:lnTo>
                <a:lnTo>
                  <a:pt x="4" y="1786"/>
                </a:lnTo>
                <a:lnTo>
                  <a:pt x="27" y="1647"/>
                </a:lnTo>
                <a:lnTo>
                  <a:pt x="65" y="1512"/>
                </a:lnTo>
                <a:lnTo>
                  <a:pt x="119" y="1382"/>
                </a:lnTo>
                <a:lnTo>
                  <a:pt x="184" y="1251"/>
                </a:lnTo>
                <a:lnTo>
                  <a:pt x="265" y="1124"/>
                </a:lnTo>
                <a:lnTo>
                  <a:pt x="357" y="1001"/>
                </a:lnTo>
                <a:lnTo>
                  <a:pt x="465" y="885"/>
                </a:lnTo>
                <a:lnTo>
                  <a:pt x="584" y="770"/>
                </a:lnTo>
                <a:lnTo>
                  <a:pt x="718" y="666"/>
                </a:lnTo>
                <a:lnTo>
                  <a:pt x="860" y="566"/>
                </a:lnTo>
                <a:lnTo>
                  <a:pt x="1014" y="470"/>
                </a:lnTo>
                <a:lnTo>
                  <a:pt x="1175" y="385"/>
                </a:lnTo>
                <a:lnTo>
                  <a:pt x="1348" y="308"/>
                </a:lnTo>
                <a:lnTo>
                  <a:pt x="1529" y="235"/>
                </a:lnTo>
                <a:lnTo>
                  <a:pt x="1717" y="177"/>
                </a:lnTo>
                <a:lnTo>
                  <a:pt x="1913" y="123"/>
                </a:lnTo>
                <a:lnTo>
                  <a:pt x="2113" y="81"/>
                </a:lnTo>
                <a:lnTo>
                  <a:pt x="2316" y="46"/>
                </a:lnTo>
                <a:lnTo>
                  <a:pt x="2523" y="19"/>
                </a:lnTo>
                <a:lnTo>
                  <a:pt x="2731" y="8"/>
                </a:lnTo>
                <a:lnTo>
                  <a:pt x="2942" y="0"/>
                </a:lnTo>
                <a:lnTo>
                  <a:pt x="3150" y="8"/>
                </a:lnTo>
                <a:lnTo>
                  <a:pt x="3361" y="19"/>
                </a:lnTo>
                <a:lnTo>
                  <a:pt x="3564" y="46"/>
                </a:lnTo>
                <a:lnTo>
                  <a:pt x="3768" y="81"/>
                </a:lnTo>
                <a:lnTo>
                  <a:pt x="3968" y="123"/>
                </a:lnTo>
                <a:lnTo>
                  <a:pt x="4164" y="177"/>
                </a:lnTo>
                <a:lnTo>
                  <a:pt x="4352" y="235"/>
                </a:lnTo>
                <a:lnTo>
                  <a:pt x="4532" y="308"/>
                </a:lnTo>
                <a:lnTo>
                  <a:pt x="4705" y="385"/>
                </a:lnTo>
                <a:lnTo>
                  <a:pt x="4866" y="470"/>
                </a:lnTo>
                <a:lnTo>
                  <a:pt x="5020" y="566"/>
                </a:lnTo>
                <a:lnTo>
                  <a:pt x="5162" y="666"/>
                </a:lnTo>
                <a:lnTo>
                  <a:pt x="5297" y="770"/>
                </a:lnTo>
                <a:lnTo>
                  <a:pt x="5416" y="885"/>
                </a:lnTo>
                <a:lnTo>
                  <a:pt x="5523" y="1001"/>
                </a:lnTo>
                <a:lnTo>
                  <a:pt x="5615" y="1124"/>
                </a:lnTo>
                <a:lnTo>
                  <a:pt x="5696" y="1251"/>
                </a:lnTo>
                <a:lnTo>
                  <a:pt x="5765" y="1382"/>
                </a:lnTo>
                <a:lnTo>
                  <a:pt x="5815" y="1512"/>
                </a:lnTo>
                <a:lnTo>
                  <a:pt x="5854" y="1647"/>
                </a:lnTo>
                <a:lnTo>
                  <a:pt x="5877" y="1786"/>
                </a:lnTo>
                <a:lnTo>
                  <a:pt x="5884" y="1920"/>
                </a:lnTo>
                <a:lnTo>
                  <a:pt x="2942" y="1920"/>
                </a:lnTo>
                <a:close/>
                <a:moveTo>
                  <a:pt x="5861" y="1786"/>
                </a:moveTo>
                <a:lnTo>
                  <a:pt x="5838" y="1651"/>
                </a:lnTo>
                <a:lnTo>
                  <a:pt x="5800" y="1520"/>
                </a:lnTo>
                <a:lnTo>
                  <a:pt x="5750" y="1389"/>
                </a:lnTo>
                <a:lnTo>
                  <a:pt x="5685" y="1258"/>
                </a:lnTo>
                <a:lnTo>
                  <a:pt x="5604" y="1131"/>
                </a:lnTo>
                <a:lnTo>
                  <a:pt x="5512" y="1012"/>
                </a:lnTo>
                <a:lnTo>
                  <a:pt x="5404" y="893"/>
                </a:lnTo>
                <a:lnTo>
                  <a:pt x="5285" y="781"/>
                </a:lnTo>
                <a:lnTo>
                  <a:pt x="5155" y="677"/>
                </a:lnTo>
                <a:lnTo>
                  <a:pt x="5012" y="577"/>
                </a:lnTo>
                <a:lnTo>
                  <a:pt x="4859" y="485"/>
                </a:lnTo>
                <a:lnTo>
                  <a:pt x="4697" y="400"/>
                </a:lnTo>
                <a:lnTo>
                  <a:pt x="4525" y="320"/>
                </a:lnTo>
                <a:lnTo>
                  <a:pt x="4344" y="250"/>
                </a:lnTo>
                <a:lnTo>
                  <a:pt x="4160" y="189"/>
                </a:lnTo>
                <a:lnTo>
                  <a:pt x="3964" y="139"/>
                </a:lnTo>
                <a:lnTo>
                  <a:pt x="3768" y="96"/>
                </a:lnTo>
                <a:lnTo>
                  <a:pt x="3564" y="62"/>
                </a:lnTo>
                <a:lnTo>
                  <a:pt x="3357" y="35"/>
                </a:lnTo>
                <a:lnTo>
                  <a:pt x="3150" y="23"/>
                </a:lnTo>
                <a:lnTo>
                  <a:pt x="2942" y="16"/>
                </a:lnTo>
                <a:lnTo>
                  <a:pt x="2731" y="23"/>
                </a:lnTo>
                <a:lnTo>
                  <a:pt x="2523" y="35"/>
                </a:lnTo>
                <a:lnTo>
                  <a:pt x="2316" y="62"/>
                </a:lnTo>
                <a:lnTo>
                  <a:pt x="2113" y="96"/>
                </a:lnTo>
                <a:lnTo>
                  <a:pt x="1917" y="139"/>
                </a:lnTo>
                <a:lnTo>
                  <a:pt x="1721" y="189"/>
                </a:lnTo>
                <a:lnTo>
                  <a:pt x="1536" y="250"/>
                </a:lnTo>
                <a:lnTo>
                  <a:pt x="1356" y="320"/>
                </a:lnTo>
                <a:lnTo>
                  <a:pt x="1183" y="400"/>
                </a:lnTo>
                <a:lnTo>
                  <a:pt x="1022" y="485"/>
                </a:lnTo>
                <a:lnTo>
                  <a:pt x="868" y="577"/>
                </a:lnTo>
                <a:lnTo>
                  <a:pt x="726" y="677"/>
                </a:lnTo>
                <a:lnTo>
                  <a:pt x="595" y="781"/>
                </a:lnTo>
                <a:lnTo>
                  <a:pt x="476" y="893"/>
                </a:lnTo>
                <a:lnTo>
                  <a:pt x="369" y="1012"/>
                </a:lnTo>
                <a:lnTo>
                  <a:pt x="277" y="1131"/>
                </a:lnTo>
                <a:lnTo>
                  <a:pt x="196" y="1258"/>
                </a:lnTo>
                <a:lnTo>
                  <a:pt x="131" y="1389"/>
                </a:lnTo>
                <a:lnTo>
                  <a:pt x="81" y="1520"/>
                </a:lnTo>
                <a:lnTo>
                  <a:pt x="42" y="1651"/>
                </a:lnTo>
                <a:lnTo>
                  <a:pt x="19" y="1786"/>
                </a:lnTo>
                <a:lnTo>
                  <a:pt x="15" y="1905"/>
                </a:lnTo>
                <a:lnTo>
                  <a:pt x="0" y="1905"/>
                </a:lnTo>
                <a:lnTo>
                  <a:pt x="5865" y="1905"/>
                </a:lnTo>
                <a:lnTo>
                  <a:pt x="5861" y="1786"/>
                </a:lnTo>
                <a:close/>
              </a:path>
            </a:pathLst>
          </a:custGeom>
          <a:solidFill>
            <a:schemeClr val="folHlink"/>
          </a:solidFill>
          <a:ln w="9525">
            <a:solidFill>
              <a:schemeClr val="folHlink"/>
            </a:solidFill>
            <a:round/>
            <a:headEnd/>
            <a:tailEnd/>
          </a:ln>
        </p:spPr>
        <p:txBody>
          <a:bodyPr/>
          <a:lstStyle/>
          <a:p>
            <a:endParaRPr lang="en-AU" sz="1673"/>
          </a:p>
        </p:txBody>
      </p:sp>
      <p:sp>
        <p:nvSpPr>
          <p:cNvPr id="2052" name="Line 162">
            <a:extLst>
              <a:ext uri="{FF2B5EF4-FFF2-40B4-BE49-F238E27FC236}">
                <a16:creationId xmlns:a16="http://schemas.microsoft.com/office/drawing/2014/main" id="{58210843-9AB7-4229-B9B1-B892D8FAB057}"/>
              </a:ext>
            </a:extLst>
          </p:cNvPr>
          <p:cNvSpPr>
            <a:spLocks noChangeShapeType="1"/>
          </p:cNvSpPr>
          <p:nvPr/>
        </p:nvSpPr>
        <p:spPr bwMode="auto">
          <a:xfrm flipV="1">
            <a:off x="6532647" y="6061832"/>
            <a:ext cx="375279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4" name="Line 164">
            <a:extLst>
              <a:ext uri="{FF2B5EF4-FFF2-40B4-BE49-F238E27FC236}">
                <a16:creationId xmlns:a16="http://schemas.microsoft.com/office/drawing/2014/main" id="{ADEBC97D-79A6-4EF2-8E44-730539F4AC7B}"/>
              </a:ext>
            </a:extLst>
          </p:cNvPr>
          <p:cNvSpPr>
            <a:spLocks noChangeShapeType="1"/>
          </p:cNvSpPr>
          <p:nvPr/>
        </p:nvSpPr>
        <p:spPr bwMode="auto">
          <a:xfrm>
            <a:off x="1794446" y="4403757"/>
            <a:ext cx="43428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5" name="Line 165">
            <a:extLst>
              <a:ext uri="{FF2B5EF4-FFF2-40B4-BE49-F238E27FC236}">
                <a16:creationId xmlns:a16="http://schemas.microsoft.com/office/drawing/2014/main" id="{3329503A-81AE-44FC-A917-4085CCD724E3}"/>
              </a:ext>
            </a:extLst>
          </p:cNvPr>
          <p:cNvSpPr>
            <a:spLocks noChangeShapeType="1"/>
          </p:cNvSpPr>
          <p:nvPr/>
        </p:nvSpPr>
        <p:spPr bwMode="auto">
          <a:xfrm flipV="1">
            <a:off x="1804772" y="3365247"/>
            <a:ext cx="0" cy="13409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6" name="Line 166">
            <a:extLst>
              <a:ext uri="{FF2B5EF4-FFF2-40B4-BE49-F238E27FC236}">
                <a16:creationId xmlns:a16="http://schemas.microsoft.com/office/drawing/2014/main" id="{125A82D2-CA52-4277-9526-C0C4BC016BB0}"/>
              </a:ext>
            </a:extLst>
          </p:cNvPr>
          <p:cNvSpPr>
            <a:spLocks noChangeShapeType="1"/>
          </p:cNvSpPr>
          <p:nvPr/>
        </p:nvSpPr>
        <p:spPr bwMode="auto">
          <a:xfrm>
            <a:off x="6516420" y="2629145"/>
            <a:ext cx="39917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7" name="Line 167">
            <a:extLst>
              <a:ext uri="{FF2B5EF4-FFF2-40B4-BE49-F238E27FC236}">
                <a16:creationId xmlns:a16="http://schemas.microsoft.com/office/drawing/2014/main" id="{F4498FEA-19DB-4C6F-8CE3-16492D373B91}"/>
              </a:ext>
            </a:extLst>
          </p:cNvPr>
          <p:cNvSpPr>
            <a:spLocks noChangeShapeType="1"/>
          </p:cNvSpPr>
          <p:nvPr/>
        </p:nvSpPr>
        <p:spPr bwMode="auto">
          <a:xfrm>
            <a:off x="1794446" y="2637996"/>
            <a:ext cx="43428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58" name="Text Box 168">
            <a:extLst>
              <a:ext uri="{FF2B5EF4-FFF2-40B4-BE49-F238E27FC236}">
                <a16:creationId xmlns:a16="http://schemas.microsoft.com/office/drawing/2014/main" id="{742401D6-EB0A-42F4-A390-604E7D983DFF}"/>
              </a:ext>
            </a:extLst>
          </p:cNvPr>
          <p:cNvSpPr txBox="1">
            <a:spLocks noChangeArrowheads="1"/>
          </p:cNvSpPr>
          <p:nvPr/>
        </p:nvSpPr>
        <p:spPr bwMode="auto">
          <a:xfrm>
            <a:off x="1912459" y="4834502"/>
            <a:ext cx="911646" cy="3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a:t>Crucifixion</a:t>
            </a:r>
          </a:p>
          <a:p>
            <a:pPr algn="ctr"/>
            <a:r>
              <a:rPr lang="en-AU" altLang="en-US" sz="929"/>
              <a:t>1 Cor 5:7</a:t>
            </a:r>
            <a:endParaRPr lang="en-AU" altLang="en-US" sz="2137"/>
          </a:p>
        </p:txBody>
      </p:sp>
      <p:sp>
        <p:nvSpPr>
          <p:cNvPr id="2059" name="Text Box 169">
            <a:extLst>
              <a:ext uri="{FF2B5EF4-FFF2-40B4-BE49-F238E27FC236}">
                <a16:creationId xmlns:a16="http://schemas.microsoft.com/office/drawing/2014/main" id="{05F9DE59-4A3D-435D-A993-06DBF1BC3A5E}"/>
              </a:ext>
            </a:extLst>
          </p:cNvPr>
          <p:cNvSpPr txBox="1">
            <a:spLocks noChangeArrowheads="1"/>
          </p:cNvSpPr>
          <p:nvPr/>
        </p:nvSpPr>
        <p:spPr bwMode="auto">
          <a:xfrm>
            <a:off x="3129462" y="179983"/>
            <a:ext cx="6321044" cy="5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3200" b="1" dirty="0"/>
              <a:t>When is Atonement Completed?</a:t>
            </a:r>
            <a:endParaRPr lang="en-AU" altLang="en-US" sz="2800" b="1" dirty="0"/>
          </a:p>
        </p:txBody>
      </p:sp>
      <p:sp>
        <p:nvSpPr>
          <p:cNvPr id="2061" name="Line 171">
            <a:extLst>
              <a:ext uri="{FF2B5EF4-FFF2-40B4-BE49-F238E27FC236}">
                <a16:creationId xmlns:a16="http://schemas.microsoft.com/office/drawing/2014/main" id="{C3294042-D706-4E86-8C27-F2D3F848F489}"/>
              </a:ext>
            </a:extLst>
          </p:cNvPr>
          <p:cNvSpPr>
            <a:spLocks noChangeShapeType="1"/>
          </p:cNvSpPr>
          <p:nvPr/>
        </p:nvSpPr>
        <p:spPr bwMode="auto">
          <a:xfrm flipV="1">
            <a:off x="550607" y="6061832"/>
            <a:ext cx="559997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63" name="Text Box 173">
            <a:extLst>
              <a:ext uri="{FF2B5EF4-FFF2-40B4-BE49-F238E27FC236}">
                <a16:creationId xmlns:a16="http://schemas.microsoft.com/office/drawing/2014/main" id="{406D0CED-E394-4FE6-808A-600C9546DDDA}"/>
              </a:ext>
            </a:extLst>
          </p:cNvPr>
          <p:cNvSpPr txBox="1">
            <a:spLocks noChangeArrowheads="1"/>
          </p:cNvSpPr>
          <p:nvPr/>
        </p:nvSpPr>
        <p:spPr bwMode="auto">
          <a:xfrm>
            <a:off x="1809198" y="3008260"/>
            <a:ext cx="1037034" cy="722297"/>
          </a:xfrm>
          <a:prstGeom prst="rect">
            <a:avLst/>
          </a:prstGeom>
          <a:noFill/>
          <a:ln>
            <a:noFill/>
          </a:ln>
          <a:effec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dirty="0"/>
              <a:t>Passover</a:t>
            </a:r>
            <a:endParaRPr lang="en-AU" altLang="en-US" sz="1022" dirty="0"/>
          </a:p>
          <a:p>
            <a:pPr algn="ctr"/>
            <a:r>
              <a:rPr lang="en-AU" altLang="en-US" sz="1022" dirty="0"/>
              <a:t>Nissan 14</a:t>
            </a:r>
          </a:p>
          <a:p>
            <a:pPr algn="ctr"/>
            <a:r>
              <a:rPr lang="en-AU" altLang="en-US" sz="1022" dirty="0"/>
              <a:t>First Month</a:t>
            </a:r>
          </a:p>
          <a:p>
            <a:pPr algn="ctr"/>
            <a:r>
              <a:rPr lang="en-AU" altLang="en-US" sz="1022" dirty="0"/>
              <a:t>Lev 23:5; Ex 12</a:t>
            </a:r>
            <a:endParaRPr lang="en-AU" altLang="en-US" sz="2416" dirty="0"/>
          </a:p>
        </p:txBody>
      </p:sp>
      <p:sp>
        <p:nvSpPr>
          <p:cNvPr id="2073" name="Text Box 183">
            <a:extLst>
              <a:ext uri="{FF2B5EF4-FFF2-40B4-BE49-F238E27FC236}">
                <a16:creationId xmlns:a16="http://schemas.microsoft.com/office/drawing/2014/main" id="{92710BFE-E3BF-45BD-815E-DD3B6BB6384A}"/>
              </a:ext>
            </a:extLst>
          </p:cNvPr>
          <p:cNvSpPr txBox="1">
            <a:spLocks noChangeArrowheads="1"/>
          </p:cNvSpPr>
          <p:nvPr/>
        </p:nvSpPr>
        <p:spPr bwMode="auto">
          <a:xfrm>
            <a:off x="7963549" y="2997934"/>
            <a:ext cx="1230280" cy="7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lgn="ctr">
              <a:spcBef>
                <a:spcPct val="50000"/>
              </a:spcBef>
            </a:pPr>
            <a:r>
              <a:rPr lang="en-AU" altLang="en-US" sz="1022" b="1"/>
              <a:t>Day of Atonement</a:t>
            </a:r>
            <a:endParaRPr lang="en-AU" altLang="en-US" sz="1022"/>
          </a:p>
          <a:p>
            <a:pPr algn="ctr"/>
            <a:r>
              <a:rPr lang="en-AU" altLang="en-US" sz="1022"/>
              <a:t>Tishri 10</a:t>
            </a:r>
          </a:p>
          <a:p>
            <a:pPr algn="ctr"/>
            <a:r>
              <a:rPr lang="en-AU" altLang="en-US" sz="1022"/>
              <a:t>Seventh Month</a:t>
            </a:r>
          </a:p>
          <a:p>
            <a:pPr algn="ctr"/>
            <a:r>
              <a:rPr lang="en-AU" altLang="en-US" sz="1022"/>
              <a:t>Lev 23:27-32</a:t>
            </a:r>
          </a:p>
        </p:txBody>
      </p:sp>
      <p:grpSp>
        <p:nvGrpSpPr>
          <p:cNvPr id="2075" name="Group 185">
            <a:extLst>
              <a:ext uri="{FF2B5EF4-FFF2-40B4-BE49-F238E27FC236}">
                <a16:creationId xmlns:a16="http://schemas.microsoft.com/office/drawing/2014/main" id="{7CC59EB2-FECD-4518-B5CC-9BF15A8AA749}"/>
              </a:ext>
            </a:extLst>
          </p:cNvPr>
          <p:cNvGrpSpPr>
            <a:grpSpLocks/>
          </p:cNvGrpSpPr>
          <p:nvPr/>
        </p:nvGrpSpPr>
        <p:grpSpPr bwMode="auto">
          <a:xfrm>
            <a:off x="6147631" y="2268719"/>
            <a:ext cx="379116" cy="660870"/>
            <a:chOff x="2856" y="1236"/>
            <a:chExt cx="234" cy="420"/>
          </a:xfrm>
        </p:grpSpPr>
        <p:sp>
          <p:nvSpPr>
            <p:cNvPr id="2126" name="Line 186">
              <a:extLst>
                <a:ext uri="{FF2B5EF4-FFF2-40B4-BE49-F238E27FC236}">
                  <a16:creationId xmlns:a16="http://schemas.microsoft.com/office/drawing/2014/main" id="{0BD85F8C-A4F4-4714-BDC9-40AABFB7C077}"/>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7" name="Line 187">
              <a:extLst>
                <a:ext uri="{FF2B5EF4-FFF2-40B4-BE49-F238E27FC236}">
                  <a16:creationId xmlns:a16="http://schemas.microsoft.com/office/drawing/2014/main" id="{68A5607F-89DA-42CE-9C92-5DDDEBD1F416}"/>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8" name="Line 188">
              <a:extLst>
                <a:ext uri="{FF2B5EF4-FFF2-40B4-BE49-F238E27FC236}">
                  <a16:creationId xmlns:a16="http://schemas.microsoft.com/office/drawing/2014/main" id="{EA04B3E1-15EA-4181-A2B6-AC6937BB2993}"/>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9" name="Line 189">
              <a:extLst>
                <a:ext uri="{FF2B5EF4-FFF2-40B4-BE49-F238E27FC236}">
                  <a16:creationId xmlns:a16="http://schemas.microsoft.com/office/drawing/2014/main" id="{1EC81313-3040-45CB-B4EC-D0E465F5221A}"/>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30" name="Line 190">
              <a:extLst>
                <a:ext uri="{FF2B5EF4-FFF2-40B4-BE49-F238E27FC236}">
                  <a16:creationId xmlns:a16="http://schemas.microsoft.com/office/drawing/2014/main" id="{EFC008D1-B3B2-45C2-A9D8-E4FC298FF589}"/>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31" name="Line 191">
              <a:extLst>
                <a:ext uri="{FF2B5EF4-FFF2-40B4-BE49-F238E27FC236}">
                  <a16:creationId xmlns:a16="http://schemas.microsoft.com/office/drawing/2014/main" id="{2C69F6BC-884E-4FE8-8220-634DB666D72C}"/>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76" name="Line 192">
            <a:extLst>
              <a:ext uri="{FF2B5EF4-FFF2-40B4-BE49-F238E27FC236}">
                <a16:creationId xmlns:a16="http://schemas.microsoft.com/office/drawing/2014/main" id="{6303010D-4142-4C2D-943C-EC69F936CA7F}"/>
              </a:ext>
            </a:extLst>
          </p:cNvPr>
          <p:cNvSpPr>
            <a:spLocks noChangeShapeType="1"/>
          </p:cNvSpPr>
          <p:nvPr/>
        </p:nvSpPr>
        <p:spPr bwMode="auto">
          <a:xfrm flipV="1">
            <a:off x="10508192" y="2045109"/>
            <a:ext cx="0" cy="8952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77" name="Line 193">
            <a:extLst>
              <a:ext uri="{FF2B5EF4-FFF2-40B4-BE49-F238E27FC236}">
                <a16:creationId xmlns:a16="http://schemas.microsoft.com/office/drawing/2014/main" id="{45C3F318-C73A-4EDC-8C18-A88DB4C218F1}"/>
              </a:ext>
            </a:extLst>
          </p:cNvPr>
          <p:cNvSpPr>
            <a:spLocks noChangeShapeType="1"/>
          </p:cNvSpPr>
          <p:nvPr/>
        </p:nvSpPr>
        <p:spPr bwMode="auto">
          <a:xfrm flipV="1">
            <a:off x="1804772" y="2045109"/>
            <a:ext cx="0" cy="89529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nvGrpSpPr>
          <p:cNvPr id="2081" name="Group 197">
            <a:extLst>
              <a:ext uri="{FF2B5EF4-FFF2-40B4-BE49-F238E27FC236}">
                <a16:creationId xmlns:a16="http://schemas.microsoft.com/office/drawing/2014/main" id="{E235923A-225C-4CA8-872D-4A0B6AF34B7C}"/>
              </a:ext>
            </a:extLst>
          </p:cNvPr>
          <p:cNvGrpSpPr>
            <a:grpSpLocks/>
          </p:cNvGrpSpPr>
          <p:nvPr/>
        </p:nvGrpSpPr>
        <p:grpSpPr bwMode="auto">
          <a:xfrm>
            <a:off x="6126979" y="4034968"/>
            <a:ext cx="380590" cy="660870"/>
            <a:chOff x="2856" y="1236"/>
            <a:chExt cx="234" cy="420"/>
          </a:xfrm>
        </p:grpSpPr>
        <p:sp>
          <p:nvSpPr>
            <p:cNvPr id="2120" name="Line 198">
              <a:extLst>
                <a:ext uri="{FF2B5EF4-FFF2-40B4-BE49-F238E27FC236}">
                  <a16:creationId xmlns:a16="http://schemas.microsoft.com/office/drawing/2014/main" id="{B7BC96C6-324C-4DAE-9CEB-CC4C258E1B31}"/>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1" name="Line 199">
              <a:extLst>
                <a:ext uri="{FF2B5EF4-FFF2-40B4-BE49-F238E27FC236}">
                  <a16:creationId xmlns:a16="http://schemas.microsoft.com/office/drawing/2014/main" id="{1944CECC-DCA1-41E6-B570-F1EA1217EF7C}"/>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2" name="Line 200">
              <a:extLst>
                <a:ext uri="{FF2B5EF4-FFF2-40B4-BE49-F238E27FC236}">
                  <a16:creationId xmlns:a16="http://schemas.microsoft.com/office/drawing/2014/main" id="{1F3CE3E3-3C51-40CC-B8AE-80F9A9371CA0}"/>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3" name="Line 201">
              <a:extLst>
                <a:ext uri="{FF2B5EF4-FFF2-40B4-BE49-F238E27FC236}">
                  <a16:creationId xmlns:a16="http://schemas.microsoft.com/office/drawing/2014/main" id="{2328C304-58D5-4E80-965B-FF7F85840CB7}"/>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4" name="Line 202">
              <a:extLst>
                <a:ext uri="{FF2B5EF4-FFF2-40B4-BE49-F238E27FC236}">
                  <a16:creationId xmlns:a16="http://schemas.microsoft.com/office/drawing/2014/main" id="{510CB343-6E0A-4B37-BB3A-08D0A607520E}"/>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25" name="Line 203">
              <a:extLst>
                <a:ext uri="{FF2B5EF4-FFF2-40B4-BE49-F238E27FC236}">
                  <a16:creationId xmlns:a16="http://schemas.microsoft.com/office/drawing/2014/main" id="{D044507F-940F-472B-B08E-9BC878503FE9}"/>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82" name="Line 204">
            <a:extLst>
              <a:ext uri="{FF2B5EF4-FFF2-40B4-BE49-F238E27FC236}">
                <a16:creationId xmlns:a16="http://schemas.microsoft.com/office/drawing/2014/main" id="{AC042179-979F-498A-884D-239343F3D3B0}"/>
              </a:ext>
            </a:extLst>
          </p:cNvPr>
          <p:cNvSpPr>
            <a:spLocks noChangeShapeType="1"/>
          </p:cNvSpPr>
          <p:nvPr/>
        </p:nvSpPr>
        <p:spPr bwMode="auto">
          <a:xfrm>
            <a:off x="6526747" y="4375729"/>
            <a:ext cx="39917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083" name="Line 205">
            <a:extLst>
              <a:ext uri="{FF2B5EF4-FFF2-40B4-BE49-F238E27FC236}">
                <a16:creationId xmlns:a16="http://schemas.microsoft.com/office/drawing/2014/main" id="{0225FAD9-8453-4FBD-92F2-1FE87845CDF3}"/>
              </a:ext>
            </a:extLst>
          </p:cNvPr>
          <p:cNvSpPr>
            <a:spLocks noChangeShapeType="1"/>
          </p:cNvSpPr>
          <p:nvPr/>
        </p:nvSpPr>
        <p:spPr bwMode="auto">
          <a:xfrm flipV="1">
            <a:off x="10518518" y="3346071"/>
            <a:ext cx="0" cy="13409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pic>
        <p:nvPicPr>
          <p:cNvPr id="2087" name="Picture 209">
            <a:extLst>
              <a:ext uri="{FF2B5EF4-FFF2-40B4-BE49-F238E27FC236}">
                <a16:creationId xmlns:a16="http://schemas.microsoft.com/office/drawing/2014/main" id="{7B72128D-EBB1-4615-971B-64D646C32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824" y="3965636"/>
            <a:ext cx="1181600" cy="8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89" name="Group 211">
            <a:extLst>
              <a:ext uri="{FF2B5EF4-FFF2-40B4-BE49-F238E27FC236}">
                <a16:creationId xmlns:a16="http://schemas.microsoft.com/office/drawing/2014/main" id="{80C64281-F97F-472C-8F5A-F675B02F6E17}"/>
              </a:ext>
            </a:extLst>
          </p:cNvPr>
          <p:cNvGrpSpPr>
            <a:grpSpLocks/>
          </p:cNvGrpSpPr>
          <p:nvPr/>
        </p:nvGrpSpPr>
        <p:grpSpPr bwMode="auto">
          <a:xfrm>
            <a:off x="6156482" y="5709270"/>
            <a:ext cx="380590" cy="660870"/>
            <a:chOff x="2856" y="1236"/>
            <a:chExt cx="234" cy="420"/>
          </a:xfrm>
        </p:grpSpPr>
        <p:sp>
          <p:nvSpPr>
            <p:cNvPr id="2114" name="Line 212">
              <a:extLst>
                <a:ext uri="{FF2B5EF4-FFF2-40B4-BE49-F238E27FC236}">
                  <a16:creationId xmlns:a16="http://schemas.microsoft.com/office/drawing/2014/main" id="{EA6680CA-507D-4C07-B97C-5BE60E04A49E}"/>
                </a:ext>
              </a:extLst>
            </p:cNvPr>
            <p:cNvSpPr>
              <a:spLocks noChangeShapeType="1"/>
            </p:cNvSpPr>
            <p:nvPr/>
          </p:nvSpPr>
          <p:spPr bwMode="auto">
            <a:xfrm>
              <a:off x="2874" y="1236"/>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5" name="Line 213">
              <a:extLst>
                <a:ext uri="{FF2B5EF4-FFF2-40B4-BE49-F238E27FC236}">
                  <a16:creationId xmlns:a16="http://schemas.microsoft.com/office/drawing/2014/main" id="{8DC2CEC7-68D5-4A68-8A9A-13ED9A1DC4D1}"/>
                </a:ext>
              </a:extLst>
            </p:cNvPr>
            <p:cNvSpPr>
              <a:spLocks noChangeShapeType="1"/>
            </p:cNvSpPr>
            <p:nvPr/>
          </p:nvSpPr>
          <p:spPr bwMode="auto">
            <a:xfrm flipV="1">
              <a:off x="2916" y="1236"/>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6" name="Line 214">
              <a:extLst>
                <a:ext uri="{FF2B5EF4-FFF2-40B4-BE49-F238E27FC236}">
                  <a16:creationId xmlns:a16="http://schemas.microsoft.com/office/drawing/2014/main" id="{00574D02-5620-45D3-AB02-8BA2C89A2BB8}"/>
                </a:ext>
              </a:extLst>
            </p:cNvPr>
            <p:cNvSpPr>
              <a:spLocks noChangeShapeType="1"/>
            </p:cNvSpPr>
            <p:nvPr/>
          </p:nvSpPr>
          <p:spPr bwMode="auto">
            <a:xfrm>
              <a:off x="2976" y="1242"/>
              <a:ext cx="42" cy="40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7" name="Line 215">
              <a:extLst>
                <a:ext uri="{FF2B5EF4-FFF2-40B4-BE49-F238E27FC236}">
                  <a16:creationId xmlns:a16="http://schemas.microsoft.com/office/drawing/2014/main" id="{636C8309-1D8F-46B9-A1A9-8FA6FA4B4B06}"/>
                </a:ext>
              </a:extLst>
            </p:cNvPr>
            <p:cNvSpPr>
              <a:spLocks noChangeShapeType="1"/>
            </p:cNvSpPr>
            <p:nvPr/>
          </p:nvSpPr>
          <p:spPr bwMode="auto">
            <a:xfrm flipV="1">
              <a:off x="3018" y="1242"/>
              <a:ext cx="54" cy="4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8" name="Line 216">
              <a:extLst>
                <a:ext uri="{FF2B5EF4-FFF2-40B4-BE49-F238E27FC236}">
                  <a16:creationId xmlns:a16="http://schemas.microsoft.com/office/drawing/2014/main" id="{9F297F43-03F9-423E-9204-96D594D0A44C}"/>
                </a:ext>
              </a:extLst>
            </p:cNvPr>
            <p:cNvSpPr>
              <a:spLocks noChangeShapeType="1"/>
            </p:cNvSpPr>
            <p:nvPr/>
          </p:nvSpPr>
          <p:spPr bwMode="auto">
            <a:xfrm>
              <a:off x="3072" y="1248"/>
              <a:ext cx="18" cy="2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9" name="Line 217">
              <a:extLst>
                <a:ext uri="{FF2B5EF4-FFF2-40B4-BE49-F238E27FC236}">
                  <a16:creationId xmlns:a16="http://schemas.microsoft.com/office/drawing/2014/main" id="{B607BD23-C5AF-4DC1-8D15-1E251E783D46}"/>
                </a:ext>
              </a:extLst>
            </p:cNvPr>
            <p:cNvSpPr>
              <a:spLocks noChangeShapeType="1"/>
            </p:cNvSpPr>
            <p:nvPr/>
          </p:nvSpPr>
          <p:spPr bwMode="auto">
            <a:xfrm flipH="1">
              <a:off x="2856" y="1236"/>
              <a:ext cx="18" cy="2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grpSp>
      <p:sp>
        <p:nvSpPr>
          <p:cNvPr id="2091" name="Text Box 219">
            <a:extLst>
              <a:ext uri="{FF2B5EF4-FFF2-40B4-BE49-F238E27FC236}">
                <a16:creationId xmlns:a16="http://schemas.microsoft.com/office/drawing/2014/main" id="{CC727709-B643-496D-8877-0A8F060917DC}"/>
              </a:ext>
            </a:extLst>
          </p:cNvPr>
          <p:cNvSpPr txBox="1">
            <a:spLocks noChangeArrowheads="1"/>
          </p:cNvSpPr>
          <p:nvPr/>
        </p:nvSpPr>
        <p:spPr bwMode="auto">
          <a:xfrm>
            <a:off x="7919294" y="4862531"/>
            <a:ext cx="1301088" cy="510470"/>
          </a:xfrm>
          <a:prstGeom prst="rect">
            <a:avLst/>
          </a:prstGeom>
          <a:noFill/>
          <a:ln>
            <a:noFill/>
          </a:ln>
          <a:effectLst/>
        </p:spPr>
        <p:txBody>
          <a:bodyPr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929" dirty="0"/>
              <a:t>Pre-Advent Judgement</a:t>
            </a:r>
          </a:p>
          <a:p>
            <a:pPr algn="ctr"/>
            <a:r>
              <a:rPr lang="en-AU" altLang="en-US" sz="929" dirty="0"/>
              <a:t>Dan 7:9,10</a:t>
            </a:r>
            <a:r>
              <a:rPr lang="en-US" altLang="en-AU" sz="929" dirty="0"/>
              <a:t>;</a:t>
            </a:r>
            <a:endParaRPr lang="en-AU" altLang="en-US" sz="929" dirty="0"/>
          </a:p>
          <a:p>
            <a:pPr algn="ctr"/>
            <a:r>
              <a:rPr lang="en-AU" altLang="en-US" sz="929" dirty="0"/>
              <a:t>Rev 11:19; 14:7</a:t>
            </a:r>
            <a:endParaRPr lang="en-AU" altLang="en-US" sz="2137" dirty="0"/>
          </a:p>
        </p:txBody>
      </p:sp>
      <p:pic>
        <p:nvPicPr>
          <p:cNvPr id="2093" name="Picture 221">
            <a:extLst>
              <a:ext uri="{FF2B5EF4-FFF2-40B4-BE49-F238E27FC236}">
                <a16:creationId xmlns:a16="http://schemas.microsoft.com/office/drawing/2014/main" id="{21904B37-87CA-4E2B-AAA1-0D47450F3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307" y="5240171"/>
            <a:ext cx="535482" cy="82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4" name="AutoShape 222">
            <a:extLst>
              <a:ext uri="{FF2B5EF4-FFF2-40B4-BE49-F238E27FC236}">
                <a16:creationId xmlns:a16="http://schemas.microsoft.com/office/drawing/2014/main" id="{1BFDA9BD-DDDA-45C4-9BA0-8E3D70D3A12F}"/>
              </a:ext>
            </a:extLst>
          </p:cNvPr>
          <p:cNvSpPr>
            <a:spLocks noChangeArrowheads="1"/>
          </p:cNvSpPr>
          <p:nvPr/>
        </p:nvSpPr>
        <p:spPr bwMode="auto">
          <a:xfrm>
            <a:off x="8249729" y="5651739"/>
            <a:ext cx="846740" cy="784783"/>
          </a:xfrm>
          <a:prstGeom prst="star8">
            <a:avLst>
              <a:gd name="adj" fmla="val 26995"/>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endParaRPr lang="en-AU" altLang="en-US" sz="2323"/>
          </a:p>
        </p:txBody>
      </p:sp>
      <p:sp>
        <p:nvSpPr>
          <p:cNvPr id="2095" name="Text Box 223">
            <a:extLst>
              <a:ext uri="{FF2B5EF4-FFF2-40B4-BE49-F238E27FC236}">
                <a16:creationId xmlns:a16="http://schemas.microsoft.com/office/drawing/2014/main" id="{82E216FD-D6D5-4313-A5E9-1591E17120CE}"/>
              </a:ext>
            </a:extLst>
          </p:cNvPr>
          <p:cNvSpPr txBox="1">
            <a:spLocks noChangeArrowheads="1"/>
          </p:cNvSpPr>
          <p:nvPr/>
        </p:nvSpPr>
        <p:spPr bwMode="auto">
          <a:xfrm>
            <a:off x="8357415" y="5840559"/>
            <a:ext cx="876243" cy="3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0" tIns="46125" rIns="92250" bIns="46125">
            <a:spAutoFit/>
          </a:bodyPr>
          <a:lstStyle>
            <a:lvl1pPr defTabSz="992188">
              <a:defRPr sz="2500">
                <a:solidFill>
                  <a:schemeClr val="tx1"/>
                </a:solidFill>
                <a:latin typeface="Times New Roman" panose="02020603050405020304" pitchFamily="18" charset="0"/>
              </a:defRPr>
            </a:lvl1pPr>
            <a:lvl2pPr marL="742950" indent="-285750" defTabSz="992188">
              <a:defRPr sz="2500">
                <a:solidFill>
                  <a:schemeClr val="tx1"/>
                </a:solidFill>
                <a:latin typeface="Times New Roman" panose="02020603050405020304" pitchFamily="18" charset="0"/>
              </a:defRPr>
            </a:lvl2pPr>
            <a:lvl3pPr marL="1143000" indent="-228600" defTabSz="992188">
              <a:defRPr sz="2500">
                <a:solidFill>
                  <a:schemeClr val="tx1"/>
                </a:solidFill>
                <a:latin typeface="Times New Roman" panose="02020603050405020304" pitchFamily="18" charset="0"/>
              </a:defRPr>
            </a:lvl3pPr>
            <a:lvl4pPr marL="1600200" indent="-228600" defTabSz="992188">
              <a:defRPr sz="2500">
                <a:solidFill>
                  <a:schemeClr val="tx1"/>
                </a:solidFill>
                <a:latin typeface="Times New Roman" panose="02020603050405020304" pitchFamily="18" charset="0"/>
              </a:defRPr>
            </a:lvl4pPr>
            <a:lvl5pPr marL="2057400" indent="-228600" defTabSz="992188">
              <a:defRPr sz="2500">
                <a:solidFill>
                  <a:schemeClr val="tx1"/>
                </a:solidFill>
                <a:latin typeface="Times New Roman" panose="02020603050405020304" pitchFamily="18" charset="0"/>
              </a:defRPr>
            </a:lvl5pPr>
            <a:lvl6pPr marL="2514600" indent="-228600" defTabSz="992188"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92188"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92188"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92188" eaLnBrk="0" fontAlgn="base" hangingPunct="0">
              <a:spcBef>
                <a:spcPct val="0"/>
              </a:spcBef>
              <a:spcAft>
                <a:spcPct val="0"/>
              </a:spcAft>
              <a:defRPr sz="2500">
                <a:solidFill>
                  <a:schemeClr val="tx1"/>
                </a:solidFill>
                <a:latin typeface="Times New Roman" panose="02020603050405020304" pitchFamily="18" charset="0"/>
              </a:defRPr>
            </a:lvl9pPr>
          </a:lstStyle>
          <a:p>
            <a:pPr>
              <a:spcBef>
                <a:spcPct val="50000"/>
              </a:spcBef>
            </a:pPr>
            <a:r>
              <a:rPr lang="en-AU" altLang="en-US" sz="1580">
                <a:solidFill>
                  <a:schemeClr val="bg1"/>
                </a:solidFill>
              </a:rPr>
              <a:t>1844</a:t>
            </a:r>
            <a:endParaRPr lang="en-AU" altLang="en-US" sz="2416">
              <a:solidFill>
                <a:schemeClr val="bg1"/>
              </a:solidFill>
            </a:endParaRPr>
          </a:p>
        </p:txBody>
      </p:sp>
      <p:pic>
        <p:nvPicPr>
          <p:cNvPr id="2098" name="Picture 230">
            <a:extLst>
              <a:ext uri="{FF2B5EF4-FFF2-40B4-BE49-F238E27FC236}">
                <a16:creationId xmlns:a16="http://schemas.microsoft.com/office/drawing/2014/main" id="{823D2E05-193A-4660-9C6E-7C6ECB929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350" y="2161520"/>
            <a:ext cx="1193401" cy="85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4" name="Picture 236">
            <a:extLst>
              <a:ext uri="{FF2B5EF4-FFF2-40B4-BE49-F238E27FC236}">
                <a16:creationId xmlns:a16="http://schemas.microsoft.com/office/drawing/2014/main" id="{9B3A0E8A-E528-40A0-8285-5B0155BD3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254" y="2269207"/>
            <a:ext cx="1022283" cy="77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5" name="Picture 237">
            <a:extLst>
              <a:ext uri="{FF2B5EF4-FFF2-40B4-BE49-F238E27FC236}">
                <a16:creationId xmlns:a16="http://schemas.microsoft.com/office/drawing/2014/main" id="{CAC01B09-A771-4B7D-8BE4-2AAE59D1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027" y="4012841"/>
            <a:ext cx="1007532" cy="75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1" name="Line 243">
            <a:extLst>
              <a:ext uri="{FF2B5EF4-FFF2-40B4-BE49-F238E27FC236}">
                <a16:creationId xmlns:a16="http://schemas.microsoft.com/office/drawing/2014/main" id="{E943B845-06DC-4E3F-9462-C8C80F70721B}"/>
              </a:ext>
            </a:extLst>
          </p:cNvPr>
          <p:cNvSpPr>
            <a:spLocks noChangeShapeType="1"/>
          </p:cNvSpPr>
          <p:nvPr/>
        </p:nvSpPr>
        <p:spPr bwMode="auto">
          <a:xfrm flipV="1">
            <a:off x="6239091" y="6060357"/>
            <a:ext cx="32453" cy="590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2112" name="Line 244">
            <a:extLst>
              <a:ext uri="{FF2B5EF4-FFF2-40B4-BE49-F238E27FC236}">
                <a16:creationId xmlns:a16="http://schemas.microsoft.com/office/drawing/2014/main" id="{C6A22157-2169-4E4E-9884-AF75C18591A1}"/>
              </a:ext>
            </a:extLst>
          </p:cNvPr>
          <p:cNvSpPr>
            <a:spLocks noChangeShapeType="1"/>
          </p:cNvSpPr>
          <p:nvPr/>
        </p:nvSpPr>
        <p:spPr bwMode="auto">
          <a:xfrm flipV="1">
            <a:off x="6407259" y="6063308"/>
            <a:ext cx="32453" cy="5901"/>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673"/>
          </a:p>
        </p:txBody>
      </p:sp>
      <p:sp>
        <p:nvSpPr>
          <p:cNvPr id="82" name="Text Box 219">
            <a:extLst>
              <a:ext uri="{FF2B5EF4-FFF2-40B4-BE49-F238E27FC236}">
                <a16:creationId xmlns:a16="http://schemas.microsoft.com/office/drawing/2014/main" id="{9431AA15-B5A5-4BE8-BACA-B379F4329C25}"/>
              </a:ext>
            </a:extLst>
          </p:cNvPr>
          <p:cNvSpPr txBox="1">
            <a:spLocks noChangeArrowheads="1"/>
          </p:cNvSpPr>
          <p:nvPr/>
        </p:nvSpPr>
        <p:spPr bwMode="auto">
          <a:xfrm>
            <a:off x="7083833" y="932029"/>
            <a:ext cx="1988726" cy="1189502"/>
          </a:xfrm>
          <a:prstGeom prst="rect">
            <a:avLst/>
          </a:prstGeom>
          <a:noFill/>
          <a:ln>
            <a:noFill/>
          </a:ln>
          <a:effectLst/>
        </p:spPr>
        <p:txBody>
          <a:bodyPr wrap="square" lIns="80720" tIns="40359" rIns="80720" bIns="40359">
            <a:spAutoFit/>
          </a:bodyPr>
          <a:lstStyle>
            <a:lvl1pPr defTabSz="868363">
              <a:defRPr sz="2500">
                <a:solidFill>
                  <a:schemeClr val="tx1"/>
                </a:solidFill>
                <a:latin typeface="Times New Roman" panose="02020603050405020304" pitchFamily="18" charset="0"/>
              </a:defRPr>
            </a:lvl1pPr>
            <a:lvl2pPr marL="742950" indent="-285750" defTabSz="868363">
              <a:defRPr sz="2500">
                <a:solidFill>
                  <a:schemeClr val="tx1"/>
                </a:solidFill>
                <a:latin typeface="Times New Roman" panose="02020603050405020304" pitchFamily="18" charset="0"/>
              </a:defRPr>
            </a:lvl2pPr>
            <a:lvl3pPr marL="1143000" indent="-228600" defTabSz="868363">
              <a:defRPr sz="2500">
                <a:solidFill>
                  <a:schemeClr val="tx1"/>
                </a:solidFill>
                <a:latin typeface="Times New Roman" panose="02020603050405020304" pitchFamily="18" charset="0"/>
              </a:defRPr>
            </a:lvl3pPr>
            <a:lvl4pPr marL="1600200" indent="-228600" defTabSz="868363">
              <a:defRPr sz="2500">
                <a:solidFill>
                  <a:schemeClr val="tx1"/>
                </a:solidFill>
                <a:latin typeface="Times New Roman" panose="02020603050405020304" pitchFamily="18" charset="0"/>
              </a:defRPr>
            </a:lvl4pPr>
            <a:lvl5pPr marL="2057400" indent="-228600" defTabSz="868363">
              <a:defRPr sz="2500">
                <a:solidFill>
                  <a:schemeClr val="tx1"/>
                </a:solidFill>
                <a:latin typeface="Times New Roman" panose="02020603050405020304" pitchFamily="18" charset="0"/>
              </a:defRPr>
            </a:lvl5pPr>
            <a:lvl6pPr marL="2514600" indent="-228600" defTabSz="868363"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868363"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868363"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868363"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AU" altLang="en-US" sz="2400" dirty="0"/>
              <a:t>Final Atonement of Adventism</a:t>
            </a:r>
            <a:endParaRPr lang="en-AU" altLang="en-US" sz="6000" dirty="0"/>
          </a:p>
        </p:txBody>
      </p:sp>
      <p:sp>
        <p:nvSpPr>
          <p:cNvPr id="3" name="Arrow: Right 2">
            <a:extLst>
              <a:ext uri="{FF2B5EF4-FFF2-40B4-BE49-F238E27FC236}">
                <a16:creationId xmlns:a16="http://schemas.microsoft.com/office/drawing/2014/main" id="{459B30B0-46D4-4A67-9011-46160FF0CBE5}"/>
              </a:ext>
            </a:extLst>
          </p:cNvPr>
          <p:cNvSpPr/>
          <p:nvPr/>
        </p:nvSpPr>
        <p:spPr>
          <a:xfrm rot="5400000">
            <a:off x="-809409" y="2828289"/>
            <a:ext cx="5536137" cy="941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Christ’s Life Reveals Father</a:t>
            </a:r>
          </a:p>
        </p:txBody>
      </p:sp>
      <p:sp>
        <p:nvSpPr>
          <p:cNvPr id="52" name="Arrow: Right 51">
            <a:extLst>
              <a:ext uri="{FF2B5EF4-FFF2-40B4-BE49-F238E27FC236}">
                <a16:creationId xmlns:a16="http://schemas.microsoft.com/office/drawing/2014/main" id="{2FC6A89B-FC92-46E1-B10A-FEAE6BCA9A71}"/>
              </a:ext>
            </a:extLst>
          </p:cNvPr>
          <p:cNvSpPr/>
          <p:nvPr/>
        </p:nvSpPr>
        <p:spPr>
          <a:xfrm rot="5400000">
            <a:off x="6480930" y="2938060"/>
            <a:ext cx="5536137" cy="941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Our Lives Reveal Christ</a:t>
            </a:r>
          </a:p>
        </p:txBody>
      </p:sp>
    </p:spTree>
    <p:extLst>
      <p:ext uri="{BB962C8B-B14F-4D97-AF65-F5344CB8AC3E}">
        <p14:creationId xmlns:p14="http://schemas.microsoft.com/office/powerpoint/2010/main" val="407074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24149" y="420831"/>
            <a:ext cx="10043401" cy="776974"/>
          </a:xfrm>
        </p:spPr>
        <p:txBody>
          <a:bodyPr>
            <a:normAutofit/>
          </a:bodyPr>
          <a:lstStyle/>
          <a:p>
            <a:r>
              <a:rPr lang="en-AU" sz="4000" dirty="0"/>
              <a:t>Christ in You the Hope of Glory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89"/>
            <a:ext cx="10549761" cy="4139381"/>
          </a:xfrm>
        </p:spPr>
        <p:txBody>
          <a:bodyPr>
            <a:noAutofit/>
          </a:bodyPr>
          <a:lstStyle/>
          <a:p>
            <a:pPr marL="0" indent="0" algn="just">
              <a:buNone/>
            </a:pPr>
            <a:r>
              <a:rPr lang="en-AU" sz="2200" dirty="0">
                <a:latin typeface="+mn-lt"/>
              </a:rPr>
              <a:t>1John 4:17  Love has been perfected among us in this: that we may have boldness in the day of judgment</a:t>
            </a:r>
            <a:r>
              <a:rPr lang="en-AU" sz="2200" dirty="0">
                <a:solidFill>
                  <a:srgbClr val="92D050"/>
                </a:solidFill>
                <a:latin typeface="+mn-lt"/>
              </a:rPr>
              <a:t>; because as He is, so are we in this world. </a:t>
            </a:r>
          </a:p>
          <a:p>
            <a:pPr marL="0" indent="0" algn="just">
              <a:buNone/>
            </a:pPr>
            <a:r>
              <a:rPr lang="en-AU" sz="2200" dirty="0">
                <a:latin typeface="+mn-lt"/>
              </a:rPr>
              <a:t>Christ is waiting with longing desire for the manifestation of Himself in His church. </a:t>
            </a:r>
            <a:r>
              <a:rPr lang="en-AU" sz="2200" dirty="0">
                <a:solidFill>
                  <a:srgbClr val="92D050"/>
                </a:solidFill>
                <a:latin typeface="+mn-lt"/>
              </a:rPr>
              <a:t>When the character of Christ shall be perfectly reproduced in His people, then He will come to claim them as His own.  </a:t>
            </a:r>
            <a:r>
              <a:rPr lang="en-AU" sz="2200" dirty="0">
                <a:latin typeface="+mn-lt"/>
              </a:rPr>
              <a:t>{COL 69.1}</a:t>
            </a:r>
          </a:p>
          <a:p>
            <a:pPr marL="0" indent="0" algn="just">
              <a:buNone/>
            </a:pPr>
            <a:r>
              <a:rPr lang="en-AU" sz="2200" dirty="0">
                <a:latin typeface="+mn-lt"/>
              </a:rPr>
              <a:t> It is the darkness of misapprehension of God that is enshrouding the world. Men are losing their knowledge of His character. It has been misunderstood and misinterpreted. </a:t>
            </a:r>
            <a:r>
              <a:rPr lang="en-AU" sz="2200" dirty="0">
                <a:solidFill>
                  <a:srgbClr val="92D050"/>
                </a:solidFill>
                <a:latin typeface="+mn-lt"/>
              </a:rPr>
              <a:t>At this time a message from God is to be proclaimed, a message illuminating in its influence and saving in its power. His character is to be made known. Into the darkness of the world is to be shed the light of His glory, the light of His goodness, mercy, and truth.  </a:t>
            </a:r>
            <a:r>
              <a:rPr lang="en-AU" sz="2200" dirty="0">
                <a:latin typeface="+mn-lt"/>
              </a:rPr>
              <a:t>{COL 415.3}  </a:t>
            </a:r>
          </a:p>
        </p:txBody>
      </p:sp>
    </p:spTree>
    <p:extLst>
      <p:ext uri="{BB962C8B-B14F-4D97-AF65-F5344CB8AC3E}">
        <p14:creationId xmlns:p14="http://schemas.microsoft.com/office/powerpoint/2010/main" val="2764915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24149" y="293015"/>
            <a:ext cx="10043401" cy="776974"/>
          </a:xfrm>
        </p:spPr>
        <p:txBody>
          <a:bodyPr>
            <a:normAutofit/>
          </a:bodyPr>
          <a:lstStyle/>
          <a:p>
            <a:r>
              <a:rPr lang="en-AU" sz="4000" dirty="0"/>
              <a:t>Faces lighted Up</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62116" y="1069989"/>
            <a:ext cx="11005735" cy="5714269"/>
          </a:xfrm>
        </p:spPr>
        <p:txBody>
          <a:bodyPr>
            <a:noAutofit/>
          </a:bodyPr>
          <a:lstStyle/>
          <a:p>
            <a:pPr marL="0" indent="0" algn="just">
              <a:buNone/>
            </a:pPr>
            <a:r>
              <a:rPr lang="en-AU" sz="2100" dirty="0">
                <a:solidFill>
                  <a:srgbClr val="92D050"/>
                </a:solidFill>
                <a:latin typeface="+mn-lt"/>
              </a:rPr>
              <a:t>Servants of God, with their faces lighted up and shining with holy consecration, will hasten from place to place to proclaim the message from heaven. </a:t>
            </a:r>
            <a:r>
              <a:rPr lang="en-AU" sz="2100" dirty="0">
                <a:latin typeface="+mn-lt"/>
              </a:rPr>
              <a:t>By thousands of voices, all over the earth, the warning will be given. Miracles will be wrought, the sick will be healed, and signs and wonders will follow the believers. Satan also works, with lying wonders, even bringing down fire from heaven in the sight of men. Revelation 13:13. Thus the inhabitants of the earth will be brought to take their stand.  {GC 612.1}  </a:t>
            </a:r>
          </a:p>
          <a:p>
            <a:pPr marL="0" indent="0" algn="just">
              <a:buNone/>
            </a:pPr>
            <a:r>
              <a:rPr lang="en-AU" sz="2100" dirty="0">
                <a:latin typeface="+mn-lt"/>
              </a:rPr>
              <a:t>     </a:t>
            </a:r>
            <a:r>
              <a:rPr lang="en-AU" sz="2100" dirty="0">
                <a:solidFill>
                  <a:srgbClr val="92D050"/>
                </a:solidFill>
                <a:latin typeface="+mn-lt"/>
              </a:rPr>
              <a:t>The message will be carried not so much by argument as by the deep conviction of the Spirit of God. </a:t>
            </a:r>
            <a:r>
              <a:rPr lang="en-AU" sz="2100" dirty="0">
                <a:latin typeface="+mn-lt"/>
              </a:rPr>
              <a:t>The arguments have been presented. The seed has been sown, and now it will spring up and bear fruit. The publications distributed by missionary workers have exerted their influence, yet many whose minds were impressed have been prevented from fully comprehending the truth or from yielding obedience. Now the rays of light penetrate everywhere, the truth is seen in its clearness, and the honest children of God sever the bands which have held them. Family connections, church relations, are powerless to stay them now. Truth is more precious than all besides. Notwithstanding the agencies combined against the truth, a large number take their stand upon the Lord's side.  {GC 612.2} </a:t>
            </a:r>
          </a:p>
        </p:txBody>
      </p:sp>
    </p:spTree>
    <p:extLst>
      <p:ext uri="{BB962C8B-B14F-4D97-AF65-F5344CB8AC3E}">
        <p14:creationId xmlns:p14="http://schemas.microsoft.com/office/powerpoint/2010/main" val="335044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George Fifield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049229"/>
          </a:xfrm>
        </p:spPr>
        <p:txBody>
          <a:bodyPr>
            <a:noAutofit/>
          </a:bodyPr>
          <a:lstStyle/>
          <a:p>
            <a:pPr marL="0" indent="0" algn="just">
              <a:buNone/>
            </a:pPr>
            <a:r>
              <a:rPr lang="en-AU" sz="2400" dirty="0">
                <a:solidFill>
                  <a:srgbClr val="92D050"/>
                </a:solidFill>
                <a:latin typeface="+mn-lt"/>
              </a:rPr>
              <a:t>An atonement can be made only by God’s so revealing his love, in spite of sin and sorrow, that men’s hearts will be touched to tenderness;</a:t>
            </a:r>
            <a:r>
              <a:rPr lang="en-AU" sz="2400" dirty="0">
                <a:latin typeface="+mn-lt"/>
              </a:rPr>
              <a:t> </a:t>
            </a:r>
            <a:r>
              <a:rPr lang="en-AU" sz="2400" dirty="0">
                <a:solidFill>
                  <a:srgbClr val="92D050"/>
                </a:solidFill>
                <a:latin typeface="+mn-lt"/>
              </a:rPr>
              <a:t>and they, being delivered from Satan’s delusions, may see how fully and terribly they have misunderstood the divine One, </a:t>
            </a:r>
            <a:r>
              <a:rPr lang="en-AU" sz="2400" dirty="0">
                <a:latin typeface="+mn-lt"/>
              </a:rPr>
              <a:t>and so have done despite to the Spirit of his grace. Thus they may be led, as returning brethren, to come back to the Father’s house in blissful unity.– God is Love, page 48</a:t>
            </a:r>
            <a:endParaRPr lang="en-AU" sz="2400" dirty="0">
              <a:solidFill>
                <a:srgbClr val="92D050"/>
              </a:solidFill>
              <a:latin typeface="+mn-lt"/>
            </a:endParaRPr>
          </a:p>
        </p:txBody>
      </p:sp>
    </p:spTree>
    <p:extLst>
      <p:ext uri="{BB962C8B-B14F-4D97-AF65-F5344CB8AC3E}">
        <p14:creationId xmlns:p14="http://schemas.microsoft.com/office/powerpoint/2010/main" val="276107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George Fifield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049229"/>
          </a:xfrm>
        </p:spPr>
        <p:txBody>
          <a:bodyPr>
            <a:noAutofit/>
          </a:bodyPr>
          <a:lstStyle/>
          <a:p>
            <a:pPr marL="0" indent="0" algn="just">
              <a:buNone/>
            </a:pPr>
            <a:r>
              <a:rPr lang="en-AU" sz="2400" dirty="0">
                <a:solidFill>
                  <a:srgbClr val="92D050"/>
                </a:solidFill>
                <a:latin typeface="+mn-lt"/>
              </a:rPr>
              <a:t>The atonement is not to appease God’s wrath, so that men dare come to him, but it is to reveal his love, so that they will come to him.</a:t>
            </a:r>
            <a:r>
              <a:rPr lang="en-AU" sz="2400" dirty="0">
                <a:latin typeface="+mn-lt"/>
              </a:rPr>
              <a:t>  It was not Christ reconciling God unto the world, but God in Christ reconciling the world unto himself.  It is nowhere said that God needed to be reconciled unto us; he says, “I have not forsaken you, but you have forsaken me.” God is Love, page 48</a:t>
            </a:r>
            <a:endParaRPr lang="en-AU" sz="2400" dirty="0">
              <a:solidFill>
                <a:srgbClr val="92D050"/>
              </a:solidFill>
              <a:latin typeface="+mn-lt"/>
            </a:endParaRPr>
          </a:p>
        </p:txBody>
      </p:sp>
    </p:spTree>
    <p:extLst>
      <p:ext uri="{BB962C8B-B14F-4D97-AF65-F5344CB8AC3E}">
        <p14:creationId xmlns:p14="http://schemas.microsoft.com/office/powerpoint/2010/main" val="43591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E.J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3" y="1306460"/>
            <a:ext cx="10199237" cy="4878030"/>
          </a:xfrm>
        </p:spPr>
        <p:txBody>
          <a:bodyPr>
            <a:noAutofit/>
          </a:bodyPr>
          <a:lstStyle/>
          <a:p>
            <a:pPr marL="0" indent="0" algn="just">
              <a:buNone/>
            </a:pPr>
            <a:r>
              <a:rPr lang="en-AU" sz="2400" dirty="0">
                <a:latin typeface="+mn-lt"/>
              </a:rPr>
              <a:t>“But,” someone will say, “You have made the reconciliation all on the part of men; </a:t>
            </a:r>
            <a:r>
              <a:rPr lang="en-AU" sz="2400" dirty="0">
                <a:solidFill>
                  <a:srgbClr val="92D050"/>
                </a:solidFill>
                <a:latin typeface="+mn-lt"/>
              </a:rPr>
              <a:t>I have always been taught that the death of Christ reconciled God to man; that Christ died to satisfy God’s justice, and to appease Him.”</a:t>
            </a:r>
            <a:r>
              <a:rPr lang="en-AU" sz="2400" dirty="0">
                <a:latin typeface="+mn-lt"/>
              </a:rPr>
              <a:t> Well, we have left the matter of reconciliation just where the Scriptures have put it; and while they have much to say about the necessity for man to be reconciled to God, </a:t>
            </a:r>
            <a:r>
              <a:rPr lang="en-AU" sz="2400" dirty="0">
                <a:solidFill>
                  <a:srgbClr val="92D050"/>
                </a:solidFill>
                <a:latin typeface="+mn-lt"/>
              </a:rPr>
              <a:t>they never once hint of such a thing as the necessity for God to be reconciled to man. To intimate the necessity for such a thing is to bring a grave charge against the character of God. </a:t>
            </a:r>
            <a:r>
              <a:rPr lang="en-AU" sz="2400" dirty="0">
                <a:latin typeface="+mn-lt"/>
              </a:rPr>
              <a:t>The idea has come into the Christian Church from the Papacy, which in turn brought it </a:t>
            </a:r>
            <a:r>
              <a:rPr lang="en-AU" sz="2400" dirty="0">
                <a:solidFill>
                  <a:srgbClr val="92D050"/>
                </a:solidFill>
                <a:latin typeface="+mn-lt"/>
              </a:rPr>
              <a:t>from Paganism, in which the only idea of God was of a being whose wrath must be appeased by a sacrifice. </a:t>
            </a:r>
            <a:r>
              <a:rPr lang="en-AU" sz="2400" dirty="0">
                <a:latin typeface="+mn-lt"/>
              </a:rPr>
              <a:t>E.J. Waggoner, Present Truth UK, September 21, 1893, page 386.7</a:t>
            </a:r>
            <a:endParaRPr lang="en-AU" sz="2400" dirty="0">
              <a:solidFill>
                <a:srgbClr val="92D050"/>
              </a:solidFill>
              <a:latin typeface="+mn-lt"/>
            </a:endParaRPr>
          </a:p>
        </p:txBody>
      </p:sp>
    </p:spTree>
    <p:extLst>
      <p:ext uri="{BB962C8B-B14F-4D97-AF65-F5344CB8AC3E}">
        <p14:creationId xmlns:p14="http://schemas.microsoft.com/office/powerpoint/2010/main" val="308075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E.J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3" y="1306460"/>
            <a:ext cx="10199237" cy="4878030"/>
          </a:xfrm>
        </p:spPr>
        <p:txBody>
          <a:bodyPr>
            <a:noAutofit/>
          </a:bodyPr>
          <a:lstStyle/>
          <a:p>
            <a:pPr marL="0" indent="0" algn="just">
              <a:buNone/>
            </a:pPr>
            <a:r>
              <a:rPr lang="en-AU" sz="2400" dirty="0">
                <a:latin typeface="+mn-lt"/>
              </a:rPr>
              <a:t>The idea of a propitiation or sacrifice is that there is wrath to be appeased. But take particular notice that it is we who require the sacrifice, and not God. He provides the sacrifice. The idea that God’s wrath has to be propitiated in order that we may have forgiveness finds no warrant in the Bible. It is the height of absurdity to say that God is so angry with men that He will not forgive them unless something is provided to appease His wrath, and that therefore He Himself offers the gift to Himself, by which He is appeased... The Christian idea of propitiation is that set forth above. The heathen idea, which is too often held by professed Christians, is that men must provide a sacrifice to appease the wrath of their god. </a:t>
            </a:r>
            <a:endParaRPr lang="en-AU" sz="2400" dirty="0">
              <a:solidFill>
                <a:srgbClr val="92D050"/>
              </a:solidFill>
              <a:latin typeface="+mn-lt"/>
            </a:endParaRPr>
          </a:p>
        </p:txBody>
      </p:sp>
    </p:spTree>
    <p:extLst>
      <p:ext uri="{BB962C8B-B14F-4D97-AF65-F5344CB8AC3E}">
        <p14:creationId xmlns:p14="http://schemas.microsoft.com/office/powerpoint/2010/main" val="103034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E.J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37419" y="1306460"/>
            <a:ext cx="10399081" cy="4878030"/>
          </a:xfrm>
        </p:spPr>
        <p:txBody>
          <a:bodyPr>
            <a:noAutofit/>
          </a:bodyPr>
          <a:lstStyle/>
          <a:p>
            <a:pPr marL="0" indent="0" algn="just">
              <a:buNone/>
            </a:pPr>
            <a:r>
              <a:rPr lang="en-AU" sz="2400" dirty="0">
                <a:latin typeface="+mn-lt"/>
              </a:rPr>
              <a:t>All heathen worship is simply a bribe to their gods to be favourable to them. If they thought that their gods were very angry with them, they would provide a greater sacrifice, and so human sacrifices were offered in extreme cases. They thought, as the worshipers of Siva in India do to-day, that their god was gratified by the sight of blood. The persecution that was carried on in so-called Christian countries in times past and is to some extent even now, is but the outcropping of this heathen idea of propitiation. Ecclesiastical leaders imagine that salvation is by works and that men by works can atone for sin, and so they offer the one whom they think rebellious as a sacrifice to their god not to the true God, because He is not pleased with such sacrifices. Present Truth UK, August 30, 1894, page 550</a:t>
            </a:r>
            <a:endParaRPr lang="en-AU" sz="2400" dirty="0">
              <a:solidFill>
                <a:srgbClr val="92D050"/>
              </a:solidFill>
              <a:latin typeface="+mn-lt"/>
            </a:endParaRPr>
          </a:p>
        </p:txBody>
      </p:sp>
    </p:spTree>
    <p:extLst>
      <p:ext uri="{BB962C8B-B14F-4D97-AF65-F5344CB8AC3E}">
        <p14:creationId xmlns:p14="http://schemas.microsoft.com/office/powerpoint/2010/main" val="90548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Luther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90"/>
            <a:ext cx="10549761" cy="1816510"/>
          </a:xfrm>
        </p:spPr>
        <p:txBody>
          <a:bodyPr>
            <a:noAutofit/>
          </a:bodyPr>
          <a:lstStyle/>
          <a:p>
            <a:pPr marL="0" indent="0" algn="just">
              <a:buNone/>
            </a:pPr>
            <a:r>
              <a:rPr lang="en-AU" sz="2200" dirty="0">
                <a:latin typeface="+mn-lt"/>
              </a:rPr>
              <a:t>You my son must pay the world’s iniquity. The law growls “All right. If your Son is taking the sin of the world, I see no sins anywhere else but in Him. He shall die on the cross” And </a:t>
            </a:r>
            <a:r>
              <a:rPr lang="en-AU" sz="2200" dirty="0">
                <a:solidFill>
                  <a:srgbClr val="92D050"/>
                </a:solidFill>
                <a:latin typeface="+mn-lt"/>
              </a:rPr>
              <a:t>the law kills Christ</a:t>
            </a:r>
            <a:r>
              <a:rPr lang="en-AU" sz="2200" dirty="0">
                <a:latin typeface="+mn-lt"/>
              </a:rPr>
              <a:t>, but we go free. – Luther Commentary on Galatians. </a:t>
            </a:r>
          </a:p>
        </p:txBody>
      </p:sp>
    </p:spTree>
    <p:extLst>
      <p:ext uri="{BB962C8B-B14F-4D97-AF65-F5344CB8AC3E}">
        <p14:creationId xmlns:p14="http://schemas.microsoft.com/office/powerpoint/2010/main" val="96753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He [the wrong doer] deserves punishment (the infliction of a penalty) for the action; </a:t>
            </a:r>
            <a:r>
              <a:rPr lang="en-AU" sz="2400" dirty="0">
                <a:solidFill>
                  <a:srgbClr val="92D050"/>
                </a:solidFill>
                <a:latin typeface="+mn-lt"/>
              </a:rPr>
              <a:t>and if justice is ever vindicated, he will be punished, according to his intention and his commission of a great moral wrong.</a:t>
            </a:r>
            <a:r>
              <a:rPr lang="en-AU" sz="2400" dirty="0">
                <a:latin typeface="+mn-lt"/>
              </a:rPr>
              <a:t> </a:t>
            </a:r>
            <a:r>
              <a:rPr lang="en-AU" sz="2400" dirty="0">
                <a:solidFill>
                  <a:srgbClr val="92D050"/>
                </a:solidFill>
                <a:latin typeface="+mn-lt"/>
              </a:rPr>
              <a:t>The admission that all sin will be punished makes necessary the admission of a future judgment; for without that, justice will never be vindicated, and </a:t>
            </a:r>
            <a:r>
              <a:rPr lang="en-AU" sz="2400" u="sng" dirty="0">
                <a:solidFill>
                  <a:srgbClr val="92D050"/>
                </a:solidFill>
                <a:latin typeface="+mn-lt"/>
              </a:rPr>
              <a:t>our aspirations for the right</a:t>
            </a:r>
            <a:r>
              <a:rPr lang="en-AU" sz="2400" dirty="0">
                <a:solidFill>
                  <a:srgbClr val="92D050"/>
                </a:solidFill>
                <a:latin typeface="+mn-lt"/>
              </a:rPr>
              <a:t> will never be satisfied.</a:t>
            </a:r>
            <a:r>
              <a:rPr lang="en-AU" sz="2400" dirty="0">
                <a:latin typeface="+mn-lt"/>
              </a:rPr>
              <a:t> {1884 JHW, </a:t>
            </a:r>
            <a:r>
              <a:rPr lang="en-AU" sz="2400" i="1" dirty="0">
                <a:latin typeface="+mn-lt"/>
              </a:rPr>
              <a:t>The Atonement in the Light of Nature and Revelation 24.1</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1414122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19886</TotalTime>
  <Words>2656</Words>
  <Application>Microsoft Office PowerPoint</Application>
  <PresentationFormat>Widescreen</PresentationFormat>
  <Paragraphs>128</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Century Gothic</vt:lpstr>
      <vt:lpstr>Times New Roman</vt:lpstr>
      <vt:lpstr>Wingdings 3</vt:lpstr>
      <vt:lpstr>Ion</vt:lpstr>
      <vt:lpstr>Microsoft Photo Editor 3.0 Photo</vt:lpstr>
      <vt:lpstr>Corel Photo House Image</vt:lpstr>
      <vt:lpstr>The Nature  of the Atonement</vt:lpstr>
      <vt:lpstr>George Fifield</vt:lpstr>
      <vt:lpstr>George Fifield</vt:lpstr>
      <vt:lpstr>George Fifield</vt:lpstr>
      <vt:lpstr>E.J Waggoner</vt:lpstr>
      <vt:lpstr>E.J Waggoner</vt:lpstr>
      <vt:lpstr>E.J Waggoner</vt:lpstr>
      <vt:lpstr>Luther</vt:lpstr>
      <vt:lpstr>J.H Waggoner</vt:lpstr>
      <vt:lpstr>Satisfaction of Divine Justice</vt:lpstr>
      <vt:lpstr>Satan’s demand of God</vt:lpstr>
      <vt:lpstr>George Fifield</vt:lpstr>
      <vt:lpstr>A Completed Atonement</vt:lpstr>
      <vt:lpstr>The Typology</vt:lpstr>
      <vt:lpstr>PowerPoint Presentation</vt:lpstr>
      <vt:lpstr>The Typology</vt:lpstr>
      <vt:lpstr>PowerPoint Presentation</vt:lpstr>
      <vt:lpstr>Atonement begun at the Cross not ended</vt:lpstr>
      <vt:lpstr>Work of Reconciliation Given to Us</vt:lpstr>
      <vt:lpstr>PowerPoint Presentation</vt:lpstr>
      <vt:lpstr>Christ in You the Hope of Glory</vt:lpstr>
      <vt:lpstr>Faces lighted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369</cp:revision>
  <dcterms:created xsi:type="dcterms:W3CDTF">2020-11-26T04:46:46Z</dcterms:created>
  <dcterms:modified xsi:type="dcterms:W3CDTF">2021-08-13T09:04:31Z</dcterms:modified>
</cp:coreProperties>
</file>