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4" r:id="rId1"/>
  </p:sldMasterIdLst>
  <p:sldIdLst>
    <p:sldId id="279" r:id="rId2"/>
    <p:sldId id="352" r:id="rId3"/>
    <p:sldId id="450" r:id="rId4"/>
    <p:sldId id="451" r:id="rId5"/>
    <p:sldId id="453" r:id="rId6"/>
    <p:sldId id="452" r:id="rId7"/>
    <p:sldId id="454" r:id="rId8"/>
    <p:sldId id="455" r:id="rId9"/>
    <p:sldId id="456" r:id="rId10"/>
    <p:sldId id="459" r:id="rId11"/>
    <p:sldId id="457" r:id="rId12"/>
    <p:sldId id="431" r:id="rId13"/>
    <p:sldId id="393" r:id="rId14"/>
    <p:sldId id="439" r:id="rId15"/>
    <p:sldId id="440" r:id="rId16"/>
    <p:sldId id="441" r:id="rId17"/>
    <p:sldId id="442" r:id="rId18"/>
    <p:sldId id="447" r:id="rId19"/>
    <p:sldId id="460" r:id="rId20"/>
    <p:sldId id="458" r:id="rId21"/>
    <p:sldId id="461" r:id="rId22"/>
    <p:sldId id="463" r:id="rId23"/>
    <p:sldId id="462" r:id="rId24"/>
    <p:sldId id="464" r:id="rId25"/>
    <p:sldId id="465" r:id="rId26"/>
    <p:sldId id="466" r:id="rId27"/>
    <p:sldId id="467" r:id="rId28"/>
    <p:sldId id="468" r:id="rId29"/>
    <p:sldId id="469" r:id="rId30"/>
    <p:sldId id="470" r:id="rId31"/>
    <p:sldId id="471" r:id="rId32"/>
    <p:sldId id="430"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CCCC"/>
    <a:srgbClr val="F2E7E7"/>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1" autoAdjust="0"/>
    <p:restoredTop sz="94660"/>
  </p:normalViewPr>
  <p:slideViewPr>
    <p:cSldViewPr snapToGrid="0">
      <p:cViewPr varScale="1">
        <p:scale>
          <a:sx n="155" d="100"/>
          <a:sy n="155" d="100"/>
        </p:scale>
        <p:origin x="162" y="31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E0F090D-BFA8-45E2-8ACD-2248A79581D3}" type="datetimeFigureOut">
              <a:rPr lang="en-AU" smtClean="0"/>
              <a:t>16/06/2021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C670C4A-D412-45E3-8E8D-7B22C4A7267C}" type="slidenum">
              <a:rPr lang="en-AU" smtClean="0"/>
              <a:t>‹#›</a:t>
            </a:fld>
            <a:endParaRPr lang="en-AU"/>
          </a:p>
        </p:txBody>
      </p:sp>
    </p:spTree>
    <p:extLst>
      <p:ext uri="{BB962C8B-B14F-4D97-AF65-F5344CB8AC3E}">
        <p14:creationId xmlns:p14="http://schemas.microsoft.com/office/powerpoint/2010/main" val="6417885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E0F090D-BFA8-45E2-8ACD-2248A79581D3}" type="datetimeFigureOut">
              <a:rPr lang="en-AU" smtClean="0"/>
              <a:t>16/06/2021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5C670C4A-D412-45E3-8E8D-7B22C4A7267C}" type="slidenum">
              <a:rPr lang="en-AU" smtClean="0"/>
              <a:t>‹#›</a:t>
            </a:fld>
            <a:endParaRPr lang="en-AU"/>
          </a:p>
        </p:txBody>
      </p:sp>
    </p:spTree>
    <p:extLst>
      <p:ext uri="{BB962C8B-B14F-4D97-AF65-F5344CB8AC3E}">
        <p14:creationId xmlns:p14="http://schemas.microsoft.com/office/powerpoint/2010/main" val="10094596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2E0F090D-BFA8-45E2-8ACD-2248A79581D3}" type="datetimeFigureOut">
              <a:rPr lang="en-AU" smtClean="0"/>
              <a:t>16/06/2021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C670C4A-D412-45E3-8E8D-7B22C4A7267C}" type="slidenum">
              <a:rPr lang="en-AU" smtClean="0"/>
              <a:t>‹#›</a:t>
            </a:fld>
            <a:endParaRPr lang="en-AU"/>
          </a:p>
        </p:txBody>
      </p:sp>
    </p:spTree>
    <p:extLst>
      <p:ext uri="{BB962C8B-B14F-4D97-AF65-F5344CB8AC3E}">
        <p14:creationId xmlns:p14="http://schemas.microsoft.com/office/powerpoint/2010/main" val="1358826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2E0F090D-BFA8-45E2-8ACD-2248A79581D3}" type="datetimeFigureOut">
              <a:rPr lang="en-AU" smtClean="0"/>
              <a:t>16/06/2021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C670C4A-D412-45E3-8E8D-7B22C4A7267C}" type="slidenum">
              <a:rPr lang="en-AU" smtClean="0"/>
              <a:t>‹#›</a:t>
            </a:fld>
            <a:endParaRPr lang="en-AU"/>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3194471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E0F090D-BFA8-45E2-8ACD-2248A79581D3}" type="datetimeFigureOut">
              <a:rPr lang="en-AU" smtClean="0"/>
              <a:t>16/06/2021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C670C4A-D412-45E3-8E8D-7B22C4A7267C}" type="slidenum">
              <a:rPr lang="en-AU" smtClean="0"/>
              <a:t>‹#›</a:t>
            </a:fld>
            <a:endParaRPr lang="en-AU"/>
          </a:p>
        </p:txBody>
      </p:sp>
    </p:spTree>
    <p:extLst>
      <p:ext uri="{BB962C8B-B14F-4D97-AF65-F5344CB8AC3E}">
        <p14:creationId xmlns:p14="http://schemas.microsoft.com/office/powerpoint/2010/main" val="32398865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2E0F090D-BFA8-45E2-8ACD-2248A79581D3}" type="datetimeFigureOut">
              <a:rPr lang="en-AU" smtClean="0"/>
              <a:t>16/06/2021</a:t>
            </a:fld>
            <a:endParaRPr lang="en-AU"/>
          </a:p>
        </p:txBody>
      </p:sp>
      <p:sp>
        <p:nvSpPr>
          <p:cNvPr id="4"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C670C4A-D412-45E3-8E8D-7B22C4A7267C}" type="slidenum">
              <a:rPr lang="en-AU" smtClean="0"/>
              <a:t>‹#›</a:t>
            </a:fld>
            <a:endParaRPr lang="en-AU"/>
          </a:p>
        </p:txBody>
      </p:sp>
    </p:spTree>
    <p:extLst>
      <p:ext uri="{BB962C8B-B14F-4D97-AF65-F5344CB8AC3E}">
        <p14:creationId xmlns:p14="http://schemas.microsoft.com/office/powerpoint/2010/main" val="13465898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2E0F090D-BFA8-45E2-8ACD-2248A79581D3}" type="datetimeFigureOut">
              <a:rPr lang="en-AU" smtClean="0"/>
              <a:t>16/06/2021</a:t>
            </a:fld>
            <a:endParaRPr lang="en-AU"/>
          </a:p>
        </p:txBody>
      </p:sp>
      <p:sp>
        <p:nvSpPr>
          <p:cNvPr id="4"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C670C4A-D412-45E3-8E8D-7B22C4A7267C}" type="slidenum">
              <a:rPr lang="en-AU" smtClean="0"/>
              <a:t>‹#›</a:t>
            </a:fld>
            <a:endParaRPr lang="en-AU"/>
          </a:p>
        </p:txBody>
      </p:sp>
    </p:spTree>
    <p:extLst>
      <p:ext uri="{BB962C8B-B14F-4D97-AF65-F5344CB8AC3E}">
        <p14:creationId xmlns:p14="http://schemas.microsoft.com/office/powerpoint/2010/main" val="17136942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0F090D-BFA8-45E2-8ACD-2248A79581D3}" type="datetimeFigureOut">
              <a:rPr lang="en-AU" smtClean="0"/>
              <a:t>16/06/2021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C670C4A-D412-45E3-8E8D-7B22C4A7267C}" type="slidenum">
              <a:rPr lang="en-AU" smtClean="0"/>
              <a:t>‹#›</a:t>
            </a:fld>
            <a:endParaRPr lang="en-AU"/>
          </a:p>
        </p:txBody>
      </p:sp>
    </p:spTree>
    <p:extLst>
      <p:ext uri="{BB962C8B-B14F-4D97-AF65-F5344CB8AC3E}">
        <p14:creationId xmlns:p14="http://schemas.microsoft.com/office/powerpoint/2010/main" val="13056211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0F090D-BFA8-45E2-8ACD-2248A79581D3}" type="datetimeFigureOut">
              <a:rPr lang="en-AU" smtClean="0"/>
              <a:t>16/06/2021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C670C4A-D412-45E3-8E8D-7B22C4A7267C}" type="slidenum">
              <a:rPr lang="en-AU" smtClean="0"/>
              <a:t>‹#›</a:t>
            </a:fld>
            <a:endParaRPr lang="en-AU"/>
          </a:p>
        </p:txBody>
      </p:sp>
    </p:spTree>
    <p:extLst>
      <p:ext uri="{BB962C8B-B14F-4D97-AF65-F5344CB8AC3E}">
        <p14:creationId xmlns:p14="http://schemas.microsoft.com/office/powerpoint/2010/main" val="34917865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2E0F090D-BFA8-45E2-8ACD-2248A79581D3}" type="datetimeFigureOut">
              <a:rPr lang="en-AU" smtClean="0"/>
              <a:t>16/06/2021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C670C4A-D412-45E3-8E8D-7B22C4A7267C}" type="slidenum">
              <a:rPr lang="en-AU" smtClean="0"/>
              <a:t>‹#›</a:t>
            </a:fld>
            <a:endParaRPr lang="en-AU"/>
          </a:p>
        </p:txBody>
      </p:sp>
    </p:spTree>
    <p:extLst>
      <p:ext uri="{BB962C8B-B14F-4D97-AF65-F5344CB8AC3E}">
        <p14:creationId xmlns:p14="http://schemas.microsoft.com/office/powerpoint/2010/main" val="15880520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E0F090D-BFA8-45E2-8ACD-2248A79581D3}" type="datetimeFigureOut">
              <a:rPr lang="en-AU" smtClean="0"/>
              <a:t>16/06/2021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C670C4A-D412-45E3-8E8D-7B22C4A7267C}" type="slidenum">
              <a:rPr lang="en-AU" smtClean="0"/>
              <a:t>‹#›</a:t>
            </a:fld>
            <a:endParaRPr lang="en-AU"/>
          </a:p>
        </p:txBody>
      </p:sp>
    </p:spTree>
    <p:extLst>
      <p:ext uri="{BB962C8B-B14F-4D97-AF65-F5344CB8AC3E}">
        <p14:creationId xmlns:p14="http://schemas.microsoft.com/office/powerpoint/2010/main" val="11540037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E0F090D-BFA8-45E2-8ACD-2248A79581D3}" type="datetimeFigureOut">
              <a:rPr lang="en-AU" smtClean="0"/>
              <a:t>16/06/2021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5C670C4A-D412-45E3-8E8D-7B22C4A7267C}" type="slidenum">
              <a:rPr lang="en-AU" smtClean="0"/>
              <a:t>‹#›</a:t>
            </a:fld>
            <a:endParaRPr lang="en-AU"/>
          </a:p>
        </p:txBody>
      </p:sp>
    </p:spTree>
    <p:extLst>
      <p:ext uri="{BB962C8B-B14F-4D97-AF65-F5344CB8AC3E}">
        <p14:creationId xmlns:p14="http://schemas.microsoft.com/office/powerpoint/2010/main" val="14876948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E0F090D-BFA8-45E2-8ACD-2248A79581D3}" type="datetimeFigureOut">
              <a:rPr lang="en-AU" smtClean="0"/>
              <a:t>16/06/2021</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5C670C4A-D412-45E3-8E8D-7B22C4A7267C}" type="slidenum">
              <a:rPr lang="en-AU" smtClean="0"/>
              <a:t>‹#›</a:t>
            </a:fld>
            <a:endParaRPr lang="en-AU"/>
          </a:p>
        </p:txBody>
      </p:sp>
    </p:spTree>
    <p:extLst>
      <p:ext uri="{BB962C8B-B14F-4D97-AF65-F5344CB8AC3E}">
        <p14:creationId xmlns:p14="http://schemas.microsoft.com/office/powerpoint/2010/main" val="18331576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2E0F090D-BFA8-45E2-8ACD-2248A79581D3}" type="datetimeFigureOut">
              <a:rPr lang="en-AU" smtClean="0"/>
              <a:t>16/06/2021</a:t>
            </a:fld>
            <a:endParaRPr lang="en-AU"/>
          </a:p>
        </p:txBody>
      </p:sp>
      <p:sp>
        <p:nvSpPr>
          <p:cNvPr id="5" name="Footer Placeholder 3"/>
          <p:cNvSpPr>
            <a:spLocks noGrp="1"/>
          </p:cNvSpPr>
          <p:nvPr>
            <p:ph type="ftr" sz="quarter" idx="11"/>
          </p:nvPr>
        </p:nvSpPr>
        <p:spPr/>
        <p:txBody>
          <a:bodyPr/>
          <a:lstStyle/>
          <a:p>
            <a:endParaRPr lang="en-AU"/>
          </a:p>
        </p:txBody>
      </p:sp>
      <p:sp>
        <p:nvSpPr>
          <p:cNvPr id="6" name="Slide Number Placeholder 4"/>
          <p:cNvSpPr>
            <a:spLocks noGrp="1"/>
          </p:cNvSpPr>
          <p:nvPr>
            <p:ph type="sldNum" sz="quarter" idx="12"/>
          </p:nvPr>
        </p:nvSpPr>
        <p:spPr/>
        <p:txBody>
          <a:bodyPr/>
          <a:lstStyle/>
          <a:p>
            <a:fld id="{5C670C4A-D412-45E3-8E8D-7B22C4A7267C}" type="slidenum">
              <a:rPr lang="en-AU" smtClean="0"/>
              <a:t>‹#›</a:t>
            </a:fld>
            <a:endParaRPr lang="en-AU"/>
          </a:p>
        </p:txBody>
      </p:sp>
    </p:spTree>
    <p:extLst>
      <p:ext uri="{BB962C8B-B14F-4D97-AF65-F5344CB8AC3E}">
        <p14:creationId xmlns:p14="http://schemas.microsoft.com/office/powerpoint/2010/main" val="36929834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2E0F090D-BFA8-45E2-8ACD-2248A79581D3}" type="datetimeFigureOut">
              <a:rPr lang="en-AU" smtClean="0"/>
              <a:t>16/06/2021</a:t>
            </a:fld>
            <a:endParaRPr lang="en-AU"/>
          </a:p>
        </p:txBody>
      </p:sp>
      <p:sp>
        <p:nvSpPr>
          <p:cNvPr id="5" name="Footer Placeholder 2"/>
          <p:cNvSpPr>
            <a:spLocks noGrp="1"/>
          </p:cNvSpPr>
          <p:nvPr>
            <p:ph type="ftr" sz="quarter" idx="11"/>
          </p:nvPr>
        </p:nvSpPr>
        <p:spPr/>
        <p:txBody>
          <a:bodyPr/>
          <a:lstStyle/>
          <a:p>
            <a:endParaRPr lang="en-AU"/>
          </a:p>
        </p:txBody>
      </p:sp>
      <p:sp>
        <p:nvSpPr>
          <p:cNvPr id="6" name="Slide Number Placeholder 3"/>
          <p:cNvSpPr>
            <a:spLocks noGrp="1"/>
          </p:cNvSpPr>
          <p:nvPr>
            <p:ph type="sldNum" sz="quarter" idx="12"/>
          </p:nvPr>
        </p:nvSpPr>
        <p:spPr/>
        <p:txBody>
          <a:bodyPr/>
          <a:lstStyle/>
          <a:p>
            <a:fld id="{5C670C4A-D412-45E3-8E8D-7B22C4A7267C}" type="slidenum">
              <a:rPr lang="en-AU" smtClean="0"/>
              <a:t>‹#›</a:t>
            </a:fld>
            <a:endParaRPr lang="en-AU"/>
          </a:p>
        </p:txBody>
      </p:sp>
    </p:spTree>
    <p:extLst>
      <p:ext uri="{BB962C8B-B14F-4D97-AF65-F5344CB8AC3E}">
        <p14:creationId xmlns:p14="http://schemas.microsoft.com/office/powerpoint/2010/main" val="12303207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2E0F090D-BFA8-45E2-8ACD-2248A79581D3}" type="datetimeFigureOut">
              <a:rPr lang="en-AU" smtClean="0"/>
              <a:t>16/06/2021</a:t>
            </a:fld>
            <a:endParaRPr lang="en-AU"/>
          </a:p>
        </p:txBody>
      </p:sp>
      <p:sp>
        <p:nvSpPr>
          <p:cNvPr id="5" name="Footer Placeholder 5"/>
          <p:cNvSpPr>
            <a:spLocks noGrp="1"/>
          </p:cNvSpPr>
          <p:nvPr>
            <p:ph type="ftr" sz="quarter" idx="11"/>
          </p:nvPr>
        </p:nvSpPr>
        <p:spPr/>
        <p:txBody>
          <a:bodyPr/>
          <a:lstStyle/>
          <a:p>
            <a:endParaRPr lang="en-AU"/>
          </a:p>
        </p:txBody>
      </p:sp>
      <p:sp>
        <p:nvSpPr>
          <p:cNvPr id="6" name="Slide Number Placeholder 6"/>
          <p:cNvSpPr>
            <a:spLocks noGrp="1"/>
          </p:cNvSpPr>
          <p:nvPr>
            <p:ph type="sldNum" sz="quarter" idx="12"/>
          </p:nvPr>
        </p:nvSpPr>
        <p:spPr/>
        <p:txBody>
          <a:bodyPr/>
          <a:lstStyle/>
          <a:p>
            <a:fld id="{5C670C4A-D412-45E3-8E8D-7B22C4A7267C}" type="slidenum">
              <a:rPr lang="en-AU" smtClean="0"/>
              <a:t>‹#›</a:t>
            </a:fld>
            <a:endParaRPr lang="en-AU"/>
          </a:p>
        </p:txBody>
      </p:sp>
    </p:spTree>
    <p:extLst>
      <p:ext uri="{BB962C8B-B14F-4D97-AF65-F5344CB8AC3E}">
        <p14:creationId xmlns:p14="http://schemas.microsoft.com/office/powerpoint/2010/main" val="18525889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E0F090D-BFA8-45E2-8ACD-2248A79581D3}" type="datetimeFigureOut">
              <a:rPr lang="en-AU" smtClean="0"/>
              <a:t>16/06/2021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5C670C4A-D412-45E3-8E8D-7B22C4A7267C}" type="slidenum">
              <a:rPr lang="en-AU" smtClean="0"/>
              <a:t>‹#›</a:t>
            </a:fld>
            <a:endParaRPr lang="en-AU"/>
          </a:p>
        </p:txBody>
      </p:sp>
    </p:spTree>
    <p:extLst>
      <p:ext uri="{BB962C8B-B14F-4D97-AF65-F5344CB8AC3E}">
        <p14:creationId xmlns:p14="http://schemas.microsoft.com/office/powerpoint/2010/main" val="18335810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2E0F090D-BFA8-45E2-8ACD-2248A79581D3}" type="datetimeFigureOut">
              <a:rPr lang="en-AU" smtClean="0"/>
              <a:t>16/06/2021</a:t>
            </a:fld>
            <a:endParaRPr lang="en-AU"/>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AU"/>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5C670C4A-D412-45E3-8E8D-7B22C4A7267C}" type="slidenum">
              <a:rPr lang="en-AU" smtClean="0"/>
              <a:t>‹#›</a:t>
            </a:fld>
            <a:endParaRPr lang="en-AU"/>
          </a:p>
        </p:txBody>
      </p:sp>
    </p:spTree>
    <p:extLst>
      <p:ext uri="{BB962C8B-B14F-4D97-AF65-F5344CB8AC3E}">
        <p14:creationId xmlns:p14="http://schemas.microsoft.com/office/powerpoint/2010/main" val="1363574651"/>
      </p:ext>
    </p:extLst>
  </p:cSld>
  <p:clrMap bg1="dk1" tx1="lt1" bg2="dk2" tx2="lt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 id="2147483786" r:id="rId12"/>
    <p:sldLayoutId id="2147483787" r:id="rId13"/>
    <p:sldLayoutId id="2147483788" r:id="rId14"/>
    <p:sldLayoutId id="2147483789" r:id="rId15"/>
    <p:sldLayoutId id="2147483790" r:id="rId16"/>
    <p:sldLayoutId id="2147483791"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2163627" y="1609931"/>
            <a:ext cx="6717827" cy="3638137"/>
          </a:xfrm>
        </p:spPr>
        <p:txBody>
          <a:bodyPr>
            <a:noAutofit/>
          </a:bodyPr>
          <a:lstStyle/>
          <a:p>
            <a:pPr algn="ctr"/>
            <a:r>
              <a:rPr lang="en-AU" sz="7200" dirty="0">
                <a:effectLst>
                  <a:outerShdw blurRad="38100" dist="38100" dir="2700000" algn="tl">
                    <a:srgbClr val="000000">
                      <a:alpha val="43137"/>
                    </a:srgbClr>
                  </a:outerShdw>
                </a:effectLst>
              </a:rPr>
              <a:t>Sabbath</a:t>
            </a:r>
            <a:br>
              <a:rPr lang="en-AU" sz="7200" dirty="0">
                <a:effectLst>
                  <a:outerShdw blurRad="38100" dist="38100" dir="2700000" algn="tl">
                    <a:srgbClr val="000000">
                      <a:alpha val="43137"/>
                    </a:srgbClr>
                  </a:outerShdw>
                </a:effectLst>
              </a:rPr>
            </a:br>
            <a:r>
              <a:rPr lang="en-AU" sz="7200" dirty="0">
                <a:effectLst>
                  <a:outerShdw blurRad="38100" dist="38100" dir="2700000" algn="tl">
                    <a:srgbClr val="000000">
                      <a:alpha val="43137"/>
                    </a:srgbClr>
                  </a:outerShdw>
                </a:effectLst>
              </a:rPr>
              <a:t>Vibration</a:t>
            </a:r>
          </a:p>
        </p:txBody>
      </p:sp>
    </p:spTree>
    <p:extLst>
      <p:ext uri="{BB962C8B-B14F-4D97-AF65-F5344CB8AC3E}">
        <p14:creationId xmlns:p14="http://schemas.microsoft.com/office/powerpoint/2010/main" val="12754537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296563" y="343903"/>
            <a:ext cx="10793973" cy="1049235"/>
          </a:xfrm>
        </p:spPr>
        <p:txBody>
          <a:bodyPr>
            <a:noAutofit/>
          </a:bodyPr>
          <a:lstStyle/>
          <a:p>
            <a:r>
              <a:rPr lang="en-AU" sz="2800" dirty="0"/>
              <a:t>Physicist – Barrie Trower</a:t>
            </a:r>
          </a:p>
        </p:txBody>
      </p:sp>
      <p:sp>
        <p:nvSpPr>
          <p:cNvPr id="6" name="Content Placeholder 5">
            <a:extLst>
              <a:ext uri="{FF2B5EF4-FFF2-40B4-BE49-F238E27FC236}">
                <a16:creationId xmlns:a16="http://schemas.microsoft.com/office/drawing/2014/main" id="{AE82AC8E-8D84-4FB2-BF93-3FD6EEB1D41C}"/>
              </a:ext>
            </a:extLst>
          </p:cNvPr>
          <p:cNvSpPr>
            <a:spLocks noGrp="1"/>
          </p:cNvSpPr>
          <p:nvPr>
            <p:ph idx="1"/>
          </p:nvPr>
        </p:nvSpPr>
        <p:spPr>
          <a:xfrm>
            <a:off x="732611" y="1058005"/>
            <a:ext cx="10122800" cy="1331527"/>
          </a:xfrm>
        </p:spPr>
        <p:txBody>
          <a:bodyPr>
            <a:normAutofit fontScale="92500" lnSpcReduction="20000"/>
          </a:bodyPr>
          <a:lstStyle/>
          <a:p>
            <a:pPr marL="0" indent="0" algn="just">
              <a:buNone/>
            </a:pPr>
            <a:r>
              <a:rPr lang="en-AU" sz="2400" dirty="0">
                <a:latin typeface="Calibri" panose="020F0502020204030204" pitchFamily="34" charset="0"/>
                <a:cs typeface="Calibri" panose="020F0502020204030204" pitchFamily="34" charset="0"/>
              </a:rPr>
              <a:t>Background - Pro</a:t>
            </a:r>
          </a:p>
          <a:p>
            <a:pPr marL="0" indent="0" algn="just">
              <a:buNone/>
            </a:pPr>
            <a:r>
              <a:rPr lang="en-AU" sz="2400" dirty="0">
                <a:latin typeface="Calibri" panose="020F0502020204030204" pitchFamily="34" charset="0"/>
                <a:cs typeface="Calibri" panose="020F0502020204030204" pitchFamily="34" charset="0"/>
              </a:rPr>
              <a:t>Barrie Trower is a British physicist and former microwave weapons expert for the Royal Navy and the British Secret Service. During the 1960’s, he was trained at the “Government Microwave Warfare Establishment”. </a:t>
            </a:r>
            <a:endParaRPr lang="en-AU" dirty="0">
              <a:latin typeface="Calibri" panose="020F0502020204030204" pitchFamily="34" charset="0"/>
              <a:cs typeface="Calibri" panose="020F0502020204030204" pitchFamily="34" charset="0"/>
            </a:endParaRPr>
          </a:p>
        </p:txBody>
      </p:sp>
      <p:sp>
        <p:nvSpPr>
          <p:cNvPr id="4" name="Content Placeholder 5">
            <a:extLst>
              <a:ext uri="{FF2B5EF4-FFF2-40B4-BE49-F238E27FC236}">
                <a16:creationId xmlns:a16="http://schemas.microsoft.com/office/drawing/2014/main" id="{206109B3-2872-460D-8230-EDB8B2BA66CD}"/>
              </a:ext>
            </a:extLst>
          </p:cNvPr>
          <p:cNvSpPr txBox="1">
            <a:spLocks/>
          </p:cNvSpPr>
          <p:nvPr/>
        </p:nvSpPr>
        <p:spPr>
          <a:xfrm>
            <a:off x="732611" y="2619076"/>
            <a:ext cx="10122800" cy="1606937"/>
          </a:xfrm>
          <a:prstGeom prst="rect">
            <a:avLst/>
          </a:prstGeom>
        </p:spPr>
        <p:txBody>
          <a:bodyPr vert="horz" lIns="91440" tIns="45720" rIns="91440" bIns="45720" rtlCol="0">
            <a:normAutofit fontScale="85000" lnSpcReduction="10000"/>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lgn="just">
              <a:buFont typeface="Wingdings 3" charset="2"/>
              <a:buNone/>
            </a:pPr>
            <a:r>
              <a:rPr lang="en-AU" sz="2400" dirty="0">
                <a:latin typeface="Calibri" panose="020F0502020204030204" pitchFamily="34" charset="0"/>
                <a:cs typeface="Calibri" panose="020F0502020204030204" pitchFamily="34" charset="0"/>
              </a:rPr>
              <a:t>Background - Against</a:t>
            </a:r>
          </a:p>
          <a:p>
            <a:pPr marL="0" indent="0" algn="just">
              <a:buFont typeface="Wingdings 3" charset="2"/>
              <a:buNone/>
            </a:pPr>
            <a:r>
              <a:rPr lang="en-AU" sz="2400" dirty="0">
                <a:latin typeface="Calibri" panose="020F0502020204030204" pitchFamily="34" charset="0"/>
                <a:cs typeface="Calibri" panose="020F0502020204030204" pitchFamily="34" charset="0"/>
              </a:rPr>
              <a:t>Barrie Trower is a pseudoscientist, conspiracy theorist, and crank who believes that microwaves and related technologies are a major threat to public health. He is frequently cited by other conspiracy theorists and cranks, especially the paranoid crowd that believes that electromagnetic radiation is part of various nefarious plots against humanity. </a:t>
            </a:r>
            <a:endParaRPr lang="en-AU" dirty="0">
              <a:latin typeface="Calibri" panose="020F0502020204030204" pitchFamily="34" charset="0"/>
              <a:cs typeface="Calibri" panose="020F0502020204030204" pitchFamily="34" charset="0"/>
            </a:endParaRPr>
          </a:p>
        </p:txBody>
      </p:sp>
      <p:sp>
        <p:nvSpPr>
          <p:cNvPr id="5" name="Content Placeholder 5">
            <a:extLst>
              <a:ext uri="{FF2B5EF4-FFF2-40B4-BE49-F238E27FC236}">
                <a16:creationId xmlns:a16="http://schemas.microsoft.com/office/drawing/2014/main" id="{B6FA4E98-D3DB-4C9C-B934-E8125A6EE128}"/>
              </a:ext>
            </a:extLst>
          </p:cNvPr>
          <p:cNvSpPr txBox="1">
            <a:spLocks/>
          </p:cNvSpPr>
          <p:nvPr/>
        </p:nvSpPr>
        <p:spPr>
          <a:xfrm>
            <a:off x="732611" y="4455557"/>
            <a:ext cx="10122800" cy="205854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lgn="just">
              <a:buFont typeface="Wingdings 3" charset="2"/>
              <a:buNone/>
            </a:pPr>
            <a:r>
              <a:rPr lang="en-AU" sz="1800" dirty="0">
                <a:latin typeface="Calibri" panose="020F0502020204030204" pitchFamily="34" charset="0"/>
                <a:cs typeface="Calibri" panose="020F0502020204030204" pitchFamily="34" charset="0"/>
              </a:rPr>
              <a:t>Barrie Trower</a:t>
            </a:r>
          </a:p>
          <a:p>
            <a:pPr marL="0" indent="0" algn="just">
              <a:buFont typeface="Wingdings 3" charset="2"/>
              <a:buNone/>
            </a:pPr>
            <a:r>
              <a:rPr lang="en-AU" sz="1800" dirty="0">
                <a:latin typeface="Calibri" panose="020F0502020204030204" pitchFamily="34" charset="0"/>
                <a:cs typeface="Calibri" panose="020F0502020204030204" pitchFamily="34" charset="0"/>
              </a:rPr>
              <a:t>In his lecture ‘The Truth about 5G and Wi-Fi’, held on February 3, 2020, in Phoenix, UK, physicist Barrie Trower revealed his findings on 5G, ICNIRP, WHO, top secrets, military, industry, governments, Wi-Fi, cell phones, children at risk, brain cancer, heart attacks, schools, trees, birds, bees, fishes, and… the abyss, if 5G will not be stopped.</a:t>
            </a:r>
          </a:p>
          <a:p>
            <a:pPr marL="0" indent="0" algn="just">
              <a:buFont typeface="Wingdings 3" charset="2"/>
              <a:buNone/>
            </a:pPr>
            <a:r>
              <a:rPr lang="en-AU" sz="1800" dirty="0">
                <a:latin typeface="Calibri" panose="020F0502020204030204" pitchFamily="34" charset="0"/>
                <a:cs typeface="Calibri" panose="020F0502020204030204" pitchFamily="34" charset="0"/>
              </a:rPr>
              <a:t>“It is expected and anticipated, there will be two billion deaths.”</a:t>
            </a:r>
            <a:endParaRPr lang="en-AU"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567109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296563" y="343903"/>
            <a:ext cx="10793973" cy="1049235"/>
          </a:xfrm>
        </p:spPr>
        <p:txBody>
          <a:bodyPr>
            <a:noAutofit/>
          </a:bodyPr>
          <a:lstStyle/>
          <a:p>
            <a:r>
              <a:rPr lang="en-AU" sz="4400" dirty="0"/>
              <a:t>How Shall We Respond</a:t>
            </a:r>
          </a:p>
        </p:txBody>
      </p:sp>
      <p:sp>
        <p:nvSpPr>
          <p:cNvPr id="6" name="Content Placeholder 5">
            <a:extLst>
              <a:ext uri="{FF2B5EF4-FFF2-40B4-BE49-F238E27FC236}">
                <a16:creationId xmlns:a16="http://schemas.microsoft.com/office/drawing/2014/main" id="{AE82AC8E-8D84-4FB2-BF93-3FD6EEB1D41C}"/>
              </a:ext>
            </a:extLst>
          </p:cNvPr>
          <p:cNvSpPr>
            <a:spLocks noGrp="1"/>
          </p:cNvSpPr>
          <p:nvPr>
            <p:ph idx="1"/>
          </p:nvPr>
        </p:nvSpPr>
        <p:spPr>
          <a:xfrm>
            <a:off x="2446637" y="1692876"/>
            <a:ext cx="6740611" cy="4238366"/>
          </a:xfrm>
        </p:spPr>
        <p:txBody>
          <a:bodyPr>
            <a:normAutofit/>
          </a:bodyPr>
          <a:lstStyle/>
          <a:p>
            <a:pPr marL="0" indent="0" algn="ctr">
              <a:buNone/>
            </a:pPr>
            <a:r>
              <a:rPr lang="en-AU" sz="4000" dirty="0">
                <a:latin typeface="+mn-lt"/>
                <a:cs typeface="Calibri" panose="020F0502020204030204" pitchFamily="34" charset="0"/>
              </a:rPr>
              <a:t>For God has not given us a spirit of fear, but of power and of love and of a sound mind. </a:t>
            </a:r>
          </a:p>
          <a:p>
            <a:pPr marL="0" indent="0" algn="ctr">
              <a:buNone/>
            </a:pPr>
            <a:r>
              <a:rPr lang="en-AU" sz="4000" dirty="0">
                <a:latin typeface="+mn-lt"/>
                <a:cs typeface="Calibri" panose="020F0502020204030204" pitchFamily="34" charset="0"/>
              </a:rPr>
              <a:t>2 Timothy 1:7</a:t>
            </a:r>
          </a:p>
        </p:txBody>
      </p:sp>
    </p:spTree>
    <p:extLst>
      <p:ext uri="{BB962C8B-B14F-4D97-AF65-F5344CB8AC3E}">
        <p14:creationId xmlns:p14="http://schemas.microsoft.com/office/powerpoint/2010/main" val="34992623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1047135" y="343903"/>
            <a:ext cx="10043401" cy="1049235"/>
          </a:xfrm>
        </p:spPr>
        <p:txBody>
          <a:bodyPr>
            <a:normAutofit/>
          </a:bodyPr>
          <a:lstStyle/>
          <a:p>
            <a:r>
              <a:rPr lang="en-AU" sz="4000" dirty="0"/>
              <a:t>Divine Pattern = Key to Everything</a:t>
            </a:r>
          </a:p>
        </p:txBody>
      </p:sp>
      <p:graphicFrame>
        <p:nvGraphicFramePr>
          <p:cNvPr id="4" name="Table 3">
            <a:extLst>
              <a:ext uri="{FF2B5EF4-FFF2-40B4-BE49-F238E27FC236}">
                <a16:creationId xmlns:a16="http://schemas.microsoft.com/office/drawing/2014/main" id="{059ECE4F-17AA-44DF-99F7-4812DED43469}"/>
              </a:ext>
            </a:extLst>
          </p:cNvPr>
          <p:cNvGraphicFramePr>
            <a:graphicFrameLocks noGrp="1"/>
          </p:cNvGraphicFramePr>
          <p:nvPr>
            <p:extLst>
              <p:ext uri="{D42A27DB-BD31-4B8C-83A1-F6EECF244321}">
                <p14:modId xmlns:p14="http://schemas.microsoft.com/office/powerpoint/2010/main" val="1228988364"/>
              </p:ext>
            </p:extLst>
          </p:nvPr>
        </p:nvGraphicFramePr>
        <p:xfrm>
          <a:off x="3608003" y="2027657"/>
          <a:ext cx="7432759" cy="3830066"/>
        </p:xfrm>
        <a:graphic>
          <a:graphicData uri="http://schemas.openxmlformats.org/drawingml/2006/table">
            <a:tbl>
              <a:tblPr firstRow="1" firstCol="1" bandRow="1">
                <a:tableStyleId>{5C22544A-7EE6-4342-B048-85BDC9FD1C3A}</a:tableStyleId>
              </a:tblPr>
              <a:tblGrid>
                <a:gridCol w="1118910">
                  <a:extLst>
                    <a:ext uri="{9D8B030D-6E8A-4147-A177-3AD203B41FA5}">
                      <a16:colId xmlns:a16="http://schemas.microsoft.com/office/drawing/2014/main" val="1923037965"/>
                    </a:ext>
                  </a:extLst>
                </a:gridCol>
                <a:gridCol w="1498539">
                  <a:extLst>
                    <a:ext uri="{9D8B030D-6E8A-4147-A177-3AD203B41FA5}">
                      <a16:colId xmlns:a16="http://schemas.microsoft.com/office/drawing/2014/main" val="825451305"/>
                    </a:ext>
                  </a:extLst>
                </a:gridCol>
                <a:gridCol w="4815310">
                  <a:extLst>
                    <a:ext uri="{9D8B030D-6E8A-4147-A177-3AD203B41FA5}">
                      <a16:colId xmlns:a16="http://schemas.microsoft.com/office/drawing/2014/main" val="1810515"/>
                    </a:ext>
                  </a:extLst>
                </a:gridCol>
              </a:tblGrid>
              <a:tr h="548116">
                <a:tc>
                  <a:txBody>
                    <a:bodyPr/>
                    <a:lstStyle/>
                    <a:p>
                      <a:pPr>
                        <a:lnSpc>
                          <a:spcPct val="115000"/>
                        </a:lnSpc>
                        <a:spcAft>
                          <a:spcPts val="1000"/>
                        </a:spcAft>
                      </a:pPr>
                      <a:r>
                        <a:rPr lang="en-AU" sz="2400" dirty="0">
                          <a:effectLst/>
                        </a:rPr>
                        <a:t>Being</a:t>
                      </a:r>
                      <a:endParaRPr lang="en-A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n-AU" sz="2400">
                          <a:effectLst/>
                        </a:rPr>
                        <a:t>Pattern</a:t>
                      </a:r>
                      <a:endParaRPr lang="en-AU"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n-AU" sz="2400" dirty="0">
                          <a:effectLst/>
                        </a:rPr>
                        <a:t>Definition (From Strong’s Concordance)</a:t>
                      </a:r>
                      <a:endParaRPr lang="en-A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93444390"/>
                  </a:ext>
                </a:extLst>
              </a:tr>
              <a:tr h="831695">
                <a:tc>
                  <a:txBody>
                    <a:bodyPr/>
                    <a:lstStyle/>
                    <a:p>
                      <a:pPr>
                        <a:lnSpc>
                          <a:spcPct val="115000"/>
                        </a:lnSpc>
                        <a:spcAft>
                          <a:spcPts val="1000"/>
                        </a:spcAft>
                      </a:pPr>
                      <a:r>
                        <a:rPr lang="en-AU" sz="2400" dirty="0">
                          <a:effectLst/>
                        </a:rPr>
                        <a:t>Father</a:t>
                      </a:r>
                      <a:endParaRPr lang="en-A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AU" sz="2800">
                          <a:effectLst/>
                        </a:rPr>
                        <a:t>ἐκ</a:t>
                      </a:r>
                      <a:endParaRPr lang="en-AU" sz="2400">
                        <a:effectLst/>
                      </a:endParaRPr>
                    </a:p>
                    <a:p>
                      <a:pPr algn="ctr">
                        <a:lnSpc>
                          <a:spcPct val="115000"/>
                        </a:lnSpc>
                        <a:spcAft>
                          <a:spcPts val="1000"/>
                        </a:spcAft>
                      </a:pPr>
                      <a:r>
                        <a:rPr lang="en-AU" sz="2400">
                          <a:effectLst/>
                        </a:rPr>
                        <a:t>Of Whom</a:t>
                      </a:r>
                      <a:endParaRPr lang="en-AU"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AU" sz="2400" dirty="0" err="1">
                          <a:effectLst/>
                        </a:rPr>
                        <a:t>ek</a:t>
                      </a:r>
                      <a:r>
                        <a:rPr lang="en-AU" sz="2400" dirty="0">
                          <a:effectLst/>
                        </a:rPr>
                        <a:t>, ex - A primary preposition denoting origin, source (the point whence motion or action proceeds)</a:t>
                      </a:r>
                      <a:endParaRPr lang="en-A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74526010"/>
                  </a:ext>
                </a:extLst>
              </a:tr>
              <a:tr h="831695">
                <a:tc>
                  <a:txBody>
                    <a:bodyPr/>
                    <a:lstStyle/>
                    <a:p>
                      <a:pPr>
                        <a:lnSpc>
                          <a:spcPct val="115000"/>
                        </a:lnSpc>
                        <a:spcAft>
                          <a:spcPts val="1000"/>
                        </a:spcAft>
                      </a:pPr>
                      <a:r>
                        <a:rPr lang="en-AU" sz="2400" dirty="0">
                          <a:effectLst/>
                        </a:rPr>
                        <a:t>Jesus </a:t>
                      </a:r>
                      <a:br>
                        <a:rPr lang="en-AU" sz="2400" dirty="0">
                          <a:effectLst/>
                        </a:rPr>
                      </a:br>
                      <a:r>
                        <a:rPr lang="en-AU" sz="2400" dirty="0">
                          <a:effectLst/>
                        </a:rPr>
                        <a:t>Christ</a:t>
                      </a:r>
                      <a:endParaRPr lang="en-A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AU" sz="2400" dirty="0" err="1">
                          <a:effectLst/>
                        </a:rPr>
                        <a:t>dia</a:t>
                      </a:r>
                      <a:endParaRPr lang="en-AU" sz="2400" dirty="0">
                        <a:effectLst/>
                      </a:endParaRPr>
                    </a:p>
                    <a:p>
                      <a:pPr algn="ctr">
                        <a:lnSpc>
                          <a:spcPct val="115000"/>
                        </a:lnSpc>
                        <a:spcAft>
                          <a:spcPts val="1000"/>
                        </a:spcAft>
                      </a:pPr>
                      <a:r>
                        <a:rPr lang="en-AU" sz="2400" dirty="0">
                          <a:effectLst/>
                        </a:rPr>
                        <a:t>By Whom</a:t>
                      </a:r>
                      <a:endParaRPr lang="en-A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Bef>
                          <a:spcPts val="400"/>
                        </a:spcBef>
                        <a:spcAft>
                          <a:spcPts val="200"/>
                        </a:spcAft>
                      </a:pPr>
                      <a:r>
                        <a:rPr lang="en-AU" sz="2400" dirty="0" err="1">
                          <a:effectLst/>
                        </a:rPr>
                        <a:t>dia</a:t>
                      </a:r>
                      <a:r>
                        <a:rPr lang="en-AU" sz="2400" dirty="0">
                          <a:effectLst/>
                        </a:rPr>
                        <a:t> dee-ah' - A primary preposition denoting the channel of an act; through.</a:t>
                      </a:r>
                      <a:endParaRPr lang="en-A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35413488"/>
                  </a:ext>
                </a:extLst>
              </a:tr>
            </a:tbl>
          </a:graphicData>
        </a:graphic>
      </p:graphicFrame>
      <p:pic>
        <p:nvPicPr>
          <p:cNvPr id="5" name="Picture 4">
            <a:extLst>
              <a:ext uri="{FF2B5EF4-FFF2-40B4-BE49-F238E27FC236}">
                <a16:creationId xmlns:a16="http://schemas.microsoft.com/office/drawing/2014/main" id="{26819825-F247-4D69-97EA-54C0FF8939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8623" y="2027657"/>
            <a:ext cx="2459827" cy="3830066"/>
          </a:xfrm>
          <a:prstGeom prst="rect">
            <a:avLst/>
          </a:prstGeom>
        </p:spPr>
      </p:pic>
    </p:spTree>
    <p:extLst>
      <p:ext uri="{BB962C8B-B14F-4D97-AF65-F5344CB8AC3E}">
        <p14:creationId xmlns:p14="http://schemas.microsoft.com/office/powerpoint/2010/main" val="14571725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597433" y="358652"/>
            <a:ext cx="10043401" cy="1049235"/>
          </a:xfrm>
        </p:spPr>
        <p:txBody>
          <a:bodyPr>
            <a:normAutofit/>
          </a:bodyPr>
          <a:lstStyle/>
          <a:p>
            <a:r>
              <a:rPr lang="en-AU" sz="4000" dirty="0"/>
              <a:t>Divine Pattern Elements</a:t>
            </a:r>
          </a:p>
        </p:txBody>
      </p:sp>
      <p:graphicFrame>
        <p:nvGraphicFramePr>
          <p:cNvPr id="8" name="Content Placeholder 7">
            <a:extLst>
              <a:ext uri="{FF2B5EF4-FFF2-40B4-BE49-F238E27FC236}">
                <a16:creationId xmlns:a16="http://schemas.microsoft.com/office/drawing/2014/main" id="{2925D9D8-6EEF-42E4-8AD8-33324411CB8F}"/>
              </a:ext>
            </a:extLst>
          </p:cNvPr>
          <p:cNvGraphicFramePr>
            <a:graphicFrameLocks noGrp="1"/>
          </p:cNvGraphicFramePr>
          <p:nvPr>
            <p:ph idx="1"/>
            <p:extLst>
              <p:ext uri="{D42A27DB-BD31-4B8C-83A1-F6EECF244321}">
                <p14:modId xmlns:p14="http://schemas.microsoft.com/office/powerpoint/2010/main" val="1990113213"/>
              </p:ext>
            </p:extLst>
          </p:nvPr>
        </p:nvGraphicFramePr>
        <p:xfrm>
          <a:off x="648928" y="1460102"/>
          <a:ext cx="9940413" cy="4819807"/>
        </p:xfrm>
        <a:graphic>
          <a:graphicData uri="http://schemas.openxmlformats.org/drawingml/2006/table">
            <a:tbl>
              <a:tblPr firstRow="1" firstCol="1" bandRow="1">
                <a:tableStyleId>{5C22544A-7EE6-4342-B048-85BDC9FD1C3A}</a:tableStyleId>
              </a:tblPr>
              <a:tblGrid>
                <a:gridCol w="5792296">
                  <a:extLst>
                    <a:ext uri="{9D8B030D-6E8A-4147-A177-3AD203B41FA5}">
                      <a16:colId xmlns:a16="http://schemas.microsoft.com/office/drawing/2014/main" val="3747854679"/>
                    </a:ext>
                  </a:extLst>
                </a:gridCol>
                <a:gridCol w="380380">
                  <a:extLst>
                    <a:ext uri="{9D8B030D-6E8A-4147-A177-3AD203B41FA5}">
                      <a16:colId xmlns:a16="http://schemas.microsoft.com/office/drawing/2014/main" val="542460179"/>
                    </a:ext>
                  </a:extLst>
                </a:gridCol>
                <a:gridCol w="1938747">
                  <a:extLst>
                    <a:ext uri="{9D8B030D-6E8A-4147-A177-3AD203B41FA5}">
                      <a16:colId xmlns:a16="http://schemas.microsoft.com/office/drawing/2014/main" val="1815131140"/>
                    </a:ext>
                  </a:extLst>
                </a:gridCol>
                <a:gridCol w="1828990">
                  <a:extLst>
                    <a:ext uri="{9D8B030D-6E8A-4147-A177-3AD203B41FA5}">
                      <a16:colId xmlns:a16="http://schemas.microsoft.com/office/drawing/2014/main" val="3579878932"/>
                    </a:ext>
                  </a:extLst>
                </a:gridCol>
              </a:tblGrid>
              <a:tr h="780445">
                <a:tc>
                  <a:txBody>
                    <a:bodyPr/>
                    <a:lstStyle/>
                    <a:p>
                      <a:pPr>
                        <a:lnSpc>
                          <a:spcPct val="115000"/>
                        </a:lnSpc>
                        <a:spcAft>
                          <a:spcPts val="1000"/>
                        </a:spcAft>
                      </a:pPr>
                      <a:r>
                        <a:rPr lang="en-AU" sz="1800" dirty="0">
                          <a:effectLst/>
                        </a:rPr>
                        <a:t>Passage</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n-AU" sz="1800">
                          <a:effectLst/>
                        </a:rPr>
                        <a:t> </a:t>
                      </a:r>
                      <a:endParaRPr lang="en-A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n-AU" sz="1800">
                          <a:effectLst/>
                        </a:rPr>
                        <a:t>Origin (Father) </a:t>
                      </a:r>
                      <a:br>
                        <a:rPr lang="en-AU" sz="1800">
                          <a:effectLst/>
                        </a:rPr>
                      </a:br>
                      <a:r>
                        <a:rPr lang="en-AU" sz="1800">
                          <a:effectLst/>
                        </a:rPr>
                        <a:t>- </a:t>
                      </a:r>
                      <a:r>
                        <a:rPr lang="en-AU" sz="2000">
                          <a:effectLst/>
                        </a:rPr>
                        <a:t>ἐκ</a:t>
                      </a:r>
                      <a:r>
                        <a:rPr lang="en-AU" sz="1800">
                          <a:effectLst/>
                        </a:rPr>
                        <a:t> →</a:t>
                      </a:r>
                      <a:endParaRPr lang="en-A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n-AU" sz="1800" dirty="0">
                          <a:effectLst/>
                        </a:rPr>
                        <a:t>Channel (Son) </a:t>
                      </a:r>
                      <a:br>
                        <a:rPr lang="en-AU" sz="1800" dirty="0">
                          <a:effectLst/>
                        </a:rPr>
                      </a:br>
                      <a:r>
                        <a:rPr lang="en-AU" sz="1800" dirty="0">
                          <a:effectLst/>
                        </a:rPr>
                        <a:t>- </a:t>
                      </a:r>
                      <a:r>
                        <a:rPr lang="en-AU" sz="1800" dirty="0" err="1">
                          <a:effectLst/>
                        </a:rPr>
                        <a:t>dia</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888408627"/>
                  </a:ext>
                </a:extLst>
              </a:tr>
              <a:tr h="580807">
                <a:tc>
                  <a:txBody>
                    <a:bodyPr/>
                    <a:lstStyle/>
                    <a:p>
                      <a:pPr>
                        <a:lnSpc>
                          <a:spcPct val="115000"/>
                        </a:lnSpc>
                        <a:spcAft>
                          <a:spcPts val="1000"/>
                        </a:spcAft>
                      </a:pPr>
                      <a:r>
                        <a:rPr lang="en-AU" sz="1800" b="0">
                          <a:effectLst/>
                        </a:rPr>
                        <a:t>He [Christ] is the image of the invisible God, </a:t>
                      </a:r>
                      <a:r>
                        <a:rPr lang="en-AU" sz="1800" b="0" spc="-20">
                          <a:effectLst/>
                        </a:rPr>
                        <a:t>the firstborn over all creation. Colossians 1:15</a:t>
                      </a:r>
                      <a:r>
                        <a:rPr lang="en-AU" sz="1800" b="0">
                          <a:effectLst/>
                        </a:rPr>
                        <a:t>  </a:t>
                      </a:r>
                      <a:endParaRPr lang="en-AU" sz="2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AU" sz="1800">
                          <a:effectLst/>
                        </a:rPr>
                        <a:t>1</a:t>
                      </a:r>
                      <a:endParaRPr lang="en-AU"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n-AU" sz="1800">
                          <a:effectLst/>
                        </a:rPr>
                        <a:t>Invisible</a:t>
                      </a:r>
                      <a:endParaRPr lang="en-AU"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n-AU" sz="1800">
                          <a:effectLst/>
                        </a:rPr>
                        <a:t>Visible</a:t>
                      </a:r>
                      <a:endParaRPr lang="en-AU"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431399603"/>
                  </a:ext>
                </a:extLst>
              </a:tr>
              <a:tr h="1481625">
                <a:tc>
                  <a:txBody>
                    <a:bodyPr/>
                    <a:lstStyle/>
                    <a:p>
                      <a:pPr>
                        <a:lnSpc>
                          <a:spcPct val="115000"/>
                        </a:lnSpc>
                        <a:spcAft>
                          <a:spcPts val="1000"/>
                        </a:spcAft>
                      </a:pPr>
                      <a:r>
                        <a:rPr lang="en-AU" sz="1800" b="0" dirty="0">
                          <a:effectLst/>
                        </a:rPr>
                        <a:t>[Christ] who being the brightness of His [Father’s] glory and the express image of His person… has by inheritance obtained a more excellent name… Hebrews 1:3, 4   Therefore God exalted him to the highest place and gave him the name that is above every name…to the glory of God the Father. Philippians 2:9-11  </a:t>
                      </a:r>
                      <a:endParaRPr lang="en-AU" sz="2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AU" sz="1800" dirty="0">
                          <a:effectLst/>
                        </a:rPr>
                        <a:t>2</a:t>
                      </a:r>
                      <a:endParaRPr lang="en-A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n-AU" sz="1800" dirty="0">
                          <a:effectLst/>
                        </a:rPr>
                        <a:t>Glory</a:t>
                      </a:r>
                      <a:endParaRPr lang="en-A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n-AU" sz="1800" dirty="0">
                          <a:effectLst/>
                        </a:rPr>
                        <a:t>Brightness</a:t>
                      </a:r>
                      <a:endParaRPr lang="en-AU" sz="2400" dirty="0">
                        <a:effectLst/>
                      </a:endParaRPr>
                    </a:p>
                    <a:p>
                      <a:pPr>
                        <a:lnSpc>
                          <a:spcPct val="115000"/>
                        </a:lnSpc>
                        <a:spcAft>
                          <a:spcPts val="1000"/>
                        </a:spcAft>
                      </a:pPr>
                      <a:r>
                        <a:rPr lang="en-AU" sz="1800" dirty="0">
                          <a:effectLst/>
                        </a:rPr>
                        <a:t>(Magnifier)</a:t>
                      </a:r>
                      <a:endParaRPr lang="en-A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337405207"/>
                  </a:ext>
                </a:extLst>
              </a:tr>
              <a:tr h="881079">
                <a:tc>
                  <a:txBody>
                    <a:bodyPr/>
                    <a:lstStyle/>
                    <a:p>
                      <a:pPr>
                        <a:lnSpc>
                          <a:spcPct val="115000"/>
                        </a:lnSpc>
                        <a:spcAft>
                          <a:spcPts val="1000"/>
                        </a:spcAft>
                      </a:pPr>
                      <a:r>
                        <a:rPr lang="en-AU" sz="1800" b="0" dirty="0">
                          <a:effectLst/>
                        </a:rPr>
                        <a:t>The Son can do nothing by himself; he can do only what he sees his Father doing, John 5:19.   But I want you to realize that…</a:t>
                      </a:r>
                      <a:br>
                        <a:rPr lang="en-AU" sz="1800" b="0" dirty="0">
                          <a:effectLst/>
                        </a:rPr>
                      </a:br>
                      <a:r>
                        <a:rPr lang="en-AU" sz="1800" b="0" dirty="0">
                          <a:effectLst/>
                        </a:rPr>
                        <a:t>the head of Christ is God. 1 Corinthians 11:3  </a:t>
                      </a:r>
                      <a:endParaRPr lang="en-AU" sz="2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AU" sz="1800">
                          <a:effectLst/>
                        </a:rPr>
                        <a:t>3</a:t>
                      </a:r>
                      <a:endParaRPr lang="en-AU"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n-AU" sz="1800">
                          <a:effectLst/>
                        </a:rPr>
                        <a:t>Headship</a:t>
                      </a:r>
                      <a:endParaRPr lang="en-AU"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n-AU" sz="1800" dirty="0">
                          <a:effectLst/>
                        </a:rPr>
                        <a:t>Submission</a:t>
                      </a:r>
                      <a:endParaRPr lang="en-A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054197582"/>
                  </a:ext>
                </a:extLst>
              </a:tr>
            </a:tbl>
          </a:graphicData>
        </a:graphic>
      </p:graphicFrame>
    </p:spTree>
    <p:extLst>
      <p:ext uri="{BB962C8B-B14F-4D97-AF65-F5344CB8AC3E}">
        <p14:creationId xmlns:p14="http://schemas.microsoft.com/office/powerpoint/2010/main" val="22045324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1047135" y="343903"/>
            <a:ext cx="10043401" cy="1049235"/>
          </a:xfrm>
        </p:spPr>
        <p:txBody>
          <a:bodyPr>
            <a:normAutofit/>
          </a:bodyPr>
          <a:lstStyle/>
          <a:p>
            <a:r>
              <a:rPr lang="en-AU" sz="4000" dirty="0"/>
              <a:t>Your Way is in the Sanctuary</a:t>
            </a:r>
          </a:p>
        </p:txBody>
      </p:sp>
      <p:pic>
        <p:nvPicPr>
          <p:cNvPr id="7" name="Content Placeholder 6">
            <a:extLst>
              <a:ext uri="{FF2B5EF4-FFF2-40B4-BE49-F238E27FC236}">
                <a16:creationId xmlns:a16="http://schemas.microsoft.com/office/drawing/2014/main" id="{50E9B9DB-45C9-4394-965A-B29D0DA1947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37261" y="1352673"/>
            <a:ext cx="6828862" cy="5121647"/>
          </a:xfrm>
        </p:spPr>
      </p:pic>
      <p:pic>
        <p:nvPicPr>
          <p:cNvPr id="8" name="Picture 42">
            <a:extLst>
              <a:ext uri="{FF2B5EF4-FFF2-40B4-BE49-F238E27FC236}">
                <a16:creationId xmlns:a16="http://schemas.microsoft.com/office/drawing/2014/main" id="{ED51E8A4-0FC6-4631-9816-BFC9FB03B6D3}"/>
              </a:ext>
            </a:extLst>
          </p:cNvPr>
          <p:cNvPicPr>
            <a:picLocks noChangeAspect="1" noChangeArrowheads="1"/>
          </p:cNvPicPr>
          <p:nvPr/>
        </p:nvPicPr>
        <p:blipFill>
          <a:blip r:embed="rId3">
            <a:lum bright="34000"/>
            <a:extLst>
              <a:ext uri="{28A0092B-C50C-407E-A947-70E740481C1C}">
                <a14:useLocalDpi xmlns:a14="http://schemas.microsoft.com/office/drawing/2010/main" val="0"/>
              </a:ext>
            </a:extLst>
          </a:blip>
          <a:srcRect/>
          <a:stretch>
            <a:fillRect/>
          </a:stretch>
        </p:blipFill>
        <p:spPr bwMode="auto">
          <a:xfrm>
            <a:off x="9749610" y="2868324"/>
            <a:ext cx="473843" cy="771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3">
            <a:extLst>
              <a:ext uri="{FF2B5EF4-FFF2-40B4-BE49-F238E27FC236}">
                <a16:creationId xmlns:a16="http://schemas.microsoft.com/office/drawing/2014/main" id="{76567736-F66B-4267-B055-83710BA91161}"/>
              </a:ext>
            </a:extLst>
          </p:cNvPr>
          <p:cNvPicPr>
            <a:picLocks noChangeAspect="1" noChangeArrowheads="1"/>
          </p:cNvPicPr>
          <p:nvPr/>
        </p:nvPicPr>
        <p:blipFill>
          <a:blip r:embed="rId4">
            <a:lum bright="34000"/>
            <a:extLst>
              <a:ext uri="{28A0092B-C50C-407E-A947-70E740481C1C}">
                <a14:useLocalDpi xmlns:a14="http://schemas.microsoft.com/office/drawing/2010/main" val="0"/>
              </a:ext>
            </a:extLst>
          </a:blip>
          <a:srcRect/>
          <a:stretch>
            <a:fillRect/>
          </a:stretch>
        </p:blipFill>
        <p:spPr bwMode="auto">
          <a:xfrm>
            <a:off x="10223453" y="2868324"/>
            <a:ext cx="473843" cy="771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Straight Arrow Connector 10">
            <a:extLst>
              <a:ext uri="{FF2B5EF4-FFF2-40B4-BE49-F238E27FC236}">
                <a16:creationId xmlns:a16="http://schemas.microsoft.com/office/drawing/2014/main" id="{79666A52-97AB-4102-9035-518E8F046C16}"/>
              </a:ext>
            </a:extLst>
          </p:cNvPr>
          <p:cNvCxnSpPr>
            <a:cxnSpLocks/>
            <a:stCxn id="8" idx="1"/>
          </p:cNvCxnSpPr>
          <p:nvPr/>
        </p:nvCxnSpPr>
        <p:spPr>
          <a:xfrm flipH="1">
            <a:off x="8259098" y="3254234"/>
            <a:ext cx="1490512" cy="595095"/>
          </a:xfrm>
          <a:prstGeom prst="straightConnector1">
            <a:avLst/>
          </a:prstGeom>
          <a:ln w="19050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3CD47235-9CDD-4C9E-9082-3E63CEA40B36}"/>
              </a:ext>
            </a:extLst>
          </p:cNvPr>
          <p:cNvCxnSpPr>
            <a:cxnSpLocks/>
          </p:cNvCxnSpPr>
          <p:nvPr/>
        </p:nvCxnSpPr>
        <p:spPr>
          <a:xfrm flipH="1" flipV="1">
            <a:off x="8259100" y="4358987"/>
            <a:ext cx="1278007" cy="247196"/>
          </a:xfrm>
          <a:prstGeom prst="straightConnector1">
            <a:avLst/>
          </a:prstGeom>
          <a:ln w="190500">
            <a:tailEnd type="triangle"/>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ACDA21F5-BD3D-40B3-BE59-81C1FEAA0370}"/>
              </a:ext>
            </a:extLst>
          </p:cNvPr>
          <p:cNvSpPr/>
          <p:nvPr/>
        </p:nvSpPr>
        <p:spPr>
          <a:xfrm>
            <a:off x="9639654" y="4503923"/>
            <a:ext cx="1307506" cy="225857"/>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Rectangle 16">
            <a:extLst>
              <a:ext uri="{FF2B5EF4-FFF2-40B4-BE49-F238E27FC236}">
                <a16:creationId xmlns:a16="http://schemas.microsoft.com/office/drawing/2014/main" id="{03228045-10C9-4D71-8ABD-BA48718C95CC}"/>
              </a:ext>
            </a:extLst>
          </p:cNvPr>
          <p:cNvSpPr/>
          <p:nvPr/>
        </p:nvSpPr>
        <p:spPr>
          <a:xfrm>
            <a:off x="9831934" y="4369214"/>
            <a:ext cx="922945" cy="473938"/>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 name="TextBox 17">
            <a:extLst>
              <a:ext uri="{FF2B5EF4-FFF2-40B4-BE49-F238E27FC236}">
                <a16:creationId xmlns:a16="http://schemas.microsoft.com/office/drawing/2014/main" id="{480397BF-C912-45E8-A2E8-427A9453933B}"/>
              </a:ext>
            </a:extLst>
          </p:cNvPr>
          <p:cNvSpPr txBox="1"/>
          <p:nvPr/>
        </p:nvSpPr>
        <p:spPr>
          <a:xfrm>
            <a:off x="9251432" y="2410718"/>
            <a:ext cx="2409634" cy="369332"/>
          </a:xfrm>
          <a:prstGeom prst="rect">
            <a:avLst/>
          </a:prstGeom>
          <a:noFill/>
        </p:spPr>
        <p:txBody>
          <a:bodyPr wrap="none" rtlCol="0">
            <a:spAutoFit/>
          </a:bodyPr>
          <a:lstStyle/>
          <a:p>
            <a:r>
              <a:rPr lang="en-AU" dirty="0"/>
              <a:t>10 Commandments</a:t>
            </a:r>
          </a:p>
        </p:txBody>
      </p:sp>
      <p:sp>
        <p:nvSpPr>
          <p:cNvPr id="19" name="TextBox 18">
            <a:extLst>
              <a:ext uri="{FF2B5EF4-FFF2-40B4-BE49-F238E27FC236}">
                <a16:creationId xmlns:a16="http://schemas.microsoft.com/office/drawing/2014/main" id="{0ACC20E6-888B-46EC-B295-ECFB08DB73E8}"/>
              </a:ext>
            </a:extLst>
          </p:cNvPr>
          <p:cNvSpPr txBox="1"/>
          <p:nvPr/>
        </p:nvSpPr>
        <p:spPr>
          <a:xfrm>
            <a:off x="9467837" y="3929661"/>
            <a:ext cx="1976823" cy="369332"/>
          </a:xfrm>
          <a:prstGeom prst="rect">
            <a:avLst/>
          </a:prstGeom>
          <a:noFill/>
        </p:spPr>
        <p:txBody>
          <a:bodyPr wrap="none" rtlCol="0">
            <a:spAutoFit/>
          </a:bodyPr>
          <a:lstStyle/>
          <a:p>
            <a:r>
              <a:rPr lang="en-AU" dirty="0"/>
              <a:t>Book of the Law</a:t>
            </a:r>
          </a:p>
        </p:txBody>
      </p:sp>
      <p:sp>
        <p:nvSpPr>
          <p:cNvPr id="21" name="TextBox 20">
            <a:extLst>
              <a:ext uri="{FF2B5EF4-FFF2-40B4-BE49-F238E27FC236}">
                <a16:creationId xmlns:a16="http://schemas.microsoft.com/office/drawing/2014/main" id="{9ECDEE99-6EA3-4EF8-B4FA-CEAAB3F43A79}"/>
              </a:ext>
            </a:extLst>
          </p:cNvPr>
          <p:cNvSpPr txBox="1"/>
          <p:nvPr/>
        </p:nvSpPr>
        <p:spPr>
          <a:xfrm>
            <a:off x="7603124" y="5614953"/>
            <a:ext cx="960519" cy="369332"/>
          </a:xfrm>
          <a:prstGeom prst="rect">
            <a:avLst/>
          </a:prstGeom>
          <a:noFill/>
        </p:spPr>
        <p:txBody>
          <a:bodyPr wrap="none" rtlCol="0">
            <a:spAutoFit/>
          </a:bodyPr>
          <a:lstStyle/>
          <a:p>
            <a:r>
              <a:rPr lang="en-AU" dirty="0"/>
              <a:t>Source</a:t>
            </a:r>
          </a:p>
        </p:txBody>
      </p:sp>
      <p:sp>
        <p:nvSpPr>
          <p:cNvPr id="22" name="TextBox 21">
            <a:extLst>
              <a:ext uri="{FF2B5EF4-FFF2-40B4-BE49-F238E27FC236}">
                <a16:creationId xmlns:a16="http://schemas.microsoft.com/office/drawing/2014/main" id="{BCB87B1A-97B9-4C18-98A0-A1F70831EB5C}"/>
              </a:ext>
            </a:extLst>
          </p:cNvPr>
          <p:cNvSpPr txBox="1"/>
          <p:nvPr/>
        </p:nvSpPr>
        <p:spPr>
          <a:xfrm>
            <a:off x="4718192" y="5629069"/>
            <a:ext cx="1149674" cy="369332"/>
          </a:xfrm>
          <a:prstGeom prst="rect">
            <a:avLst/>
          </a:prstGeom>
          <a:noFill/>
        </p:spPr>
        <p:txBody>
          <a:bodyPr wrap="none" rtlCol="0">
            <a:spAutoFit/>
          </a:bodyPr>
          <a:lstStyle/>
          <a:p>
            <a:r>
              <a:rPr lang="en-AU" dirty="0"/>
              <a:t>Channel</a:t>
            </a:r>
          </a:p>
        </p:txBody>
      </p:sp>
    </p:spTree>
    <p:extLst>
      <p:ext uri="{BB962C8B-B14F-4D97-AF65-F5344CB8AC3E}">
        <p14:creationId xmlns:p14="http://schemas.microsoft.com/office/powerpoint/2010/main" val="10828418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1047135" y="343903"/>
            <a:ext cx="10043401" cy="1049235"/>
          </a:xfrm>
        </p:spPr>
        <p:txBody>
          <a:bodyPr>
            <a:normAutofit/>
          </a:bodyPr>
          <a:lstStyle/>
          <a:p>
            <a:r>
              <a:rPr lang="en-AU" sz="4000" dirty="0"/>
              <a:t>Tablets and Book</a:t>
            </a:r>
          </a:p>
        </p:txBody>
      </p:sp>
      <p:pic>
        <p:nvPicPr>
          <p:cNvPr id="8" name="Picture 42">
            <a:extLst>
              <a:ext uri="{FF2B5EF4-FFF2-40B4-BE49-F238E27FC236}">
                <a16:creationId xmlns:a16="http://schemas.microsoft.com/office/drawing/2014/main" id="{ED51E8A4-0FC6-4631-9816-BFC9FB03B6D3}"/>
              </a:ext>
            </a:extLst>
          </p:cNvPr>
          <p:cNvPicPr>
            <a:picLocks noChangeAspect="1" noChangeArrowheads="1"/>
          </p:cNvPicPr>
          <p:nvPr/>
        </p:nvPicPr>
        <p:blipFill>
          <a:blip r:embed="rId2">
            <a:lum bright="34000"/>
            <a:extLst>
              <a:ext uri="{28A0092B-C50C-407E-A947-70E740481C1C}">
                <a14:useLocalDpi xmlns:a14="http://schemas.microsoft.com/office/drawing/2010/main" val="0"/>
              </a:ext>
            </a:extLst>
          </a:blip>
          <a:srcRect/>
          <a:stretch>
            <a:fillRect/>
          </a:stretch>
        </p:blipFill>
        <p:spPr bwMode="auto">
          <a:xfrm>
            <a:off x="1716561" y="2227388"/>
            <a:ext cx="473843" cy="771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3">
            <a:extLst>
              <a:ext uri="{FF2B5EF4-FFF2-40B4-BE49-F238E27FC236}">
                <a16:creationId xmlns:a16="http://schemas.microsoft.com/office/drawing/2014/main" id="{76567736-F66B-4267-B055-83710BA91161}"/>
              </a:ext>
            </a:extLst>
          </p:cNvPr>
          <p:cNvPicPr>
            <a:picLocks noChangeAspect="1" noChangeArrowheads="1"/>
          </p:cNvPicPr>
          <p:nvPr/>
        </p:nvPicPr>
        <p:blipFill>
          <a:blip r:embed="rId3">
            <a:lum bright="34000"/>
            <a:extLst>
              <a:ext uri="{28A0092B-C50C-407E-A947-70E740481C1C}">
                <a14:useLocalDpi xmlns:a14="http://schemas.microsoft.com/office/drawing/2010/main" val="0"/>
              </a:ext>
            </a:extLst>
          </a:blip>
          <a:srcRect/>
          <a:stretch>
            <a:fillRect/>
          </a:stretch>
        </p:blipFill>
        <p:spPr bwMode="auto">
          <a:xfrm>
            <a:off x="2190404" y="2227388"/>
            <a:ext cx="473843" cy="771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15">
            <a:extLst>
              <a:ext uri="{FF2B5EF4-FFF2-40B4-BE49-F238E27FC236}">
                <a16:creationId xmlns:a16="http://schemas.microsoft.com/office/drawing/2014/main" id="{ACDA21F5-BD3D-40B3-BE59-81C1FEAA0370}"/>
              </a:ext>
            </a:extLst>
          </p:cNvPr>
          <p:cNvSpPr/>
          <p:nvPr/>
        </p:nvSpPr>
        <p:spPr>
          <a:xfrm>
            <a:off x="1598059" y="3862987"/>
            <a:ext cx="1307506" cy="225857"/>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Rectangle 16">
            <a:extLst>
              <a:ext uri="{FF2B5EF4-FFF2-40B4-BE49-F238E27FC236}">
                <a16:creationId xmlns:a16="http://schemas.microsoft.com/office/drawing/2014/main" id="{03228045-10C9-4D71-8ABD-BA48718C95CC}"/>
              </a:ext>
            </a:extLst>
          </p:cNvPr>
          <p:cNvSpPr/>
          <p:nvPr/>
        </p:nvSpPr>
        <p:spPr>
          <a:xfrm>
            <a:off x="1790339" y="3728278"/>
            <a:ext cx="922945" cy="473938"/>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 name="TextBox 17">
            <a:extLst>
              <a:ext uri="{FF2B5EF4-FFF2-40B4-BE49-F238E27FC236}">
                <a16:creationId xmlns:a16="http://schemas.microsoft.com/office/drawing/2014/main" id="{480397BF-C912-45E8-A2E8-427A9453933B}"/>
              </a:ext>
            </a:extLst>
          </p:cNvPr>
          <p:cNvSpPr txBox="1"/>
          <p:nvPr/>
        </p:nvSpPr>
        <p:spPr>
          <a:xfrm>
            <a:off x="1085504" y="1498489"/>
            <a:ext cx="2409634" cy="646331"/>
          </a:xfrm>
          <a:prstGeom prst="rect">
            <a:avLst/>
          </a:prstGeom>
          <a:noFill/>
        </p:spPr>
        <p:txBody>
          <a:bodyPr wrap="none" rtlCol="0">
            <a:spAutoFit/>
          </a:bodyPr>
          <a:lstStyle/>
          <a:p>
            <a:r>
              <a:rPr lang="en-AU" dirty="0"/>
              <a:t>10 Commandments</a:t>
            </a:r>
          </a:p>
          <a:p>
            <a:pPr algn="ctr"/>
            <a:r>
              <a:rPr lang="en-AU" dirty="0"/>
              <a:t>Tablets</a:t>
            </a:r>
          </a:p>
        </p:txBody>
      </p:sp>
      <p:sp>
        <p:nvSpPr>
          <p:cNvPr id="19" name="TextBox 18">
            <a:extLst>
              <a:ext uri="{FF2B5EF4-FFF2-40B4-BE49-F238E27FC236}">
                <a16:creationId xmlns:a16="http://schemas.microsoft.com/office/drawing/2014/main" id="{0ACC20E6-888B-46EC-B295-ECFB08DB73E8}"/>
              </a:ext>
            </a:extLst>
          </p:cNvPr>
          <p:cNvSpPr txBox="1"/>
          <p:nvPr/>
        </p:nvSpPr>
        <p:spPr>
          <a:xfrm>
            <a:off x="1263399" y="3269972"/>
            <a:ext cx="1976823" cy="369332"/>
          </a:xfrm>
          <a:prstGeom prst="rect">
            <a:avLst/>
          </a:prstGeom>
          <a:noFill/>
        </p:spPr>
        <p:txBody>
          <a:bodyPr wrap="none" rtlCol="0">
            <a:spAutoFit/>
          </a:bodyPr>
          <a:lstStyle/>
          <a:p>
            <a:r>
              <a:rPr lang="en-AU" dirty="0"/>
              <a:t>Book of the Law</a:t>
            </a:r>
          </a:p>
        </p:txBody>
      </p:sp>
      <p:sp>
        <p:nvSpPr>
          <p:cNvPr id="21" name="TextBox 20">
            <a:extLst>
              <a:ext uri="{FF2B5EF4-FFF2-40B4-BE49-F238E27FC236}">
                <a16:creationId xmlns:a16="http://schemas.microsoft.com/office/drawing/2014/main" id="{9ECDEE99-6EA3-4EF8-B4FA-CEAAB3F43A79}"/>
              </a:ext>
            </a:extLst>
          </p:cNvPr>
          <p:cNvSpPr txBox="1"/>
          <p:nvPr/>
        </p:nvSpPr>
        <p:spPr>
          <a:xfrm>
            <a:off x="4050584" y="1769782"/>
            <a:ext cx="960519" cy="369332"/>
          </a:xfrm>
          <a:prstGeom prst="rect">
            <a:avLst/>
          </a:prstGeom>
          <a:noFill/>
        </p:spPr>
        <p:txBody>
          <a:bodyPr wrap="none" rtlCol="0">
            <a:spAutoFit/>
          </a:bodyPr>
          <a:lstStyle/>
          <a:p>
            <a:r>
              <a:rPr lang="en-AU" dirty="0"/>
              <a:t>Source</a:t>
            </a:r>
          </a:p>
        </p:txBody>
      </p:sp>
      <p:sp>
        <p:nvSpPr>
          <p:cNvPr id="22" name="TextBox 21">
            <a:extLst>
              <a:ext uri="{FF2B5EF4-FFF2-40B4-BE49-F238E27FC236}">
                <a16:creationId xmlns:a16="http://schemas.microsoft.com/office/drawing/2014/main" id="{BCB87B1A-97B9-4C18-98A0-A1F70831EB5C}"/>
              </a:ext>
            </a:extLst>
          </p:cNvPr>
          <p:cNvSpPr txBox="1"/>
          <p:nvPr/>
        </p:nvSpPr>
        <p:spPr>
          <a:xfrm>
            <a:off x="3861429" y="3728278"/>
            <a:ext cx="1149674" cy="369332"/>
          </a:xfrm>
          <a:prstGeom prst="rect">
            <a:avLst/>
          </a:prstGeom>
          <a:noFill/>
        </p:spPr>
        <p:txBody>
          <a:bodyPr wrap="none" rtlCol="0">
            <a:spAutoFit/>
          </a:bodyPr>
          <a:lstStyle/>
          <a:p>
            <a:r>
              <a:rPr lang="en-AU" dirty="0"/>
              <a:t>Channel</a:t>
            </a:r>
          </a:p>
        </p:txBody>
      </p:sp>
      <p:sp>
        <p:nvSpPr>
          <p:cNvPr id="20" name="TextBox 19">
            <a:extLst>
              <a:ext uri="{FF2B5EF4-FFF2-40B4-BE49-F238E27FC236}">
                <a16:creationId xmlns:a16="http://schemas.microsoft.com/office/drawing/2014/main" id="{20CEF8E6-206D-479B-ABBB-8871160DB8BE}"/>
              </a:ext>
            </a:extLst>
          </p:cNvPr>
          <p:cNvSpPr txBox="1"/>
          <p:nvPr/>
        </p:nvSpPr>
        <p:spPr>
          <a:xfrm>
            <a:off x="5566549" y="1698640"/>
            <a:ext cx="6097424" cy="2954655"/>
          </a:xfrm>
          <a:prstGeom prst="rect">
            <a:avLst/>
          </a:prstGeom>
          <a:noFill/>
        </p:spPr>
        <p:txBody>
          <a:bodyPr wrap="square">
            <a:spAutoFit/>
          </a:bodyPr>
          <a:lstStyle/>
          <a:p>
            <a:pPr marR="0" algn="just" rtl="0"/>
            <a:r>
              <a:rPr lang="en-AU" sz="2400" b="0" i="0" u="none" strike="noStrike" baseline="0" dirty="0">
                <a:latin typeface="+mj-lt"/>
              </a:rPr>
              <a:t>"Do not think that I came to destroy the Law </a:t>
            </a:r>
            <a:r>
              <a:rPr lang="en-AU" sz="2400" dirty="0">
                <a:latin typeface="+mj-lt"/>
              </a:rPr>
              <a:t>[Torah] </a:t>
            </a:r>
            <a:r>
              <a:rPr lang="en-AU" sz="2400" b="0" i="0" u="none" strike="noStrike" baseline="0" dirty="0">
                <a:latin typeface="+mj-lt"/>
              </a:rPr>
              <a:t>or the Prophets. I did not come to destroy but to fulfill. For assuredly, I say to you, till heaven and earth pass away, one jot or one tittle will by no means pass from the law till all is fulfilled.  (Mat 5:17-18)</a:t>
            </a:r>
          </a:p>
          <a:p>
            <a:pPr marR="0" algn="l" rtl="0"/>
            <a:endParaRPr lang="en-AU" sz="1800" b="0" i="0" u="none" strike="noStrike" baseline="0" dirty="0">
              <a:latin typeface="Verdana" panose="020B0604030504040204" pitchFamily="34" charset="0"/>
            </a:endParaRPr>
          </a:p>
        </p:txBody>
      </p:sp>
      <p:sp>
        <p:nvSpPr>
          <p:cNvPr id="25" name="TextBox 24">
            <a:extLst>
              <a:ext uri="{FF2B5EF4-FFF2-40B4-BE49-F238E27FC236}">
                <a16:creationId xmlns:a16="http://schemas.microsoft.com/office/drawing/2014/main" id="{97E2C29A-7CCD-4642-8FD1-FCF9092E2802}"/>
              </a:ext>
            </a:extLst>
          </p:cNvPr>
          <p:cNvSpPr txBox="1"/>
          <p:nvPr/>
        </p:nvSpPr>
        <p:spPr>
          <a:xfrm>
            <a:off x="470789" y="4659700"/>
            <a:ext cx="11196091" cy="1938992"/>
          </a:xfrm>
          <a:prstGeom prst="rect">
            <a:avLst/>
          </a:prstGeom>
          <a:noFill/>
        </p:spPr>
        <p:txBody>
          <a:bodyPr wrap="square">
            <a:spAutoFit/>
          </a:bodyPr>
          <a:lstStyle/>
          <a:p>
            <a:pPr algn="just"/>
            <a:r>
              <a:rPr lang="en-AU" sz="2400" dirty="0"/>
              <a:t>Jesus said unto him, Thou shalt love the Lord thy God with all thy heart, and with all thy soul, and with all thy mind. This is the first and great commandment. And the second is like unto it, Thou shalt love thy neighbour as thyself. </a:t>
            </a:r>
            <a:r>
              <a:rPr lang="en-AU" sz="2400" dirty="0">
                <a:solidFill>
                  <a:srgbClr val="92D050"/>
                </a:solidFill>
              </a:rPr>
              <a:t>On these two commandments hang all the law and the prophets.</a:t>
            </a:r>
            <a:r>
              <a:rPr lang="en-AU" sz="2400" dirty="0"/>
              <a:t>(Matt 22:37-40)</a:t>
            </a:r>
          </a:p>
        </p:txBody>
      </p:sp>
    </p:spTree>
    <p:extLst>
      <p:ext uri="{BB962C8B-B14F-4D97-AF65-F5344CB8AC3E}">
        <p14:creationId xmlns:p14="http://schemas.microsoft.com/office/powerpoint/2010/main" val="18153266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1047135" y="343903"/>
            <a:ext cx="10043401" cy="1049235"/>
          </a:xfrm>
        </p:spPr>
        <p:txBody>
          <a:bodyPr>
            <a:normAutofit/>
          </a:bodyPr>
          <a:lstStyle/>
          <a:p>
            <a:r>
              <a:rPr lang="en-AU" sz="4000" dirty="0"/>
              <a:t>Tablets and Book</a:t>
            </a:r>
          </a:p>
        </p:txBody>
      </p:sp>
      <p:pic>
        <p:nvPicPr>
          <p:cNvPr id="8" name="Picture 42">
            <a:extLst>
              <a:ext uri="{FF2B5EF4-FFF2-40B4-BE49-F238E27FC236}">
                <a16:creationId xmlns:a16="http://schemas.microsoft.com/office/drawing/2014/main" id="{ED51E8A4-0FC6-4631-9816-BFC9FB03B6D3}"/>
              </a:ext>
            </a:extLst>
          </p:cNvPr>
          <p:cNvPicPr>
            <a:picLocks noChangeAspect="1" noChangeArrowheads="1"/>
          </p:cNvPicPr>
          <p:nvPr/>
        </p:nvPicPr>
        <p:blipFill>
          <a:blip r:embed="rId2">
            <a:lum bright="34000"/>
            <a:extLst>
              <a:ext uri="{28A0092B-C50C-407E-A947-70E740481C1C}">
                <a14:useLocalDpi xmlns:a14="http://schemas.microsoft.com/office/drawing/2010/main" val="0"/>
              </a:ext>
            </a:extLst>
          </a:blip>
          <a:srcRect/>
          <a:stretch>
            <a:fillRect/>
          </a:stretch>
        </p:blipFill>
        <p:spPr bwMode="auto">
          <a:xfrm>
            <a:off x="1716561" y="2227388"/>
            <a:ext cx="473843" cy="771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3">
            <a:extLst>
              <a:ext uri="{FF2B5EF4-FFF2-40B4-BE49-F238E27FC236}">
                <a16:creationId xmlns:a16="http://schemas.microsoft.com/office/drawing/2014/main" id="{76567736-F66B-4267-B055-83710BA91161}"/>
              </a:ext>
            </a:extLst>
          </p:cNvPr>
          <p:cNvPicPr>
            <a:picLocks noChangeAspect="1" noChangeArrowheads="1"/>
          </p:cNvPicPr>
          <p:nvPr/>
        </p:nvPicPr>
        <p:blipFill>
          <a:blip r:embed="rId3">
            <a:lum bright="34000"/>
            <a:extLst>
              <a:ext uri="{28A0092B-C50C-407E-A947-70E740481C1C}">
                <a14:useLocalDpi xmlns:a14="http://schemas.microsoft.com/office/drawing/2010/main" val="0"/>
              </a:ext>
            </a:extLst>
          </a:blip>
          <a:srcRect/>
          <a:stretch>
            <a:fillRect/>
          </a:stretch>
        </p:blipFill>
        <p:spPr bwMode="auto">
          <a:xfrm>
            <a:off x="2190404" y="2227388"/>
            <a:ext cx="473843" cy="771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15">
            <a:extLst>
              <a:ext uri="{FF2B5EF4-FFF2-40B4-BE49-F238E27FC236}">
                <a16:creationId xmlns:a16="http://schemas.microsoft.com/office/drawing/2014/main" id="{ACDA21F5-BD3D-40B3-BE59-81C1FEAA0370}"/>
              </a:ext>
            </a:extLst>
          </p:cNvPr>
          <p:cNvSpPr/>
          <p:nvPr/>
        </p:nvSpPr>
        <p:spPr>
          <a:xfrm>
            <a:off x="1598059" y="3862987"/>
            <a:ext cx="1307506" cy="225857"/>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Rectangle 16">
            <a:extLst>
              <a:ext uri="{FF2B5EF4-FFF2-40B4-BE49-F238E27FC236}">
                <a16:creationId xmlns:a16="http://schemas.microsoft.com/office/drawing/2014/main" id="{03228045-10C9-4D71-8ABD-BA48718C95CC}"/>
              </a:ext>
            </a:extLst>
          </p:cNvPr>
          <p:cNvSpPr/>
          <p:nvPr/>
        </p:nvSpPr>
        <p:spPr>
          <a:xfrm>
            <a:off x="1790339" y="3728278"/>
            <a:ext cx="922945" cy="473938"/>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 name="TextBox 17">
            <a:extLst>
              <a:ext uri="{FF2B5EF4-FFF2-40B4-BE49-F238E27FC236}">
                <a16:creationId xmlns:a16="http://schemas.microsoft.com/office/drawing/2014/main" id="{480397BF-C912-45E8-A2E8-427A9453933B}"/>
              </a:ext>
            </a:extLst>
          </p:cNvPr>
          <p:cNvSpPr txBox="1"/>
          <p:nvPr/>
        </p:nvSpPr>
        <p:spPr>
          <a:xfrm>
            <a:off x="1085504" y="1498489"/>
            <a:ext cx="2409634" cy="646331"/>
          </a:xfrm>
          <a:prstGeom prst="rect">
            <a:avLst/>
          </a:prstGeom>
          <a:noFill/>
        </p:spPr>
        <p:txBody>
          <a:bodyPr wrap="none" rtlCol="0">
            <a:spAutoFit/>
          </a:bodyPr>
          <a:lstStyle/>
          <a:p>
            <a:r>
              <a:rPr lang="en-AU" dirty="0"/>
              <a:t>10 Commandments</a:t>
            </a:r>
          </a:p>
          <a:p>
            <a:pPr algn="ctr"/>
            <a:r>
              <a:rPr lang="en-AU" dirty="0"/>
              <a:t>Tablets</a:t>
            </a:r>
          </a:p>
        </p:txBody>
      </p:sp>
      <p:sp>
        <p:nvSpPr>
          <p:cNvPr id="19" name="TextBox 18">
            <a:extLst>
              <a:ext uri="{FF2B5EF4-FFF2-40B4-BE49-F238E27FC236}">
                <a16:creationId xmlns:a16="http://schemas.microsoft.com/office/drawing/2014/main" id="{0ACC20E6-888B-46EC-B295-ECFB08DB73E8}"/>
              </a:ext>
            </a:extLst>
          </p:cNvPr>
          <p:cNvSpPr txBox="1"/>
          <p:nvPr/>
        </p:nvSpPr>
        <p:spPr>
          <a:xfrm>
            <a:off x="1263399" y="3269972"/>
            <a:ext cx="1976823" cy="369332"/>
          </a:xfrm>
          <a:prstGeom prst="rect">
            <a:avLst/>
          </a:prstGeom>
          <a:noFill/>
        </p:spPr>
        <p:txBody>
          <a:bodyPr wrap="none" rtlCol="0">
            <a:spAutoFit/>
          </a:bodyPr>
          <a:lstStyle/>
          <a:p>
            <a:r>
              <a:rPr lang="en-AU" dirty="0"/>
              <a:t>Book of the Law</a:t>
            </a:r>
          </a:p>
        </p:txBody>
      </p:sp>
      <p:sp>
        <p:nvSpPr>
          <p:cNvPr id="21" name="TextBox 20">
            <a:extLst>
              <a:ext uri="{FF2B5EF4-FFF2-40B4-BE49-F238E27FC236}">
                <a16:creationId xmlns:a16="http://schemas.microsoft.com/office/drawing/2014/main" id="{9ECDEE99-6EA3-4EF8-B4FA-CEAAB3F43A79}"/>
              </a:ext>
            </a:extLst>
          </p:cNvPr>
          <p:cNvSpPr txBox="1"/>
          <p:nvPr/>
        </p:nvSpPr>
        <p:spPr>
          <a:xfrm>
            <a:off x="4050584" y="1769782"/>
            <a:ext cx="960519" cy="369332"/>
          </a:xfrm>
          <a:prstGeom prst="rect">
            <a:avLst/>
          </a:prstGeom>
          <a:noFill/>
        </p:spPr>
        <p:txBody>
          <a:bodyPr wrap="none" rtlCol="0">
            <a:spAutoFit/>
          </a:bodyPr>
          <a:lstStyle/>
          <a:p>
            <a:r>
              <a:rPr lang="en-AU" dirty="0"/>
              <a:t>Source</a:t>
            </a:r>
          </a:p>
        </p:txBody>
      </p:sp>
      <p:sp>
        <p:nvSpPr>
          <p:cNvPr id="22" name="TextBox 21">
            <a:extLst>
              <a:ext uri="{FF2B5EF4-FFF2-40B4-BE49-F238E27FC236}">
                <a16:creationId xmlns:a16="http://schemas.microsoft.com/office/drawing/2014/main" id="{BCB87B1A-97B9-4C18-98A0-A1F70831EB5C}"/>
              </a:ext>
            </a:extLst>
          </p:cNvPr>
          <p:cNvSpPr txBox="1"/>
          <p:nvPr/>
        </p:nvSpPr>
        <p:spPr>
          <a:xfrm>
            <a:off x="3861429" y="3728278"/>
            <a:ext cx="1149674" cy="369332"/>
          </a:xfrm>
          <a:prstGeom prst="rect">
            <a:avLst/>
          </a:prstGeom>
          <a:noFill/>
        </p:spPr>
        <p:txBody>
          <a:bodyPr wrap="none" rtlCol="0">
            <a:spAutoFit/>
          </a:bodyPr>
          <a:lstStyle/>
          <a:p>
            <a:r>
              <a:rPr lang="en-AU" dirty="0"/>
              <a:t>Channel</a:t>
            </a:r>
          </a:p>
        </p:txBody>
      </p:sp>
      <p:sp>
        <p:nvSpPr>
          <p:cNvPr id="20" name="TextBox 19">
            <a:extLst>
              <a:ext uri="{FF2B5EF4-FFF2-40B4-BE49-F238E27FC236}">
                <a16:creationId xmlns:a16="http://schemas.microsoft.com/office/drawing/2014/main" id="{20CEF8E6-206D-479B-ABBB-8871160DB8BE}"/>
              </a:ext>
            </a:extLst>
          </p:cNvPr>
          <p:cNvSpPr txBox="1"/>
          <p:nvPr/>
        </p:nvSpPr>
        <p:spPr>
          <a:xfrm>
            <a:off x="5296121" y="1393138"/>
            <a:ext cx="6368487" cy="4093428"/>
          </a:xfrm>
          <a:prstGeom prst="rect">
            <a:avLst/>
          </a:prstGeom>
          <a:noFill/>
        </p:spPr>
        <p:txBody>
          <a:bodyPr wrap="square">
            <a:spAutoFit/>
          </a:bodyPr>
          <a:lstStyle/>
          <a:p>
            <a:pPr marR="0" algn="just" rtl="0"/>
            <a:r>
              <a:rPr lang="en-AU" sz="2000" b="0" i="0" u="none" strike="noStrike" baseline="0" dirty="0">
                <a:latin typeface="+mj-lt"/>
              </a:rPr>
              <a:t>But He did not stop with giving them the precepts of the Decalogue. The people had shown themselves so easily led astray that He would leave no door of temptation unguarded. Moses was commanded to write, as God should bid him, judgments and laws giving minute instruction as to what was required. These directions relating to the duty of the people to God, to one another, and to the stranger were </a:t>
            </a:r>
            <a:r>
              <a:rPr lang="en-AU" sz="2000" b="1" i="0" u="none" strike="noStrike" baseline="0" dirty="0">
                <a:solidFill>
                  <a:srgbClr val="92D050"/>
                </a:solidFill>
                <a:latin typeface="+mj-lt"/>
              </a:rPr>
              <a:t>only</a:t>
            </a:r>
            <a:r>
              <a:rPr lang="en-AU" sz="2000" b="0" i="0" u="none" strike="noStrike" baseline="0" dirty="0">
                <a:latin typeface="+mj-lt"/>
              </a:rPr>
              <a:t> </a:t>
            </a:r>
            <a:r>
              <a:rPr lang="en-AU" sz="2000" b="0" i="0" u="none" strike="noStrike" baseline="0" dirty="0">
                <a:solidFill>
                  <a:srgbClr val="92D050"/>
                </a:solidFill>
                <a:latin typeface="+mj-lt"/>
              </a:rPr>
              <a:t>the principles of the Ten Commandments amplified </a:t>
            </a:r>
            <a:r>
              <a:rPr lang="en-AU" sz="2000" b="0" i="0" u="none" strike="noStrike" baseline="0" dirty="0">
                <a:latin typeface="+mj-lt"/>
              </a:rPr>
              <a:t>and given in a specific manner, that none need err. They were designed to guard the sacredness of the ten precepts engraved on the tables of stone.  {PP 364.1} </a:t>
            </a:r>
            <a:endParaRPr lang="en-AU" sz="1600" b="0" i="0" u="none" strike="noStrike" baseline="0" dirty="0">
              <a:latin typeface="Verdana" panose="020B0604030504040204" pitchFamily="34" charset="0"/>
            </a:endParaRPr>
          </a:p>
        </p:txBody>
      </p:sp>
    </p:spTree>
    <p:extLst>
      <p:ext uri="{BB962C8B-B14F-4D97-AF65-F5344CB8AC3E}">
        <p14:creationId xmlns:p14="http://schemas.microsoft.com/office/powerpoint/2010/main" val="35993972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1047135" y="343903"/>
            <a:ext cx="10043401" cy="1049235"/>
          </a:xfrm>
        </p:spPr>
        <p:txBody>
          <a:bodyPr>
            <a:normAutofit/>
          </a:bodyPr>
          <a:lstStyle/>
          <a:p>
            <a:r>
              <a:rPr lang="en-AU" sz="4000" dirty="0"/>
              <a:t>Law of Moses is Law of Christ</a:t>
            </a:r>
          </a:p>
        </p:txBody>
      </p:sp>
      <p:pic>
        <p:nvPicPr>
          <p:cNvPr id="8" name="Picture 42">
            <a:extLst>
              <a:ext uri="{FF2B5EF4-FFF2-40B4-BE49-F238E27FC236}">
                <a16:creationId xmlns:a16="http://schemas.microsoft.com/office/drawing/2014/main" id="{ED51E8A4-0FC6-4631-9816-BFC9FB03B6D3}"/>
              </a:ext>
            </a:extLst>
          </p:cNvPr>
          <p:cNvPicPr>
            <a:picLocks noChangeAspect="1" noChangeArrowheads="1"/>
          </p:cNvPicPr>
          <p:nvPr/>
        </p:nvPicPr>
        <p:blipFill>
          <a:blip r:embed="rId2">
            <a:lum bright="34000"/>
            <a:extLst>
              <a:ext uri="{28A0092B-C50C-407E-A947-70E740481C1C}">
                <a14:useLocalDpi xmlns:a14="http://schemas.microsoft.com/office/drawing/2010/main" val="0"/>
              </a:ext>
            </a:extLst>
          </a:blip>
          <a:srcRect/>
          <a:stretch>
            <a:fillRect/>
          </a:stretch>
        </p:blipFill>
        <p:spPr bwMode="auto">
          <a:xfrm>
            <a:off x="1272179" y="2603404"/>
            <a:ext cx="473843" cy="771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3">
            <a:extLst>
              <a:ext uri="{FF2B5EF4-FFF2-40B4-BE49-F238E27FC236}">
                <a16:creationId xmlns:a16="http://schemas.microsoft.com/office/drawing/2014/main" id="{76567736-F66B-4267-B055-83710BA91161}"/>
              </a:ext>
            </a:extLst>
          </p:cNvPr>
          <p:cNvPicPr>
            <a:picLocks noChangeAspect="1" noChangeArrowheads="1"/>
          </p:cNvPicPr>
          <p:nvPr/>
        </p:nvPicPr>
        <p:blipFill>
          <a:blip r:embed="rId3">
            <a:lum bright="34000"/>
            <a:extLst>
              <a:ext uri="{28A0092B-C50C-407E-A947-70E740481C1C}">
                <a14:useLocalDpi xmlns:a14="http://schemas.microsoft.com/office/drawing/2010/main" val="0"/>
              </a:ext>
            </a:extLst>
          </a:blip>
          <a:srcRect/>
          <a:stretch>
            <a:fillRect/>
          </a:stretch>
        </p:blipFill>
        <p:spPr bwMode="auto">
          <a:xfrm>
            <a:off x="1746022" y="2603404"/>
            <a:ext cx="473843" cy="771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15">
            <a:extLst>
              <a:ext uri="{FF2B5EF4-FFF2-40B4-BE49-F238E27FC236}">
                <a16:creationId xmlns:a16="http://schemas.microsoft.com/office/drawing/2014/main" id="{ACDA21F5-BD3D-40B3-BE59-81C1FEAA0370}"/>
              </a:ext>
            </a:extLst>
          </p:cNvPr>
          <p:cNvSpPr/>
          <p:nvPr/>
        </p:nvSpPr>
        <p:spPr>
          <a:xfrm>
            <a:off x="1153677" y="4239003"/>
            <a:ext cx="1307506" cy="225857"/>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Rectangle 16">
            <a:extLst>
              <a:ext uri="{FF2B5EF4-FFF2-40B4-BE49-F238E27FC236}">
                <a16:creationId xmlns:a16="http://schemas.microsoft.com/office/drawing/2014/main" id="{03228045-10C9-4D71-8ABD-BA48718C95CC}"/>
              </a:ext>
            </a:extLst>
          </p:cNvPr>
          <p:cNvSpPr/>
          <p:nvPr/>
        </p:nvSpPr>
        <p:spPr>
          <a:xfrm>
            <a:off x="1345957" y="4104294"/>
            <a:ext cx="922945" cy="473938"/>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 name="TextBox 17">
            <a:extLst>
              <a:ext uri="{FF2B5EF4-FFF2-40B4-BE49-F238E27FC236}">
                <a16:creationId xmlns:a16="http://schemas.microsoft.com/office/drawing/2014/main" id="{480397BF-C912-45E8-A2E8-427A9453933B}"/>
              </a:ext>
            </a:extLst>
          </p:cNvPr>
          <p:cNvSpPr txBox="1"/>
          <p:nvPr/>
        </p:nvSpPr>
        <p:spPr>
          <a:xfrm>
            <a:off x="641122" y="1874505"/>
            <a:ext cx="2409634" cy="646331"/>
          </a:xfrm>
          <a:prstGeom prst="rect">
            <a:avLst/>
          </a:prstGeom>
          <a:noFill/>
        </p:spPr>
        <p:txBody>
          <a:bodyPr wrap="none" rtlCol="0">
            <a:spAutoFit/>
          </a:bodyPr>
          <a:lstStyle/>
          <a:p>
            <a:r>
              <a:rPr lang="en-AU" dirty="0"/>
              <a:t>10 Commandments</a:t>
            </a:r>
          </a:p>
          <a:p>
            <a:pPr algn="ctr"/>
            <a:r>
              <a:rPr lang="en-AU" dirty="0"/>
              <a:t>Tablets</a:t>
            </a:r>
          </a:p>
        </p:txBody>
      </p:sp>
      <p:sp>
        <p:nvSpPr>
          <p:cNvPr id="19" name="TextBox 18">
            <a:extLst>
              <a:ext uri="{FF2B5EF4-FFF2-40B4-BE49-F238E27FC236}">
                <a16:creationId xmlns:a16="http://schemas.microsoft.com/office/drawing/2014/main" id="{0ACC20E6-888B-46EC-B295-ECFB08DB73E8}"/>
              </a:ext>
            </a:extLst>
          </p:cNvPr>
          <p:cNvSpPr txBox="1"/>
          <p:nvPr/>
        </p:nvSpPr>
        <p:spPr>
          <a:xfrm>
            <a:off x="819017" y="3645988"/>
            <a:ext cx="1976823" cy="369332"/>
          </a:xfrm>
          <a:prstGeom prst="rect">
            <a:avLst/>
          </a:prstGeom>
          <a:noFill/>
        </p:spPr>
        <p:txBody>
          <a:bodyPr wrap="none" rtlCol="0">
            <a:spAutoFit/>
          </a:bodyPr>
          <a:lstStyle/>
          <a:p>
            <a:r>
              <a:rPr lang="en-AU" dirty="0"/>
              <a:t>Book of the Law</a:t>
            </a:r>
          </a:p>
        </p:txBody>
      </p:sp>
      <p:sp>
        <p:nvSpPr>
          <p:cNvPr id="21" name="TextBox 20">
            <a:extLst>
              <a:ext uri="{FF2B5EF4-FFF2-40B4-BE49-F238E27FC236}">
                <a16:creationId xmlns:a16="http://schemas.microsoft.com/office/drawing/2014/main" id="{9ECDEE99-6EA3-4EF8-B4FA-CEAAB3F43A79}"/>
              </a:ext>
            </a:extLst>
          </p:cNvPr>
          <p:cNvSpPr txBox="1"/>
          <p:nvPr/>
        </p:nvSpPr>
        <p:spPr>
          <a:xfrm>
            <a:off x="3606202" y="2145798"/>
            <a:ext cx="960519" cy="369332"/>
          </a:xfrm>
          <a:prstGeom prst="rect">
            <a:avLst/>
          </a:prstGeom>
          <a:noFill/>
        </p:spPr>
        <p:txBody>
          <a:bodyPr wrap="none" rtlCol="0">
            <a:spAutoFit/>
          </a:bodyPr>
          <a:lstStyle/>
          <a:p>
            <a:r>
              <a:rPr lang="en-AU" dirty="0"/>
              <a:t>Source</a:t>
            </a:r>
          </a:p>
        </p:txBody>
      </p:sp>
      <p:sp>
        <p:nvSpPr>
          <p:cNvPr id="22" name="TextBox 21">
            <a:extLst>
              <a:ext uri="{FF2B5EF4-FFF2-40B4-BE49-F238E27FC236}">
                <a16:creationId xmlns:a16="http://schemas.microsoft.com/office/drawing/2014/main" id="{BCB87B1A-97B9-4C18-98A0-A1F70831EB5C}"/>
              </a:ext>
            </a:extLst>
          </p:cNvPr>
          <p:cNvSpPr txBox="1"/>
          <p:nvPr/>
        </p:nvSpPr>
        <p:spPr>
          <a:xfrm>
            <a:off x="3417047" y="4104294"/>
            <a:ext cx="1149674" cy="369332"/>
          </a:xfrm>
          <a:prstGeom prst="rect">
            <a:avLst/>
          </a:prstGeom>
          <a:noFill/>
        </p:spPr>
        <p:txBody>
          <a:bodyPr wrap="none" rtlCol="0">
            <a:spAutoFit/>
          </a:bodyPr>
          <a:lstStyle/>
          <a:p>
            <a:r>
              <a:rPr lang="en-AU" dirty="0"/>
              <a:t>Channel</a:t>
            </a:r>
          </a:p>
        </p:txBody>
      </p:sp>
      <p:sp>
        <p:nvSpPr>
          <p:cNvPr id="20" name="TextBox 19">
            <a:extLst>
              <a:ext uri="{FF2B5EF4-FFF2-40B4-BE49-F238E27FC236}">
                <a16:creationId xmlns:a16="http://schemas.microsoft.com/office/drawing/2014/main" id="{20CEF8E6-206D-479B-ABBB-8871160DB8BE}"/>
              </a:ext>
            </a:extLst>
          </p:cNvPr>
          <p:cNvSpPr txBox="1"/>
          <p:nvPr/>
        </p:nvSpPr>
        <p:spPr>
          <a:xfrm>
            <a:off x="5182391" y="1393138"/>
            <a:ext cx="6368487" cy="3477875"/>
          </a:xfrm>
          <a:prstGeom prst="rect">
            <a:avLst/>
          </a:prstGeom>
          <a:noFill/>
        </p:spPr>
        <p:txBody>
          <a:bodyPr wrap="square">
            <a:spAutoFit/>
          </a:bodyPr>
          <a:lstStyle/>
          <a:p>
            <a:pPr marR="0" algn="just" rtl="0"/>
            <a:r>
              <a:rPr lang="en-AU" sz="2000" b="1" i="0" u="none" strike="noStrike" baseline="0" dirty="0">
                <a:solidFill>
                  <a:srgbClr val="92D050"/>
                </a:solidFill>
                <a:latin typeface="+mj-lt"/>
              </a:rPr>
              <a:t>Moses of himself framed no law</a:t>
            </a:r>
            <a:r>
              <a:rPr lang="en-AU" sz="2000" b="0" i="0" u="none" strike="noStrike" baseline="0" dirty="0">
                <a:latin typeface="+mj-lt"/>
              </a:rPr>
              <a:t>. Christ, the angel whom God had appointed to go before his chosen people, gave to Moses statutes and requirements necessary to a living religion and to govern the people of God. </a:t>
            </a:r>
            <a:r>
              <a:rPr lang="en-AU" sz="2000" b="0" i="0" u="none" strike="noStrike" baseline="0" dirty="0">
                <a:solidFill>
                  <a:srgbClr val="92D050"/>
                </a:solidFill>
                <a:latin typeface="+mj-lt"/>
              </a:rPr>
              <a:t>Christians commit a terrible mistake in calling this law severe and arbitrary, and then contrasting it with the gospel and mission of Christ in his ministry on earth</a:t>
            </a:r>
            <a:r>
              <a:rPr lang="en-AU" sz="2000" b="0" i="0" u="none" strike="noStrike" baseline="0" dirty="0">
                <a:solidFill>
                  <a:schemeClr val="accent1">
                    <a:lumMod val="40000"/>
                    <a:lumOff val="60000"/>
                  </a:schemeClr>
                </a:solidFill>
                <a:latin typeface="+mj-lt"/>
              </a:rPr>
              <a:t>, as though he were in </a:t>
            </a:r>
            <a:r>
              <a:rPr lang="en-AU" sz="2000" b="1" i="0" u="none" strike="noStrike" baseline="0" dirty="0">
                <a:solidFill>
                  <a:schemeClr val="accent1">
                    <a:lumMod val="40000"/>
                    <a:lumOff val="60000"/>
                  </a:schemeClr>
                </a:solidFill>
                <a:latin typeface="+mj-lt"/>
              </a:rPr>
              <a:t>opposition</a:t>
            </a:r>
            <a:r>
              <a:rPr lang="en-AU" sz="2000" b="0" i="0" u="none" strike="noStrike" baseline="0" dirty="0">
                <a:solidFill>
                  <a:schemeClr val="accent1">
                    <a:lumMod val="40000"/>
                    <a:lumOff val="60000"/>
                  </a:schemeClr>
                </a:solidFill>
                <a:latin typeface="+mj-lt"/>
              </a:rPr>
              <a:t> to the just precepts which they call the law of Moses.  </a:t>
            </a:r>
            <a:r>
              <a:rPr lang="en-AU" sz="2000" b="0" i="0" u="none" strike="noStrike" baseline="0" dirty="0">
                <a:latin typeface="+mj-lt"/>
              </a:rPr>
              <a:t>{RH, May 6, 1875 par. 12} </a:t>
            </a:r>
            <a:endParaRPr lang="en-AU" sz="1600" b="0" i="0" u="none" strike="noStrike" baseline="0" dirty="0">
              <a:latin typeface="Verdana" panose="020B0604030504040204" pitchFamily="34" charset="0"/>
            </a:endParaRPr>
          </a:p>
        </p:txBody>
      </p:sp>
      <p:sp>
        <p:nvSpPr>
          <p:cNvPr id="13" name="TextBox 12">
            <a:extLst>
              <a:ext uri="{FF2B5EF4-FFF2-40B4-BE49-F238E27FC236}">
                <a16:creationId xmlns:a16="http://schemas.microsoft.com/office/drawing/2014/main" id="{2BBE4EA2-EF8E-4FFC-9245-0BB487EB3174}"/>
              </a:ext>
            </a:extLst>
          </p:cNvPr>
          <p:cNvSpPr txBox="1"/>
          <p:nvPr/>
        </p:nvSpPr>
        <p:spPr>
          <a:xfrm>
            <a:off x="641122" y="5259848"/>
            <a:ext cx="10827334" cy="1200329"/>
          </a:xfrm>
          <a:prstGeom prst="rect">
            <a:avLst/>
          </a:prstGeom>
          <a:noFill/>
        </p:spPr>
        <p:txBody>
          <a:bodyPr wrap="square">
            <a:spAutoFit/>
          </a:bodyPr>
          <a:lstStyle/>
          <a:p>
            <a:pPr algn="just"/>
            <a:r>
              <a:rPr lang="en-AU" sz="2400" dirty="0"/>
              <a:t>The instructions given to Moses for ancient Israel, with their sharp, rigid outlines, are to be studied and obeyed by the people of God today (Letter 259, 1903). </a:t>
            </a:r>
          </a:p>
        </p:txBody>
      </p:sp>
    </p:spTree>
    <p:extLst>
      <p:ext uri="{BB962C8B-B14F-4D97-AF65-F5344CB8AC3E}">
        <p14:creationId xmlns:p14="http://schemas.microsoft.com/office/powerpoint/2010/main" val="28102378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752420" y="401921"/>
            <a:ext cx="10564010" cy="1049235"/>
          </a:xfrm>
        </p:spPr>
        <p:txBody>
          <a:bodyPr>
            <a:normAutofit/>
          </a:bodyPr>
          <a:lstStyle/>
          <a:p>
            <a:r>
              <a:rPr lang="en-AU" sz="4000" dirty="0"/>
              <a:t>Divine Pattern of Sabbath</a:t>
            </a:r>
          </a:p>
        </p:txBody>
      </p:sp>
      <p:cxnSp>
        <p:nvCxnSpPr>
          <p:cNvPr id="4" name="Straight Arrow Connector 3">
            <a:extLst>
              <a:ext uri="{FF2B5EF4-FFF2-40B4-BE49-F238E27FC236}">
                <a16:creationId xmlns:a16="http://schemas.microsoft.com/office/drawing/2014/main" id="{6F601FE5-6BCD-4692-B7AA-452DE07A51C8}"/>
              </a:ext>
            </a:extLst>
          </p:cNvPr>
          <p:cNvCxnSpPr>
            <a:cxnSpLocks/>
          </p:cNvCxnSpPr>
          <p:nvPr/>
        </p:nvCxnSpPr>
        <p:spPr>
          <a:xfrm flipH="1" flipV="1">
            <a:off x="5029200" y="3900948"/>
            <a:ext cx="1109554" cy="361336"/>
          </a:xfrm>
          <a:prstGeom prst="straightConnector1">
            <a:avLst/>
          </a:prstGeom>
          <a:ln w="101600">
            <a:tailEnd type="triangle"/>
          </a:ln>
        </p:spPr>
        <p:style>
          <a:lnRef idx="3">
            <a:schemeClr val="accent1"/>
          </a:lnRef>
          <a:fillRef idx="0">
            <a:schemeClr val="accent1"/>
          </a:fillRef>
          <a:effectRef idx="2">
            <a:schemeClr val="accent1"/>
          </a:effectRef>
          <a:fontRef idx="minor">
            <a:schemeClr val="tx1"/>
          </a:fontRef>
        </p:style>
      </p:cxnSp>
      <p:graphicFrame>
        <p:nvGraphicFramePr>
          <p:cNvPr id="3" name="Table 2">
            <a:extLst>
              <a:ext uri="{FF2B5EF4-FFF2-40B4-BE49-F238E27FC236}">
                <a16:creationId xmlns:a16="http://schemas.microsoft.com/office/drawing/2014/main" id="{A82EB639-3B65-4283-8184-3A577F871573}"/>
              </a:ext>
            </a:extLst>
          </p:cNvPr>
          <p:cNvGraphicFramePr>
            <a:graphicFrameLocks noGrp="1"/>
          </p:cNvGraphicFramePr>
          <p:nvPr>
            <p:extLst>
              <p:ext uri="{D42A27DB-BD31-4B8C-83A1-F6EECF244321}">
                <p14:modId xmlns:p14="http://schemas.microsoft.com/office/powerpoint/2010/main" val="4225525539"/>
              </p:ext>
            </p:extLst>
          </p:nvPr>
        </p:nvGraphicFramePr>
        <p:xfrm>
          <a:off x="1710812" y="1676623"/>
          <a:ext cx="8126362" cy="3818795"/>
        </p:xfrm>
        <a:graphic>
          <a:graphicData uri="http://schemas.openxmlformats.org/drawingml/2006/table">
            <a:tbl>
              <a:tblPr firstRow="1" firstCol="1" bandRow="1">
                <a:tableStyleId>{5C22544A-7EE6-4342-B048-85BDC9FD1C3A}</a:tableStyleId>
              </a:tblPr>
              <a:tblGrid>
                <a:gridCol w="2815032">
                  <a:extLst>
                    <a:ext uri="{9D8B030D-6E8A-4147-A177-3AD203B41FA5}">
                      <a16:colId xmlns:a16="http://schemas.microsoft.com/office/drawing/2014/main" val="3554564676"/>
                    </a:ext>
                  </a:extLst>
                </a:gridCol>
                <a:gridCol w="3704063">
                  <a:extLst>
                    <a:ext uri="{9D8B030D-6E8A-4147-A177-3AD203B41FA5}">
                      <a16:colId xmlns:a16="http://schemas.microsoft.com/office/drawing/2014/main" val="4076550508"/>
                    </a:ext>
                  </a:extLst>
                </a:gridCol>
                <a:gridCol w="1607267">
                  <a:extLst>
                    <a:ext uri="{9D8B030D-6E8A-4147-A177-3AD203B41FA5}">
                      <a16:colId xmlns:a16="http://schemas.microsoft.com/office/drawing/2014/main" val="2760870511"/>
                    </a:ext>
                  </a:extLst>
                </a:gridCol>
              </a:tblGrid>
              <a:tr h="780445">
                <a:tc>
                  <a:txBody>
                    <a:bodyPr/>
                    <a:lstStyle/>
                    <a:p>
                      <a:pPr>
                        <a:lnSpc>
                          <a:spcPct val="115000"/>
                        </a:lnSpc>
                        <a:spcAft>
                          <a:spcPts val="1000"/>
                        </a:spcAft>
                      </a:pPr>
                      <a:r>
                        <a:rPr lang="en-AU" sz="1800" dirty="0">
                          <a:effectLst/>
                        </a:rPr>
                        <a:t>Origin (Sabbath) </a:t>
                      </a:r>
                      <a:br>
                        <a:rPr lang="en-AU" sz="1800" dirty="0">
                          <a:effectLst/>
                        </a:rPr>
                      </a:br>
                      <a:r>
                        <a:rPr lang="en-AU" sz="1800" dirty="0">
                          <a:effectLst/>
                        </a:rPr>
                        <a:t>- </a:t>
                      </a:r>
                      <a:r>
                        <a:rPr lang="en-AU" sz="2000" dirty="0" err="1">
                          <a:effectLst/>
                        </a:rPr>
                        <a:t>ἐκ</a:t>
                      </a:r>
                      <a:r>
                        <a:rPr lang="en-AU" sz="1800" dirty="0">
                          <a:effectLst/>
                        </a:rPr>
                        <a:t> →</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n-AU" sz="1800" dirty="0">
                          <a:effectLst/>
                        </a:rPr>
                        <a:t>Channel (Feasts) </a:t>
                      </a:r>
                      <a:br>
                        <a:rPr lang="en-AU" sz="1800" dirty="0">
                          <a:effectLst/>
                        </a:rPr>
                      </a:br>
                      <a:r>
                        <a:rPr lang="en-AU" sz="1800" dirty="0">
                          <a:effectLst/>
                        </a:rPr>
                        <a:t>- </a:t>
                      </a:r>
                      <a:r>
                        <a:rPr lang="en-AU" sz="1800" dirty="0" err="1">
                          <a:effectLst/>
                        </a:rPr>
                        <a:t>dia</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923926747"/>
                  </a:ext>
                </a:extLst>
              </a:tr>
              <a:tr h="580807">
                <a:tc>
                  <a:txBody>
                    <a:bodyPr/>
                    <a:lstStyle/>
                    <a:p>
                      <a:pPr>
                        <a:lnSpc>
                          <a:spcPct val="115000"/>
                        </a:lnSpc>
                        <a:spcAft>
                          <a:spcPts val="1000"/>
                        </a:spcAft>
                      </a:pPr>
                      <a:r>
                        <a:rPr lang="en-AU" sz="2200" b="0" dirty="0">
                          <a:solidFill>
                            <a:schemeClr val="bg1"/>
                          </a:solidFill>
                          <a:effectLst/>
                          <a:latin typeface="+mn-lt"/>
                        </a:rPr>
                        <a:t>Glory</a:t>
                      </a:r>
                      <a:endParaRPr lang="en-AU" sz="2200" b="0"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nchor="ctr">
                    <a:solidFill>
                      <a:srgbClr val="E4CCCC"/>
                    </a:solidFill>
                  </a:tcPr>
                </a:tc>
                <a:tc>
                  <a:txBody>
                    <a:bodyPr/>
                    <a:lstStyle/>
                    <a:p>
                      <a:pPr>
                        <a:lnSpc>
                          <a:spcPct val="115000"/>
                        </a:lnSpc>
                        <a:spcAft>
                          <a:spcPts val="1000"/>
                        </a:spcAft>
                      </a:pPr>
                      <a:r>
                        <a:rPr lang="en-AU" sz="2200" dirty="0">
                          <a:effectLst/>
                          <a:latin typeface="+mn-lt"/>
                        </a:rPr>
                        <a:t>Brightness (Magnifier)</a:t>
                      </a:r>
                      <a:endParaRPr lang="en-AU" sz="2200" dirty="0">
                        <a:effectLst/>
                        <a:latin typeface="+mn-lt"/>
                        <a:ea typeface="Calibri" panose="020F0502020204030204" pitchFamily="34" charset="0"/>
                        <a:cs typeface="Times New Roman" panose="02020603050405020304" pitchFamily="18" charset="0"/>
                      </a:endParaRPr>
                    </a:p>
                  </a:txBody>
                  <a:tcPr marL="68580" marR="68580" marT="0" marB="0" anchor="ctr">
                    <a:solidFill>
                      <a:srgbClr val="E4CCCC"/>
                    </a:solidFill>
                  </a:tcPr>
                </a:tc>
                <a:tc>
                  <a:txBody>
                    <a:bodyPr/>
                    <a:lstStyle/>
                    <a:p>
                      <a:pPr>
                        <a:lnSpc>
                          <a:spcPct val="115000"/>
                        </a:lnSpc>
                        <a:spcAft>
                          <a:spcPts val="1000"/>
                        </a:spcAft>
                      </a:pPr>
                      <a:r>
                        <a:rPr lang="en-AU" sz="2400" dirty="0">
                          <a:effectLst/>
                          <a:latin typeface="Calibri" panose="020F0502020204030204" pitchFamily="34" charset="0"/>
                          <a:ea typeface="Calibri" panose="020F0502020204030204" pitchFamily="34" charset="0"/>
                          <a:cs typeface="Times New Roman" panose="02020603050405020304" pitchFamily="18" charset="0"/>
                        </a:rPr>
                        <a:t>Heb 1:3</a:t>
                      </a:r>
                    </a:p>
                  </a:txBody>
                  <a:tcPr marL="68580" marR="68580" marT="0" marB="0" anchor="ctr">
                    <a:solidFill>
                      <a:srgbClr val="E4CCCC"/>
                    </a:solidFill>
                  </a:tcPr>
                </a:tc>
                <a:extLst>
                  <a:ext uri="{0D108BD9-81ED-4DB2-BD59-A6C34878D82A}">
                    <a16:rowId xmlns:a16="http://schemas.microsoft.com/office/drawing/2014/main" val="2800879821"/>
                  </a:ext>
                </a:extLst>
              </a:tr>
              <a:tr h="975918">
                <a:tc>
                  <a:txBody>
                    <a:bodyPr/>
                    <a:lstStyle/>
                    <a:p>
                      <a:pPr>
                        <a:lnSpc>
                          <a:spcPct val="115000"/>
                        </a:lnSpc>
                        <a:spcAft>
                          <a:spcPts val="1000"/>
                        </a:spcAft>
                      </a:pPr>
                      <a:r>
                        <a:rPr lang="en-AU" sz="2200" b="0" dirty="0">
                          <a:solidFill>
                            <a:schemeClr val="bg1"/>
                          </a:solidFill>
                          <a:effectLst/>
                          <a:latin typeface="+mn-lt"/>
                        </a:rPr>
                        <a:t>Headship</a:t>
                      </a:r>
                      <a:endParaRPr lang="en-AU" sz="2200" b="0"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nchor="ctr">
                    <a:solidFill>
                      <a:srgbClr val="F2E7E7"/>
                    </a:solidFill>
                  </a:tcPr>
                </a:tc>
                <a:tc>
                  <a:txBody>
                    <a:bodyPr/>
                    <a:lstStyle/>
                    <a:p>
                      <a:pPr>
                        <a:lnSpc>
                          <a:spcPct val="115000"/>
                        </a:lnSpc>
                        <a:spcAft>
                          <a:spcPts val="1000"/>
                        </a:spcAft>
                      </a:pPr>
                      <a:r>
                        <a:rPr lang="en-AU" sz="2200" dirty="0">
                          <a:effectLst/>
                          <a:latin typeface="+mn-lt"/>
                        </a:rPr>
                        <a:t>Submission </a:t>
                      </a:r>
                      <a:endParaRPr lang="en-AU" sz="22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n-AU" sz="2400" dirty="0">
                          <a:effectLst/>
                          <a:latin typeface="Calibri" panose="020F0502020204030204" pitchFamily="34" charset="0"/>
                          <a:ea typeface="Calibri" panose="020F0502020204030204" pitchFamily="34" charset="0"/>
                          <a:cs typeface="Times New Roman" panose="02020603050405020304" pitchFamily="18" charset="0"/>
                        </a:rPr>
                        <a:t>1 Cor 11:3</a:t>
                      </a:r>
                    </a:p>
                  </a:txBody>
                  <a:tcPr marL="68580" marR="68580" marT="0" marB="0" anchor="ctr"/>
                </a:tc>
                <a:extLst>
                  <a:ext uri="{0D108BD9-81ED-4DB2-BD59-A6C34878D82A}">
                    <a16:rowId xmlns:a16="http://schemas.microsoft.com/office/drawing/2014/main" val="1111687327"/>
                  </a:ext>
                </a:extLst>
              </a:tr>
              <a:tr h="1481625">
                <a:tc>
                  <a:txBody>
                    <a:bodyPr/>
                    <a:lstStyle/>
                    <a:p>
                      <a:pPr>
                        <a:lnSpc>
                          <a:spcPct val="115000"/>
                        </a:lnSpc>
                        <a:spcAft>
                          <a:spcPts val="1000"/>
                        </a:spcAft>
                      </a:pPr>
                      <a:r>
                        <a:rPr lang="en-AU" sz="2200" b="0" dirty="0">
                          <a:solidFill>
                            <a:schemeClr val="bg1"/>
                          </a:solidFill>
                          <a:effectLst/>
                          <a:latin typeface="+mn-lt"/>
                          <a:ea typeface="Calibri" panose="020F0502020204030204" pitchFamily="34" charset="0"/>
                          <a:cs typeface="Times New Roman" panose="02020603050405020304" pitchFamily="18" charset="0"/>
                        </a:rPr>
                        <a:t>The Source</a:t>
                      </a:r>
                    </a:p>
                  </a:txBody>
                  <a:tcPr marL="68580" marR="68580" marT="0" marB="0" anchor="ctr">
                    <a:solidFill>
                      <a:srgbClr val="E4CCCC"/>
                    </a:solidFill>
                  </a:tcPr>
                </a:tc>
                <a:tc>
                  <a:txBody>
                    <a:bodyPr/>
                    <a:lstStyle/>
                    <a:p>
                      <a:pPr>
                        <a:lnSpc>
                          <a:spcPct val="115000"/>
                        </a:lnSpc>
                        <a:spcAft>
                          <a:spcPts val="1000"/>
                        </a:spcAft>
                      </a:pPr>
                      <a:r>
                        <a:rPr lang="en-AU" sz="2200" dirty="0">
                          <a:effectLst/>
                          <a:latin typeface="+mn-lt"/>
                          <a:ea typeface="Calibri" panose="020F0502020204030204" pitchFamily="34" charset="0"/>
                          <a:cs typeface="Times New Roman" panose="02020603050405020304" pitchFamily="18" charset="0"/>
                        </a:rPr>
                        <a:t>The Way to</a:t>
                      </a:r>
                    </a:p>
                  </a:txBody>
                  <a:tcPr marL="68580" marR="68580" marT="0" marB="0" anchor="ctr"/>
                </a:tc>
                <a:tc>
                  <a:txBody>
                    <a:bodyPr/>
                    <a:lstStyle/>
                    <a:p>
                      <a:pPr>
                        <a:lnSpc>
                          <a:spcPct val="115000"/>
                        </a:lnSpc>
                        <a:spcAft>
                          <a:spcPts val="1000"/>
                        </a:spcAft>
                      </a:pPr>
                      <a:r>
                        <a:rPr lang="en-AU" sz="2400" dirty="0">
                          <a:effectLst/>
                          <a:latin typeface="Calibri" panose="020F0502020204030204" pitchFamily="34" charset="0"/>
                          <a:ea typeface="Calibri" panose="020F0502020204030204" pitchFamily="34" charset="0"/>
                          <a:cs typeface="Times New Roman" panose="02020603050405020304" pitchFamily="18" charset="0"/>
                        </a:rPr>
                        <a:t>John 14:6</a:t>
                      </a:r>
                    </a:p>
                  </a:txBody>
                  <a:tcPr marL="68580" marR="68580" marT="0" marB="0" anchor="ctr"/>
                </a:tc>
                <a:extLst>
                  <a:ext uri="{0D108BD9-81ED-4DB2-BD59-A6C34878D82A}">
                    <a16:rowId xmlns:a16="http://schemas.microsoft.com/office/drawing/2014/main" val="1113362062"/>
                  </a:ext>
                </a:extLst>
              </a:tr>
            </a:tbl>
          </a:graphicData>
        </a:graphic>
      </p:graphicFrame>
    </p:spTree>
    <p:extLst>
      <p:ext uri="{BB962C8B-B14F-4D97-AF65-F5344CB8AC3E}">
        <p14:creationId xmlns:p14="http://schemas.microsoft.com/office/powerpoint/2010/main" val="42730237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296563" y="343903"/>
            <a:ext cx="10793973" cy="1049235"/>
          </a:xfrm>
        </p:spPr>
        <p:txBody>
          <a:bodyPr>
            <a:noAutofit/>
          </a:bodyPr>
          <a:lstStyle/>
          <a:p>
            <a:r>
              <a:rPr lang="en-AU" sz="3200" dirty="0"/>
              <a:t>Sabbath More Fully</a:t>
            </a:r>
          </a:p>
        </p:txBody>
      </p:sp>
      <p:sp>
        <p:nvSpPr>
          <p:cNvPr id="6" name="Content Placeholder 5">
            <a:extLst>
              <a:ext uri="{FF2B5EF4-FFF2-40B4-BE49-F238E27FC236}">
                <a16:creationId xmlns:a16="http://schemas.microsoft.com/office/drawing/2014/main" id="{AE82AC8E-8D84-4FB2-BF93-3FD6EEB1D41C}"/>
              </a:ext>
            </a:extLst>
          </p:cNvPr>
          <p:cNvSpPr>
            <a:spLocks noGrp="1"/>
          </p:cNvSpPr>
          <p:nvPr>
            <p:ph idx="1"/>
          </p:nvPr>
        </p:nvSpPr>
        <p:spPr>
          <a:xfrm>
            <a:off x="370703" y="1478133"/>
            <a:ext cx="10978978" cy="4304830"/>
          </a:xfrm>
        </p:spPr>
        <p:txBody>
          <a:bodyPr>
            <a:normAutofit lnSpcReduction="10000"/>
          </a:bodyPr>
          <a:lstStyle/>
          <a:p>
            <a:pPr marL="0" indent="0" algn="just">
              <a:buNone/>
            </a:pPr>
            <a:r>
              <a:rPr lang="en-AU" dirty="0">
                <a:latin typeface="Calibri" panose="020F0502020204030204" pitchFamily="34" charset="0"/>
                <a:cs typeface="Calibri" panose="020F0502020204030204" pitchFamily="34" charset="0"/>
              </a:rPr>
              <a:t> In the holiest I saw an ark; on the top and sides of it was purest gold. On each end of the ark was a lovely cherub, with its wings spread out over it. Their faces were turned toward each other, and they looked downward. Between the angels was a golden censer. Above the ark, where the angels stood, was an exceeding bright glory, that appeared like a throne where God dwelt. Jesus stood by the ark, and as the saints' prayers came up to Him, the incense in the censer would smoke, and He would offer up their prayers with the smoke of the incense to His Father. In the ark was the golden pot of manna, Aaron's rod that budded, and the tables of stone which folded together like a book. Jesus opened them, and I saw the ten commandments written on them with the finger of God. On one table were four, and on the other six. </a:t>
            </a:r>
            <a:r>
              <a:rPr lang="en-AU" dirty="0">
                <a:solidFill>
                  <a:srgbClr val="92D050"/>
                </a:solidFill>
                <a:latin typeface="Calibri" panose="020F0502020204030204" pitchFamily="34" charset="0"/>
                <a:cs typeface="Calibri" panose="020F0502020204030204" pitchFamily="34" charset="0"/>
              </a:rPr>
              <a:t>The four on the first table shone brighter than the other six. But the fourth, the Sabbath commandment, shone above them all; for the Sabbath was set apart to be kept in </a:t>
            </a:r>
            <a:r>
              <a:rPr lang="en-AU" dirty="0" err="1">
                <a:solidFill>
                  <a:srgbClr val="92D050"/>
                </a:solidFill>
                <a:latin typeface="Calibri" panose="020F0502020204030204" pitchFamily="34" charset="0"/>
                <a:cs typeface="Calibri" panose="020F0502020204030204" pitchFamily="34" charset="0"/>
              </a:rPr>
              <a:t>honor</a:t>
            </a:r>
            <a:r>
              <a:rPr lang="en-AU" dirty="0">
                <a:solidFill>
                  <a:srgbClr val="92D050"/>
                </a:solidFill>
                <a:latin typeface="Calibri" panose="020F0502020204030204" pitchFamily="34" charset="0"/>
                <a:cs typeface="Calibri" panose="020F0502020204030204" pitchFamily="34" charset="0"/>
              </a:rPr>
              <a:t> of God's holy name.</a:t>
            </a:r>
            <a:r>
              <a:rPr lang="en-AU" dirty="0">
                <a:latin typeface="Calibri" panose="020F0502020204030204" pitchFamily="34" charset="0"/>
                <a:cs typeface="Calibri" panose="020F0502020204030204" pitchFamily="34" charset="0"/>
              </a:rPr>
              <a:t> The holy Sabbath looked glorious--a halo of glory was all around it. I saw that the Sabbath commandment was not nailed to the cross. If it was, the other nine commandments were; and we are at liberty to break them all, as well as to break the fourth. I saw that God had not changed the Sabbath, for He never changes. But the pope had changed it from the seventh to the first day of the week; for he was to change times and laws.  {EW 32.3} </a:t>
            </a:r>
          </a:p>
        </p:txBody>
      </p:sp>
    </p:spTree>
    <p:extLst>
      <p:ext uri="{BB962C8B-B14F-4D97-AF65-F5344CB8AC3E}">
        <p14:creationId xmlns:p14="http://schemas.microsoft.com/office/powerpoint/2010/main" val="37653673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296563" y="343903"/>
            <a:ext cx="10793973" cy="1049235"/>
          </a:xfrm>
        </p:spPr>
        <p:txBody>
          <a:bodyPr>
            <a:normAutofit/>
          </a:bodyPr>
          <a:lstStyle/>
          <a:p>
            <a:r>
              <a:rPr lang="en-AU" sz="4000" dirty="0"/>
              <a:t>Some Context</a:t>
            </a:r>
          </a:p>
        </p:txBody>
      </p:sp>
      <p:pic>
        <p:nvPicPr>
          <p:cNvPr id="5" name="Picture 4">
            <a:extLst>
              <a:ext uri="{FF2B5EF4-FFF2-40B4-BE49-F238E27FC236}">
                <a16:creationId xmlns:a16="http://schemas.microsoft.com/office/drawing/2014/main" id="{94717369-10F7-4848-9BA5-3191D485BEB5}"/>
              </a:ext>
            </a:extLst>
          </p:cNvPr>
          <p:cNvPicPr>
            <a:picLocks noChangeAspect="1"/>
          </p:cNvPicPr>
          <p:nvPr/>
        </p:nvPicPr>
        <p:blipFill rotWithShape="1">
          <a:blip r:embed="rId2">
            <a:extLst>
              <a:ext uri="{28A0092B-C50C-407E-A947-70E740481C1C}">
                <a14:useLocalDpi xmlns:a14="http://schemas.microsoft.com/office/drawing/2010/main" val="0"/>
              </a:ext>
            </a:extLst>
          </a:blip>
          <a:srcRect l="5737" r="22414"/>
          <a:stretch/>
        </p:blipFill>
        <p:spPr>
          <a:xfrm>
            <a:off x="296563" y="1619016"/>
            <a:ext cx="3367216" cy="2647405"/>
          </a:xfrm>
          <a:prstGeom prst="rect">
            <a:avLst/>
          </a:prstGeom>
        </p:spPr>
      </p:pic>
      <p:sp>
        <p:nvSpPr>
          <p:cNvPr id="7" name="Content Placeholder 6">
            <a:extLst>
              <a:ext uri="{FF2B5EF4-FFF2-40B4-BE49-F238E27FC236}">
                <a16:creationId xmlns:a16="http://schemas.microsoft.com/office/drawing/2014/main" id="{D6FD26E8-AD63-451F-A2EB-6758AAFF8732}"/>
              </a:ext>
            </a:extLst>
          </p:cNvPr>
          <p:cNvSpPr>
            <a:spLocks noGrp="1"/>
          </p:cNvSpPr>
          <p:nvPr>
            <p:ph idx="1"/>
          </p:nvPr>
        </p:nvSpPr>
        <p:spPr>
          <a:xfrm>
            <a:off x="3898557" y="1619016"/>
            <a:ext cx="7679724" cy="4849746"/>
          </a:xfrm>
        </p:spPr>
        <p:txBody>
          <a:bodyPr>
            <a:normAutofit lnSpcReduction="10000"/>
          </a:bodyPr>
          <a:lstStyle/>
          <a:p>
            <a:pPr marL="0" indent="0" algn="just">
              <a:buNone/>
            </a:pPr>
            <a:r>
              <a:rPr lang="en-AU" dirty="0">
                <a:latin typeface="Calibri" panose="020F0502020204030204" pitchFamily="34" charset="0"/>
                <a:cs typeface="Calibri" panose="020F0502020204030204" pitchFamily="34" charset="0"/>
              </a:rPr>
              <a:t>May 19, 2021– Dozens of medical experts issued a warning this month about COVID-19 vaccines, slamming the jabs as “unnecessary, ineffective and unsafe” and likely to lead to “foreseeable mass deaths.”  </a:t>
            </a:r>
          </a:p>
          <a:p>
            <a:pPr marL="0" indent="0" algn="just">
              <a:buNone/>
            </a:pPr>
            <a:r>
              <a:rPr lang="en-AU" dirty="0">
                <a:latin typeface="Calibri" panose="020F0502020204030204" pitchFamily="34" charset="0"/>
                <a:cs typeface="Calibri" panose="020F0502020204030204" pitchFamily="34" charset="0"/>
              </a:rPr>
              <a:t>“In short, the available evidence and science indicate that COVID-19 vaccines are unnecessary, ineffective and unsafe,” Doctors for COVID-19 Ethics said in an open letter two weeks ago. “Actors authorizing, coercing or administering experimental COVID-19 vaccination are exposing populations and patients to serious, unnecessary, and unjustified medical risks.”</a:t>
            </a:r>
          </a:p>
          <a:p>
            <a:pPr marL="0" indent="0" algn="just">
              <a:buNone/>
            </a:pPr>
            <a:r>
              <a:rPr lang="en-AU" dirty="0">
                <a:latin typeface="Calibri" panose="020F0502020204030204" pitchFamily="34" charset="0"/>
                <a:cs typeface="Calibri" panose="020F0502020204030204" pitchFamily="34" charset="0"/>
              </a:rPr>
              <a:t>Doctors for </a:t>
            </a:r>
            <a:r>
              <a:rPr lang="en-AU" b="1" dirty="0">
                <a:latin typeface="Calibri" panose="020F0502020204030204" pitchFamily="34" charset="0"/>
                <a:cs typeface="Calibri" panose="020F0502020204030204" pitchFamily="34" charset="0"/>
              </a:rPr>
              <a:t>COVID-19 Ethics</a:t>
            </a:r>
            <a:r>
              <a:rPr lang="en-AU" dirty="0">
                <a:latin typeface="Calibri" panose="020F0502020204030204" pitchFamily="34" charset="0"/>
                <a:cs typeface="Calibri" panose="020F0502020204030204" pitchFamily="34" charset="0"/>
              </a:rPr>
              <a:t>, a group co-founded by former Pfizer vice president Michael Yeadon, </a:t>
            </a:r>
            <a:r>
              <a:rPr lang="en-AU" dirty="0">
                <a:solidFill>
                  <a:srgbClr val="92D050"/>
                </a:solidFill>
                <a:latin typeface="Calibri" panose="020F0502020204030204" pitchFamily="34" charset="0"/>
                <a:cs typeface="Calibri" panose="020F0502020204030204" pitchFamily="34" charset="0"/>
              </a:rPr>
              <a:t>counts more than 160 medical experts from around the world among its signatories</a:t>
            </a:r>
            <a:r>
              <a:rPr lang="en-AU" dirty="0">
                <a:latin typeface="Calibri" panose="020F0502020204030204" pitchFamily="34" charset="0"/>
                <a:cs typeface="Calibri" panose="020F0502020204030204" pitchFamily="34" charset="0"/>
              </a:rPr>
              <a:t>. Other founding members include Prof. </a:t>
            </a:r>
            <a:r>
              <a:rPr lang="en-AU" dirty="0" err="1">
                <a:latin typeface="Calibri" panose="020F0502020204030204" pitchFamily="34" charset="0"/>
                <a:cs typeface="Calibri" panose="020F0502020204030204" pitchFamily="34" charset="0"/>
              </a:rPr>
              <a:t>Sucharit</a:t>
            </a:r>
            <a:r>
              <a:rPr lang="en-AU" dirty="0">
                <a:latin typeface="Calibri" panose="020F0502020204030204" pitchFamily="34" charset="0"/>
                <a:cs typeface="Calibri" panose="020F0502020204030204" pitchFamily="34" charset="0"/>
              </a:rPr>
              <a:t> </a:t>
            </a:r>
            <a:r>
              <a:rPr lang="en-AU" dirty="0" err="1">
                <a:latin typeface="Calibri" panose="020F0502020204030204" pitchFamily="34" charset="0"/>
                <a:cs typeface="Calibri" panose="020F0502020204030204" pitchFamily="34" charset="0"/>
              </a:rPr>
              <a:t>Bhakdi</a:t>
            </a:r>
            <a:r>
              <a:rPr lang="en-AU" dirty="0">
                <a:latin typeface="Calibri" panose="020F0502020204030204" pitchFamily="34" charset="0"/>
                <a:cs typeface="Calibri" panose="020F0502020204030204" pitchFamily="34" charset="0"/>
              </a:rPr>
              <a:t> MD, former chair of the Institute of Medical Microbiology and Hygiene at Johannes Gutenberg University of Mainz, Germany and Dr. Wolfgang </a:t>
            </a:r>
            <a:r>
              <a:rPr lang="en-AU" dirty="0" err="1">
                <a:latin typeface="Calibri" panose="020F0502020204030204" pitchFamily="34" charset="0"/>
                <a:cs typeface="Calibri" panose="020F0502020204030204" pitchFamily="34" charset="0"/>
              </a:rPr>
              <a:t>Wodarg</a:t>
            </a:r>
            <a:r>
              <a:rPr lang="en-AU" dirty="0">
                <a:latin typeface="Calibri" panose="020F0502020204030204" pitchFamily="34" charset="0"/>
                <a:cs typeface="Calibri" panose="020F0502020204030204" pitchFamily="34" charset="0"/>
              </a:rPr>
              <a:t>, former head of the health committee of the Parliamentary Assembly of the Council of Europe. </a:t>
            </a:r>
          </a:p>
        </p:txBody>
      </p:sp>
    </p:spTree>
    <p:extLst>
      <p:ext uri="{BB962C8B-B14F-4D97-AF65-F5344CB8AC3E}">
        <p14:creationId xmlns:p14="http://schemas.microsoft.com/office/powerpoint/2010/main" val="29824350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296563" y="343903"/>
            <a:ext cx="10793973" cy="1049235"/>
          </a:xfrm>
        </p:spPr>
        <p:txBody>
          <a:bodyPr>
            <a:noAutofit/>
          </a:bodyPr>
          <a:lstStyle/>
          <a:p>
            <a:r>
              <a:rPr lang="en-AU" sz="3200" dirty="0"/>
              <a:t>Sabbath More Fully</a:t>
            </a:r>
          </a:p>
        </p:txBody>
      </p:sp>
      <p:sp>
        <p:nvSpPr>
          <p:cNvPr id="6" name="Content Placeholder 5">
            <a:extLst>
              <a:ext uri="{FF2B5EF4-FFF2-40B4-BE49-F238E27FC236}">
                <a16:creationId xmlns:a16="http://schemas.microsoft.com/office/drawing/2014/main" id="{AE82AC8E-8D84-4FB2-BF93-3FD6EEB1D41C}"/>
              </a:ext>
            </a:extLst>
          </p:cNvPr>
          <p:cNvSpPr>
            <a:spLocks noGrp="1"/>
          </p:cNvSpPr>
          <p:nvPr>
            <p:ph idx="1"/>
          </p:nvPr>
        </p:nvSpPr>
        <p:spPr>
          <a:xfrm>
            <a:off x="370703" y="1323673"/>
            <a:ext cx="10978978" cy="5190424"/>
          </a:xfrm>
        </p:spPr>
        <p:txBody>
          <a:bodyPr>
            <a:normAutofit/>
          </a:bodyPr>
          <a:lstStyle/>
          <a:p>
            <a:pPr marL="0" indent="0" algn="just">
              <a:buNone/>
            </a:pPr>
            <a:r>
              <a:rPr lang="en-AU" dirty="0">
                <a:latin typeface="Calibri" panose="020F0502020204030204" pitchFamily="34" charset="0"/>
                <a:cs typeface="Calibri" panose="020F0502020204030204" pitchFamily="34" charset="0"/>
              </a:rPr>
              <a:t>And I saw that if God had changed the Sabbath from the seventh to the first day, He would have changed the writing of the Sabbath commandment, written on the tables of stone, which are now in the ark in the most holy place of the temple in heaven; and it would read thus: The first day is the Sabbath of the Lord thy God. But I saw that it read the same as when written on the tables of stone by the finger of God, and delivered to Moses on Sinai. "But the seventh day is the Sabbath of the Lord thy God." </a:t>
            </a:r>
            <a:r>
              <a:rPr lang="en-AU" dirty="0">
                <a:solidFill>
                  <a:srgbClr val="92D050"/>
                </a:solidFill>
                <a:latin typeface="Calibri" panose="020F0502020204030204" pitchFamily="34" charset="0"/>
                <a:cs typeface="Calibri" panose="020F0502020204030204" pitchFamily="34" charset="0"/>
              </a:rPr>
              <a:t>I saw that the holy Sabbath is, and will be, the separating wall between the true Israel of God and unbelievers; and that the Sabbath is the great question to unite the hearts of God's dear, waiting saints.  </a:t>
            </a:r>
            <a:r>
              <a:rPr lang="en-AU" dirty="0">
                <a:latin typeface="Calibri" panose="020F0502020204030204" pitchFamily="34" charset="0"/>
                <a:cs typeface="Calibri" panose="020F0502020204030204" pitchFamily="34" charset="0"/>
              </a:rPr>
              <a:t>{EW 33.1}  </a:t>
            </a:r>
          </a:p>
          <a:p>
            <a:pPr marL="0" indent="0" algn="just">
              <a:buNone/>
            </a:pPr>
            <a:r>
              <a:rPr lang="en-AU" dirty="0">
                <a:latin typeface="Calibri" panose="020F0502020204030204" pitchFamily="34" charset="0"/>
                <a:cs typeface="Calibri" panose="020F0502020204030204" pitchFamily="34" charset="0"/>
              </a:rPr>
              <a:t>I saw that God had children who do not see and keep the Sabbath. They have not rejected the light upon it. And at the commencement of the time of trouble, </a:t>
            </a:r>
            <a:r>
              <a:rPr lang="en-AU" dirty="0">
                <a:solidFill>
                  <a:srgbClr val="92D050"/>
                </a:solidFill>
                <a:latin typeface="Calibri" panose="020F0502020204030204" pitchFamily="34" charset="0"/>
                <a:cs typeface="Calibri" panose="020F0502020204030204" pitchFamily="34" charset="0"/>
              </a:rPr>
              <a:t>we were filled with the Holy Ghost as we went forth and proclaimed the Sabbath more fully. </a:t>
            </a:r>
            <a:r>
              <a:rPr lang="en-AU" dirty="0">
                <a:latin typeface="Calibri" panose="020F0502020204030204" pitchFamily="34" charset="0"/>
                <a:cs typeface="Calibri" panose="020F0502020204030204" pitchFamily="34" charset="0"/>
              </a:rPr>
              <a:t>This enraged the churches and nominal Adventists, as they could not refute the Sabbath truth. And at this time God's chosen all saw clearly that we had the truth, and they came out and endured the persecution with us. </a:t>
            </a:r>
            <a:r>
              <a:rPr lang="en-AU" dirty="0">
                <a:solidFill>
                  <a:srgbClr val="92D050"/>
                </a:solidFill>
                <a:latin typeface="Calibri" panose="020F0502020204030204" pitchFamily="34" charset="0"/>
                <a:cs typeface="Calibri" panose="020F0502020204030204" pitchFamily="34" charset="0"/>
              </a:rPr>
              <a:t>I saw the sword, famine, pestilence, and great confusion in the land. The wicked thought that we had brought the judgments upon them</a:t>
            </a:r>
            <a:r>
              <a:rPr lang="en-AU" dirty="0">
                <a:latin typeface="Calibri" panose="020F0502020204030204" pitchFamily="34" charset="0"/>
                <a:cs typeface="Calibri" panose="020F0502020204030204" pitchFamily="34" charset="0"/>
              </a:rPr>
              <a:t>, and they rose up and took counsel to rid the earth of us, thinking that then the evil would be stayed.  {EW 33.2} </a:t>
            </a:r>
            <a:endParaRPr lang="en-AU" sz="6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198669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370703" y="343903"/>
            <a:ext cx="10719833" cy="1049235"/>
          </a:xfrm>
        </p:spPr>
        <p:txBody>
          <a:bodyPr>
            <a:noAutofit/>
          </a:bodyPr>
          <a:lstStyle/>
          <a:p>
            <a:r>
              <a:rPr lang="en-AU" sz="3200" dirty="0"/>
              <a:t>Light, Health and  Special Strength</a:t>
            </a:r>
          </a:p>
        </p:txBody>
      </p:sp>
      <p:sp>
        <p:nvSpPr>
          <p:cNvPr id="6" name="Content Placeholder 5">
            <a:extLst>
              <a:ext uri="{FF2B5EF4-FFF2-40B4-BE49-F238E27FC236}">
                <a16:creationId xmlns:a16="http://schemas.microsoft.com/office/drawing/2014/main" id="{AE82AC8E-8D84-4FB2-BF93-3FD6EEB1D41C}"/>
              </a:ext>
            </a:extLst>
          </p:cNvPr>
          <p:cNvSpPr>
            <a:spLocks noGrp="1"/>
          </p:cNvSpPr>
          <p:nvPr>
            <p:ph idx="1"/>
          </p:nvPr>
        </p:nvSpPr>
        <p:spPr>
          <a:xfrm>
            <a:off x="370703" y="1323673"/>
            <a:ext cx="10978978" cy="5190424"/>
          </a:xfrm>
        </p:spPr>
        <p:txBody>
          <a:bodyPr>
            <a:normAutofit/>
          </a:bodyPr>
          <a:lstStyle/>
          <a:p>
            <a:pPr marL="0" indent="0" algn="just">
              <a:buNone/>
            </a:pPr>
            <a:r>
              <a:rPr lang="en-AU" dirty="0">
                <a:latin typeface="Calibri" panose="020F0502020204030204" pitchFamily="34" charset="0"/>
                <a:cs typeface="Calibri" panose="020F0502020204030204" pitchFamily="34" charset="0"/>
              </a:rPr>
              <a:t>All heaven was represented to me as beholding and watching upon the Sabbath those who acknowledge the claims of the fourth commandment and are observing the Sabbath. Angels were marking their interest in, and high regard for, this divine institution. Those who sanctified the Lord God in their hearts by a strictly devotional frame of mind, and who sought to improve the sacred hours in </a:t>
            </a:r>
            <a:r>
              <a:rPr lang="en-AU" dirty="0">
                <a:solidFill>
                  <a:srgbClr val="92D050"/>
                </a:solidFill>
                <a:latin typeface="Calibri" panose="020F0502020204030204" pitchFamily="34" charset="0"/>
                <a:cs typeface="Calibri" panose="020F0502020204030204" pitchFamily="34" charset="0"/>
              </a:rPr>
              <a:t>keeping the Sabbath to the best of their ability, and to </a:t>
            </a:r>
            <a:r>
              <a:rPr lang="en-AU" dirty="0" err="1">
                <a:solidFill>
                  <a:srgbClr val="92D050"/>
                </a:solidFill>
                <a:latin typeface="Calibri" panose="020F0502020204030204" pitchFamily="34" charset="0"/>
                <a:cs typeface="Calibri" panose="020F0502020204030204" pitchFamily="34" charset="0"/>
              </a:rPr>
              <a:t>honor</a:t>
            </a:r>
            <a:r>
              <a:rPr lang="en-AU" dirty="0">
                <a:solidFill>
                  <a:srgbClr val="92D050"/>
                </a:solidFill>
                <a:latin typeface="Calibri" panose="020F0502020204030204" pitchFamily="34" charset="0"/>
                <a:cs typeface="Calibri" panose="020F0502020204030204" pitchFamily="34" charset="0"/>
              </a:rPr>
              <a:t> God by calling the Sabbath a delight--these the angels were specially blessing with light and health, and special strength was given them</a:t>
            </a:r>
            <a:r>
              <a:rPr lang="en-AU" dirty="0">
                <a:latin typeface="Calibri" panose="020F0502020204030204" pitchFamily="34" charset="0"/>
                <a:cs typeface="Calibri" panose="020F0502020204030204" pitchFamily="34" charset="0"/>
              </a:rPr>
              <a:t>. But, on the other hand, the angels were turning from those who failed to appreciate the sacredness of God's sanctified day, and were removing from them their light and their strength. I saw them overshadowed with a cloud, desponding, and frequently sad. They felt a lack of the Spirit of God.  {2T 704.3} </a:t>
            </a:r>
            <a:endParaRPr lang="en-AU" sz="6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493574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370703" y="343903"/>
            <a:ext cx="10719833" cy="1049235"/>
          </a:xfrm>
        </p:spPr>
        <p:txBody>
          <a:bodyPr>
            <a:noAutofit/>
          </a:bodyPr>
          <a:lstStyle/>
          <a:p>
            <a:r>
              <a:rPr lang="en-AU" sz="3200" dirty="0"/>
              <a:t>Additional Blessings in the Sabbath</a:t>
            </a:r>
          </a:p>
        </p:txBody>
      </p:sp>
      <p:sp>
        <p:nvSpPr>
          <p:cNvPr id="6" name="Content Placeholder 5">
            <a:extLst>
              <a:ext uri="{FF2B5EF4-FFF2-40B4-BE49-F238E27FC236}">
                <a16:creationId xmlns:a16="http://schemas.microsoft.com/office/drawing/2014/main" id="{AE82AC8E-8D84-4FB2-BF93-3FD6EEB1D41C}"/>
              </a:ext>
            </a:extLst>
          </p:cNvPr>
          <p:cNvSpPr>
            <a:spLocks noGrp="1"/>
          </p:cNvSpPr>
          <p:nvPr>
            <p:ph idx="1"/>
          </p:nvPr>
        </p:nvSpPr>
        <p:spPr>
          <a:xfrm>
            <a:off x="3985054" y="1323673"/>
            <a:ext cx="7549978" cy="5190424"/>
          </a:xfrm>
        </p:spPr>
        <p:txBody>
          <a:bodyPr>
            <a:normAutofit/>
          </a:bodyPr>
          <a:lstStyle/>
          <a:p>
            <a:pPr marL="0" indent="0" algn="just">
              <a:buNone/>
            </a:pPr>
            <a:r>
              <a:rPr lang="en-AU" dirty="0">
                <a:latin typeface="Calibri" panose="020F0502020204030204" pitchFamily="34" charset="0"/>
                <a:cs typeface="Calibri" panose="020F0502020204030204" pitchFamily="34" charset="0"/>
              </a:rPr>
              <a:t>Now referring to the first chapter of Genesis, there we read in the twenty-seventh and twenty-eighth verses: "God created man in his own image, in the image of God created he him; male and female created he them. And God blessed them." What day was that? [Congregation: "The sixth day."] Then God blessed the man before He blessed the seventh day. That is settled, is it not? [Congregation: "Yes."] Now is it as much of a certainty that He blessed the day as it is that He blessed the man? [Congregation: "Yes."] Is the blessing with which He blessed the day, as real as the blessing with which He blessed the man? [Congregation: "Just the same."] It is as real. What was the blessing? Whose blessing was it that He put upon the man? [Congregation: "The blessing of God."] Whose blessing did He put upon the day? [Congregation: "God's blessing."] </a:t>
            </a:r>
            <a:r>
              <a:rPr lang="en-AU" dirty="0">
                <a:solidFill>
                  <a:srgbClr val="92D050"/>
                </a:solidFill>
                <a:latin typeface="Calibri" panose="020F0502020204030204" pitchFamily="34" charset="0"/>
                <a:cs typeface="Calibri" panose="020F0502020204030204" pitchFamily="34" charset="0"/>
              </a:rPr>
              <a:t>Well, then, when that blessed man came to that blessed day, did he receive additional blessing in the day beyond what he had, before he came to the day? [Congregation: "Yes."] </a:t>
            </a:r>
            <a:r>
              <a:rPr lang="en-AU" dirty="0">
                <a:latin typeface="Calibri" panose="020F0502020204030204" pitchFamily="34" charset="0"/>
                <a:cs typeface="Calibri" panose="020F0502020204030204" pitchFamily="34" charset="0"/>
              </a:rPr>
              <a:t>– A.T. Jones Sermon 20, 1893</a:t>
            </a:r>
            <a:endParaRPr lang="en-AU" sz="6000" dirty="0">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E5E843B9-56A6-465D-A2B2-36B18E78BF76}"/>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0252" y="1393139"/>
            <a:ext cx="3384164" cy="4643138"/>
          </a:xfrm>
          <a:prstGeom prst="rect">
            <a:avLst/>
          </a:prstGeom>
          <a:noFill/>
          <a:ln>
            <a:noFill/>
          </a:ln>
        </p:spPr>
      </p:pic>
    </p:spTree>
    <p:extLst>
      <p:ext uri="{BB962C8B-B14F-4D97-AF65-F5344CB8AC3E}">
        <p14:creationId xmlns:p14="http://schemas.microsoft.com/office/powerpoint/2010/main" val="38874646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370703" y="343903"/>
            <a:ext cx="10719833" cy="1049235"/>
          </a:xfrm>
        </p:spPr>
        <p:txBody>
          <a:bodyPr>
            <a:noAutofit/>
          </a:bodyPr>
          <a:lstStyle/>
          <a:p>
            <a:r>
              <a:rPr lang="en-AU" sz="3200" dirty="0"/>
              <a:t>Additional Blessings in the Sabbath</a:t>
            </a:r>
          </a:p>
        </p:txBody>
      </p:sp>
      <p:sp>
        <p:nvSpPr>
          <p:cNvPr id="6" name="Content Placeholder 5">
            <a:extLst>
              <a:ext uri="{FF2B5EF4-FFF2-40B4-BE49-F238E27FC236}">
                <a16:creationId xmlns:a16="http://schemas.microsoft.com/office/drawing/2014/main" id="{AE82AC8E-8D84-4FB2-BF93-3FD6EEB1D41C}"/>
              </a:ext>
            </a:extLst>
          </p:cNvPr>
          <p:cNvSpPr>
            <a:spLocks noGrp="1"/>
          </p:cNvSpPr>
          <p:nvPr>
            <p:ph idx="1"/>
          </p:nvPr>
        </p:nvSpPr>
        <p:spPr>
          <a:xfrm>
            <a:off x="3985054" y="1323673"/>
            <a:ext cx="7549978" cy="5190424"/>
          </a:xfrm>
        </p:spPr>
        <p:txBody>
          <a:bodyPr>
            <a:normAutofit/>
          </a:bodyPr>
          <a:lstStyle/>
          <a:p>
            <a:pPr marL="0" indent="0" algn="just">
              <a:buNone/>
            </a:pPr>
            <a:r>
              <a:rPr lang="en-AU" dirty="0">
                <a:latin typeface="Calibri" panose="020F0502020204030204" pitchFamily="34" charset="0"/>
                <a:cs typeface="Calibri" panose="020F0502020204030204" pitchFamily="34" charset="0"/>
              </a:rPr>
              <a:t>Well then He made the day holy. But what made the day holy? Now I need not go through the texts on this; you have had these in Brother Prescott's talk Sabbath before last. What was it that made the day holy? [Congregation: "The presence of God."] </a:t>
            </a:r>
            <a:r>
              <a:rPr lang="en-AU" dirty="0">
                <a:solidFill>
                  <a:srgbClr val="92D050"/>
                </a:solidFill>
                <a:latin typeface="Calibri" panose="020F0502020204030204" pitchFamily="34" charset="0"/>
                <a:cs typeface="Calibri" panose="020F0502020204030204" pitchFamily="34" charset="0"/>
              </a:rPr>
              <a:t>The presence of God makes things holy.</a:t>
            </a:r>
            <a:r>
              <a:rPr lang="en-AU" dirty="0">
                <a:latin typeface="Calibri" panose="020F0502020204030204" pitchFamily="34" charset="0"/>
                <a:cs typeface="Calibri" panose="020F0502020204030204" pitchFamily="34" charset="0"/>
              </a:rPr>
              <a:t> </a:t>
            </a:r>
            <a:r>
              <a:rPr lang="en-AU" dirty="0">
                <a:solidFill>
                  <a:srgbClr val="92D050"/>
                </a:solidFill>
                <a:latin typeface="Calibri" panose="020F0502020204030204" pitchFamily="34" charset="0"/>
                <a:cs typeface="Calibri" panose="020F0502020204030204" pitchFamily="34" charset="0"/>
              </a:rPr>
              <a:t>It makes a place holy. It makes a man holy. The presence of God made the day holy. </a:t>
            </a:r>
            <a:r>
              <a:rPr lang="en-AU" dirty="0">
                <a:latin typeface="Calibri" panose="020F0502020204030204" pitchFamily="34" charset="0"/>
                <a:cs typeface="Calibri" panose="020F0502020204030204" pitchFamily="34" charset="0"/>
              </a:rPr>
              <a:t>Then the holiness of God is attached to the day. </a:t>
            </a:r>
            <a:r>
              <a:rPr lang="en-AU" dirty="0">
                <a:solidFill>
                  <a:srgbClr val="92D050"/>
                </a:solidFill>
                <a:latin typeface="Calibri" panose="020F0502020204030204" pitchFamily="34" charset="0"/>
                <a:cs typeface="Calibri" panose="020F0502020204030204" pitchFamily="34" charset="0"/>
              </a:rPr>
              <a:t>The presence of God, the holy presence of God, is attached to the seventh or Sabbath day</a:t>
            </a:r>
            <a:r>
              <a:rPr lang="en-AU" dirty="0">
                <a:latin typeface="Calibri" panose="020F0502020204030204" pitchFamily="34" charset="0"/>
                <a:cs typeface="Calibri" panose="020F0502020204030204" pitchFamily="34" charset="0"/>
              </a:rPr>
              <a:t>. Well then when the man comes to that day, as only man can come to it, spiritually-minded--with the mind of the Spirit of God--and receives the spiritual rest, the spiritual refreshing that is in it, the spiritual blessing that is in it, </a:t>
            </a:r>
            <a:r>
              <a:rPr lang="en-AU" dirty="0">
                <a:solidFill>
                  <a:srgbClr val="92D050"/>
                </a:solidFill>
                <a:latin typeface="Calibri" panose="020F0502020204030204" pitchFamily="34" charset="0"/>
                <a:cs typeface="Calibri" panose="020F0502020204030204" pitchFamily="34" charset="0"/>
              </a:rPr>
              <a:t>does he not also receive that presence, become a partaker of that presence, in which is the holiness of God to transform him? He does indeed. And that is Sabbath-keeping. </a:t>
            </a:r>
            <a:r>
              <a:rPr lang="es-ES" dirty="0">
                <a:latin typeface="Calibri" panose="020F0502020204030204" pitchFamily="34" charset="0"/>
                <a:cs typeface="Calibri" panose="020F0502020204030204" pitchFamily="34" charset="0"/>
              </a:rPr>
              <a:t>– A.T. Jones </a:t>
            </a:r>
            <a:r>
              <a:rPr lang="es-ES" dirty="0" err="1">
                <a:latin typeface="Calibri" panose="020F0502020204030204" pitchFamily="34" charset="0"/>
                <a:cs typeface="Calibri" panose="020F0502020204030204" pitchFamily="34" charset="0"/>
              </a:rPr>
              <a:t>Sermon</a:t>
            </a:r>
            <a:r>
              <a:rPr lang="es-ES" dirty="0">
                <a:latin typeface="Calibri" panose="020F0502020204030204" pitchFamily="34" charset="0"/>
                <a:cs typeface="Calibri" panose="020F0502020204030204" pitchFamily="34" charset="0"/>
              </a:rPr>
              <a:t> 20, 1893</a:t>
            </a:r>
            <a:endParaRPr lang="en-AU" sz="6000" dirty="0">
              <a:solidFill>
                <a:srgbClr val="92D050"/>
              </a:solidFill>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E5E843B9-56A6-465D-A2B2-36B18E78BF76}"/>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0252" y="1393139"/>
            <a:ext cx="3384164" cy="4643138"/>
          </a:xfrm>
          <a:prstGeom prst="rect">
            <a:avLst/>
          </a:prstGeom>
          <a:noFill/>
          <a:ln>
            <a:noFill/>
          </a:ln>
        </p:spPr>
      </p:pic>
    </p:spTree>
    <p:extLst>
      <p:ext uri="{BB962C8B-B14F-4D97-AF65-F5344CB8AC3E}">
        <p14:creationId xmlns:p14="http://schemas.microsoft.com/office/powerpoint/2010/main" val="24485373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370703" y="343903"/>
            <a:ext cx="10719833" cy="1049235"/>
          </a:xfrm>
        </p:spPr>
        <p:txBody>
          <a:bodyPr>
            <a:noAutofit/>
          </a:bodyPr>
          <a:lstStyle/>
          <a:p>
            <a:r>
              <a:rPr lang="en-AU" sz="3200" dirty="0"/>
              <a:t>Christ the Lord of the Sabbath</a:t>
            </a:r>
          </a:p>
        </p:txBody>
      </p:sp>
      <p:sp>
        <p:nvSpPr>
          <p:cNvPr id="6" name="Content Placeholder 5">
            <a:extLst>
              <a:ext uri="{FF2B5EF4-FFF2-40B4-BE49-F238E27FC236}">
                <a16:creationId xmlns:a16="http://schemas.microsoft.com/office/drawing/2014/main" id="{AE82AC8E-8D84-4FB2-BF93-3FD6EEB1D41C}"/>
              </a:ext>
            </a:extLst>
          </p:cNvPr>
          <p:cNvSpPr>
            <a:spLocks noGrp="1"/>
          </p:cNvSpPr>
          <p:nvPr>
            <p:ph idx="1"/>
          </p:nvPr>
        </p:nvSpPr>
        <p:spPr>
          <a:xfrm>
            <a:off x="3985054" y="1323673"/>
            <a:ext cx="7549978" cy="5190424"/>
          </a:xfrm>
        </p:spPr>
        <p:txBody>
          <a:bodyPr>
            <a:normAutofit/>
          </a:bodyPr>
          <a:lstStyle/>
          <a:p>
            <a:pPr marL="0" indent="0" algn="just">
              <a:buNone/>
            </a:pPr>
            <a:r>
              <a:rPr lang="en-AU" dirty="0">
                <a:latin typeface="Calibri" panose="020F0502020204030204" pitchFamily="34" charset="0"/>
                <a:cs typeface="Calibri" panose="020F0502020204030204" pitchFamily="34" charset="0"/>
              </a:rPr>
              <a:t>Now another thing: Who was the real present agent in creating? [Congregation: "Christ."] Who was it that rested? [Congregation: "Christ."] Who was refreshed? [Congregation: "Christ."] Who blessed? [Congregation: "Christ."] </a:t>
            </a:r>
            <a:r>
              <a:rPr lang="en-AU" dirty="0">
                <a:solidFill>
                  <a:srgbClr val="92D050"/>
                </a:solidFill>
                <a:latin typeface="Calibri" panose="020F0502020204030204" pitchFamily="34" charset="0"/>
                <a:cs typeface="Calibri" panose="020F0502020204030204" pitchFamily="34" charset="0"/>
              </a:rPr>
              <a:t>Whose presence made it holy? [Congregation: "Christ's"] Whose presence is in the day? [Congregation: "Christ's."] </a:t>
            </a:r>
            <a:r>
              <a:rPr lang="en-AU" dirty="0">
                <a:latin typeface="Calibri" panose="020F0502020204030204" pitchFamily="34" charset="0"/>
                <a:cs typeface="Calibri" panose="020F0502020204030204" pitchFamily="34" charset="0"/>
              </a:rPr>
              <a:t>Then the man whom the presence of Jesus Christ does not sanctify, and does not make holy and does not bless and to whom it does not bring rest, why, he can't keep the Sabbath. </a:t>
            </a:r>
            <a:r>
              <a:rPr lang="en-AU" dirty="0">
                <a:solidFill>
                  <a:srgbClr val="92D050"/>
                </a:solidFill>
                <a:latin typeface="Calibri" panose="020F0502020204030204" pitchFamily="34" charset="0"/>
                <a:cs typeface="Calibri" panose="020F0502020204030204" pitchFamily="34" charset="0"/>
              </a:rPr>
              <a:t>Don't you see, it is only with Christ in the man that the Sabbath can be kept; because the Sabbath brings and has in it the presence of Christ. </a:t>
            </a:r>
            <a:r>
              <a:rPr lang="es-ES" dirty="0">
                <a:latin typeface="Calibri" panose="020F0502020204030204" pitchFamily="34" charset="0"/>
                <a:cs typeface="Calibri" panose="020F0502020204030204" pitchFamily="34" charset="0"/>
              </a:rPr>
              <a:t>– A.T. Jones </a:t>
            </a:r>
            <a:r>
              <a:rPr lang="es-ES" dirty="0" err="1">
                <a:latin typeface="Calibri" panose="020F0502020204030204" pitchFamily="34" charset="0"/>
                <a:cs typeface="Calibri" panose="020F0502020204030204" pitchFamily="34" charset="0"/>
              </a:rPr>
              <a:t>Sermon</a:t>
            </a:r>
            <a:r>
              <a:rPr lang="es-ES" dirty="0">
                <a:latin typeface="Calibri" panose="020F0502020204030204" pitchFamily="34" charset="0"/>
                <a:cs typeface="Calibri" panose="020F0502020204030204" pitchFamily="34" charset="0"/>
              </a:rPr>
              <a:t> 20, 1893</a:t>
            </a:r>
            <a:endParaRPr lang="en-AU" sz="6000" dirty="0">
              <a:solidFill>
                <a:srgbClr val="92D050"/>
              </a:solidFill>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E5E843B9-56A6-465D-A2B2-36B18E78BF76}"/>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0252" y="1393139"/>
            <a:ext cx="3384164" cy="4643138"/>
          </a:xfrm>
          <a:prstGeom prst="rect">
            <a:avLst/>
          </a:prstGeom>
          <a:noFill/>
          <a:ln>
            <a:noFill/>
          </a:ln>
        </p:spPr>
      </p:pic>
    </p:spTree>
    <p:extLst>
      <p:ext uri="{BB962C8B-B14F-4D97-AF65-F5344CB8AC3E}">
        <p14:creationId xmlns:p14="http://schemas.microsoft.com/office/powerpoint/2010/main" val="11415471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370703" y="343903"/>
            <a:ext cx="10719833" cy="1049235"/>
          </a:xfrm>
        </p:spPr>
        <p:txBody>
          <a:bodyPr>
            <a:noAutofit/>
          </a:bodyPr>
          <a:lstStyle/>
          <a:p>
            <a:r>
              <a:rPr lang="en-AU" sz="3200" dirty="0"/>
              <a:t>Christ the Lord of the Sabbath</a:t>
            </a:r>
          </a:p>
        </p:txBody>
      </p:sp>
      <p:sp>
        <p:nvSpPr>
          <p:cNvPr id="6" name="Content Placeholder 5">
            <a:extLst>
              <a:ext uri="{FF2B5EF4-FFF2-40B4-BE49-F238E27FC236}">
                <a16:creationId xmlns:a16="http://schemas.microsoft.com/office/drawing/2014/main" id="{AE82AC8E-8D84-4FB2-BF93-3FD6EEB1D41C}"/>
              </a:ext>
            </a:extLst>
          </p:cNvPr>
          <p:cNvSpPr>
            <a:spLocks noGrp="1"/>
          </p:cNvSpPr>
          <p:nvPr>
            <p:ph idx="1"/>
          </p:nvPr>
        </p:nvSpPr>
        <p:spPr>
          <a:xfrm>
            <a:off x="3985054" y="1323673"/>
            <a:ext cx="7549978" cy="5190424"/>
          </a:xfrm>
        </p:spPr>
        <p:txBody>
          <a:bodyPr>
            <a:normAutofit/>
          </a:bodyPr>
          <a:lstStyle/>
          <a:p>
            <a:pPr marL="0" indent="0" algn="just">
              <a:buNone/>
            </a:pPr>
            <a:r>
              <a:rPr lang="en-AU" dirty="0">
                <a:latin typeface="Calibri" panose="020F0502020204030204" pitchFamily="34" charset="0"/>
                <a:cs typeface="Calibri" panose="020F0502020204030204" pitchFamily="34" charset="0"/>
              </a:rPr>
              <a:t>Now another thing: Who was the real present agent in creating? [Congregation: "Christ."] Who was it that rested? [Congregation: "Christ."] Who was refreshed? [Congregation: "Christ."] Who blessed? [Congregation: "Christ."] </a:t>
            </a:r>
            <a:r>
              <a:rPr lang="en-AU" dirty="0">
                <a:solidFill>
                  <a:srgbClr val="92D050"/>
                </a:solidFill>
                <a:latin typeface="Calibri" panose="020F0502020204030204" pitchFamily="34" charset="0"/>
                <a:cs typeface="Calibri" panose="020F0502020204030204" pitchFamily="34" charset="0"/>
              </a:rPr>
              <a:t>Whose presence made it holy? [Congregation: "Christ's"] Whose presence is in the day? [Congregation: "Christ's."] </a:t>
            </a:r>
            <a:r>
              <a:rPr lang="en-AU" dirty="0">
                <a:latin typeface="Calibri" panose="020F0502020204030204" pitchFamily="34" charset="0"/>
                <a:cs typeface="Calibri" panose="020F0502020204030204" pitchFamily="34" charset="0"/>
              </a:rPr>
              <a:t>Then the man whom the presence of Jesus Christ does not sanctify, and does not make holy and does not bless and to whom it does not bring rest, why, he can't keep the Sabbath. </a:t>
            </a:r>
            <a:r>
              <a:rPr lang="en-AU" dirty="0">
                <a:solidFill>
                  <a:srgbClr val="92D050"/>
                </a:solidFill>
                <a:latin typeface="Calibri" panose="020F0502020204030204" pitchFamily="34" charset="0"/>
                <a:cs typeface="Calibri" panose="020F0502020204030204" pitchFamily="34" charset="0"/>
              </a:rPr>
              <a:t>Don't you see, it is only with Christ in the man that the Sabbath can be kept; because the Sabbath brings and has in it the presence of Christ. </a:t>
            </a:r>
            <a:r>
              <a:rPr lang="es-ES" dirty="0">
                <a:latin typeface="Calibri" panose="020F0502020204030204" pitchFamily="34" charset="0"/>
                <a:cs typeface="Calibri" panose="020F0502020204030204" pitchFamily="34" charset="0"/>
              </a:rPr>
              <a:t>– A.T. Jones </a:t>
            </a:r>
            <a:r>
              <a:rPr lang="es-ES" dirty="0" err="1">
                <a:latin typeface="Calibri" panose="020F0502020204030204" pitchFamily="34" charset="0"/>
                <a:cs typeface="Calibri" panose="020F0502020204030204" pitchFamily="34" charset="0"/>
              </a:rPr>
              <a:t>Sermon</a:t>
            </a:r>
            <a:r>
              <a:rPr lang="es-ES" dirty="0">
                <a:latin typeface="Calibri" panose="020F0502020204030204" pitchFamily="34" charset="0"/>
                <a:cs typeface="Calibri" panose="020F0502020204030204" pitchFamily="34" charset="0"/>
              </a:rPr>
              <a:t> 20, 1893</a:t>
            </a:r>
            <a:endParaRPr lang="en-AU" sz="6000" dirty="0">
              <a:solidFill>
                <a:srgbClr val="92D050"/>
              </a:solidFill>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E5E843B9-56A6-465D-A2B2-36B18E78BF76}"/>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0252" y="1393139"/>
            <a:ext cx="3384164" cy="4643138"/>
          </a:xfrm>
          <a:prstGeom prst="rect">
            <a:avLst/>
          </a:prstGeom>
          <a:noFill/>
          <a:ln>
            <a:noFill/>
          </a:ln>
        </p:spPr>
      </p:pic>
    </p:spTree>
    <p:extLst>
      <p:ext uri="{BB962C8B-B14F-4D97-AF65-F5344CB8AC3E}">
        <p14:creationId xmlns:p14="http://schemas.microsoft.com/office/powerpoint/2010/main" val="24441092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370703" y="343903"/>
            <a:ext cx="10719833" cy="1049235"/>
          </a:xfrm>
        </p:spPr>
        <p:txBody>
          <a:bodyPr>
            <a:noAutofit/>
          </a:bodyPr>
          <a:lstStyle/>
          <a:p>
            <a:r>
              <a:rPr lang="en-AU" sz="3200" dirty="0"/>
              <a:t>The Holy Spirit of Christ</a:t>
            </a:r>
          </a:p>
        </p:txBody>
      </p:sp>
      <p:sp>
        <p:nvSpPr>
          <p:cNvPr id="6" name="Content Placeholder 5">
            <a:extLst>
              <a:ext uri="{FF2B5EF4-FFF2-40B4-BE49-F238E27FC236}">
                <a16:creationId xmlns:a16="http://schemas.microsoft.com/office/drawing/2014/main" id="{AE82AC8E-8D84-4FB2-BF93-3FD6EEB1D41C}"/>
              </a:ext>
            </a:extLst>
          </p:cNvPr>
          <p:cNvSpPr>
            <a:spLocks noGrp="1"/>
          </p:cNvSpPr>
          <p:nvPr>
            <p:ph idx="1"/>
          </p:nvPr>
        </p:nvSpPr>
        <p:spPr>
          <a:xfrm>
            <a:off x="3985054" y="1323673"/>
            <a:ext cx="7549978" cy="5190424"/>
          </a:xfrm>
        </p:spPr>
        <p:txBody>
          <a:bodyPr>
            <a:normAutofit lnSpcReduction="10000"/>
          </a:bodyPr>
          <a:lstStyle/>
          <a:p>
            <a:pPr algn="just">
              <a:spcAft>
                <a:spcPts val="1000"/>
              </a:spcAft>
            </a:pPr>
            <a:r>
              <a:rPr lang="en-US" sz="1800" dirty="0">
                <a:effectLst/>
                <a:latin typeface="Gill Sans MT" panose="020B0502020104020203" pitchFamily="34" charset="0"/>
                <a:ea typeface="Times New Roman" panose="02020603050405020304" pitchFamily="18" charset="0"/>
                <a:cs typeface="ArialMT"/>
              </a:rPr>
              <a:t>“The Lord is soon to come. We want that complete and perfect understanding which the Lord alone can give. It is not safe to catch the spirit from another.</a:t>
            </a:r>
            <a:r>
              <a:rPr lang="en-US" sz="1800" dirty="0">
                <a:solidFill>
                  <a:srgbClr val="000081"/>
                </a:solidFill>
                <a:effectLst/>
                <a:latin typeface="Gill Sans MT" panose="020B0502020104020203" pitchFamily="34" charset="0"/>
                <a:ea typeface="Times New Roman" panose="02020603050405020304" pitchFamily="18" charset="0"/>
                <a:cs typeface="ArialMT"/>
              </a:rPr>
              <a:t> </a:t>
            </a:r>
            <a:r>
              <a:rPr lang="en-US" sz="1800" b="1" dirty="0">
                <a:solidFill>
                  <a:srgbClr val="92D050"/>
                </a:solidFill>
                <a:effectLst/>
                <a:latin typeface="Gill Sans MT" panose="020B0502020104020203" pitchFamily="34" charset="0"/>
                <a:ea typeface="Times New Roman" panose="02020603050405020304" pitchFamily="18" charset="0"/>
                <a:cs typeface="ArialMT"/>
              </a:rPr>
              <a:t>We want the Holy Spirit, which is Jesus Christ</a:t>
            </a:r>
            <a:r>
              <a:rPr lang="en-US" sz="1800" b="1" dirty="0">
                <a:effectLst/>
                <a:latin typeface="Gill Sans MT" panose="020B0502020104020203" pitchFamily="34" charset="0"/>
                <a:ea typeface="Times New Roman" panose="02020603050405020304" pitchFamily="18" charset="0"/>
                <a:cs typeface="ArialMT"/>
              </a:rPr>
              <a:t>.</a:t>
            </a:r>
            <a:r>
              <a:rPr lang="en-US" sz="1800" dirty="0">
                <a:effectLst/>
                <a:latin typeface="Gill Sans MT" panose="020B0502020104020203" pitchFamily="34" charset="0"/>
                <a:ea typeface="Times New Roman" panose="02020603050405020304" pitchFamily="18" charset="0"/>
                <a:cs typeface="ArialMT"/>
              </a:rPr>
              <a:t>” </a:t>
            </a:r>
            <a:r>
              <a:rPr lang="en-US" sz="1800" i="1" dirty="0">
                <a:effectLst/>
                <a:latin typeface="Gill Sans MT" panose="020B0502020104020203" pitchFamily="34" charset="0"/>
                <a:ea typeface="Times New Roman" panose="02020603050405020304" pitchFamily="18" charset="0"/>
                <a:cs typeface="Arial-ItalicMT"/>
              </a:rPr>
              <a:t>(Ellen G. White, Letter 66, 1894 to E. W. Prescott, April 10t1894)</a:t>
            </a:r>
          </a:p>
          <a:p>
            <a:pPr algn="just">
              <a:spcAft>
                <a:spcPts val="1000"/>
              </a:spcAft>
            </a:pPr>
            <a:r>
              <a:rPr lang="en-US" sz="1800" dirty="0">
                <a:effectLst/>
                <a:latin typeface="Gill Sans MT" panose="020B0502020104020203" pitchFamily="34" charset="0"/>
                <a:ea typeface="Times New Roman" panose="02020603050405020304" pitchFamily="18" charset="0"/>
                <a:cs typeface="ArialMT"/>
              </a:rPr>
              <a:t>“It is not essential for you to know and be able to define</a:t>
            </a:r>
            <a:r>
              <a:rPr lang="en-US" sz="1800" dirty="0">
                <a:solidFill>
                  <a:srgbClr val="000081"/>
                </a:solidFill>
                <a:effectLst/>
                <a:latin typeface="Gill Sans MT" panose="020B0502020104020203" pitchFamily="34" charset="0"/>
                <a:ea typeface="Times New Roman" panose="02020603050405020304" pitchFamily="18" charset="0"/>
                <a:cs typeface="ArialMT"/>
              </a:rPr>
              <a:t> </a:t>
            </a:r>
            <a:r>
              <a:rPr lang="en-US" sz="1800" b="1" dirty="0">
                <a:effectLst/>
                <a:latin typeface="Gill Sans MT" panose="020B0502020104020203" pitchFamily="34" charset="0"/>
                <a:ea typeface="Times New Roman" panose="02020603050405020304" pitchFamily="18" charset="0"/>
                <a:cs typeface="ArialMT"/>
              </a:rPr>
              <a:t>just what the Holy Spirit is</a:t>
            </a:r>
            <a:r>
              <a:rPr lang="en-US" sz="1800" dirty="0">
                <a:solidFill>
                  <a:srgbClr val="000081"/>
                </a:solidFill>
                <a:effectLst/>
                <a:latin typeface="Gill Sans MT" panose="020B0502020104020203" pitchFamily="34" charset="0"/>
                <a:ea typeface="Times New Roman" panose="02020603050405020304" pitchFamily="18" charset="0"/>
                <a:cs typeface="ArialMT"/>
              </a:rPr>
              <a:t>. </a:t>
            </a:r>
            <a:r>
              <a:rPr lang="en-US" sz="1800" dirty="0">
                <a:effectLst/>
                <a:latin typeface="Gill Sans MT" panose="020B0502020104020203" pitchFamily="34" charset="0"/>
                <a:ea typeface="Times New Roman" panose="02020603050405020304" pitchFamily="18" charset="0"/>
                <a:cs typeface="ArialMT"/>
              </a:rPr>
              <a:t>Christ tells us that the Holy Spirit is the Comforter, and the Comforter is the Holy Ghost, “the Spirit of truth, which the Father shall send in my name.” [</a:t>
            </a:r>
            <a:r>
              <a:rPr lang="en-US" sz="1800" i="1" dirty="0">
                <a:effectLst/>
                <a:latin typeface="Gill Sans MT" panose="020B0502020104020203" pitchFamily="34" charset="0"/>
                <a:ea typeface="Times New Roman" panose="02020603050405020304" pitchFamily="18" charset="0"/>
                <a:cs typeface="ArialMT"/>
              </a:rPr>
              <a:t>John 14:26.]</a:t>
            </a:r>
            <a:r>
              <a:rPr lang="en-US" sz="1800" dirty="0">
                <a:effectLst/>
                <a:latin typeface="Gill Sans MT" panose="020B0502020104020203" pitchFamily="34" charset="0"/>
                <a:ea typeface="Times New Roman" panose="02020603050405020304" pitchFamily="18" charset="0"/>
                <a:cs typeface="ArialMT"/>
              </a:rPr>
              <a:t> “I will pray the Father, and he shall send you another Comforter, that he may abide with you forever, even the Spirit of truth, whom the world cannot receive, because it </a:t>
            </a:r>
            <a:r>
              <a:rPr lang="en-US" sz="1800" dirty="0" err="1">
                <a:effectLst/>
                <a:latin typeface="Gill Sans MT" panose="020B0502020104020203" pitchFamily="34" charset="0"/>
                <a:ea typeface="Times New Roman" panose="02020603050405020304" pitchFamily="18" charset="0"/>
                <a:cs typeface="ArialMT"/>
              </a:rPr>
              <a:t>seeth</a:t>
            </a:r>
            <a:r>
              <a:rPr lang="en-US" sz="1800" dirty="0">
                <a:effectLst/>
                <a:latin typeface="Gill Sans MT" panose="020B0502020104020203" pitchFamily="34" charset="0"/>
                <a:ea typeface="Times New Roman" panose="02020603050405020304" pitchFamily="18" charset="0"/>
                <a:cs typeface="ArialMT"/>
              </a:rPr>
              <a:t> him not, neither </a:t>
            </a:r>
            <a:r>
              <a:rPr lang="en-US" sz="1800" dirty="0" err="1">
                <a:effectLst/>
                <a:latin typeface="Gill Sans MT" panose="020B0502020104020203" pitchFamily="34" charset="0"/>
                <a:ea typeface="Times New Roman" panose="02020603050405020304" pitchFamily="18" charset="0"/>
                <a:cs typeface="ArialMT"/>
              </a:rPr>
              <a:t>knoweth</a:t>
            </a:r>
            <a:r>
              <a:rPr lang="en-US" sz="1800" dirty="0">
                <a:effectLst/>
                <a:latin typeface="Gill Sans MT" panose="020B0502020104020203" pitchFamily="34" charset="0"/>
                <a:ea typeface="Times New Roman" panose="02020603050405020304" pitchFamily="18" charset="0"/>
                <a:cs typeface="ArialMT"/>
              </a:rPr>
              <a:t> him; but ye know him, for he dwelleth with you, and shall be in you.” [</a:t>
            </a:r>
            <a:r>
              <a:rPr lang="en-US" sz="1800" i="1" dirty="0">
                <a:effectLst/>
                <a:latin typeface="Gill Sans MT" panose="020B0502020104020203" pitchFamily="34" charset="0"/>
                <a:ea typeface="Times New Roman" panose="02020603050405020304" pitchFamily="18" charset="0"/>
                <a:cs typeface="ArialMT"/>
              </a:rPr>
              <a:t>John 14:16, 17.</a:t>
            </a:r>
            <a:r>
              <a:rPr lang="en-US" sz="1800" dirty="0">
                <a:effectLst/>
                <a:latin typeface="Gill Sans MT" panose="020B0502020104020203" pitchFamily="34" charset="0"/>
                <a:ea typeface="Times New Roman" panose="02020603050405020304" pitchFamily="18" charset="0"/>
                <a:cs typeface="ArialMT"/>
              </a:rPr>
              <a:t>]</a:t>
            </a:r>
            <a:r>
              <a:rPr lang="en-US" sz="1800" dirty="0">
                <a:solidFill>
                  <a:srgbClr val="000081"/>
                </a:solidFill>
                <a:effectLst/>
                <a:latin typeface="Gill Sans MT" panose="020B0502020104020203" pitchFamily="34" charset="0"/>
                <a:ea typeface="Times New Roman" panose="02020603050405020304" pitchFamily="18" charset="0"/>
                <a:cs typeface="ArialMT"/>
              </a:rPr>
              <a:t> </a:t>
            </a:r>
            <a:r>
              <a:rPr lang="en-US" sz="1800" b="1" dirty="0">
                <a:solidFill>
                  <a:srgbClr val="92D050"/>
                </a:solidFill>
                <a:effectLst/>
                <a:latin typeface="Gill Sans MT" panose="020B0502020104020203" pitchFamily="34" charset="0"/>
                <a:ea typeface="Times New Roman" panose="02020603050405020304" pitchFamily="18" charset="0"/>
                <a:cs typeface="ArialMT"/>
              </a:rPr>
              <a:t>This refers to the omnipresence of the Spirit of Christ, called the Comforter</a:t>
            </a:r>
            <a:r>
              <a:rPr lang="en-US" sz="1800" dirty="0">
                <a:effectLst/>
                <a:latin typeface="Gill Sans MT" panose="020B0502020104020203" pitchFamily="34" charset="0"/>
                <a:ea typeface="Times New Roman" panose="02020603050405020304" pitchFamily="18" charset="0"/>
                <a:cs typeface="ArialMT"/>
              </a:rPr>
              <a:t>”.</a:t>
            </a:r>
            <a:r>
              <a:rPr lang="en-US" sz="1800" i="1" dirty="0">
                <a:effectLst/>
                <a:latin typeface="Gill Sans MT" panose="020B0502020104020203" pitchFamily="34" charset="0"/>
                <a:ea typeface="Times New Roman" panose="02020603050405020304" pitchFamily="18" charset="0"/>
                <a:cs typeface="Arial-ItalicMT"/>
              </a:rPr>
              <a:t>(Ellen G. White, letter 7 1891 to Brother Chapman June 11th 1891)</a:t>
            </a:r>
          </a:p>
          <a:p>
            <a:pPr algn="just">
              <a:spcAft>
                <a:spcPts val="1000"/>
              </a:spcAft>
            </a:pPr>
            <a:r>
              <a:rPr lang="en-US" sz="1800" dirty="0">
                <a:effectLst/>
                <a:latin typeface="Gill Sans MT" panose="020B0502020104020203" pitchFamily="34" charset="0"/>
                <a:ea typeface="Times New Roman" panose="02020603050405020304" pitchFamily="18" charset="0"/>
                <a:cs typeface="ArialMT"/>
              </a:rPr>
              <a:t>“</a:t>
            </a:r>
            <a:r>
              <a:rPr lang="en-US" sz="1800" b="1" dirty="0">
                <a:solidFill>
                  <a:srgbClr val="92D050"/>
                </a:solidFill>
                <a:effectLst/>
                <a:latin typeface="Gill Sans MT" panose="020B0502020104020203" pitchFamily="34" charset="0"/>
                <a:ea typeface="Times New Roman" panose="02020603050405020304" pitchFamily="18" charset="0"/>
                <a:cs typeface="ArialMT"/>
              </a:rPr>
              <a:t>The Holy Spirit, which proceeds from the only begotten Son of God</a:t>
            </a:r>
            <a:r>
              <a:rPr lang="en-US" sz="1800" b="1" dirty="0">
                <a:effectLst/>
                <a:latin typeface="Gill Sans MT" panose="020B0502020104020203" pitchFamily="34" charset="0"/>
                <a:ea typeface="Times New Roman" panose="02020603050405020304" pitchFamily="18" charset="0"/>
                <a:cs typeface="ArialMT"/>
              </a:rPr>
              <a:t>, </a:t>
            </a:r>
            <a:r>
              <a:rPr lang="en-US" sz="1800" dirty="0">
                <a:effectLst/>
                <a:latin typeface="Gill Sans MT" panose="020B0502020104020203" pitchFamily="34" charset="0"/>
                <a:ea typeface="Times New Roman" panose="02020603050405020304" pitchFamily="18" charset="0"/>
                <a:cs typeface="ArialMT"/>
              </a:rPr>
              <a:t>binds the human agent, body, soul, and spirit, to the perfect, divine-human nature of Christ.” </a:t>
            </a:r>
            <a:r>
              <a:rPr lang="en-US" sz="1800" i="1" dirty="0">
                <a:effectLst/>
                <a:latin typeface="Gill Sans MT" panose="020B0502020104020203" pitchFamily="34" charset="0"/>
                <a:ea typeface="Times New Roman" panose="02020603050405020304" pitchFamily="18" charset="0"/>
                <a:cs typeface="Arial-ItalicMT"/>
              </a:rPr>
              <a:t>(Ellen G. White, Review and Herald, 5th April 1906, ‘The Word made Flesh’)</a:t>
            </a:r>
            <a:endParaRPr lang="en-AU" sz="1800" dirty="0">
              <a:effectLst/>
              <a:latin typeface="Times New Roman" panose="02020603050405020304" pitchFamily="18" charset="0"/>
              <a:ea typeface="Times New Roman" panose="02020603050405020304" pitchFamily="18" charset="0"/>
            </a:endParaRPr>
          </a:p>
          <a:p>
            <a:pPr algn="just">
              <a:spcAft>
                <a:spcPts val="1000"/>
              </a:spcAft>
            </a:pPr>
            <a:endParaRPr lang="en-AU" sz="1800" dirty="0">
              <a:effectLst/>
              <a:latin typeface="Times New Roman" panose="02020603050405020304" pitchFamily="18" charset="0"/>
              <a:ea typeface="Times New Roman" panose="02020603050405020304" pitchFamily="18" charset="0"/>
            </a:endParaRPr>
          </a:p>
          <a:p>
            <a:pPr algn="just">
              <a:spcAft>
                <a:spcPts val="1000"/>
              </a:spcAft>
            </a:pPr>
            <a:endParaRPr lang="en-AU" sz="1800" dirty="0">
              <a:effectLst/>
              <a:latin typeface="Times New Roman" panose="02020603050405020304" pitchFamily="18" charset="0"/>
              <a:ea typeface="Times New Roman" panose="02020603050405020304" pitchFamily="18" charset="0"/>
            </a:endParaRPr>
          </a:p>
        </p:txBody>
      </p:sp>
      <p:pic>
        <p:nvPicPr>
          <p:cNvPr id="5122" name="Picture 2">
            <a:extLst>
              <a:ext uri="{FF2B5EF4-FFF2-40B4-BE49-F238E27FC236}">
                <a16:creationId xmlns:a16="http://schemas.microsoft.com/office/drawing/2014/main" id="{53269D94-CE94-47CE-847F-19F3C4D228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1115" y="1472578"/>
            <a:ext cx="2755338" cy="3912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773266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370703" y="343903"/>
            <a:ext cx="10719833" cy="1049235"/>
          </a:xfrm>
        </p:spPr>
        <p:txBody>
          <a:bodyPr>
            <a:noAutofit/>
          </a:bodyPr>
          <a:lstStyle/>
          <a:p>
            <a:r>
              <a:rPr lang="en-AU" sz="3200" dirty="0"/>
              <a:t>Mighty Energies of the Holy Spirit</a:t>
            </a:r>
          </a:p>
        </p:txBody>
      </p:sp>
      <p:sp>
        <p:nvSpPr>
          <p:cNvPr id="6" name="Content Placeholder 5">
            <a:extLst>
              <a:ext uri="{FF2B5EF4-FFF2-40B4-BE49-F238E27FC236}">
                <a16:creationId xmlns:a16="http://schemas.microsoft.com/office/drawing/2014/main" id="{AE82AC8E-8D84-4FB2-BF93-3FD6EEB1D41C}"/>
              </a:ext>
            </a:extLst>
          </p:cNvPr>
          <p:cNvSpPr>
            <a:spLocks noGrp="1"/>
          </p:cNvSpPr>
          <p:nvPr>
            <p:ph idx="1"/>
          </p:nvPr>
        </p:nvSpPr>
        <p:spPr>
          <a:xfrm>
            <a:off x="736083" y="1329851"/>
            <a:ext cx="10719833" cy="4440753"/>
          </a:xfrm>
        </p:spPr>
        <p:txBody>
          <a:bodyPr>
            <a:normAutofit lnSpcReduction="10000"/>
          </a:bodyPr>
          <a:lstStyle/>
          <a:p>
            <a:pPr algn="just">
              <a:spcAft>
                <a:spcPts val="1000"/>
              </a:spcAft>
            </a:pPr>
            <a:r>
              <a:rPr lang="en-AU" sz="2400" dirty="0">
                <a:solidFill>
                  <a:srgbClr val="92D050"/>
                </a:solidFill>
                <a:effectLst/>
                <a:latin typeface="Gill Sans MT" panose="020B0502020104020203" pitchFamily="34" charset="0"/>
                <a:ea typeface="Times New Roman" panose="02020603050405020304" pitchFamily="18" charset="0"/>
                <a:cs typeface="ArialMT"/>
              </a:rPr>
              <a:t>Pray that the mighty energies of the Holy Spirit, with all their quickening, recuperative, and transforming power, may fall like an electric shock </a:t>
            </a:r>
            <a:r>
              <a:rPr lang="en-AU" sz="2400" dirty="0">
                <a:effectLst/>
                <a:latin typeface="Gill Sans MT" panose="020B0502020104020203" pitchFamily="34" charset="0"/>
                <a:ea typeface="Times New Roman" panose="02020603050405020304" pitchFamily="18" charset="0"/>
                <a:cs typeface="ArialMT"/>
              </a:rPr>
              <a:t>on the palsy-stricken soul, causing every nerve to thrill with new life, restoring the whole man from his dead, earthly, sensual state to spiritual soundness. {5T 267.2}</a:t>
            </a:r>
          </a:p>
          <a:p>
            <a:pPr algn="just">
              <a:spcAft>
                <a:spcPts val="1000"/>
              </a:spcAft>
            </a:pPr>
            <a:r>
              <a:rPr lang="en-AU" sz="2400" dirty="0">
                <a:effectLst/>
                <a:latin typeface="Gill Sans MT" panose="020B0502020104020203" pitchFamily="34" charset="0"/>
                <a:ea typeface="Times New Roman" panose="02020603050405020304" pitchFamily="18" charset="0"/>
                <a:cs typeface="ArialMT"/>
              </a:rPr>
              <a:t>The striking feature of divine operations is the accomplishment of the greatest work that can be done in our world, by very simple means. It is God's plan that every part of his government shall depend on every other part, the whole as a wheel within a wheel, working with entire harmony. </a:t>
            </a:r>
            <a:r>
              <a:rPr lang="en-AU" sz="2400" dirty="0">
                <a:solidFill>
                  <a:srgbClr val="92D050"/>
                </a:solidFill>
                <a:effectLst/>
                <a:latin typeface="Gill Sans MT" panose="020B0502020104020203" pitchFamily="34" charset="0"/>
                <a:ea typeface="Times New Roman" panose="02020603050405020304" pitchFamily="18" charset="0"/>
                <a:cs typeface="ArialMT"/>
              </a:rPr>
              <a:t>He moves upon human forces, causing his Spirit to touch invisible chords, and the vibration rings to the extremity of the universe</a:t>
            </a:r>
            <a:r>
              <a:rPr lang="en-AU" sz="2400" dirty="0">
                <a:effectLst/>
                <a:latin typeface="Gill Sans MT" panose="020B0502020104020203" pitchFamily="34" charset="0"/>
                <a:ea typeface="Times New Roman" panose="02020603050405020304" pitchFamily="18" charset="0"/>
                <a:cs typeface="ArialMT"/>
              </a:rPr>
              <a:t>.  {SpTA10 36.3}  </a:t>
            </a:r>
            <a:r>
              <a:rPr lang="en-AU" sz="2400" dirty="0">
                <a:solidFill>
                  <a:srgbClr val="92D050"/>
                </a:solidFill>
                <a:effectLst/>
                <a:latin typeface="Gill Sans MT" panose="020B0502020104020203" pitchFamily="34" charset="0"/>
                <a:ea typeface="Times New Roman" panose="02020603050405020304" pitchFamily="18" charset="0"/>
                <a:cs typeface="ArialMT"/>
              </a:rPr>
              <a:t>The prince of the power of evil can only be held in check by the power of God in the third person of the Godhead, the Holy Spirit. </a:t>
            </a:r>
            <a:r>
              <a:rPr lang="en-AU" sz="2400" dirty="0">
                <a:effectLst/>
                <a:latin typeface="Gill Sans MT" panose="020B0502020104020203" pitchFamily="34" charset="0"/>
                <a:ea typeface="Times New Roman" panose="02020603050405020304" pitchFamily="18" charset="0"/>
                <a:cs typeface="ArialMT"/>
              </a:rPr>
              <a:t> {SpTA10 37.1}</a:t>
            </a:r>
          </a:p>
          <a:p>
            <a:pPr marL="0" indent="0" algn="just">
              <a:spcAft>
                <a:spcPts val="1000"/>
              </a:spcAft>
              <a:buNone/>
            </a:pPr>
            <a:endParaRPr lang="en-AU" sz="1800" dirty="0">
              <a:effectLst/>
              <a:latin typeface="Times New Roman" panose="02020603050405020304" pitchFamily="18" charset="0"/>
              <a:ea typeface="Times New Roman" panose="02020603050405020304" pitchFamily="18" charset="0"/>
            </a:endParaRPr>
          </a:p>
          <a:p>
            <a:pPr algn="just">
              <a:spcAft>
                <a:spcPts val="1000"/>
              </a:spcAft>
            </a:pPr>
            <a:endParaRPr lang="en-AU"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6748776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370703" y="343903"/>
            <a:ext cx="10719833" cy="1049235"/>
          </a:xfrm>
        </p:spPr>
        <p:txBody>
          <a:bodyPr>
            <a:noAutofit/>
          </a:bodyPr>
          <a:lstStyle/>
          <a:p>
            <a:r>
              <a:rPr lang="en-AU" sz="3200" dirty="0"/>
              <a:t>The Holy Spirit of Christ</a:t>
            </a:r>
          </a:p>
        </p:txBody>
      </p:sp>
      <p:sp>
        <p:nvSpPr>
          <p:cNvPr id="6" name="Content Placeholder 5">
            <a:extLst>
              <a:ext uri="{FF2B5EF4-FFF2-40B4-BE49-F238E27FC236}">
                <a16:creationId xmlns:a16="http://schemas.microsoft.com/office/drawing/2014/main" id="{AE82AC8E-8D84-4FB2-BF93-3FD6EEB1D41C}"/>
              </a:ext>
            </a:extLst>
          </p:cNvPr>
          <p:cNvSpPr>
            <a:spLocks noGrp="1"/>
          </p:cNvSpPr>
          <p:nvPr>
            <p:ph idx="1"/>
          </p:nvPr>
        </p:nvSpPr>
        <p:spPr>
          <a:xfrm>
            <a:off x="3892378" y="1705981"/>
            <a:ext cx="7549978" cy="3446035"/>
          </a:xfrm>
        </p:spPr>
        <p:txBody>
          <a:bodyPr>
            <a:normAutofit/>
          </a:bodyPr>
          <a:lstStyle/>
          <a:p>
            <a:pPr marL="0" indent="0" algn="just">
              <a:lnSpc>
                <a:spcPct val="115000"/>
              </a:lnSpc>
              <a:spcAft>
                <a:spcPts val="1000"/>
              </a:spcAft>
              <a:buNone/>
            </a:pPr>
            <a:r>
              <a:rPr lang="en-AU" sz="1800" dirty="0">
                <a:effectLst/>
                <a:latin typeface="Calibri" panose="020F0502020204030204" pitchFamily="34" charset="0"/>
                <a:ea typeface="Calibri" panose="020F0502020204030204" pitchFamily="34" charset="0"/>
                <a:cs typeface="Times New Roman" panose="02020603050405020304" pitchFamily="18" charset="0"/>
              </a:rPr>
              <a:t>Christ revealed Himself as the bread of life in John 6. The unleavened bread made of flour and oil was a channel pointing to the life available in Christ. How did this true bread come down from heaven? It came through the offering of Christ’s life for the world. How was this recognised in the daily service? It was through the offering of the lamb. So the offering of the lamb was a recognition of the life of Christ given in order to receive the Holy Spirit. This truth was shown in the flour and oil combined as bread to be eaten by the priests. They in turn were to be ministers of grace to the rest of Israel. Today, those who believe in Christ are part of the royal priesthood and all can partake of this living bread. </a:t>
            </a:r>
            <a:endParaRPr lang="en-AU" sz="1800" dirty="0">
              <a:effectLst/>
              <a:latin typeface="Times New Roman" panose="02020603050405020304" pitchFamily="18" charset="0"/>
              <a:ea typeface="Times New Roman" panose="02020603050405020304" pitchFamily="18" charset="0"/>
            </a:endParaRPr>
          </a:p>
          <a:p>
            <a:pPr algn="just">
              <a:spcAft>
                <a:spcPts val="1000"/>
              </a:spcAft>
            </a:pPr>
            <a:endParaRPr lang="en-AU" sz="1800" dirty="0">
              <a:effectLst/>
              <a:latin typeface="Times New Roman" panose="02020603050405020304" pitchFamily="18" charset="0"/>
              <a:ea typeface="Times New Roman" panose="02020603050405020304" pitchFamily="18" charset="0"/>
            </a:endParaRPr>
          </a:p>
        </p:txBody>
      </p:sp>
      <p:pic>
        <p:nvPicPr>
          <p:cNvPr id="4" name="Picture 3">
            <a:extLst>
              <a:ext uri="{FF2B5EF4-FFF2-40B4-BE49-F238E27FC236}">
                <a16:creationId xmlns:a16="http://schemas.microsoft.com/office/drawing/2014/main" id="{773711FC-3D55-4D93-ADDB-6624572773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5321" y="1547287"/>
            <a:ext cx="2655643" cy="3763425"/>
          </a:xfrm>
          <a:prstGeom prst="rect">
            <a:avLst/>
          </a:prstGeom>
        </p:spPr>
      </p:pic>
      <p:sp>
        <p:nvSpPr>
          <p:cNvPr id="7" name="TextBox 6">
            <a:extLst>
              <a:ext uri="{FF2B5EF4-FFF2-40B4-BE49-F238E27FC236}">
                <a16:creationId xmlns:a16="http://schemas.microsoft.com/office/drawing/2014/main" id="{2D993D4E-A6F6-4E19-9222-A66F7865479A}"/>
              </a:ext>
            </a:extLst>
          </p:cNvPr>
          <p:cNvSpPr txBox="1"/>
          <p:nvPr/>
        </p:nvSpPr>
        <p:spPr>
          <a:xfrm>
            <a:off x="1254813" y="5455679"/>
            <a:ext cx="1523793" cy="369332"/>
          </a:xfrm>
          <a:prstGeom prst="rect">
            <a:avLst/>
          </a:prstGeom>
          <a:noFill/>
        </p:spPr>
        <p:txBody>
          <a:bodyPr wrap="square">
            <a:spAutoFit/>
          </a:bodyPr>
          <a:lstStyle/>
          <a:p>
            <a:r>
              <a:rPr lang="en-AU" dirty="0"/>
              <a:t>Page 9</a:t>
            </a:r>
          </a:p>
        </p:txBody>
      </p:sp>
    </p:spTree>
    <p:extLst>
      <p:ext uri="{BB962C8B-B14F-4D97-AF65-F5344CB8AC3E}">
        <p14:creationId xmlns:p14="http://schemas.microsoft.com/office/powerpoint/2010/main" val="7985380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370703" y="343903"/>
            <a:ext cx="10719833" cy="1049235"/>
          </a:xfrm>
        </p:spPr>
        <p:txBody>
          <a:bodyPr>
            <a:noAutofit/>
          </a:bodyPr>
          <a:lstStyle/>
          <a:p>
            <a:r>
              <a:rPr lang="en-AU" sz="3200" dirty="0"/>
              <a:t>Sabbath Fountain</a:t>
            </a:r>
          </a:p>
        </p:txBody>
      </p:sp>
      <p:graphicFrame>
        <p:nvGraphicFramePr>
          <p:cNvPr id="7" name="Content Placeholder 6">
            <a:extLst>
              <a:ext uri="{FF2B5EF4-FFF2-40B4-BE49-F238E27FC236}">
                <a16:creationId xmlns:a16="http://schemas.microsoft.com/office/drawing/2014/main" id="{A1665873-51F2-4AF6-A8AA-98B91606AB55}"/>
              </a:ext>
            </a:extLst>
          </p:cNvPr>
          <p:cNvGraphicFramePr>
            <a:graphicFrameLocks noGrp="1"/>
          </p:cNvGraphicFramePr>
          <p:nvPr>
            <p:ph idx="1"/>
            <p:extLst>
              <p:ext uri="{D42A27DB-BD31-4B8C-83A1-F6EECF244321}">
                <p14:modId xmlns:p14="http://schemas.microsoft.com/office/powerpoint/2010/main" val="1293974960"/>
              </p:ext>
            </p:extLst>
          </p:nvPr>
        </p:nvGraphicFramePr>
        <p:xfrm>
          <a:off x="4572207" y="1803293"/>
          <a:ext cx="5653010" cy="3914398"/>
        </p:xfrm>
        <a:graphic>
          <a:graphicData uri="http://schemas.openxmlformats.org/drawingml/2006/table">
            <a:tbl>
              <a:tblPr firstRow="1" firstCol="1" bandRow="1">
                <a:tableStyleId>{5C22544A-7EE6-4342-B048-85BDC9FD1C3A}</a:tableStyleId>
              </a:tblPr>
              <a:tblGrid>
                <a:gridCol w="1872515">
                  <a:extLst>
                    <a:ext uri="{9D8B030D-6E8A-4147-A177-3AD203B41FA5}">
                      <a16:colId xmlns:a16="http://schemas.microsoft.com/office/drawing/2014/main" val="2854779976"/>
                    </a:ext>
                  </a:extLst>
                </a:gridCol>
                <a:gridCol w="1005610">
                  <a:extLst>
                    <a:ext uri="{9D8B030D-6E8A-4147-A177-3AD203B41FA5}">
                      <a16:colId xmlns:a16="http://schemas.microsoft.com/office/drawing/2014/main" val="3123005914"/>
                    </a:ext>
                  </a:extLst>
                </a:gridCol>
                <a:gridCol w="898429">
                  <a:extLst>
                    <a:ext uri="{9D8B030D-6E8A-4147-A177-3AD203B41FA5}">
                      <a16:colId xmlns:a16="http://schemas.microsoft.com/office/drawing/2014/main" val="1949745502"/>
                    </a:ext>
                  </a:extLst>
                </a:gridCol>
                <a:gridCol w="1876456">
                  <a:extLst>
                    <a:ext uri="{9D8B030D-6E8A-4147-A177-3AD203B41FA5}">
                      <a16:colId xmlns:a16="http://schemas.microsoft.com/office/drawing/2014/main" val="278671340"/>
                    </a:ext>
                  </a:extLst>
                </a:gridCol>
              </a:tblGrid>
              <a:tr h="383912">
                <a:tc>
                  <a:txBody>
                    <a:bodyPr/>
                    <a:lstStyle/>
                    <a:p>
                      <a:pPr algn="l">
                        <a:lnSpc>
                          <a:spcPct val="110000"/>
                        </a:lnSpc>
                        <a:spcAft>
                          <a:spcPts val="700"/>
                        </a:spcAft>
                      </a:pPr>
                      <a:r>
                        <a:rPr lang="en-AU" sz="1100">
                          <a:effectLst/>
                        </a:rPr>
                        <a:t>Sacrifice</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10000"/>
                        </a:lnSpc>
                        <a:spcAft>
                          <a:spcPts val="700"/>
                        </a:spcAft>
                      </a:pPr>
                      <a:r>
                        <a:rPr lang="en-AU" sz="1100">
                          <a:effectLst/>
                        </a:rPr>
                        <a:t>Flour</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10000"/>
                        </a:lnSpc>
                        <a:spcAft>
                          <a:spcPts val="700"/>
                        </a:spcAft>
                      </a:pPr>
                      <a:r>
                        <a:rPr lang="en-AU" sz="1100">
                          <a:effectLst/>
                        </a:rPr>
                        <a:t>Oil</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10000"/>
                        </a:lnSpc>
                        <a:spcAft>
                          <a:spcPts val="700"/>
                        </a:spcAft>
                      </a:pPr>
                      <a:r>
                        <a:rPr lang="en-AU" sz="1100">
                          <a:effectLst/>
                        </a:rPr>
                        <a:t>Ezekiel 47:1-7 River</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278081258"/>
                  </a:ext>
                </a:extLst>
              </a:tr>
              <a:tr h="501486">
                <a:tc>
                  <a:txBody>
                    <a:bodyPr/>
                    <a:lstStyle/>
                    <a:p>
                      <a:pPr algn="just">
                        <a:lnSpc>
                          <a:spcPct val="110000"/>
                        </a:lnSpc>
                        <a:spcAft>
                          <a:spcPts val="700"/>
                        </a:spcAft>
                      </a:pPr>
                      <a:r>
                        <a:rPr lang="en-AU" sz="1100" dirty="0">
                          <a:effectLst/>
                        </a:rPr>
                        <a:t>Daily</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10000"/>
                        </a:lnSpc>
                        <a:spcAft>
                          <a:spcPts val="700"/>
                        </a:spcAft>
                      </a:pPr>
                      <a:r>
                        <a:rPr lang="en-AU" sz="1100" dirty="0">
                          <a:effectLst/>
                        </a:rPr>
                        <a:t>4.4kgs</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10000"/>
                        </a:lnSpc>
                        <a:spcAft>
                          <a:spcPts val="700"/>
                        </a:spcAft>
                      </a:pPr>
                      <a:r>
                        <a:rPr lang="en-AU" sz="1100">
                          <a:effectLst/>
                        </a:rPr>
                        <a:t>1.8 ltrs</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10000"/>
                        </a:lnSpc>
                        <a:spcAft>
                          <a:spcPts val="700"/>
                        </a:spcAft>
                      </a:pPr>
                      <a:r>
                        <a:rPr lang="en-AU" sz="1100">
                          <a:effectLst/>
                        </a:rPr>
                        <a:t>Waters coming out of Sanctuary</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630822227"/>
                  </a:ext>
                </a:extLst>
              </a:tr>
              <a:tr h="501486">
                <a:tc>
                  <a:txBody>
                    <a:bodyPr/>
                    <a:lstStyle/>
                    <a:p>
                      <a:pPr algn="just">
                        <a:lnSpc>
                          <a:spcPct val="110000"/>
                        </a:lnSpc>
                        <a:spcAft>
                          <a:spcPts val="700"/>
                        </a:spcAft>
                      </a:pPr>
                      <a:r>
                        <a:rPr lang="en-AU" sz="1100" dirty="0">
                          <a:effectLst/>
                        </a:rPr>
                        <a:t>Sabbath</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10000"/>
                        </a:lnSpc>
                        <a:spcAft>
                          <a:spcPts val="700"/>
                        </a:spcAft>
                      </a:pPr>
                      <a:r>
                        <a:rPr lang="en-AU" sz="1100" dirty="0">
                          <a:effectLst/>
                        </a:rPr>
                        <a:t>8.8kgs</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10000"/>
                        </a:lnSpc>
                        <a:spcAft>
                          <a:spcPts val="700"/>
                        </a:spcAft>
                      </a:pPr>
                      <a:r>
                        <a:rPr lang="en-AU" sz="1100" dirty="0">
                          <a:effectLst/>
                        </a:rPr>
                        <a:t>3.6 </a:t>
                      </a:r>
                      <a:r>
                        <a:rPr lang="en-AU" sz="1100" dirty="0" err="1">
                          <a:effectLst/>
                        </a:rPr>
                        <a:t>ltrs</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10000"/>
                        </a:lnSpc>
                        <a:spcAft>
                          <a:spcPts val="700"/>
                        </a:spcAft>
                      </a:pPr>
                      <a:r>
                        <a:rPr lang="en-AU" sz="1100">
                          <a:effectLst/>
                        </a:rPr>
                        <a:t>At 1000 cubits it reaches the ankles</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047875964"/>
                  </a:ext>
                </a:extLst>
              </a:tr>
              <a:tr h="501486">
                <a:tc>
                  <a:txBody>
                    <a:bodyPr/>
                    <a:lstStyle/>
                    <a:p>
                      <a:pPr algn="just">
                        <a:lnSpc>
                          <a:spcPct val="110000"/>
                        </a:lnSpc>
                        <a:spcAft>
                          <a:spcPts val="700"/>
                        </a:spcAft>
                      </a:pPr>
                      <a:r>
                        <a:rPr lang="en-AU" sz="1100" dirty="0">
                          <a:effectLst/>
                        </a:rPr>
                        <a:t>New Moon</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10000"/>
                        </a:lnSpc>
                        <a:spcAft>
                          <a:spcPts val="700"/>
                        </a:spcAft>
                      </a:pPr>
                      <a:r>
                        <a:rPr lang="en-AU" sz="1100">
                          <a:effectLst/>
                        </a:rPr>
                        <a:t>37.4kgs</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10000"/>
                        </a:lnSpc>
                        <a:spcAft>
                          <a:spcPts val="700"/>
                        </a:spcAft>
                      </a:pPr>
                      <a:r>
                        <a:rPr lang="en-AU" sz="1100" dirty="0">
                          <a:effectLst/>
                        </a:rPr>
                        <a:t>15.3 </a:t>
                      </a:r>
                      <a:r>
                        <a:rPr lang="en-AU" sz="1100" dirty="0" err="1">
                          <a:effectLst/>
                        </a:rPr>
                        <a:t>ltrs</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10000"/>
                        </a:lnSpc>
                        <a:spcAft>
                          <a:spcPts val="700"/>
                        </a:spcAft>
                      </a:pPr>
                      <a:r>
                        <a:rPr lang="en-AU" sz="1100">
                          <a:effectLst/>
                        </a:rPr>
                        <a:t>At 2000 cubits it reached the knees</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826840235"/>
                  </a:ext>
                </a:extLst>
              </a:tr>
              <a:tr h="883977">
                <a:tc>
                  <a:txBody>
                    <a:bodyPr/>
                    <a:lstStyle/>
                    <a:p>
                      <a:pPr algn="just">
                        <a:lnSpc>
                          <a:spcPct val="110000"/>
                        </a:lnSpc>
                        <a:spcAft>
                          <a:spcPts val="700"/>
                        </a:spcAft>
                      </a:pPr>
                      <a:r>
                        <a:rPr lang="en-AU" sz="1100" dirty="0">
                          <a:effectLst/>
                        </a:rPr>
                        <a:t>Unleavened Bread </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10000"/>
                        </a:lnSpc>
                        <a:spcAft>
                          <a:spcPts val="700"/>
                        </a:spcAft>
                      </a:pPr>
                      <a:r>
                        <a:rPr lang="en-AU" sz="1100">
                          <a:effectLst/>
                        </a:rPr>
                        <a:t>266.2kgs</a:t>
                      </a:r>
                    </a:p>
                    <a:p>
                      <a:pPr algn="just">
                        <a:lnSpc>
                          <a:spcPct val="110000"/>
                        </a:lnSpc>
                        <a:spcAft>
                          <a:spcPts val="700"/>
                        </a:spcAft>
                      </a:pPr>
                      <a:r>
                        <a:rPr lang="en-AU" sz="1100">
                          <a:effectLst/>
                        </a:rPr>
                        <a:t>(30 x Sab. offerings)</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10000"/>
                        </a:lnSpc>
                        <a:spcAft>
                          <a:spcPts val="700"/>
                        </a:spcAft>
                      </a:pPr>
                      <a:r>
                        <a:rPr lang="en-AU" sz="1100">
                          <a:effectLst/>
                        </a:rPr>
                        <a:t>108.9 ltrs</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10000"/>
                        </a:lnSpc>
                        <a:spcAft>
                          <a:spcPts val="700"/>
                        </a:spcAft>
                      </a:pPr>
                      <a:r>
                        <a:rPr lang="en-AU" sz="1100" dirty="0">
                          <a:effectLst/>
                        </a:rPr>
                        <a:t>At 3000 cubits it reached the waist</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812204048"/>
                  </a:ext>
                </a:extLst>
              </a:tr>
              <a:tr h="1142051">
                <a:tc>
                  <a:txBody>
                    <a:bodyPr/>
                    <a:lstStyle/>
                    <a:p>
                      <a:pPr algn="just">
                        <a:lnSpc>
                          <a:spcPct val="110000"/>
                        </a:lnSpc>
                        <a:spcAft>
                          <a:spcPts val="700"/>
                        </a:spcAft>
                      </a:pPr>
                      <a:r>
                        <a:rPr lang="en-AU" sz="1100" dirty="0">
                          <a:effectLst/>
                        </a:rPr>
                        <a:t>Seventh Month Feasts</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10000"/>
                        </a:lnSpc>
                        <a:spcAft>
                          <a:spcPts val="700"/>
                        </a:spcAft>
                      </a:pPr>
                      <a:r>
                        <a:rPr lang="en-AU" sz="1100">
                          <a:effectLst/>
                        </a:rPr>
                        <a:t>869kgs</a:t>
                      </a:r>
                    </a:p>
                    <a:p>
                      <a:pPr algn="just">
                        <a:lnSpc>
                          <a:spcPct val="110000"/>
                        </a:lnSpc>
                        <a:spcAft>
                          <a:spcPts val="700"/>
                        </a:spcAft>
                      </a:pPr>
                      <a:r>
                        <a:rPr lang="en-AU" sz="1100">
                          <a:effectLst/>
                        </a:rPr>
                        <a:t>(~100x Sab. offerings)</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10000"/>
                        </a:lnSpc>
                        <a:spcAft>
                          <a:spcPts val="700"/>
                        </a:spcAft>
                      </a:pPr>
                      <a:r>
                        <a:rPr lang="en-AU" sz="1100">
                          <a:effectLst/>
                        </a:rPr>
                        <a:t>359.2 ltrs</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10000"/>
                        </a:lnSpc>
                        <a:spcAft>
                          <a:spcPts val="700"/>
                        </a:spcAft>
                      </a:pPr>
                      <a:r>
                        <a:rPr lang="en-AU" sz="1100" dirty="0">
                          <a:effectLst/>
                        </a:rPr>
                        <a:t>At 4000 cubits it was over the head</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640182675"/>
                  </a:ext>
                </a:extLst>
              </a:tr>
            </a:tbl>
          </a:graphicData>
        </a:graphic>
      </p:graphicFrame>
      <p:pic>
        <p:nvPicPr>
          <p:cNvPr id="11" name="Picture 10">
            <a:extLst>
              <a:ext uri="{FF2B5EF4-FFF2-40B4-BE49-F238E27FC236}">
                <a16:creationId xmlns:a16="http://schemas.microsoft.com/office/drawing/2014/main" id="{3CB44FBC-BD9E-47DB-90BD-0F5C206C5D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0792" y="1555479"/>
            <a:ext cx="3108881" cy="4410026"/>
          </a:xfrm>
          <a:prstGeom prst="rect">
            <a:avLst/>
          </a:prstGeom>
        </p:spPr>
      </p:pic>
      <p:sp>
        <p:nvSpPr>
          <p:cNvPr id="15" name="TextBox 14">
            <a:extLst>
              <a:ext uri="{FF2B5EF4-FFF2-40B4-BE49-F238E27FC236}">
                <a16:creationId xmlns:a16="http://schemas.microsoft.com/office/drawing/2014/main" id="{B991933D-9405-410F-B34B-3AC688DD61C3}"/>
              </a:ext>
            </a:extLst>
          </p:cNvPr>
          <p:cNvSpPr txBox="1"/>
          <p:nvPr/>
        </p:nvSpPr>
        <p:spPr>
          <a:xfrm>
            <a:off x="4572207" y="1278310"/>
            <a:ext cx="6094970" cy="369332"/>
          </a:xfrm>
          <a:prstGeom prst="rect">
            <a:avLst/>
          </a:prstGeom>
          <a:noFill/>
        </p:spPr>
        <p:txBody>
          <a:bodyPr wrap="square">
            <a:spAutoFit/>
          </a:bodyPr>
          <a:lstStyle/>
          <a:p>
            <a:r>
              <a:rPr lang="en-AU" dirty="0"/>
              <a:t>I am the bread of life. John 6:48 </a:t>
            </a:r>
          </a:p>
        </p:txBody>
      </p:sp>
      <p:sp>
        <p:nvSpPr>
          <p:cNvPr id="16" name="TextBox 15">
            <a:extLst>
              <a:ext uri="{FF2B5EF4-FFF2-40B4-BE49-F238E27FC236}">
                <a16:creationId xmlns:a16="http://schemas.microsoft.com/office/drawing/2014/main" id="{90383E4E-825D-4A13-96DE-2F8C041AD2DA}"/>
              </a:ext>
            </a:extLst>
          </p:cNvPr>
          <p:cNvSpPr txBox="1"/>
          <p:nvPr/>
        </p:nvSpPr>
        <p:spPr>
          <a:xfrm>
            <a:off x="1563337" y="6027424"/>
            <a:ext cx="1523793" cy="369332"/>
          </a:xfrm>
          <a:prstGeom prst="rect">
            <a:avLst/>
          </a:prstGeom>
          <a:noFill/>
        </p:spPr>
        <p:txBody>
          <a:bodyPr wrap="square">
            <a:spAutoFit/>
          </a:bodyPr>
          <a:lstStyle/>
          <a:p>
            <a:r>
              <a:rPr lang="en-AU" dirty="0"/>
              <a:t>Page 76</a:t>
            </a:r>
          </a:p>
        </p:txBody>
      </p:sp>
    </p:spTree>
    <p:extLst>
      <p:ext uri="{BB962C8B-B14F-4D97-AF65-F5344CB8AC3E}">
        <p14:creationId xmlns:p14="http://schemas.microsoft.com/office/powerpoint/2010/main" val="18112896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296563" y="343903"/>
            <a:ext cx="10793973" cy="1049235"/>
          </a:xfrm>
        </p:spPr>
        <p:txBody>
          <a:bodyPr>
            <a:normAutofit/>
          </a:bodyPr>
          <a:lstStyle/>
          <a:p>
            <a:r>
              <a:rPr lang="en-AU" sz="4000" dirty="0"/>
              <a:t>Some Context</a:t>
            </a:r>
          </a:p>
        </p:txBody>
      </p:sp>
      <p:pic>
        <p:nvPicPr>
          <p:cNvPr id="5" name="Picture 4">
            <a:extLst>
              <a:ext uri="{FF2B5EF4-FFF2-40B4-BE49-F238E27FC236}">
                <a16:creationId xmlns:a16="http://schemas.microsoft.com/office/drawing/2014/main" id="{94717369-10F7-4848-9BA5-3191D485BEB5}"/>
              </a:ext>
            </a:extLst>
          </p:cNvPr>
          <p:cNvPicPr>
            <a:picLocks noChangeAspect="1"/>
          </p:cNvPicPr>
          <p:nvPr/>
        </p:nvPicPr>
        <p:blipFill rotWithShape="1">
          <a:blip r:embed="rId2">
            <a:extLst>
              <a:ext uri="{28A0092B-C50C-407E-A947-70E740481C1C}">
                <a14:useLocalDpi xmlns:a14="http://schemas.microsoft.com/office/drawing/2010/main" val="0"/>
              </a:ext>
            </a:extLst>
          </a:blip>
          <a:srcRect l="5737" r="22414"/>
          <a:stretch/>
        </p:blipFill>
        <p:spPr>
          <a:xfrm>
            <a:off x="296563" y="1619016"/>
            <a:ext cx="3367216" cy="2647405"/>
          </a:xfrm>
          <a:prstGeom prst="rect">
            <a:avLst/>
          </a:prstGeom>
        </p:spPr>
      </p:pic>
      <p:sp>
        <p:nvSpPr>
          <p:cNvPr id="7" name="Content Placeholder 6">
            <a:extLst>
              <a:ext uri="{FF2B5EF4-FFF2-40B4-BE49-F238E27FC236}">
                <a16:creationId xmlns:a16="http://schemas.microsoft.com/office/drawing/2014/main" id="{D6FD26E8-AD63-451F-A2EB-6758AAFF8732}"/>
              </a:ext>
            </a:extLst>
          </p:cNvPr>
          <p:cNvSpPr>
            <a:spLocks noGrp="1"/>
          </p:cNvSpPr>
          <p:nvPr>
            <p:ph idx="1"/>
          </p:nvPr>
        </p:nvSpPr>
        <p:spPr>
          <a:xfrm>
            <a:off x="3898557" y="1619016"/>
            <a:ext cx="7679724" cy="4849746"/>
          </a:xfrm>
        </p:spPr>
        <p:txBody>
          <a:bodyPr>
            <a:normAutofit lnSpcReduction="10000"/>
          </a:bodyPr>
          <a:lstStyle/>
          <a:p>
            <a:pPr marL="0" indent="0" algn="just">
              <a:buNone/>
            </a:pPr>
            <a:r>
              <a:rPr lang="en-AU" dirty="0">
                <a:latin typeface="Calibri" panose="020F0502020204030204" pitchFamily="34" charset="0"/>
                <a:cs typeface="Calibri" panose="020F0502020204030204" pitchFamily="34" charset="0"/>
              </a:rPr>
              <a:t>The doctors have penned multiple letters to the European Medicines Agency on COVID-19 vaccine issues and are facing censorship, though their most recent letter can be found archived here. [blocked]. … Their testimony reflects growing calls from experts, like Dr. </a:t>
            </a:r>
            <a:r>
              <a:rPr lang="en-AU" dirty="0" err="1">
                <a:latin typeface="Calibri" panose="020F0502020204030204" pitchFamily="34" charset="0"/>
                <a:cs typeface="Calibri" panose="020F0502020204030204" pitchFamily="34" charset="0"/>
              </a:rPr>
              <a:t>Janci</a:t>
            </a:r>
            <a:r>
              <a:rPr lang="en-AU" dirty="0">
                <a:latin typeface="Calibri" panose="020F0502020204030204" pitchFamily="34" charset="0"/>
                <a:cs typeface="Calibri" panose="020F0502020204030204" pitchFamily="34" charset="0"/>
              </a:rPr>
              <a:t> </a:t>
            </a:r>
            <a:r>
              <a:rPr lang="en-AU" dirty="0" err="1">
                <a:latin typeface="Calibri" panose="020F0502020204030204" pitchFamily="34" charset="0"/>
                <a:cs typeface="Calibri" panose="020F0502020204030204" pitchFamily="34" charset="0"/>
              </a:rPr>
              <a:t>Chunn</a:t>
            </a:r>
            <a:r>
              <a:rPr lang="en-AU" dirty="0">
                <a:latin typeface="Calibri" panose="020F0502020204030204" pitchFamily="34" charset="0"/>
                <a:cs typeface="Calibri" panose="020F0502020204030204" pitchFamily="34" charset="0"/>
              </a:rPr>
              <a:t> Lindsay</a:t>
            </a:r>
          </a:p>
          <a:p>
            <a:pPr marL="0" indent="0" algn="just">
              <a:buNone/>
            </a:pPr>
            <a:r>
              <a:rPr lang="en-AU" dirty="0">
                <a:latin typeface="Calibri" panose="020F0502020204030204" pitchFamily="34" charset="0"/>
                <a:cs typeface="Calibri" panose="020F0502020204030204" pitchFamily="34" charset="0"/>
              </a:rPr>
              <a:t>In their letter earlier this month, Doctors for COVID-19 Ethics emphasized serious health implications of the vaccines for both the healthy and ill, saying that the shots “are not safe, either for recipients or for those who use them or authorize their use.”</a:t>
            </a:r>
          </a:p>
          <a:p>
            <a:pPr marL="0" indent="0" algn="just">
              <a:buNone/>
            </a:pPr>
            <a:r>
              <a:rPr lang="en-AU" dirty="0">
                <a:latin typeface="Calibri" panose="020F0502020204030204" pitchFamily="34" charset="0"/>
                <a:cs typeface="Calibri" panose="020F0502020204030204" pitchFamily="34" charset="0"/>
              </a:rPr>
              <a:t>They pointed to risks of “lethal and non-lethal disruptions of blood clotting including bleeding disorders, thrombosis in the brain, stroke and heart attack,” “antibody-dependent enhancement of disease,” autoimmune reactions, and potential effects of “vaccine impurities due to rushed manufacturing and unregulated production standards.” and Dr. Peter McCullough, to halt the jabs. </a:t>
            </a:r>
          </a:p>
        </p:txBody>
      </p:sp>
    </p:spTree>
    <p:extLst>
      <p:ext uri="{BB962C8B-B14F-4D97-AF65-F5344CB8AC3E}">
        <p14:creationId xmlns:p14="http://schemas.microsoft.com/office/powerpoint/2010/main" val="41751043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370703" y="343903"/>
            <a:ext cx="10719833" cy="1049235"/>
          </a:xfrm>
        </p:spPr>
        <p:txBody>
          <a:bodyPr>
            <a:noAutofit/>
          </a:bodyPr>
          <a:lstStyle/>
          <a:p>
            <a:r>
              <a:rPr lang="en-AU" sz="3200" dirty="0"/>
              <a:t>Sword Famine and Pestilence</a:t>
            </a:r>
          </a:p>
        </p:txBody>
      </p:sp>
      <p:sp>
        <p:nvSpPr>
          <p:cNvPr id="4" name="Content Placeholder 3">
            <a:extLst>
              <a:ext uri="{FF2B5EF4-FFF2-40B4-BE49-F238E27FC236}">
                <a16:creationId xmlns:a16="http://schemas.microsoft.com/office/drawing/2014/main" id="{7DE234E3-8477-4813-BD75-D9CC51052B4B}"/>
              </a:ext>
            </a:extLst>
          </p:cNvPr>
          <p:cNvSpPr>
            <a:spLocks noGrp="1"/>
          </p:cNvSpPr>
          <p:nvPr>
            <p:ph idx="1"/>
          </p:nvPr>
        </p:nvSpPr>
        <p:spPr>
          <a:xfrm>
            <a:off x="929566" y="1336227"/>
            <a:ext cx="10332867" cy="2148380"/>
          </a:xfrm>
        </p:spPr>
        <p:txBody>
          <a:bodyPr/>
          <a:lstStyle/>
          <a:p>
            <a:pPr marL="0" marR="0" indent="0" algn="just" rtl="0">
              <a:buNone/>
            </a:pPr>
            <a:r>
              <a:rPr lang="en-AU" sz="1800" b="0" i="0" u="none" strike="noStrike" baseline="0" dirty="0">
                <a:latin typeface="Verdana" panose="020B0604030504040204" pitchFamily="34" charset="0"/>
              </a:rPr>
              <a:t>Afterward Moses and Aaron went in and told Pharaoh, "Thus says the LORD God of Israel: </a:t>
            </a:r>
            <a:r>
              <a:rPr lang="en-AU" sz="1800" b="0" i="0" u="none" strike="noStrike" baseline="0" dirty="0">
                <a:solidFill>
                  <a:srgbClr val="92D050"/>
                </a:solidFill>
                <a:latin typeface="Verdana" panose="020B0604030504040204" pitchFamily="34" charset="0"/>
              </a:rPr>
              <a:t>'Let My people go, that they may hold a feast </a:t>
            </a:r>
            <a:r>
              <a:rPr lang="en-AU" sz="1800" b="0" i="0" u="none" strike="noStrike" baseline="0" dirty="0">
                <a:latin typeface="Verdana" panose="020B0604030504040204" pitchFamily="34" charset="0"/>
              </a:rPr>
              <a:t>to Me in the wilderness.' " And Pharaoh said, "Who </a:t>
            </a:r>
            <a:r>
              <a:rPr lang="en-AU" sz="1800" b="0" i="1" u="none" strike="noStrike" baseline="0" dirty="0">
                <a:latin typeface="Verdana" panose="020B0604030504040204" pitchFamily="34" charset="0"/>
              </a:rPr>
              <a:t>is</a:t>
            </a:r>
            <a:r>
              <a:rPr lang="en-AU" sz="1800" b="0" i="0" u="none" strike="noStrike" baseline="0" dirty="0">
                <a:latin typeface="Verdana" panose="020B0604030504040204" pitchFamily="34" charset="0"/>
              </a:rPr>
              <a:t> the LORD, that I should obey His voice to let Israel go? I do not know the LORD, nor will I let Israel go." So they said, "The God of the Hebrews has met with us. Please, let us go three days' journey into the desert and sacrifice to the LORD our God, </a:t>
            </a:r>
            <a:r>
              <a:rPr lang="en-AU" sz="1800" b="0" i="0" u="none" strike="noStrike" baseline="0" dirty="0">
                <a:solidFill>
                  <a:srgbClr val="92D050"/>
                </a:solidFill>
                <a:latin typeface="Verdana" panose="020B0604030504040204" pitchFamily="34" charset="0"/>
              </a:rPr>
              <a:t>lest He fall upon us with pestilence or with the sword</a:t>
            </a:r>
            <a:r>
              <a:rPr lang="en-AU" sz="1800" b="0" i="0" u="none" strike="noStrike" baseline="0" dirty="0">
                <a:latin typeface="Verdana" panose="020B0604030504040204" pitchFamily="34" charset="0"/>
              </a:rPr>
              <a:t>." Exo 5:1-3</a:t>
            </a:r>
          </a:p>
          <a:p>
            <a:pPr marR="0" algn="l" rtl="0"/>
            <a:endParaRPr lang="en-AU" sz="1800" b="0" i="0" u="none" strike="noStrike" baseline="0" dirty="0">
              <a:latin typeface="Verdana" panose="020B0604030504040204" pitchFamily="34" charset="0"/>
            </a:endParaRPr>
          </a:p>
        </p:txBody>
      </p:sp>
      <p:sp>
        <p:nvSpPr>
          <p:cNvPr id="9" name="Content Placeholder 3">
            <a:extLst>
              <a:ext uri="{FF2B5EF4-FFF2-40B4-BE49-F238E27FC236}">
                <a16:creationId xmlns:a16="http://schemas.microsoft.com/office/drawing/2014/main" id="{5F481A74-A1BE-4980-BAA1-17EE7B344941}"/>
              </a:ext>
            </a:extLst>
          </p:cNvPr>
          <p:cNvSpPr txBox="1">
            <a:spLocks/>
          </p:cNvSpPr>
          <p:nvPr/>
        </p:nvSpPr>
        <p:spPr>
          <a:xfrm>
            <a:off x="929566" y="3429000"/>
            <a:ext cx="10542931" cy="2596225"/>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lgn="just">
              <a:buFont typeface="Wingdings 3" charset="2"/>
              <a:buNone/>
            </a:pPr>
            <a:r>
              <a:rPr lang="en-AU" sz="1800" dirty="0">
                <a:latin typeface="Verdana" panose="020B0604030504040204" pitchFamily="34" charset="0"/>
              </a:rPr>
              <a:t>And at the commencement of the time of trouble, </a:t>
            </a:r>
            <a:r>
              <a:rPr lang="en-AU" sz="1800" dirty="0">
                <a:solidFill>
                  <a:srgbClr val="92D050"/>
                </a:solidFill>
                <a:latin typeface="Verdana" panose="020B0604030504040204" pitchFamily="34" charset="0"/>
              </a:rPr>
              <a:t>we were filled with the Holy Ghost as we went forth [Hosea 6:2, 3.] and proclaimed the Sabbath more fully</a:t>
            </a:r>
            <a:r>
              <a:rPr lang="en-AU" sz="1800" dirty="0">
                <a:latin typeface="Verdana" panose="020B0604030504040204" pitchFamily="34" charset="0"/>
              </a:rPr>
              <a:t>. This enraged the church, and nominal Adventists, as they could not refute the Sabbath truth. And at this time, God's chosen, all saw clearly that we had the truth, and they came out and endured the persecution with us. </a:t>
            </a:r>
            <a:r>
              <a:rPr lang="en-AU" sz="1800" dirty="0">
                <a:solidFill>
                  <a:srgbClr val="92D050"/>
                </a:solidFill>
                <a:latin typeface="Verdana" panose="020B0604030504040204" pitchFamily="34" charset="0"/>
              </a:rPr>
              <a:t>And I saw the sword, famine, pestilence, and great confusion in the land.</a:t>
            </a:r>
            <a:r>
              <a:rPr lang="en-AU" sz="1800" dirty="0">
                <a:latin typeface="Verdana" panose="020B0604030504040204" pitchFamily="34" charset="0"/>
              </a:rPr>
              <a:t> [Ezekiel 7:10-19. 2 ESDRAS 15:5-27] The wicked thought that we had brought the judgments down on them. They rose up and took counsel to rid the earth of us, thinking that then the evil would be stayed. [2 ESDRAS 16:68-74.]  {Word to the Little Flock 18.4} (Early Writings 33.2)</a:t>
            </a:r>
          </a:p>
        </p:txBody>
      </p:sp>
    </p:spTree>
    <p:extLst>
      <p:ext uri="{BB962C8B-B14F-4D97-AF65-F5344CB8AC3E}">
        <p14:creationId xmlns:p14="http://schemas.microsoft.com/office/powerpoint/2010/main" val="26603276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370703" y="343903"/>
            <a:ext cx="10719833" cy="1049235"/>
          </a:xfrm>
        </p:spPr>
        <p:txBody>
          <a:bodyPr>
            <a:noAutofit/>
          </a:bodyPr>
          <a:lstStyle/>
          <a:p>
            <a:r>
              <a:rPr lang="en-AU" sz="3200" dirty="0"/>
              <a:t>Sealed in the Feasts of the Lord</a:t>
            </a:r>
          </a:p>
        </p:txBody>
      </p:sp>
      <p:sp>
        <p:nvSpPr>
          <p:cNvPr id="4" name="Content Placeholder 3">
            <a:extLst>
              <a:ext uri="{FF2B5EF4-FFF2-40B4-BE49-F238E27FC236}">
                <a16:creationId xmlns:a16="http://schemas.microsoft.com/office/drawing/2014/main" id="{7DE234E3-8477-4813-BD75-D9CC51052B4B}"/>
              </a:ext>
            </a:extLst>
          </p:cNvPr>
          <p:cNvSpPr>
            <a:spLocks noGrp="1"/>
          </p:cNvSpPr>
          <p:nvPr>
            <p:ph idx="1"/>
          </p:nvPr>
        </p:nvSpPr>
        <p:spPr>
          <a:xfrm>
            <a:off x="929566" y="1336227"/>
            <a:ext cx="10332867" cy="887989"/>
          </a:xfrm>
        </p:spPr>
        <p:txBody>
          <a:bodyPr/>
          <a:lstStyle/>
          <a:p>
            <a:pPr marL="0" marR="0" indent="0" algn="just" rtl="0">
              <a:buNone/>
            </a:pPr>
            <a:r>
              <a:rPr lang="en-AU" sz="1800" b="0" i="0" u="none" strike="noStrike" baseline="0" dirty="0">
                <a:latin typeface="Verdana" panose="020B0604030504040204" pitchFamily="34" charset="0"/>
              </a:rPr>
              <a:t>2 Esdras 2:38 Arise up and stand, behold the number of those that be sealed in the feast of the Lord; </a:t>
            </a:r>
          </a:p>
        </p:txBody>
      </p:sp>
      <p:graphicFrame>
        <p:nvGraphicFramePr>
          <p:cNvPr id="5" name="Table 4">
            <a:extLst>
              <a:ext uri="{FF2B5EF4-FFF2-40B4-BE49-F238E27FC236}">
                <a16:creationId xmlns:a16="http://schemas.microsoft.com/office/drawing/2014/main" id="{A28A728A-AAC8-491C-9120-5044095CB42C}"/>
              </a:ext>
            </a:extLst>
          </p:cNvPr>
          <p:cNvGraphicFramePr>
            <a:graphicFrameLocks noGrp="1"/>
          </p:cNvGraphicFramePr>
          <p:nvPr>
            <p:extLst>
              <p:ext uri="{D42A27DB-BD31-4B8C-83A1-F6EECF244321}">
                <p14:modId xmlns:p14="http://schemas.microsoft.com/office/powerpoint/2010/main" val="2052476294"/>
              </p:ext>
            </p:extLst>
          </p:nvPr>
        </p:nvGraphicFramePr>
        <p:xfrm>
          <a:off x="1834379" y="2484318"/>
          <a:ext cx="8126362" cy="3232304"/>
        </p:xfrm>
        <a:graphic>
          <a:graphicData uri="http://schemas.openxmlformats.org/drawingml/2006/table">
            <a:tbl>
              <a:tblPr firstRow="1" firstCol="1" bandRow="1">
                <a:tableStyleId>{5C22544A-7EE6-4342-B048-85BDC9FD1C3A}</a:tableStyleId>
              </a:tblPr>
              <a:tblGrid>
                <a:gridCol w="2815032">
                  <a:extLst>
                    <a:ext uri="{9D8B030D-6E8A-4147-A177-3AD203B41FA5}">
                      <a16:colId xmlns:a16="http://schemas.microsoft.com/office/drawing/2014/main" val="3554564676"/>
                    </a:ext>
                  </a:extLst>
                </a:gridCol>
                <a:gridCol w="3704063">
                  <a:extLst>
                    <a:ext uri="{9D8B030D-6E8A-4147-A177-3AD203B41FA5}">
                      <a16:colId xmlns:a16="http://schemas.microsoft.com/office/drawing/2014/main" val="4076550508"/>
                    </a:ext>
                  </a:extLst>
                </a:gridCol>
                <a:gridCol w="1607267">
                  <a:extLst>
                    <a:ext uri="{9D8B030D-6E8A-4147-A177-3AD203B41FA5}">
                      <a16:colId xmlns:a16="http://schemas.microsoft.com/office/drawing/2014/main" val="2760870511"/>
                    </a:ext>
                  </a:extLst>
                </a:gridCol>
              </a:tblGrid>
              <a:tr h="561937">
                <a:tc>
                  <a:txBody>
                    <a:bodyPr/>
                    <a:lstStyle/>
                    <a:p>
                      <a:pPr>
                        <a:lnSpc>
                          <a:spcPct val="115000"/>
                        </a:lnSpc>
                        <a:spcAft>
                          <a:spcPts val="1000"/>
                        </a:spcAft>
                      </a:pPr>
                      <a:r>
                        <a:rPr lang="en-AU" sz="1800" dirty="0">
                          <a:effectLst/>
                        </a:rPr>
                        <a:t>Origin (Sabbath) </a:t>
                      </a:r>
                      <a:br>
                        <a:rPr lang="en-AU" sz="1800" dirty="0">
                          <a:effectLst/>
                        </a:rPr>
                      </a:br>
                      <a:r>
                        <a:rPr lang="en-AU" sz="1800" dirty="0">
                          <a:effectLst/>
                        </a:rPr>
                        <a:t>- </a:t>
                      </a:r>
                      <a:r>
                        <a:rPr lang="en-AU" sz="2000" dirty="0" err="1">
                          <a:effectLst/>
                        </a:rPr>
                        <a:t>ἐκ</a:t>
                      </a:r>
                      <a:r>
                        <a:rPr lang="en-AU" sz="1800" dirty="0">
                          <a:effectLst/>
                        </a:rPr>
                        <a:t> →</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n-AU" sz="1800" dirty="0">
                          <a:effectLst/>
                        </a:rPr>
                        <a:t>Channel (Feasts) </a:t>
                      </a:r>
                      <a:br>
                        <a:rPr lang="en-AU" sz="1800" dirty="0">
                          <a:effectLst/>
                        </a:rPr>
                      </a:br>
                      <a:r>
                        <a:rPr lang="en-AU" sz="1800" dirty="0">
                          <a:effectLst/>
                        </a:rPr>
                        <a:t>- </a:t>
                      </a:r>
                      <a:r>
                        <a:rPr lang="en-AU" sz="1800" dirty="0" err="1">
                          <a:effectLst/>
                        </a:rPr>
                        <a:t>dia</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923926747"/>
                  </a:ext>
                </a:extLst>
              </a:tr>
              <a:tr h="560264">
                <a:tc>
                  <a:txBody>
                    <a:bodyPr/>
                    <a:lstStyle/>
                    <a:p>
                      <a:pPr>
                        <a:lnSpc>
                          <a:spcPct val="115000"/>
                        </a:lnSpc>
                        <a:spcAft>
                          <a:spcPts val="1000"/>
                        </a:spcAft>
                      </a:pPr>
                      <a:r>
                        <a:rPr lang="en-AU" sz="2200" b="0" dirty="0">
                          <a:solidFill>
                            <a:schemeClr val="bg1"/>
                          </a:solidFill>
                          <a:effectLst/>
                          <a:latin typeface="+mn-lt"/>
                        </a:rPr>
                        <a:t>Glory</a:t>
                      </a:r>
                      <a:endParaRPr lang="en-AU" sz="2200" b="0"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nchor="ctr">
                    <a:solidFill>
                      <a:srgbClr val="E4CCCC"/>
                    </a:solidFill>
                  </a:tcPr>
                </a:tc>
                <a:tc>
                  <a:txBody>
                    <a:bodyPr/>
                    <a:lstStyle/>
                    <a:p>
                      <a:pPr>
                        <a:lnSpc>
                          <a:spcPct val="115000"/>
                        </a:lnSpc>
                        <a:spcAft>
                          <a:spcPts val="1000"/>
                        </a:spcAft>
                      </a:pPr>
                      <a:r>
                        <a:rPr lang="en-AU" sz="2200" dirty="0">
                          <a:effectLst/>
                          <a:latin typeface="+mn-lt"/>
                        </a:rPr>
                        <a:t>Brightness (Magnifier)</a:t>
                      </a:r>
                      <a:endParaRPr lang="en-AU" sz="2200" dirty="0">
                        <a:effectLst/>
                        <a:latin typeface="+mn-lt"/>
                        <a:ea typeface="Calibri" panose="020F0502020204030204" pitchFamily="34" charset="0"/>
                        <a:cs typeface="Times New Roman" panose="02020603050405020304" pitchFamily="18" charset="0"/>
                      </a:endParaRPr>
                    </a:p>
                  </a:txBody>
                  <a:tcPr marL="68580" marR="68580" marT="0" marB="0" anchor="ctr">
                    <a:solidFill>
                      <a:srgbClr val="E4CCCC"/>
                    </a:solidFill>
                  </a:tcPr>
                </a:tc>
                <a:tc>
                  <a:txBody>
                    <a:bodyPr/>
                    <a:lstStyle/>
                    <a:p>
                      <a:pPr>
                        <a:lnSpc>
                          <a:spcPct val="115000"/>
                        </a:lnSpc>
                        <a:spcAft>
                          <a:spcPts val="1000"/>
                        </a:spcAft>
                      </a:pPr>
                      <a:r>
                        <a:rPr lang="en-AU" sz="2400" dirty="0">
                          <a:effectLst/>
                          <a:latin typeface="Calibri" panose="020F0502020204030204" pitchFamily="34" charset="0"/>
                          <a:ea typeface="Calibri" panose="020F0502020204030204" pitchFamily="34" charset="0"/>
                          <a:cs typeface="Times New Roman" panose="02020603050405020304" pitchFamily="18" charset="0"/>
                        </a:rPr>
                        <a:t>Heb 1:3</a:t>
                      </a:r>
                    </a:p>
                  </a:txBody>
                  <a:tcPr marL="68580" marR="68580" marT="0" marB="0" anchor="ctr">
                    <a:solidFill>
                      <a:srgbClr val="E4CCCC"/>
                    </a:solidFill>
                  </a:tcPr>
                </a:tc>
                <a:extLst>
                  <a:ext uri="{0D108BD9-81ED-4DB2-BD59-A6C34878D82A}">
                    <a16:rowId xmlns:a16="http://schemas.microsoft.com/office/drawing/2014/main" val="2800879821"/>
                  </a:ext>
                </a:extLst>
              </a:tr>
              <a:tr h="967508">
                <a:tc>
                  <a:txBody>
                    <a:bodyPr/>
                    <a:lstStyle/>
                    <a:p>
                      <a:pPr>
                        <a:lnSpc>
                          <a:spcPct val="115000"/>
                        </a:lnSpc>
                        <a:spcAft>
                          <a:spcPts val="1000"/>
                        </a:spcAft>
                      </a:pPr>
                      <a:r>
                        <a:rPr lang="en-AU" sz="2200" b="0" dirty="0">
                          <a:solidFill>
                            <a:schemeClr val="bg1"/>
                          </a:solidFill>
                          <a:effectLst/>
                          <a:latin typeface="+mn-lt"/>
                        </a:rPr>
                        <a:t>Headship</a:t>
                      </a:r>
                      <a:endParaRPr lang="en-AU" sz="2200" b="0"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nchor="ctr">
                    <a:solidFill>
                      <a:srgbClr val="F2E7E7"/>
                    </a:solidFill>
                  </a:tcPr>
                </a:tc>
                <a:tc>
                  <a:txBody>
                    <a:bodyPr/>
                    <a:lstStyle/>
                    <a:p>
                      <a:pPr>
                        <a:lnSpc>
                          <a:spcPct val="115000"/>
                        </a:lnSpc>
                        <a:spcAft>
                          <a:spcPts val="1000"/>
                        </a:spcAft>
                      </a:pPr>
                      <a:r>
                        <a:rPr lang="en-AU" sz="2200" dirty="0">
                          <a:effectLst/>
                          <a:latin typeface="+mn-lt"/>
                        </a:rPr>
                        <a:t>Submission </a:t>
                      </a:r>
                      <a:endParaRPr lang="en-AU" sz="22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n-AU" sz="2400" dirty="0">
                          <a:effectLst/>
                          <a:latin typeface="Calibri" panose="020F0502020204030204" pitchFamily="34" charset="0"/>
                          <a:ea typeface="Calibri" panose="020F0502020204030204" pitchFamily="34" charset="0"/>
                          <a:cs typeface="Times New Roman" panose="02020603050405020304" pitchFamily="18" charset="0"/>
                        </a:rPr>
                        <a:t>1 Cor 11:3</a:t>
                      </a:r>
                    </a:p>
                  </a:txBody>
                  <a:tcPr marL="68580" marR="68580" marT="0" marB="0" anchor="ctr"/>
                </a:tc>
                <a:extLst>
                  <a:ext uri="{0D108BD9-81ED-4DB2-BD59-A6C34878D82A}">
                    <a16:rowId xmlns:a16="http://schemas.microsoft.com/office/drawing/2014/main" val="1111687327"/>
                  </a:ext>
                </a:extLst>
              </a:tr>
              <a:tr h="1066801">
                <a:tc>
                  <a:txBody>
                    <a:bodyPr/>
                    <a:lstStyle/>
                    <a:p>
                      <a:pPr>
                        <a:lnSpc>
                          <a:spcPct val="115000"/>
                        </a:lnSpc>
                        <a:spcAft>
                          <a:spcPts val="1000"/>
                        </a:spcAft>
                      </a:pPr>
                      <a:r>
                        <a:rPr lang="en-AU" sz="2200" b="0" dirty="0">
                          <a:solidFill>
                            <a:schemeClr val="bg1"/>
                          </a:solidFill>
                          <a:effectLst/>
                          <a:latin typeface="+mn-lt"/>
                          <a:ea typeface="Calibri" panose="020F0502020204030204" pitchFamily="34" charset="0"/>
                          <a:cs typeface="Times New Roman" panose="02020603050405020304" pitchFamily="18" charset="0"/>
                        </a:rPr>
                        <a:t>The Source</a:t>
                      </a:r>
                    </a:p>
                  </a:txBody>
                  <a:tcPr marL="68580" marR="68580" marT="0" marB="0" anchor="ctr">
                    <a:solidFill>
                      <a:srgbClr val="E4CCCC"/>
                    </a:solidFill>
                  </a:tcPr>
                </a:tc>
                <a:tc>
                  <a:txBody>
                    <a:bodyPr/>
                    <a:lstStyle/>
                    <a:p>
                      <a:pPr>
                        <a:lnSpc>
                          <a:spcPct val="115000"/>
                        </a:lnSpc>
                        <a:spcAft>
                          <a:spcPts val="1000"/>
                        </a:spcAft>
                      </a:pPr>
                      <a:r>
                        <a:rPr lang="en-AU" sz="2200" dirty="0">
                          <a:effectLst/>
                          <a:latin typeface="+mn-lt"/>
                          <a:ea typeface="Calibri" panose="020F0502020204030204" pitchFamily="34" charset="0"/>
                          <a:cs typeface="Times New Roman" panose="02020603050405020304" pitchFamily="18" charset="0"/>
                        </a:rPr>
                        <a:t>The Way to</a:t>
                      </a:r>
                    </a:p>
                  </a:txBody>
                  <a:tcPr marL="68580" marR="68580" marT="0" marB="0" anchor="ctr"/>
                </a:tc>
                <a:tc>
                  <a:txBody>
                    <a:bodyPr/>
                    <a:lstStyle/>
                    <a:p>
                      <a:pPr>
                        <a:lnSpc>
                          <a:spcPct val="115000"/>
                        </a:lnSpc>
                        <a:spcAft>
                          <a:spcPts val="1000"/>
                        </a:spcAft>
                      </a:pPr>
                      <a:r>
                        <a:rPr lang="en-AU" sz="2400" dirty="0">
                          <a:effectLst/>
                          <a:latin typeface="Calibri" panose="020F0502020204030204" pitchFamily="34" charset="0"/>
                          <a:ea typeface="Calibri" panose="020F0502020204030204" pitchFamily="34" charset="0"/>
                          <a:cs typeface="Times New Roman" panose="02020603050405020304" pitchFamily="18" charset="0"/>
                        </a:rPr>
                        <a:t>John 14:6</a:t>
                      </a:r>
                    </a:p>
                  </a:txBody>
                  <a:tcPr marL="68580" marR="68580" marT="0" marB="0" anchor="ctr"/>
                </a:tc>
                <a:extLst>
                  <a:ext uri="{0D108BD9-81ED-4DB2-BD59-A6C34878D82A}">
                    <a16:rowId xmlns:a16="http://schemas.microsoft.com/office/drawing/2014/main" val="1113362062"/>
                  </a:ext>
                </a:extLst>
              </a:tr>
            </a:tbl>
          </a:graphicData>
        </a:graphic>
      </p:graphicFrame>
    </p:spTree>
    <p:extLst>
      <p:ext uri="{BB962C8B-B14F-4D97-AF65-F5344CB8AC3E}">
        <p14:creationId xmlns:p14="http://schemas.microsoft.com/office/powerpoint/2010/main" val="436276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66899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296563" y="343903"/>
            <a:ext cx="10793973" cy="1049235"/>
          </a:xfrm>
        </p:spPr>
        <p:txBody>
          <a:bodyPr>
            <a:normAutofit/>
          </a:bodyPr>
          <a:lstStyle/>
          <a:p>
            <a:r>
              <a:rPr lang="en-AU" sz="4000" dirty="0"/>
              <a:t>VAERS – US Stats – Vaccine Deaths</a:t>
            </a:r>
          </a:p>
        </p:txBody>
      </p:sp>
      <p:pic>
        <p:nvPicPr>
          <p:cNvPr id="8" name="Content Placeholder 7">
            <a:extLst>
              <a:ext uri="{FF2B5EF4-FFF2-40B4-BE49-F238E27FC236}">
                <a16:creationId xmlns:a16="http://schemas.microsoft.com/office/drawing/2014/main" id="{F0F7BF47-86B3-445B-97A0-1A2ED7E31DB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03084" y="1570725"/>
            <a:ext cx="8614872" cy="4195762"/>
          </a:xfrm>
        </p:spPr>
      </p:pic>
    </p:spTree>
    <p:extLst>
      <p:ext uri="{BB962C8B-B14F-4D97-AF65-F5344CB8AC3E}">
        <p14:creationId xmlns:p14="http://schemas.microsoft.com/office/powerpoint/2010/main" val="36557486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296563" y="343903"/>
            <a:ext cx="10793973" cy="1049235"/>
          </a:xfrm>
        </p:spPr>
        <p:txBody>
          <a:bodyPr>
            <a:noAutofit/>
          </a:bodyPr>
          <a:lstStyle/>
          <a:p>
            <a:r>
              <a:rPr lang="en-AU" sz="2800" dirty="0"/>
              <a:t>Reaction - Snopes</a:t>
            </a:r>
          </a:p>
        </p:txBody>
      </p:sp>
      <p:sp>
        <p:nvSpPr>
          <p:cNvPr id="6" name="Content Placeholder 5">
            <a:extLst>
              <a:ext uri="{FF2B5EF4-FFF2-40B4-BE49-F238E27FC236}">
                <a16:creationId xmlns:a16="http://schemas.microsoft.com/office/drawing/2014/main" id="{AE82AC8E-8D84-4FB2-BF93-3FD6EEB1D41C}"/>
              </a:ext>
            </a:extLst>
          </p:cNvPr>
          <p:cNvSpPr>
            <a:spLocks noGrp="1"/>
          </p:cNvSpPr>
          <p:nvPr>
            <p:ph idx="1"/>
          </p:nvPr>
        </p:nvSpPr>
        <p:spPr>
          <a:xfrm>
            <a:off x="565793" y="1393138"/>
            <a:ext cx="10858029" cy="5120959"/>
          </a:xfrm>
        </p:spPr>
        <p:txBody>
          <a:bodyPr>
            <a:normAutofit/>
          </a:bodyPr>
          <a:lstStyle/>
          <a:p>
            <a:pPr marL="0" indent="0">
              <a:buNone/>
            </a:pPr>
            <a:r>
              <a:rPr lang="en-AU" dirty="0">
                <a:latin typeface="Calibri" panose="020F0502020204030204" pitchFamily="34" charset="0"/>
                <a:cs typeface="Calibri" panose="020F0502020204030204" pitchFamily="34" charset="0"/>
              </a:rPr>
              <a:t>Through much of the COVID-19 pandemic, Yeadon has peddled conspiracy theories surrounding vaccines, previously writing that “there is absolutely no need for vaccines to extinguish the pandemic” and arguing that it’s possible women who receive the vaccine could become infertile. Fringe website and individuals who contest the safety and efficacy of available vaccines in one form or another inaccurately report Yeadon’s former title as “vice president and chief science officer for Pfizer,” one of three pharmaceutic companies whose COVID-19 vaccines have been approved in the U.S. under emergency use authorizations. But this title is inaccurate. As Snopes has previously reported, Yeadon worked in a drug discovery research unit at Pfizer that worked on allergy and respiratory medical research. The division he ran had nothing to do with vaccines or infectious disease and, at the time of its closure in 2011, was focused on developing compounds that targeted asthma and chronic obstructive pulmonary disease.</a:t>
            </a:r>
          </a:p>
        </p:txBody>
      </p:sp>
    </p:spTree>
    <p:extLst>
      <p:ext uri="{BB962C8B-B14F-4D97-AF65-F5344CB8AC3E}">
        <p14:creationId xmlns:p14="http://schemas.microsoft.com/office/powerpoint/2010/main" val="22704366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296563" y="343903"/>
            <a:ext cx="10793973" cy="1049235"/>
          </a:xfrm>
        </p:spPr>
        <p:txBody>
          <a:bodyPr>
            <a:noAutofit/>
          </a:bodyPr>
          <a:lstStyle/>
          <a:p>
            <a:r>
              <a:rPr lang="en-AU" sz="2800" dirty="0"/>
              <a:t>Interview – “In Harms Way” </a:t>
            </a:r>
            <a:br>
              <a:rPr lang="en-AU" sz="2800" dirty="0"/>
            </a:br>
            <a:r>
              <a:rPr lang="en-AU" sz="2800" dirty="0"/>
              <a:t>Dr Mike Yeadon with Del </a:t>
            </a:r>
            <a:r>
              <a:rPr lang="en-AU" sz="2800" dirty="0" err="1"/>
              <a:t>Bigtree</a:t>
            </a:r>
            <a:endParaRPr lang="en-AU" sz="2800" dirty="0"/>
          </a:p>
        </p:txBody>
      </p:sp>
      <p:sp>
        <p:nvSpPr>
          <p:cNvPr id="6" name="Content Placeholder 5">
            <a:extLst>
              <a:ext uri="{FF2B5EF4-FFF2-40B4-BE49-F238E27FC236}">
                <a16:creationId xmlns:a16="http://schemas.microsoft.com/office/drawing/2014/main" id="{AE82AC8E-8D84-4FB2-BF93-3FD6EEB1D41C}"/>
              </a:ext>
            </a:extLst>
          </p:cNvPr>
          <p:cNvSpPr>
            <a:spLocks noGrp="1"/>
          </p:cNvSpPr>
          <p:nvPr>
            <p:ph idx="1"/>
          </p:nvPr>
        </p:nvSpPr>
        <p:spPr>
          <a:xfrm>
            <a:off x="1115671" y="2404890"/>
            <a:ext cx="9474072" cy="1331527"/>
          </a:xfrm>
        </p:spPr>
        <p:txBody>
          <a:bodyPr>
            <a:normAutofit/>
          </a:bodyPr>
          <a:lstStyle/>
          <a:p>
            <a:pPr marL="0" indent="0">
              <a:buNone/>
            </a:pPr>
            <a:r>
              <a:rPr lang="en-AU" sz="2800" dirty="0">
                <a:latin typeface="Calibri" panose="020F0502020204030204" pitchFamily="34" charset="0"/>
                <a:cs typeface="Calibri" panose="020F0502020204030204" pitchFamily="34" charset="0"/>
              </a:rPr>
              <a:t>I am not a religious man but when I realised the magnitude of what is unfolding I realised I was looking into the face of evil  </a:t>
            </a:r>
            <a:endParaRPr lang="en-AU"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153459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296563" y="343903"/>
            <a:ext cx="10793973" cy="1049235"/>
          </a:xfrm>
        </p:spPr>
        <p:txBody>
          <a:bodyPr>
            <a:noAutofit/>
          </a:bodyPr>
          <a:lstStyle/>
          <a:p>
            <a:r>
              <a:rPr lang="en-AU" sz="2800" dirty="0"/>
              <a:t>Lockdowns…</a:t>
            </a:r>
          </a:p>
        </p:txBody>
      </p:sp>
      <p:sp>
        <p:nvSpPr>
          <p:cNvPr id="6" name="Content Placeholder 5">
            <a:extLst>
              <a:ext uri="{FF2B5EF4-FFF2-40B4-BE49-F238E27FC236}">
                <a16:creationId xmlns:a16="http://schemas.microsoft.com/office/drawing/2014/main" id="{AE82AC8E-8D84-4FB2-BF93-3FD6EEB1D41C}"/>
              </a:ext>
            </a:extLst>
          </p:cNvPr>
          <p:cNvSpPr>
            <a:spLocks noGrp="1"/>
          </p:cNvSpPr>
          <p:nvPr>
            <p:ph idx="1"/>
          </p:nvPr>
        </p:nvSpPr>
        <p:spPr>
          <a:xfrm>
            <a:off x="1140384" y="1675842"/>
            <a:ext cx="9474072" cy="3934126"/>
          </a:xfrm>
        </p:spPr>
        <p:txBody>
          <a:bodyPr>
            <a:normAutofit/>
          </a:bodyPr>
          <a:lstStyle/>
          <a:p>
            <a:pPr marL="0" indent="0">
              <a:buNone/>
            </a:pPr>
            <a:endParaRPr lang="en-AU" sz="1100" dirty="0">
              <a:latin typeface="Calibri" panose="020F0502020204030204" pitchFamily="34" charset="0"/>
              <a:cs typeface="Calibri" panose="020F0502020204030204" pitchFamily="34" charset="0"/>
            </a:endParaRPr>
          </a:p>
          <a:p>
            <a:pPr>
              <a:buFont typeface="Arial" panose="020B0604020202020204" pitchFamily="34" charset="0"/>
              <a:buChar char="•"/>
            </a:pPr>
            <a:r>
              <a:rPr lang="en-AU" sz="3200" dirty="0">
                <a:latin typeface="Calibri" panose="020F0502020204030204" pitchFamily="34" charset="0"/>
                <a:cs typeface="Calibri" panose="020F0502020204030204" pitchFamily="34" charset="0"/>
              </a:rPr>
              <a:t>98 of the 193 countries of the world went into Lockdown or states within these countries. - https://en.wikipedia.org/wiki/COVID-19_lockdowns</a:t>
            </a:r>
          </a:p>
          <a:p>
            <a:pPr>
              <a:buFont typeface="Arial" panose="020B0604020202020204" pitchFamily="34" charset="0"/>
              <a:buChar char="•"/>
            </a:pPr>
            <a:r>
              <a:rPr lang="en-AU" sz="3200" dirty="0">
                <a:latin typeface="Calibri" panose="020F0502020204030204" pitchFamily="34" charset="0"/>
                <a:cs typeface="Calibri" panose="020F0502020204030204" pitchFamily="34" charset="0"/>
              </a:rPr>
              <a:t>This included all of the western world except Sweden. </a:t>
            </a:r>
          </a:p>
          <a:p>
            <a:pPr>
              <a:buFont typeface="Arial" panose="020B0604020202020204" pitchFamily="34" charset="0"/>
              <a:buChar char="•"/>
            </a:pPr>
            <a:r>
              <a:rPr lang="en-AU" sz="3200" dirty="0">
                <a:latin typeface="Calibri" panose="020F0502020204030204" pitchFamily="34" charset="0"/>
                <a:cs typeface="Calibri" panose="020F0502020204030204" pitchFamily="34" charset="0"/>
              </a:rPr>
              <a:t>Most of these occurred around March of 2020.</a:t>
            </a:r>
          </a:p>
          <a:p>
            <a:pPr>
              <a:buFont typeface="Arial" panose="020B0604020202020204" pitchFamily="34" charset="0"/>
              <a:buChar char="•"/>
            </a:pPr>
            <a:r>
              <a:rPr lang="en-AU" sz="3200" dirty="0">
                <a:latin typeface="Calibri" panose="020F0502020204030204" pitchFamily="34" charset="0"/>
                <a:cs typeface="Calibri" panose="020F0502020204030204" pitchFamily="34" charset="0"/>
              </a:rPr>
              <a:t>Australia – March 23,2020</a:t>
            </a:r>
            <a:endParaRPr lang="en-AU"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612270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296563" y="343903"/>
            <a:ext cx="10793973" cy="1049235"/>
          </a:xfrm>
        </p:spPr>
        <p:txBody>
          <a:bodyPr>
            <a:noAutofit/>
          </a:bodyPr>
          <a:lstStyle/>
          <a:p>
            <a:r>
              <a:rPr lang="en-AU" sz="3200" dirty="0"/>
              <a:t>No Church Attendance Allowed in Lockdowns</a:t>
            </a:r>
          </a:p>
        </p:txBody>
      </p:sp>
      <p:sp>
        <p:nvSpPr>
          <p:cNvPr id="6" name="Content Placeholder 5">
            <a:extLst>
              <a:ext uri="{FF2B5EF4-FFF2-40B4-BE49-F238E27FC236}">
                <a16:creationId xmlns:a16="http://schemas.microsoft.com/office/drawing/2014/main" id="{AE82AC8E-8D84-4FB2-BF93-3FD6EEB1D41C}"/>
              </a:ext>
            </a:extLst>
          </p:cNvPr>
          <p:cNvSpPr>
            <a:spLocks noGrp="1"/>
          </p:cNvSpPr>
          <p:nvPr>
            <p:ph idx="1"/>
          </p:nvPr>
        </p:nvSpPr>
        <p:spPr>
          <a:xfrm>
            <a:off x="729049" y="1675842"/>
            <a:ext cx="10286999" cy="3934126"/>
          </a:xfrm>
        </p:spPr>
        <p:txBody>
          <a:bodyPr>
            <a:normAutofit/>
          </a:bodyPr>
          <a:lstStyle/>
          <a:p>
            <a:pPr marL="0" indent="0">
              <a:buNone/>
            </a:pPr>
            <a:endParaRPr lang="en-AU" sz="1100" dirty="0">
              <a:latin typeface="Calibri" panose="020F0502020204030204" pitchFamily="34" charset="0"/>
              <a:cs typeface="Calibri" panose="020F0502020204030204" pitchFamily="34" charset="0"/>
            </a:endParaRPr>
          </a:p>
          <a:p>
            <a:pPr>
              <a:buFont typeface="Arial" panose="020B0604020202020204" pitchFamily="34" charset="0"/>
              <a:buChar char="•"/>
            </a:pPr>
            <a:r>
              <a:rPr lang="en-AU" sz="3200" dirty="0">
                <a:latin typeface="Calibri" panose="020F0502020204030204" pitchFamily="34" charset="0"/>
                <a:cs typeface="Calibri" panose="020F0502020204030204" pitchFamily="34" charset="0"/>
              </a:rPr>
              <a:t>April 25 1980, Adventist Church Accepts Trinity</a:t>
            </a:r>
          </a:p>
          <a:p>
            <a:pPr>
              <a:buFont typeface="Arial" panose="020B0604020202020204" pitchFamily="34" charset="0"/>
              <a:buChar char="•"/>
            </a:pPr>
            <a:r>
              <a:rPr lang="en-AU" sz="3200" dirty="0">
                <a:latin typeface="Calibri" panose="020F0502020204030204" pitchFamily="34" charset="0"/>
                <a:cs typeface="Calibri" panose="020F0502020204030204" pitchFamily="34" charset="0"/>
              </a:rPr>
              <a:t>March 2020 – Church taken captive by Secular humanism</a:t>
            </a:r>
          </a:p>
          <a:p>
            <a:pPr>
              <a:buFont typeface="Arial" panose="020B0604020202020204" pitchFamily="34" charset="0"/>
              <a:buChar char="•"/>
            </a:pPr>
            <a:r>
              <a:rPr lang="en-AU" sz="3200" dirty="0">
                <a:latin typeface="Calibri" panose="020F0502020204030204" pitchFamily="34" charset="0"/>
                <a:cs typeface="Calibri" panose="020F0502020204030204" pitchFamily="34" charset="0"/>
              </a:rPr>
              <a:t>40 Years Since the Begotten Son of God officially crucified in the Adventist Church</a:t>
            </a:r>
          </a:p>
        </p:txBody>
      </p:sp>
    </p:spTree>
    <p:extLst>
      <p:ext uri="{BB962C8B-B14F-4D97-AF65-F5344CB8AC3E}">
        <p14:creationId xmlns:p14="http://schemas.microsoft.com/office/powerpoint/2010/main" val="16462848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296563" y="343903"/>
            <a:ext cx="10793973" cy="1049235"/>
          </a:xfrm>
        </p:spPr>
        <p:txBody>
          <a:bodyPr>
            <a:noAutofit/>
          </a:bodyPr>
          <a:lstStyle/>
          <a:p>
            <a:r>
              <a:rPr lang="en-AU" sz="3200" dirty="0"/>
              <a:t>Adventist Review June 2, 2021</a:t>
            </a:r>
          </a:p>
        </p:txBody>
      </p:sp>
      <p:sp>
        <p:nvSpPr>
          <p:cNvPr id="6" name="Content Placeholder 5">
            <a:extLst>
              <a:ext uri="{FF2B5EF4-FFF2-40B4-BE49-F238E27FC236}">
                <a16:creationId xmlns:a16="http://schemas.microsoft.com/office/drawing/2014/main" id="{AE82AC8E-8D84-4FB2-BF93-3FD6EEB1D41C}"/>
              </a:ext>
            </a:extLst>
          </p:cNvPr>
          <p:cNvSpPr>
            <a:spLocks noGrp="1"/>
          </p:cNvSpPr>
          <p:nvPr>
            <p:ph idx="1"/>
          </p:nvPr>
        </p:nvSpPr>
        <p:spPr>
          <a:xfrm>
            <a:off x="370703" y="1323673"/>
            <a:ext cx="10978978" cy="5190424"/>
          </a:xfrm>
        </p:spPr>
        <p:txBody>
          <a:bodyPr>
            <a:normAutofit fontScale="55000" lnSpcReduction="20000"/>
          </a:bodyPr>
          <a:lstStyle/>
          <a:p>
            <a:pPr marL="0" indent="0">
              <a:buNone/>
            </a:pPr>
            <a:endParaRPr lang="en-AU" sz="1100" dirty="0">
              <a:latin typeface="Calibri" panose="020F0502020204030204" pitchFamily="34" charset="0"/>
              <a:cs typeface="Calibri" panose="020F0502020204030204" pitchFamily="34" charset="0"/>
            </a:endParaRPr>
          </a:p>
          <a:p>
            <a:pPr marL="0" indent="0" algn="just">
              <a:buNone/>
            </a:pPr>
            <a:r>
              <a:rPr lang="en-AU" sz="3600" b="1" dirty="0">
                <a:latin typeface="Calibri" panose="020F0502020204030204" pitchFamily="34" charset="0"/>
                <a:cs typeface="Calibri" panose="020F0502020204030204" pitchFamily="34" charset="0"/>
              </a:rPr>
              <a:t>Light at the End of the Tunnel</a:t>
            </a:r>
          </a:p>
          <a:p>
            <a:pPr marL="0" indent="0" algn="just">
              <a:buNone/>
            </a:pPr>
            <a:r>
              <a:rPr lang="en-AU" sz="3600" dirty="0">
                <a:latin typeface="Calibri" panose="020F0502020204030204" pitchFamily="34" charset="0"/>
                <a:cs typeface="Calibri" panose="020F0502020204030204" pitchFamily="34" charset="0"/>
              </a:rPr>
              <a:t>On Wednesday, March 11, 2020, the World Health Organization (WHO) director-general, … declared the novel coronavirus (COVID-19) outbreak a global pandemic. More than a year and 3 million-plus deaths later, the situation remains disruptive and challenging.</a:t>
            </a:r>
          </a:p>
          <a:p>
            <a:pPr marL="0" indent="0" algn="just">
              <a:buNone/>
            </a:pPr>
            <a:r>
              <a:rPr lang="en-AU" sz="3600" dirty="0">
                <a:latin typeface="Calibri" panose="020F0502020204030204" pitchFamily="34" charset="0"/>
                <a:cs typeface="Calibri" panose="020F0502020204030204" pitchFamily="34" charset="0"/>
              </a:rPr>
              <a:t>Regardless of the consequences, </a:t>
            </a:r>
            <a:r>
              <a:rPr lang="en-AU" sz="3600" dirty="0">
                <a:solidFill>
                  <a:srgbClr val="92D050"/>
                </a:solidFill>
                <a:latin typeface="Calibri" panose="020F0502020204030204" pitchFamily="34" charset="0"/>
                <a:cs typeface="Calibri" panose="020F0502020204030204" pitchFamily="34" charset="0"/>
              </a:rPr>
              <a:t>the COVID-19 vaccines shine light at the end of the tunnel. Worldwide</a:t>
            </a:r>
            <a:r>
              <a:rPr lang="en-AU" sz="3600" dirty="0">
                <a:latin typeface="Calibri" panose="020F0502020204030204" pitchFamily="34" charset="0"/>
                <a:cs typeface="Calibri" panose="020F0502020204030204" pitchFamily="34" charset="0"/>
              </a:rPr>
              <a:t>, at the time of writing, 1 billion shots have been given. Vaccination </a:t>
            </a:r>
            <a:r>
              <a:rPr lang="en-AU" sz="3600" dirty="0" err="1">
                <a:latin typeface="Calibri" panose="020F0502020204030204" pitchFamily="34" charset="0"/>
                <a:cs typeface="Calibri" panose="020F0502020204030204" pitchFamily="34" charset="0"/>
              </a:rPr>
              <a:t>centers</a:t>
            </a:r>
            <a:r>
              <a:rPr lang="en-AU" sz="3600" dirty="0">
                <a:latin typeface="Calibri" panose="020F0502020204030204" pitchFamily="34" charset="0"/>
                <a:cs typeface="Calibri" panose="020F0502020204030204" pitchFamily="34" charset="0"/>
              </a:rPr>
              <a:t> have been set up throughout the U.S. to provide accessibility to those more than 16 years of age….</a:t>
            </a:r>
          </a:p>
          <a:p>
            <a:pPr marL="0" indent="0" algn="just">
              <a:buNone/>
            </a:pPr>
            <a:r>
              <a:rPr lang="en-AU" sz="3600" dirty="0">
                <a:latin typeface="Calibri" panose="020F0502020204030204" pitchFamily="34" charset="0"/>
                <a:cs typeface="Calibri" panose="020F0502020204030204" pitchFamily="34" charset="0"/>
              </a:rPr>
              <a:t>Although </a:t>
            </a:r>
            <a:r>
              <a:rPr lang="en-AU" sz="3600" dirty="0">
                <a:solidFill>
                  <a:srgbClr val="92D050"/>
                </a:solidFill>
                <a:latin typeface="Calibri" panose="020F0502020204030204" pitchFamily="34" charset="0"/>
                <a:cs typeface="Calibri" panose="020F0502020204030204" pitchFamily="34" charset="0"/>
              </a:rPr>
              <a:t>vaccination against COVID-19 is strongly recommended by the Adventist Church, it’s not mandated for church members. </a:t>
            </a:r>
            <a:r>
              <a:rPr lang="en-AU" sz="3600" dirty="0">
                <a:latin typeface="Calibri" panose="020F0502020204030204" pitchFamily="34" charset="0"/>
                <a:cs typeface="Calibri" panose="020F0502020204030204" pitchFamily="34" charset="0"/>
              </a:rPr>
              <a:t>The decision is left to each individual’s conscience and choice. It’s important to note that the vaccines are still under Emergency Use Authorization (EUA).</a:t>
            </a:r>
          </a:p>
          <a:p>
            <a:pPr>
              <a:buFont typeface="Arial" panose="020B0604020202020204" pitchFamily="34" charset="0"/>
              <a:buChar char="•"/>
            </a:pPr>
            <a:endParaRPr lang="en-AU" sz="3600" dirty="0">
              <a:latin typeface="Calibri" panose="020F0502020204030204" pitchFamily="34" charset="0"/>
              <a:cs typeface="Calibri" panose="020F0502020204030204" pitchFamily="34" charset="0"/>
            </a:endParaRPr>
          </a:p>
          <a:p>
            <a:pPr>
              <a:buFont typeface="Arial" panose="020B0604020202020204" pitchFamily="34" charset="0"/>
              <a:buChar char="•"/>
            </a:pPr>
            <a:r>
              <a:rPr lang="en-AU" sz="3600" dirty="0">
                <a:latin typeface="Calibri" panose="020F0502020204030204" pitchFamily="34" charset="0"/>
                <a:cs typeface="Calibri" panose="020F0502020204030204" pitchFamily="34" charset="0"/>
              </a:rPr>
              <a:t>The Church embraces the vaccine roll out of these pharmaceutical companies as the saviour of the world.</a:t>
            </a:r>
          </a:p>
          <a:p>
            <a:pPr>
              <a:buFont typeface="Arial" panose="020B0604020202020204" pitchFamily="34" charset="0"/>
              <a:buChar char="•"/>
            </a:pPr>
            <a:r>
              <a:rPr lang="en-AU" sz="3600" dirty="0">
                <a:latin typeface="Calibri" panose="020F0502020204030204" pitchFamily="34" charset="0"/>
                <a:cs typeface="Calibri" panose="020F0502020204030204" pitchFamily="34" charset="0"/>
              </a:rPr>
              <a:t>A manufactured crisis which that promises freedom to the world and yet destroys all freedom.</a:t>
            </a:r>
          </a:p>
        </p:txBody>
      </p:sp>
    </p:spTree>
    <p:extLst>
      <p:ext uri="{BB962C8B-B14F-4D97-AF65-F5344CB8AC3E}">
        <p14:creationId xmlns:p14="http://schemas.microsoft.com/office/powerpoint/2010/main" val="92879062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18687</TotalTime>
  <Words>4458</Words>
  <Application>Microsoft Office PowerPoint</Application>
  <PresentationFormat>Widescreen</PresentationFormat>
  <Paragraphs>185</Paragraphs>
  <Slides>32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32</vt:i4>
      </vt:variant>
    </vt:vector>
  </HeadingPairs>
  <TitlesOfParts>
    <vt:vector size="40" baseType="lpstr">
      <vt:lpstr>Arial</vt:lpstr>
      <vt:lpstr>Calibri</vt:lpstr>
      <vt:lpstr>Century Gothic</vt:lpstr>
      <vt:lpstr>Gill Sans MT</vt:lpstr>
      <vt:lpstr>Times New Roman</vt:lpstr>
      <vt:lpstr>Verdana</vt:lpstr>
      <vt:lpstr>Wingdings 3</vt:lpstr>
      <vt:lpstr>Ion</vt:lpstr>
      <vt:lpstr>Sabbath Vibration</vt:lpstr>
      <vt:lpstr>Some Context</vt:lpstr>
      <vt:lpstr>Some Context</vt:lpstr>
      <vt:lpstr>VAERS – US Stats – Vaccine Deaths</vt:lpstr>
      <vt:lpstr>Reaction - Snopes</vt:lpstr>
      <vt:lpstr>Interview – “In Harms Way”  Dr Mike Yeadon with Del Bigtree</vt:lpstr>
      <vt:lpstr>Lockdowns…</vt:lpstr>
      <vt:lpstr>No Church Attendance Allowed in Lockdowns</vt:lpstr>
      <vt:lpstr>Adventist Review June 2, 2021</vt:lpstr>
      <vt:lpstr>Physicist – Barrie Trower</vt:lpstr>
      <vt:lpstr>How Shall We Respond</vt:lpstr>
      <vt:lpstr>Divine Pattern = Key to Everything</vt:lpstr>
      <vt:lpstr>Divine Pattern Elements</vt:lpstr>
      <vt:lpstr>Your Way is in the Sanctuary</vt:lpstr>
      <vt:lpstr>Tablets and Book</vt:lpstr>
      <vt:lpstr>Tablets and Book</vt:lpstr>
      <vt:lpstr>Law of Moses is Law of Christ</vt:lpstr>
      <vt:lpstr>Divine Pattern of Sabbath</vt:lpstr>
      <vt:lpstr>Sabbath More Fully</vt:lpstr>
      <vt:lpstr>Sabbath More Fully</vt:lpstr>
      <vt:lpstr>Light, Health and  Special Strength</vt:lpstr>
      <vt:lpstr>Additional Blessings in the Sabbath</vt:lpstr>
      <vt:lpstr>Additional Blessings in the Sabbath</vt:lpstr>
      <vt:lpstr>Christ the Lord of the Sabbath</vt:lpstr>
      <vt:lpstr>Christ the Lord of the Sabbath</vt:lpstr>
      <vt:lpstr>The Holy Spirit of Christ</vt:lpstr>
      <vt:lpstr>Mighty Energies of the Holy Spirit</vt:lpstr>
      <vt:lpstr>The Holy Spirit of Christ</vt:lpstr>
      <vt:lpstr>Sabbath Fountain</vt:lpstr>
      <vt:lpstr>Sword Famine and Pestilence</vt:lpstr>
      <vt:lpstr>Sealed in the Feasts of the Lord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Adrian Ebens</dc:creator>
  <cp:lastModifiedBy>Adrian Ebens</cp:lastModifiedBy>
  <cp:revision>335</cp:revision>
  <dcterms:created xsi:type="dcterms:W3CDTF">2020-11-26T04:46:46Z</dcterms:created>
  <dcterms:modified xsi:type="dcterms:W3CDTF">2021-06-16T06:43:12Z</dcterms:modified>
</cp:coreProperties>
</file>