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79" r:id="rId2"/>
    <p:sldId id="489" r:id="rId3"/>
    <p:sldId id="517" r:id="rId4"/>
    <p:sldId id="516" r:id="rId5"/>
    <p:sldId id="529" r:id="rId6"/>
    <p:sldId id="537" r:id="rId7"/>
    <p:sldId id="538" r:id="rId8"/>
    <p:sldId id="539" r:id="rId9"/>
    <p:sldId id="502" r:id="rId10"/>
    <p:sldId id="518" r:id="rId11"/>
    <p:sldId id="519" r:id="rId12"/>
    <p:sldId id="510" r:id="rId13"/>
    <p:sldId id="52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CCCC"/>
    <a:srgbClr val="F2E7E7"/>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1" autoAdjust="0"/>
    <p:restoredTop sz="94660"/>
  </p:normalViewPr>
  <p:slideViewPr>
    <p:cSldViewPr snapToGrid="0">
      <p:cViewPr varScale="1">
        <p:scale>
          <a:sx n="71" d="100"/>
          <a:sy n="71" d="100"/>
        </p:scale>
        <p:origin x="78"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25/08/2021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641788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25/08/2021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00945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25/08/2021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588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25/08/2021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19447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25/08/2021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239886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F090D-BFA8-45E2-8ACD-2248A79581D3}" type="datetimeFigureOut">
              <a:rPr lang="en-AU" smtClean="0"/>
              <a:t>25/08/2021</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46589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F090D-BFA8-45E2-8ACD-2248A79581D3}" type="datetimeFigureOut">
              <a:rPr lang="en-AU" smtClean="0"/>
              <a:t>25/08/2021</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713694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25/08/2021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05621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25/08/2021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491786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E0F090D-BFA8-45E2-8ACD-2248A79581D3}" type="datetimeFigureOut">
              <a:rPr lang="en-AU" smtClean="0"/>
              <a:t>25/08/2021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588052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25/08/2021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154003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0F090D-BFA8-45E2-8ACD-2248A79581D3}" type="datetimeFigureOut">
              <a:rPr lang="en-AU" smtClean="0"/>
              <a:t>25/08/2021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487694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0F090D-BFA8-45E2-8ACD-2248A79581D3}" type="datetimeFigureOut">
              <a:rPr lang="en-AU" smtClean="0"/>
              <a:t>25/08/2021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3315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E0F090D-BFA8-45E2-8ACD-2248A79581D3}" type="datetimeFigureOut">
              <a:rPr lang="en-AU" smtClean="0"/>
              <a:t>25/08/2021</a:t>
            </a:fld>
            <a:endParaRPr lang="en-AU"/>
          </a:p>
        </p:txBody>
      </p:sp>
      <p:sp>
        <p:nvSpPr>
          <p:cNvPr id="5" name="Footer Placeholder 3"/>
          <p:cNvSpPr>
            <a:spLocks noGrp="1"/>
          </p:cNvSpPr>
          <p:nvPr>
            <p:ph type="ftr" sz="quarter" idx="11"/>
          </p:nvPr>
        </p:nvSpPr>
        <p:spPr/>
        <p:txBody>
          <a:bodyPr/>
          <a:lstStyle/>
          <a:p>
            <a:endParaRPr lang="en-AU"/>
          </a:p>
        </p:txBody>
      </p:sp>
      <p:sp>
        <p:nvSpPr>
          <p:cNvPr id="6" name="Slide Number Placeholder 4"/>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69298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E0F090D-BFA8-45E2-8ACD-2248A79581D3}" type="datetimeFigureOut">
              <a:rPr lang="en-AU" smtClean="0"/>
              <a:t>25/08/2021</a:t>
            </a:fld>
            <a:endParaRPr lang="en-AU"/>
          </a:p>
        </p:txBody>
      </p:sp>
      <p:sp>
        <p:nvSpPr>
          <p:cNvPr id="5" name="Footer Placeholder 2"/>
          <p:cNvSpPr>
            <a:spLocks noGrp="1"/>
          </p:cNvSpPr>
          <p:nvPr>
            <p:ph type="ftr" sz="quarter" idx="11"/>
          </p:nvPr>
        </p:nvSpPr>
        <p:spPr/>
        <p:txBody>
          <a:bodyPr/>
          <a:lstStyle/>
          <a:p>
            <a:endParaRPr lang="en-AU"/>
          </a:p>
        </p:txBody>
      </p:sp>
      <p:sp>
        <p:nvSpPr>
          <p:cNvPr id="6" name="Slide Number Placeholder 3"/>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230320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E0F090D-BFA8-45E2-8ACD-2248A79581D3}" type="datetimeFigureOut">
              <a:rPr lang="en-AU" smtClean="0"/>
              <a:t>25/08/2021</a:t>
            </a:fld>
            <a:endParaRPr lang="en-AU"/>
          </a:p>
        </p:txBody>
      </p:sp>
      <p:sp>
        <p:nvSpPr>
          <p:cNvPr id="5" name="Footer Placeholder 5"/>
          <p:cNvSpPr>
            <a:spLocks noGrp="1"/>
          </p:cNvSpPr>
          <p:nvPr>
            <p:ph type="ftr" sz="quarter" idx="11"/>
          </p:nvPr>
        </p:nvSpPr>
        <p:spPr/>
        <p:txBody>
          <a:bodyPr/>
          <a:lstStyle/>
          <a:p>
            <a:endParaRPr lang="en-AU"/>
          </a:p>
        </p:txBody>
      </p:sp>
      <p:sp>
        <p:nvSpPr>
          <p:cNvPr id="6"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5258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25/08/2021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33581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E0F090D-BFA8-45E2-8ACD-2248A79581D3}" type="datetimeFigureOut">
              <a:rPr lang="en-AU" smtClean="0"/>
              <a:t>25/08/2021</a:t>
            </a:fld>
            <a:endParaRPr lang="en-A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C670C4A-D412-45E3-8E8D-7B22C4A7267C}" type="slidenum">
              <a:rPr lang="en-AU" smtClean="0"/>
              <a:t>‹#›</a:t>
            </a:fld>
            <a:endParaRPr lang="en-AU"/>
          </a:p>
        </p:txBody>
      </p:sp>
    </p:spTree>
    <p:extLst>
      <p:ext uri="{BB962C8B-B14F-4D97-AF65-F5344CB8AC3E}">
        <p14:creationId xmlns:p14="http://schemas.microsoft.com/office/powerpoint/2010/main" val="1363574651"/>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4906297" y="2057400"/>
            <a:ext cx="7207045" cy="3447533"/>
          </a:xfrm>
        </p:spPr>
        <p:txBody>
          <a:bodyPr>
            <a:noAutofit/>
          </a:bodyPr>
          <a:lstStyle/>
          <a:p>
            <a:pPr algn="ctr"/>
            <a:r>
              <a:rPr lang="en-AU" sz="7200" dirty="0">
                <a:effectLst>
                  <a:outerShdw blurRad="38100" dist="38100" dir="2700000" algn="tl">
                    <a:srgbClr val="000000">
                      <a:alpha val="43137"/>
                    </a:srgbClr>
                  </a:outerShdw>
                </a:effectLst>
              </a:rPr>
              <a:t>The Use of Force</a:t>
            </a: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213" y="1910481"/>
            <a:ext cx="4554742" cy="3037037"/>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983227" y="343903"/>
            <a:ext cx="10107310" cy="1049235"/>
          </a:xfrm>
        </p:spPr>
        <p:txBody>
          <a:bodyPr>
            <a:normAutofit/>
          </a:bodyPr>
          <a:lstStyle/>
          <a:p>
            <a:r>
              <a:rPr lang="en-AU" sz="4000" dirty="0"/>
              <a:t>Daniel’s Example</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937264" y="1734670"/>
            <a:ext cx="9511102" cy="4449819"/>
          </a:xfrm>
        </p:spPr>
        <p:txBody>
          <a:bodyPr>
            <a:noAutofit/>
          </a:bodyPr>
          <a:lstStyle/>
          <a:p>
            <a:pPr marL="0" indent="0" algn="just">
              <a:buNone/>
            </a:pPr>
            <a:r>
              <a:rPr lang="en-AU" sz="2400" dirty="0">
                <a:latin typeface="+mn-lt"/>
              </a:rPr>
              <a:t>Daniel 1 – The Health Test as to what you allow in your body</a:t>
            </a:r>
          </a:p>
          <a:p>
            <a:pPr marL="0" indent="0" algn="just">
              <a:buNone/>
            </a:pPr>
            <a:r>
              <a:rPr lang="en-AU" sz="2400" dirty="0">
                <a:latin typeface="+mn-lt"/>
              </a:rPr>
              <a:t>- Daniel request for the ability to take an alternative</a:t>
            </a:r>
          </a:p>
          <a:p>
            <a:pPr marL="0" indent="0" algn="just">
              <a:buNone/>
            </a:pPr>
            <a:r>
              <a:rPr lang="en-AU" sz="2400" dirty="0">
                <a:latin typeface="+mn-lt"/>
              </a:rPr>
              <a:t>Daniel 3 – The religious test of who you will worship</a:t>
            </a:r>
          </a:p>
          <a:p>
            <a:pPr marL="0" indent="0" algn="just">
              <a:buNone/>
            </a:pPr>
            <a:r>
              <a:rPr lang="en-AU" sz="2400" dirty="0">
                <a:latin typeface="+mn-lt"/>
              </a:rPr>
              <a:t>Shadrach, Meshach and Abednego are not cautious to answer the king in their decision even while remaining courteous.</a:t>
            </a:r>
          </a:p>
          <a:p>
            <a:pPr marL="0" indent="0" algn="just">
              <a:buNone/>
            </a:pPr>
            <a:endParaRPr lang="en-AU" sz="2400" dirty="0">
              <a:latin typeface="+mn-lt"/>
            </a:endParaRPr>
          </a:p>
        </p:txBody>
      </p:sp>
    </p:spTree>
    <p:extLst>
      <p:ext uri="{BB962C8B-B14F-4D97-AF65-F5344CB8AC3E}">
        <p14:creationId xmlns:p14="http://schemas.microsoft.com/office/powerpoint/2010/main" val="1030343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46112" y="343903"/>
            <a:ext cx="10107310" cy="1049235"/>
          </a:xfrm>
        </p:spPr>
        <p:txBody>
          <a:bodyPr>
            <a:normAutofit fontScale="90000"/>
          </a:bodyPr>
          <a:lstStyle/>
          <a:p>
            <a:r>
              <a:rPr lang="en-AU" sz="4000" dirty="0"/>
              <a:t>Asterix and </a:t>
            </a:r>
            <a:r>
              <a:rPr lang="en-AU" sz="4000" dirty="0" err="1"/>
              <a:t>Obelix</a:t>
            </a:r>
            <a:r>
              <a:rPr lang="en-AU" sz="4000" dirty="0"/>
              <a:t> 2017 Great Chariot Race</a:t>
            </a:r>
          </a:p>
        </p:txBody>
      </p:sp>
      <p:pic>
        <p:nvPicPr>
          <p:cNvPr id="7" name="Picture 6">
            <a:extLst>
              <a:ext uri="{FF2B5EF4-FFF2-40B4-BE49-F238E27FC236}">
                <a16:creationId xmlns:a16="http://schemas.microsoft.com/office/drawing/2014/main" id="{0419F22E-4D72-4B38-9B40-82C2343CD9BC}"/>
              </a:ext>
            </a:extLst>
          </p:cNvPr>
          <p:cNvPicPr>
            <a:picLocks noChangeAspect="1"/>
          </p:cNvPicPr>
          <p:nvPr/>
        </p:nvPicPr>
        <p:blipFill>
          <a:blip r:embed="rId2"/>
          <a:stretch>
            <a:fillRect/>
          </a:stretch>
        </p:blipFill>
        <p:spPr>
          <a:xfrm>
            <a:off x="646112" y="1295720"/>
            <a:ext cx="6639284" cy="5218377"/>
          </a:xfrm>
          <a:prstGeom prst="rect">
            <a:avLst/>
          </a:prstGeom>
        </p:spPr>
      </p:pic>
      <p:sp>
        <p:nvSpPr>
          <p:cNvPr id="8" name="TextBox 7">
            <a:extLst>
              <a:ext uri="{FF2B5EF4-FFF2-40B4-BE49-F238E27FC236}">
                <a16:creationId xmlns:a16="http://schemas.microsoft.com/office/drawing/2014/main" id="{EC556A28-826F-4C0A-8882-00071F4710F8}"/>
              </a:ext>
            </a:extLst>
          </p:cNvPr>
          <p:cNvSpPr txBox="1"/>
          <p:nvPr/>
        </p:nvSpPr>
        <p:spPr>
          <a:xfrm>
            <a:off x="7611035" y="1801906"/>
            <a:ext cx="3872753" cy="3046988"/>
          </a:xfrm>
          <a:prstGeom prst="rect">
            <a:avLst/>
          </a:prstGeom>
          <a:noFill/>
        </p:spPr>
        <p:txBody>
          <a:bodyPr wrap="square" rtlCol="0">
            <a:spAutoFit/>
          </a:bodyPr>
          <a:lstStyle/>
          <a:p>
            <a:pPr algn="ctr"/>
            <a:r>
              <a:rPr lang="en-AU" sz="4800" dirty="0"/>
              <a:t>“When you think Coronavirus, Think Rome”</a:t>
            </a:r>
          </a:p>
        </p:txBody>
      </p:sp>
    </p:spTree>
    <p:extLst>
      <p:ext uri="{BB962C8B-B14F-4D97-AF65-F5344CB8AC3E}">
        <p14:creationId xmlns:p14="http://schemas.microsoft.com/office/powerpoint/2010/main" val="905480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766482" y="410999"/>
            <a:ext cx="10168218" cy="776974"/>
          </a:xfrm>
        </p:spPr>
        <p:txBody>
          <a:bodyPr>
            <a:normAutofit/>
          </a:bodyPr>
          <a:lstStyle/>
          <a:p>
            <a:r>
              <a:rPr lang="en-AU" sz="4000" dirty="0"/>
              <a:t>The Titanic</a:t>
            </a:r>
          </a:p>
        </p:txBody>
      </p:sp>
      <p:pic>
        <p:nvPicPr>
          <p:cNvPr id="7" name="Picture 6">
            <a:extLst>
              <a:ext uri="{FF2B5EF4-FFF2-40B4-BE49-F238E27FC236}">
                <a16:creationId xmlns:a16="http://schemas.microsoft.com/office/drawing/2014/main" id="{5803F939-B286-4C1D-BBF3-12CA157776D2}"/>
              </a:ext>
            </a:extLst>
          </p:cNvPr>
          <p:cNvPicPr>
            <a:picLocks noChangeAspect="1"/>
          </p:cNvPicPr>
          <p:nvPr/>
        </p:nvPicPr>
        <p:blipFill>
          <a:blip r:embed="rId2"/>
          <a:stretch>
            <a:fillRect/>
          </a:stretch>
        </p:blipFill>
        <p:spPr>
          <a:xfrm>
            <a:off x="2112309" y="1187973"/>
            <a:ext cx="7967382" cy="5318433"/>
          </a:xfrm>
          <a:prstGeom prst="rect">
            <a:avLst/>
          </a:prstGeom>
        </p:spPr>
      </p:pic>
    </p:spTree>
    <p:extLst>
      <p:ext uri="{BB962C8B-B14F-4D97-AF65-F5344CB8AC3E}">
        <p14:creationId xmlns:p14="http://schemas.microsoft.com/office/powerpoint/2010/main" val="967538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3822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The Spirit of Freedom</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842247"/>
            <a:ext cx="10199237" cy="2769082"/>
          </a:xfrm>
        </p:spPr>
        <p:txBody>
          <a:bodyPr>
            <a:noAutofit/>
          </a:bodyPr>
          <a:lstStyle/>
          <a:p>
            <a:pPr marL="0" indent="0" algn="just">
              <a:buNone/>
            </a:pPr>
            <a:r>
              <a:rPr lang="en-AU" sz="2400" dirty="0">
                <a:latin typeface="+mn-lt"/>
              </a:rPr>
              <a:t>So speak and so do as those who will be judged by the law of liberty. James 2:12 </a:t>
            </a:r>
          </a:p>
          <a:p>
            <a:pPr marL="0" indent="0" algn="just">
              <a:buNone/>
            </a:pPr>
            <a:r>
              <a:rPr lang="en-AU" sz="2400" dirty="0">
                <a:latin typeface="+mn-lt"/>
              </a:rPr>
              <a:t>Therefore if the Son makes you free, you shall be free indeed. John 8:36 </a:t>
            </a:r>
          </a:p>
        </p:txBody>
      </p:sp>
    </p:spTree>
    <p:extLst>
      <p:ext uri="{BB962C8B-B14F-4D97-AF65-F5344CB8AC3E}">
        <p14:creationId xmlns:p14="http://schemas.microsoft.com/office/powerpoint/2010/main" val="3769290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Love Cannot be Commanded</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734670"/>
            <a:ext cx="10199237" cy="4302335"/>
          </a:xfrm>
        </p:spPr>
        <p:txBody>
          <a:bodyPr>
            <a:noAutofit/>
          </a:bodyPr>
          <a:lstStyle/>
          <a:p>
            <a:pPr marL="0" indent="0" algn="just">
              <a:buNone/>
            </a:pPr>
            <a:r>
              <a:rPr lang="en-AU" sz="2400" dirty="0">
                <a:latin typeface="+mn-lt"/>
              </a:rPr>
              <a:t>The exercise of force is contrary to the principles of God's government; He desires only the service of love; and love cannot be commanded; it cannot be won by force or authority. Only by love is love awakened. To know God is to love Him; His character must be manifested in contrast to the character of Satan. DA 22</a:t>
            </a:r>
          </a:p>
        </p:txBody>
      </p:sp>
    </p:spTree>
    <p:extLst>
      <p:ext uri="{BB962C8B-B14F-4D97-AF65-F5344CB8AC3E}">
        <p14:creationId xmlns:p14="http://schemas.microsoft.com/office/powerpoint/2010/main" val="435911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Last Resort</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4179794"/>
          </a:xfrm>
        </p:spPr>
        <p:txBody>
          <a:bodyPr>
            <a:noAutofit/>
          </a:bodyPr>
          <a:lstStyle/>
          <a:p>
            <a:pPr marL="0" indent="0" algn="just">
              <a:buNone/>
            </a:pPr>
            <a:r>
              <a:rPr lang="en-AU" sz="2400" dirty="0">
                <a:latin typeface="+mn-lt"/>
              </a:rPr>
              <a:t> Trial and persecution will come to all who, in obedience to the Word of God, refuse to worship this false sabbath. </a:t>
            </a:r>
            <a:r>
              <a:rPr lang="en-AU" sz="2400" dirty="0">
                <a:solidFill>
                  <a:srgbClr val="92D050"/>
                </a:solidFill>
                <a:latin typeface="+mn-lt"/>
              </a:rPr>
              <a:t>Force is the last resort of every false religion.</a:t>
            </a:r>
            <a:r>
              <a:rPr lang="en-AU" sz="2400" dirty="0">
                <a:latin typeface="+mn-lt"/>
              </a:rPr>
              <a:t> At first it tries attraction, as the king of Babylon tried the power of music and outward show. If these attractions, invented by men inspired by Satan, failed to make men worship the image, the hungry flames of the furnace were ready to consume them. So it will be now. The papacy has exercised her power to compel men to obey her, and she will continue to do so. We need the same spirit that was manifested by God's servants in the conflict with paganism (ST May 6, 1897).</a:t>
            </a:r>
          </a:p>
        </p:txBody>
      </p:sp>
    </p:spTree>
    <p:extLst>
      <p:ext uri="{BB962C8B-B14F-4D97-AF65-F5344CB8AC3E}">
        <p14:creationId xmlns:p14="http://schemas.microsoft.com/office/powerpoint/2010/main" val="2761078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Spirit of Romanism</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1299" y="1562100"/>
            <a:ext cx="10199237" cy="4356919"/>
          </a:xfrm>
        </p:spPr>
        <p:txBody>
          <a:bodyPr>
            <a:noAutofit/>
          </a:bodyPr>
          <a:lstStyle/>
          <a:p>
            <a:pPr marL="0" indent="0" algn="just">
              <a:buNone/>
            </a:pPr>
            <a:r>
              <a:rPr lang="en-AU" sz="2400" dirty="0">
                <a:latin typeface="+mn-lt"/>
              </a:rPr>
              <a:t> "The pacific tone of Rome in the United States does not imply a change of heart. She is tolerant where she is helpless. Says Bishop O'Connor: 'Religious liberty is merely endured until the opposite can be carried into effect without peril to the Catholic world.'. . . The archbishop of St. Louis once said: 'Heresy and unbelief are crimes; and in Christian countries, as in Italy and Spain, for instance, where all the people are Catholics, and where the Catholic religion is an essential part of the law of the land, they are punished as other crimes.'. . .  {GC 565.1} </a:t>
            </a:r>
          </a:p>
        </p:txBody>
      </p:sp>
    </p:spTree>
    <p:extLst>
      <p:ext uri="{BB962C8B-B14F-4D97-AF65-F5344CB8AC3E}">
        <p14:creationId xmlns:p14="http://schemas.microsoft.com/office/powerpoint/2010/main" val="3840475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Spirit of Romanism</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416859" y="1250540"/>
            <a:ext cx="11174506" cy="4356919"/>
          </a:xfrm>
        </p:spPr>
        <p:txBody>
          <a:bodyPr>
            <a:noAutofit/>
          </a:bodyPr>
          <a:lstStyle/>
          <a:p>
            <a:pPr marL="0" indent="0" algn="just">
              <a:buNone/>
            </a:pPr>
            <a:r>
              <a:rPr lang="en-AU" sz="2400" dirty="0">
                <a:latin typeface="+mn-lt"/>
              </a:rPr>
              <a:t>But Romanism as a system is no more in harmony with the gospel of Christ now than at any former period in her history. The Protestant churches are in great darkness, or they would discern the signs of the times. The Roman Church is far-reaching in her plans and modes of operation. She is employing every device to extend her influence and increase her power in preparation for a fierce and determined conflict to regain control of the world, to re-establish persecution, and to undo all that Protestantism has done. Catholicism is gaining ground upon every side. See the increasing number of her churches and chapels in Protestant countries. Look at the popularity of her colleges and seminaries in America, so widely patronized by Protestants. Look at the growth of ritualism in England and the frequent defections to the ranks of the Catholics. These things should awaken the anxiety of all who prize the pure principles of the gospel.  {GC 565.4} </a:t>
            </a:r>
          </a:p>
        </p:txBody>
      </p:sp>
    </p:spTree>
    <p:extLst>
      <p:ext uri="{BB962C8B-B14F-4D97-AF65-F5344CB8AC3E}">
        <p14:creationId xmlns:p14="http://schemas.microsoft.com/office/powerpoint/2010/main" val="3128588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00635" y="343903"/>
            <a:ext cx="10489901" cy="1049235"/>
          </a:xfrm>
        </p:spPr>
        <p:txBody>
          <a:bodyPr>
            <a:normAutofit/>
          </a:bodyPr>
          <a:lstStyle/>
          <a:p>
            <a:r>
              <a:rPr lang="en-AU" sz="4000" dirty="0"/>
              <a:t>Spirit of Romanism</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416859" y="1250540"/>
            <a:ext cx="11174506" cy="4356919"/>
          </a:xfrm>
        </p:spPr>
        <p:txBody>
          <a:bodyPr>
            <a:noAutofit/>
          </a:bodyPr>
          <a:lstStyle/>
          <a:p>
            <a:pPr marL="0" indent="0" algn="just">
              <a:buNone/>
            </a:pPr>
            <a:r>
              <a:rPr lang="en-AU" sz="2400" dirty="0">
                <a:latin typeface="+mn-lt"/>
              </a:rPr>
              <a:t> Protestants have tampered with and patronized popery; they have made compromises and concessions which papists themselves are surprised to see and fail to understand. Men are closing their eyes to the real character of Romanism and the dangers to be apprehended from her supremacy. </a:t>
            </a:r>
            <a:r>
              <a:rPr lang="en-AU" sz="2400" dirty="0">
                <a:solidFill>
                  <a:srgbClr val="92D050"/>
                </a:solidFill>
                <a:latin typeface="+mn-lt"/>
              </a:rPr>
              <a:t>The people need to be aroused to resist the advances of this most dangerous foe to civil and religious liberty.  </a:t>
            </a:r>
            <a:r>
              <a:rPr lang="en-AU" sz="2400" dirty="0">
                <a:latin typeface="+mn-lt"/>
              </a:rPr>
              <a:t>{GC 566.1} </a:t>
            </a:r>
          </a:p>
        </p:txBody>
      </p:sp>
    </p:spTree>
    <p:extLst>
      <p:ext uri="{BB962C8B-B14F-4D97-AF65-F5344CB8AC3E}">
        <p14:creationId xmlns:p14="http://schemas.microsoft.com/office/powerpoint/2010/main" val="1984470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00635" y="343903"/>
            <a:ext cx="10489901" cy="1049235"/>
          </a:xfrm>
        </p:spPr>
        <p:txBody>
          <a:bodyPr>
            <a:normAutofit/>
          </a:bodyPr>
          <a:lstStyle/>
          <a:p>
            <a:r>
              <a:rPr lang="en-AU" sz="4000" dirty="0"/>
              <a:t>No Condemnation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237129" y="1842229"/>
            <a:ext cx="9318812" cy="3173541"/>
          </a:xfrm>
        </p:spPr>
        <p:txBody>
          <a:bodyPr>
            <a:noAutofit/>
          </a:bodyPr>
          <a:lstStyle/>
          <a:p>
            <a:pPr marL="0" indent="0" algn="ctr">
              <a:buNone/>
            </a:pPr>
            <a:r>
              <a:rPr lang="en-AU" sz="3600" dirty="0">
                <a:latin typeface="+mn-lt"/>
              </a:rPr>
              <a:t>John 5:22  For the Father judges no one</a:t>
            </a:r>
          </a:p>
        </p:txBody>
      </p:sp>
    </p:spTree>
    <p:extLst>
      <p:ext uri="{BB962C8B-B14F-4D97-AF65-F5344CB8AC3E}">
        <p14:creationId xmlns:p14="http://schemas.microsoft.com/office/powerpoint/2010/main" val="672137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385482" y="343903"/>
            <a:ext cx="10705055" cy="1049235"/>
          </a:xfrm>
        </p:spPr>
        <p:txBody>
          <a:bodyPr>
            <a:normAutofit/>
          </a:bodyPr>
          <a:lstStyle/>
          <a:p>
            <a:r>
              <a:rPr lang="en-AU" sz="4000" dirty="0"/>
              <a:t>Dr E.J. Waggoner</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309282" y="1205173"/>
            <a:ext cx="11497236" cy="4159045"/>
          </a:xfrm>
        </p:spPr>
        <p:txBody>
          <a:bodyPr>
            <a:noAutofit/>
          </a:bodyPr>
          <a:lstStyle/>
          <a:p>
            <a:pPr marL="0" indent="0" algn="just">
              <a:buNone/>
            </a:pPr>
            <a:r>
              <a:rPr lang="en-AU" sz="2400" dirty="0">
                <a:latin typeface="+mn-lt"/>
              </a:rPr>
              <a:t>The Church Times, commenting on the failure of </a:t>
            </a:r>
            <a:r>
              <a:rPr lang="en-AU" sz="2400" dirty="0">
                <a:solidFill>
                  <a:srgbClr val="92D050"/>
                </a:solidFill>
                <a:latin typeface="+mn-lt"/>
              </a:rPr>
              <a:t>the proposal in Parliament to make vaccination universally</a:t>
            </a:r>
            <a:r>
              <a:rPr lang="en-AU" sz="2400" dirty="0">
                <a:latin typeface="+mn-lt"/>
              </a:rPr>
              <a:t> compulsory says: "If there is anything in vaccination statistics, or if it is believed to be a safeguard against the disease of small-pox, it is absurd to allow the conscientious objector to roam at large. He is as great a danger to the community as a mad dog." </a:t>
            </a:r>
            <a:r>
              <a:rPr lang="en-AU" sz="2400" dirty="0">
                <a:solidFill>
                  <a:srgbClr val="92D050"/>
                </a:solidFill>
                <a:latin typeface="+mn-lt"/>
              </a:rPr>
              <a:t>Without expressing any opinion as to the value of vaccination, it seems evident that such language as this breathes the very spirit of the Roman Catholic Inquisition. </a:t>
            </a:r>
            <a:r>
              <a:rPr lang="en-AU" sz="2400" dirty="0">
                <a:latin typeface="+mn-lt"/>
              </a:rPr>
              <a:t>If it is considered absurd to allow the conscientious objector to the opinions of the majority on this subject to roam at large, the next step would be to cage the conscientious dissenter from the Established Church. And a question arises here: If vaccination be indeed a safeguard against small-pox, how can a conscientious objector be as dangerous as a mad dog? What harm could he do in a community of vaccinated persons? {March 6, 1902 EJW, PTUK 157.15} </a:t>
            </a:r>
            <a:endParaRPr lang="en-AU" sz="2400" dirty="0">
              <a:solidFill>
                <a:srgbClr val="92D050"/>
              </a:solidFill>
              <a:latin typeface="+mn-lt"/>
            </a:endParaRPr>
          </a:p>
        </p:txBody>
      </p:sp>
    </p:spTree>
    <p:extLst>
      <p:ext uri="{BB962C8B-B14F-4D97-AF65-F5344CB8AC3E}">
        <p14:creationId xmlns:p14="http://schemas.microsoft.com/office/powerpoint/2010/main" val="30807553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19994</TotalTime>
  <Words>907</Words>
  <Application>Microsoft Office PowerPoint</Application>
  <PresentationFormat>Widescreen</PresentationFormat>
  <Paragraphs>26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Wingdings 3</vt:lpstr>
      <vt:lpstr>Ion</vt:lpstr>
      <vt:lpstr>The Use of Force</vt:lpstr>
      <vt:lpstr>The Spirit of Freedom</vt:lpstr>
      <vt:lpstr>Love Cannot be Commanded</vt:lpstr>
      <vt:lpstr>Last Resort</vt:lpstr>
      <vt:lpstr>Spirit of Romanism</vt:lpstr>
      <vt:lpstr>Spirit of Romanism</vt:lpstr>
      <vt:lpstr>Spirit of Romanism</vt:lpstr>
      <vt:lpstr>No Condemnation</vt:lpstr>
      <vt:lpstr>Dr E.J. Waggoner</vt:lpstr>
      <vt:lpstr>Daniel’s Example</vt:lpstr>
      <vt:lpstr>Asterix and Obelix 2017 Great Chariot Race</vt:lpstr>
      <vt:lpstr>The Titanic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Ebens</dc:creator>
  <cp:lastModifiedBy>Adrian Ebens</cp:lastModifiedBy>
  <cp:revision>377</cp:revision>
  <dcterms:created xsi:type="dcterms:W3CDTF">2020-11-26T04:46:46Z</dcterms:created>
  <dcterms:modified xsi:type="dcterms:W3CDTF">2021-08-25T08:21:28Z</dcterms:modified>
</cp:coreProperties>
</file>