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sldIdLst>
    <p:sldId id="256" r:id="rId2"/>
    <p:sldId id="257" r:id="rId3"/>
    <p:sldId id="259" r:id="rId4"/>
    <p:sldId id="258" r:id="rId5"/>
    <p:sldId id="278" r:id="rId6"/>
    <p:sldId id="260"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9" r:id="rId21"/>
    <p:sldId id="261" r:id="rId22"/>
    <p:sldId id="286" r:id="rId23"/>
    <p:sldId id="287" r:id="rId24"/>
    <p:sldId id="262" r:id="rId25"/>
    <p:sldId id="289" r:id="rId26"/>
    <p:sldId id="290" r:id="rId27"/>
    <p:sldId id="291" r:id="rId28"/>
    <p:sldId id="292" r:id="rId29"/>
    <p:sldId id="293" r:id="rId30"/>
    <p:sldId id="297" r:id="rId31"/>
    <p:sldId id="294" r:id="rId32"/>
    <p:sldId id="295" r:id="rId33"/>
    <p:sldId id="296" r:id="rId34"/>
    <p:sldId id="288" r:id="rId35"/>
    <p:sldId id="299" r:id="rId36"/>
    <p:sldId id="300" r:id="rId37"/>
    <p:sldId id="301" r:id="rId38"/>
    <p:sldId id="298" r:id="rId39"/>
    <p:sldId id="280" r:id="rId40"/>
    <p:sldId id="281" r:id="rId41"/>
    <p:sldId id="282" r:id="rId42"/>
    <p:sldId id="283" r:id="rId43"/>
    <p:sldId id="284" r:id="rId44"/>
    <p:sldId id="302" r:id="rId45"/>
    <p:sldId id="312" r:id="rId46"/>
    <p:sldId id="313" r:id="rId47"/>
    <p:sldId id="314" r:id="rId48"/>
    <p:sldId id="315" r:id="rId49"/>
    <p:sldId id="316" r:id="rId50"/>
    <p:sldId id="317" r:id="rId51"/>
    <p:sldId id="322" r:id="rId52"/>
    <p:sldId id="321" r:id="rId53"/>
    <p:sldId id="318" r:id="rId54"/>
    <p:sldId id="319" r:id="rId55"/>
    <p:sldId id="323" r:id="rId56"/>
    <p:sldId id="324" r:id="rId57"/>
    <p:sldId id="325" r:id="rId58"/>
    <p:sldId id="326" r:id="rId59"/>
    <p:sldId id="327" r:id="rId60"/>
    <p:sldId id="320" r:id="rId61"/>
    <p:sldId id="328" r:id="rId62"/>
    <p:sldId id="329" r:id="rId63"/>
    <p:sldId id="330" r:id="rId64"/>
    <p:sldId id="331" r:id="rId65"/>
    <p:sldId id="332" r:id="rId66"/>
    <p:sldId id="305" r:id="rId67"/>
    <p:sldId id="306" r:id="rId68"/>
    <p:sldId id="307" r:id="rId69"/>
    <p:sldId id="308" r:id="rId70"/>
    <p:sldId id="309" r:id="rId71"/>
    <p:sldId id="310" r:id="rId72"/>
    <p:sldId id="333" r:id="rId73"/>
    <p:sldId id="311" r:id="rId74"/>
    <p:sldId id="304" r:id="rId75"/>
    <p:sldId id="344" r:id="rId76"/>
    <p:sldId id="345" r:id="rId77"/>
    <p:sldId id="346" r:id="rId78"/>
    <p:sldId id="347" r:id="rId79"/>
    <p:sldId id="353" r:id="rId80"/>
    <p:sldId id="348" r:id="rId81"/>
    <p:sldId id="355" r:id="rId82"/>
    <p:sldId id="349" r:id="rId83"/>
    <p:sldId id="359" r:id="rId84"/>
    <p:sldId id="358" r:id="rId85"/>
    <p:sldId id="357" r:id="rId86"/>
    <p:sldId id="356" r:id="rId87"/>
    <p:sldId id="343" r:id="rId88"/>
    <p:sldId id="360" r:id="rId89"/>
    <p:sldId id="285" r:id="rId9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288"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B55C34-6AC2-424C-8E3C-736AAAF31A70}" type="datetimeFigureOut">
              <a:rPr lang="en-AU" smtClean="0"/>
              <a:t>12/06/2021</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5EDD91-C72F-4AEB-949D-93D7A870ACFE}" type="slidenum">
              <a:rPr lang="en-AU" smtClean="0"/>
              <a:t>‹#›</a:t>
            </a:fld>
            <a:endParaRPr lang="en-AU"/>
          </a:p>
        </p:txBody>
      </p:sp>
    </p:spTree>
    <p:extLst>
      <p:ext uri="{BB962C8B-B14F-4D97-AF65-F5344CB8AC3E}">
        <p14:creationId xmlns:p14="http://schemas.microsoft.com/office/powerpoint/2010/main" val="4210389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25EDD91-C72F-4AEB-949D-93D7A870ACFE}" type="slidenum">
              <a:rPr lang="en-AU" smtClean="0"/>
              <a:t>30</a:t>
            </a:fld>
            <a:endParaRPr lang="en-AU"/>
          </a:p>
        </p:txBody>
      </p:sp>
    </p:spTree>
    <p:extLst>
      <p:ext uri="{BB962C8B-B14F-4D97-AF65-F5344CB8AC3E}">
        <p14:creationId xmlns:p14="http://schemas.microsoft.com/office/powerpoint/2010/main" val="270316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Your lies will come to nothing.</a:t>
            </a:r>
            <a:endParaRPr lang="en-AU" dirty="0"/>
          </a:p>
        </p:txBody>
      </p:sp>
      <p:sp>
        <p:nvSpPr>
          <p:cNvPr id="4" name="Slide Number Placeholder 3"/>
          <p:cNvSpPr>
            <a:spLocks noGrp="1"/>
          </p:cNvSpPr>
          <p:nvPr>
            <p:ph type="sldNum" sz="quarter" idx="10"/>
          </p:nvPr>
        </p:nvSpPr>
        <p:spPr/>
        <p:txBody>
          <a:bodyPr/>
          <a:lstStyle/>
          <a:p>
            <a:fld id="{925EDD91-C72F-4AEB-949D-93D7A870ACFE}" type="slidenum">
              <a:rPr lang="en-AU" smtClean="0"/>
              <a:t>80</a:t>
            </a:fld>
            <a:endParaRPr lang="en-AU"/>
          </a:p>
        </p:txBody>
      </p:sp>
    </p:spTree>
    <p:extLst>
      <p:ext uri="{BB962C8B-B14F-4D97-AF65-F5344CB8AC3E}">
        <p14:creationId xmlns:p14="http://schemas.microsoft.com/office/powerpoint/2010/main" val="2552423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7B36E51-9E5F-44F3-ACE9-800AD44742B2}" type="datetimeFigureOut">
              <a:rPr lang="en-AU" smtClean="0"/>
              <a:t>12/06/2021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1400576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7B36E51-9E5F-44F3-ACE9-800AD44742B2}" type="datetimeFigureOut">
              <a:rPr lang="en-AU" smtClean="0"/>
              <a:t>12/06/2021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427040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7B36E51-9E5F-44F3-ACE9-800AD44742B2}" type="datetimeFigureOut">
              <a:rPr lang="en-AU" smtClean="0"/>
              <a:t>12/06/2021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355814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7B36E51-9E5F-44F3-ACE9-800AD44742B2}" type="datetimeFigureOut">
              <a:rPr lang="en-AU" smtClean="0"/>
              <a:t>12/06/2021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1766083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36E51-9E5F-44F3-ACE9-800AD44742B2}" type="datetimeFigureOut">
              <a:rPr lang="en-AU" smtClean="0"/>
              <a:t>12/06/2021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1718650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7B36E51-9E5F-44F3-ACE9-800AD44742B2}" type="datetimeFigureOut">
              <a:rPr lang="en-AU" smtClean="0"/>
              <a:t>12/06/2021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527381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7B36E51-9E5F-44F3-ACE9-800AD44742B2}" type="datetimeFigureOut">
              <a:rPr lang="en-AU" smtClean="0"/>
              <a:t>12/06/2021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121370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7B36E51-9E5F-44F3-ACE9-800AD44742B2}" type="datetimeFigureOut">
              <a:rPr lang="en-AU" smtClean="0"/>
              <a:t>12/06/2021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45131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36E51-9E5F-44F3-ACE9-800AD44742B2}" type="datetimeFigureOut">
              <a:rPr lang="en-AU" smtClean="0"/>
              <a:t>12/06/2021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202277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36E51-9E5F-44F3-ACE9-800AD44742B2}" type="datetimeFigureOut">
              <a:rPr lang="en-AU" smtClean="0"/>
              <a:t>12/06/2021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192234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36E51-9E5F-44F3-ACE9-800AD44742B2}" type="datetimeFigureOut">
              <a:rPr lang="en-AU" smtClean="0"/>
              <a:t>12/06/2021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218AD1-5354-4D2F-A3F4-A7A468352DFD}" type="slidenum">
              <a:rPr lang="en-AU" smtClean="0"/>
              <a:t>‹#›</a:t>
            </a:fld>
            <a:endParaRPr lang="en-AU"/>
          </a:p>
        </p:txBody>
      </p:sp>
    </p:spTree>
    <p:extLst>
      <p:ext uri="{BB962C8B-B14F-4D97-AF65-F5344CB8AC3E}">
        <p14:creationId xmlns:p14="http://schemas.microsoft.com/office/powerpoint/2010/main" val="251594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7B36E51-9E5F-44F3-ACE9-800AD44742B2}" type="datetimeFigureOut">
              <a:rPr lang="en-AU" smtClean="0"/>
              <a:t>12/06/2021</a:t>
            </a:fld>
            <a:endParaRPr lang="en-AU"/>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218AD1-5354-4D2F-A3F4-A7A468352DFD}" type="slidenum">
              <a:rPr lang="en-AU" smtClean="0"/>
              <a:t>‹#›</a:t>
            </a:fld>
            <a:endParaRPr lang="en-AU"/>
          </a:p>
        </p:txBody>
      </p:sp>
    </p:spTree>
    <p:extLst>
      <p:ext uri="{BB962C8B-B14F-4D97-AF65-F5344CB8AC3E}">
        <p14:creationId xmlns:p14="http://schemas.microsoft.com/office/powerpoint/2010/main" val="2716078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33468"/>
            <a:ext cx="7772400" cy="1102519"/>
          </a:xfrm>
          <a:effectLst>
            <a:reflection blurRad="6350" stA="50000" endA="300" endPos="90000" dist="50800" dir="5400000" sy="-100000" algn="bl" rotWithShape="0"/>
          </a:effectLst>
        </p:spPr>
        <p:txBody>
          <a:bodyPr>
            <a:normAutofit/>
          </a:bodyPr>
          <a:lstStyle/>
          <a:p>
            <a:r>
              <a:rPr lang="en-AU" sz="5400" b="1" dirty="0" smtClean="0"/>
              <a:t>What the Hell</a:t>
            </a:r>
            <a:endParaRPr lang="en-AU" sz="5400" b="1" dirty="0"/>
          </a:p>
        </p:txBody>
      </p:sp>
      <p:sp>
        <p:nvSpPr>
          <p:cNvPr id="3" name="Subtitle 2"/>
          <p:cNvSpPr>
            <a:spLocks noGrp="1"/>
          </p:cNvSpPr>
          <p:nvPr>
            <p:ph type="subTitle" idx="1"/>
          </p:nvPr>
        </p:nvSpPr>
        <p:spPr>
          <a:xfrm>
            <a:off x="1371600" y="2193708"/>
            <a:ext cx="6400800" cy="1314450"/>
          </a:xfrm>
          <a:effectLst/>
        </p:spPr>
        <p:txBody>
          <a:bodyPr>
            <a:noAutofit/>
          </a:bodyPr>
          <a:lstStyle/>
          <a:p>
            <a:r>
              <a:rPr lang="en-AU" sz="5400" b="1" dirty="0" smtClean="0">
                <a:solidFill>
                  <a:schemeClr val="tx1"/>
                </a:solidFill>
              </a:rPr>
              <a:t>From Tradition</a:t>
            </a:r>
          </a:p>
          <a:p>
            <a:r>
              <a:rPr lang="en-AU" sz="8000" b="1" dirty="0" smtClean="0">
                <a:solidFill>
                  <a:schemeClr val="tx1"/>
                </a:solidFill>
              </a:rPr>
              <a:t>To Truth</a:t>
            </a:r>
            <a:endParaRPr lang="en-AU" sz="8000" b="1" dirty="0">
              <a:solidFill>
                <a:schemeClr val="tx1"/>
              </a:solidFill>
            </a:endParaRPr>
          </a:p>
        </p:txBody>
      </p:sp>
      <p:pic>
        <p:nvPicPr>
          <p:cNvPr id="1026" name="Picture 2" descr="Winner of Alan Alda's 'Flame Challenge' Draws on Animation and Song | Live  Scien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97335"/>
            <a:ext cx="992529" cy="1156917"/>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6" name="Picture 2" descr="Winner of Alan Alda's 'Flame Challenge' Draws on Animation and Song | Live  Scien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7263" y="-92546"/>
            <a:ext cx="992529" cy="1156917"/>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158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923678"/>
            <a:ext cx="6624736" cy="1815882"/>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Mat 16:18</a:t>
            </a:r>
            <a:r>
              <a:rPr lang="en-US" sz="2800" b="1" dirty="0"/>
              <a:t>  And I say also unto thee, That thou art Peter, and upon this rock I will build my church; and the gates of </a:t>
            </a:r>
            <a:r>
              <a:rPr lang="en-US" sz="2800" b="1" dirty="0">
                <a:solidFill>
                  <a:srgbClr val="FF0000"/>
                </a:solidFill>
              </a:rPr>
              <a:t>hell</a:t>
            </a:r>
            <a:r>
              <a:rPr lang="en-US" sz="2800" b="1" dirty="0"/>
              <a:t> shall not prevail against it.</a:t>
            </a:r>
            <a:endParaRPr lang="en-AU" sz="2800" b="1" dirty="0"/>
          </a:p>
        </p:txBody>
      </p:sp>
      <p:sp>
        <p:nvSpPr>
          <p:cNvPr id="9" name="TextBox 8"/>
          <p:cNvSpPr txBox="1"/>
          <p:nvPr/>
        </p:nvSpPr>
        <p:spPr>
          <a:xfrm>
            <a:off x="4434788" y="3867894"/>
            <a:ext cx="497252" cy="830997"/>
          </a:xfrm>
          <a:prstGeom prst="rect">
            <a:avLst/>
          </a:prstGeom>
          <a:noFill/>
        </p:spPr>
        <p:txBody>
          <a:bodyPr wrap="none" rtlCol="0">
            <a:spAutoFit/>
          </a:bodyPr>
          <a:lstStyle/>
          <a:p>
            <a:r>
              <a:rPr lang="en-AU" sz="4800" dirty="0"/>
              <a:t>6</a:t>
            </a:r>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10</a:t>
            </a:r>
            <a:endParaRPr lang="en-AU" dirty="0">
              <a:solidFill>
                <a:srgbClr val="FFFF00"/>
              </a:solidFill>
            </a:endParaRP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923678"/>
            <a:ext cx="6624736" cy="2246769"/>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Mat 18:9</a:t>
            </a:r>
            <a:r>
              <a:rPr lang="en-US" sz="2800" b="1" dirty="0"/>
              <a:t>  And if thine eye offend thee, pluck it out, and cast </a:t>
            </a:r>
            <a:r>
              <a:rPr lang="en-US" sz="2800" b="1" i="1" dirty="0"/>
              <a:t>it</a:t>
            </a:r>
            <a:r>
              <a:rPr lang="en-US" sz="2800" b="1" dirty="0"/>
              <a:t> from thee: it is better for thee to enter into life with one eye, rather than having two eyes to be cast into </a:t>
            </a:r>
            <a:r>
              <a:rPr lang="en-US" sz="2800" b="1" dirty="0">
                <a:solidFill>
                  <a:srgbClr val="FF0000"/>
                </a:solidFill>
              </a:rPr>
              <a:t>hell fire</a:t>
            </a:r>
            <a:r>
              <a:rPr lang="en-US" sz="2800" b="1" dirty="0"/>
              <a:t>.</a:t>
            </a:r>
            <a:endParaRPr lang="en-AU" sz="2800" b="1" dirty="0"/>
          </a:p>
        </p:txBody>
      </p:sp>
      <p:sp>
        <p:nvSpPr>
          <p:cNvPr id="9" name="TextBox 8"/>
          <p:cNvSpPr txBox="1"/>
          <p:nvPr/>
        </p:nvSpPr>
        <p:spPr>
          <a:xfrm>
            <a:off x="4434788" y="3867894"/>
            <a:ext cx="497252" cy="830997"/>
          </a:xfrm>
          <a:prstGeom prst="rect">
            <a:avLst/>
          </a:prstGeom>
          <a:noFill/>
        </p:spPr>
        <p:txBody>
          <a:bodyPr wrap="none" rtlCol="0">
            <a:spAutoFit/>
          </a:bodyPr>
          <a:lstStyle/>
          <a:p>
            <a:r>
              <a:rPr lang="en-AU" sz="4800" dirty="0"/>
              <a:t>7</a:t>
            </a:r>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11</a:t>
            </a:r>
            <a:endParaRPr lang="en-AU" dirty="0">
              <a:solidFill>
                <a:srgbClr val="FFFF00"/>
              </a:solidFill>
            </a:endParaRP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779662"/>
            <a:ext cx="6624736" cy="2246769"/>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Mat 23:15</a:t>
            </a:r>
            <a:r>
              <a:rPr lang="en-US" sz="2800" b="1" dirty="0"/>
              <a:t>  Woe unto you, scribes and Pharisees, hypocrites! for ye compass sea and land to make one proselyte, and when he is made, ye make him twofold more the child of </a:t>
            </a:r>
            <a:r>
              <a:rPr lang="en-US" sz="2800" b="1" dirty="0">
                <a:solidFill>
                  <a:srgbClr val="FF0000"/>
                </a:solidFill>
              </a:rPr>
              <a:t>hell</a:t>
            </a:r>
            <a:r>
              <a:rPr lang="en-US" sz="2800" b="1" dirty="0"/>
              <a:t> than yourselves.</a:t>
            </a:r>
            <a:endParaRPr lang="en-AU" sz="2800" b="1" dirty="0"/>
          </a:p>
        </p:txBody>
      </p:sp>
      <p:sp>
        <p:nvSpPr>
          <p:cNvPr id="9" name="TextBox 8"/>
          <p:cNvSpPr txBox="1"/>
          <p:nvPr/>
        </p:nvSpPr>
        <p:spPr>
          <a:xfrm>
            <a:off x="4434788" y="3867894"/>
            <a:ext cx="497252" cy="830997"/>
          </a:xfrm>
          <a:prstGeom prst="rect">
            <a:avLst/>
          </a:prstGeom>
          <a:noFill/>
        </p:spPr>
        <p:txBody>
          <a:bodyPr wrap="none" rtlCol="0">
            <a:spAutoFit/>
          </a:bodyPr>
          <a:lstStyle/>
          <a:p>
            <a:r>
              <a:rPr lang="en-AU" sz="4800" dirty="0"/>
              <a:t>8</a:t>
            </a:r>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12</a:t>
            </a:r>
            <a:endParaRPr lang="en-AU" dirty="0">
              <a:solidFill>
                <a:srgbClr val="FFFF00"/>
              </a:solidFill>
            </a:endParaRP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923678"/>
            <a:ext cx="6624736" cy="1384995"/>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Mat 23:33</a:t>
            </a:r>
            <a:r>
              <a:rPr lang="en-US" sz="2800" b="1" dirty="0"/>
              <a:t>  </a:t>
            </a:r>
            <a:r>
              <a:rPr lang="en-US" sz="2800" b="1" i="1" dirty="0"/>
              <a:t>Ye</a:t>
            </a:r>
            <a:r>
              <a:rPr lang="en-US" sz="2800" b="1" dirty="0"/>
              <a:t> serpents, </a:t>
            </a:r>
            <a:r>
              <a:rPr lang="en-US" sz="2800" b="1" i="1" dirty="0"/>
              <a:t>ye</a:t>
            </a:r>
            <a:r>
              <a:rPr lang="en-US" sz="2800" b="1" dirty="0"/>
              <a:t> generation of vipers, how can ye escape the damnation of </a:t>
            </a:r>
            <a:r>
              <a:rPr lang="en-US" sz="2800" b="1" dirty="0">
                <a:solidFill>
                  <a:srgbClr val="FF0000"/>
                </a:solidFill>
              </a:rPr>
              <a:t>hell</a:t>
            </a:r>
            <a:r>
              <a:rPr lang="en-US" sz="2800" b="1" dirty="0"/>
              <a:t>?</a:t>
            </a:r>
            <a:endParaRPr lang="en-AU" sz="2800" b="1" dirty="0"/>
          </a:p>
        </p:txBody>
      </p:sp>
      <p:sp>
        <p:nvSpPr>
          <p:cNvPr id="9" name="TextBox 8"/>
          <p:cNvSpPr txBox="1"/>
          <p:nvPr/>
        </p:nvSpPr>
        <p:spPr>
          <a:xfrm>
            <a:off x="4434788" y="3867894"/>
            <a:ext cx="497252" cy="830997"/>
          </a:xfrm>
          <a:prstGeom prst="rect">
            <a:avLst/>
          </a:prstGeom>
          <a:noFill/>
        </p:spPr>
        <p:txBody>
          <a:bodyPr wrap="none" rtlCol="0">
            <a:spAutoFit/>
          </a:bodyPr>
          <a:lstStyle/>
          <a:p>
            <a:r>
              <a:rPr lang="en-AU" sz="4800" dirty="0"/>
              <a:t>9</a:t>
            </a:r>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13</a:t>
            </a:r>
            <a:endParaRPr lang="en-AU" dirty="0">
              <a:solidFill>
                <a:srgbClr val="FFFF00"/>
              </a:solidFill>
            </a:endParaRP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779662"/>
            <a:ext cx="6624736" cy="2246769"/>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Mar 9:43</a:t>
            </a:r>
            <a:r>
              <a:rPr lang="en-US" sz="2800" b="1" dirty="0"/>
              <a:t>  And if thy hand offend thee, cut it off: it is better for thee to enter into life maimed, than having two hands to go into hell, into </a:t>
            </a:r>
            <a:r>
              <a:rPr lang="en-US" sz="2800" b="1" dirty="0">
                <a:solidFill>
                  <a:srgbClr val="FF0000"/>
                </a:solidFill>
              </a:rPr>
              <a:t>the fire that never shall be quenched</a:t>
            </a:r>
            <a:r>
              <a:rPr lang="en-US" sz="2800" b="1" dirty="0"/>
              <a:t>:</a:t>
            </a:r>
            <a:endParaRPr lang="en-AU" sz="2800" b="1" dirty="0"/>
          </a:p>
        </p:txBody>
      </p:sp>
      <p:sp>
        <p:nvSpPr>
          <p:cNvPr id="9" name="TextBox 8"/>
          <p:cNvSpPr txBox="1"/>
          <p:nvPr/>
        </p:nvSpPr>
        <p:spPr>
          <a:xfrm>
            <a:off x="4211960" y="3867894"/>
            <a:ext cx="809837" cy="830997"/>
          </a:xfrm>
          <a:prstGeom prst="rect">
            <a:avLst/>
          </a:prstGeom>
          <a:noFill/>
        </p:spPr>
        <p:txBody>
          <a:bodyPr wrap="none" rtlCol="0">
            <a:spAutoFit/>
          </a:bodyPr>
          <a:lstStyle/>
          <a:p>
            <a:r>
              <a:rPr lang="en-AU" sz="4800" dirty="0" smtClean="0"/>
              <a:t>10</a:t>
            </a:r>
            <a:endParaRPr lang="en-AU" sz="4800" dirty="0"/>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14</a:t>
            </a:r>
            <a:endParaRPr lang="en-AU" dirty="0">
              <a:solidFill>
                <a:srgbClr val="FFFF00"/>
              </a:solidFill>
            </a:endParaRP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779662"/>
            <a:ext cx="6624736" cy="2246769"/>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Mar 9:45</a:t>
            </a:r>
            <a:r>
              <a:rPr lang="en-US" sz="2800" b="1" dirty="0"/>
              <a:t>  And if thy foot offend thee, cut it off: it is better for thee to enter halt into life, than having two feet to be cast into hell, into </a:t>
            </a:r>
            <a:r>
              <a:rPr lang="en-US" sz="2800" b="1" dirty="0">
                <a:solidFill>
                  <a:srgbClr val="FF0000"/>
                </a:solidFill>
              </a:rPr>
              <a:t>the fire that never shall be quenched</a:t>
            </a:r>
            <a:r>
              <a:rPr lang="en-US" sz="2800" b="1" dirty="0"/>
              <a:t>:</a:t>
            </a:r>
            <a:endParaRPr lang="en-AU" sz="2800" b="1" dirty="0"/>
          </a:p>
        </p:txBody>
      </p:sp>
      <p:sp>
        <p:nvSpPr>
          <p:cNvPr id="9" name="TextBox 8"/>
          <p:cNvSpPr txBox="1"/>
          <p:nvPr/>
        </p:nvSpPr>
        <p:spPr>
          <a:xfrm>
            <a:off x="4211960" y="3867894"/>
            <a:ext cx="809837" cy="830997"/>
          </a:xfrm>
          <a:prstGeom prst="rect">
            <a:avLst/>
          </a:prstGeom>
          <a:noFill/>
        </p:spPr>
        <p:txBody>
          <a:bodyPr wrap="none" rtlCol="0">
            <a:spAutoFit/>
          </a:bodyPr>
          <a:lstStyle/>
          <a:p>
            <a:r>
              <a:rPr lang="en-AU" sz="4800" dirty="0" smtClean="0"/>
              <a:t>11</a:t>
            </a:r>
            <a:endParaRPr lang="en-AU" sz="4800" dirty="0"/>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15</a:t>
            </a:r>
            <a:endParaRPr lang="en-AU" dirty="0">
              <a:solidFill>
                <a:srgbClr val="FFFF00"/>
              </a:solidFill>
            </a:endParaRP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779662"/>
            <a:ext cx="6624736" cy="2246769"/>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Mar 9:47</a:t>
            </a:r>
            <a:r>
              <a:rPr lang="en-US" sz="2800" b="1" dirty="0"/>
              <a:t>  And if thine eye offend thee, pluck it out: it is better for thee to enter into the kingdom of God with one eye, than having two eyes to be cast into </a:t>
            </a:r>
            <a:r>
              <a:rPr lang="en-US" sz="2800" b="1" dirty="0">
                <a:solidFill>
                  <a:srgbClr val="FF0000"/>
                </a:solidFill>
              </a:rPr>
              <a:t>hell fire:</a:t>
            </a:r>
            <a:endParaRPr lang="en-AU" sz="2800" b="1" dirty="0">
              <a:solidFill>
                <a:srgbClr val="FF0000"/>
              </a:solidFill>
            </a:endParaRPr>
          </a:p>
        </p:txBody>
      </p:sp>
      <p:sp>
        <p:nvSpPr>
          <p:cNvPr id="9" name="TextBox 8"/>
          <p:cNvSpPr txBox="1"/>
          <p:nvPr/>
        </p:nvSpPr>
        <p:spPr>
          <a:xfrm>
            <a:off x="4211960" y="3867894"/>
            <a:ext cx="809837" cy="830997"/>
          </a:xfrm>
          <a:prstGeom prst="rect">
            <a:avLst/>
          </a:prstGeom>
          <a:noFill/>
        </p:spPr>
        <p:txBody>
          <a:bodyPr wrap="none" rtlCol="0">
            <a:spAutoFit/>
          </a:bodyPr>
          <a:lstStyle/>
          <a:p>
            <a:r>
              <a:rPr lang="en-AU" sz="4800" dirty="0" smtClean="0"/>
              <a:t>12</a:t>
            </a:r>
            <a:endParaRPr lang="en-AU" sz="4800" dirty="0"/>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a:solidFill>
                  <a:srgbClr val="FFFF00"/>
                </a:solidFill>
              </a:rPr>
              <a:t>1</a:t>
            </a:r>
            <a:r>
              <a:rPr lang="en-AU" dirty="0" smtClean="0">
                <a:solidFill>
                  <a:srgbClr val="FFFF00"/>
                </a:solidFill>
              </a:rPr>
              <a:t>6</a:t>
            </a:r>
            <a:endParaRPr lang="en-AU" dirty="0">
              <a:solidFill>
                <a:srgbClr val="FFFF00"/>
              </a:solidFill>
            </a:endParaRP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923678"/>
            <a:ext cx="6624736" cy="1384995"/>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Luke 10:15</a:t>
            </a:r>
            <a:r>
              <a:rPr lang="en-US" sz="2800" b="1" dirty="0"/>
              <a:t>  And thou, Capernaum, which art exalted to heaven, shalt be thrust down to </a:t>
            </a:r>
            <a:r>
              <a:rPr lang="en-US" sz="2800" b="1" dirty="0">
                <a:solidFill>
                  <a:srgbClr val="FF0000"/>
                </a:solidFill>
              </a:rPr>
              <a:t>hell</a:t>
            </a:r>
            <a:r>
              <a:rPr lang="en-US" sz="2800" b="1" dirty="0"/>
              <a:t>.</a:t>
            </a:r>
            <a:endParaRPr lang="en-AU" sz="2800" b="1" dirty="0"/>
          </a:p>
        </p:txBody>
      </p:sp>
      <p:sp>
        <p:nvSpPr>
          <p:cNvPr id="9" name="TextBox 8"/>
          <p:cNvSpPr txBox="1"/>
          <p:nvPr/>
        </p:nvSpPr>
        <p:spPr>
          <a:xfrm>
            <a:off x="4211960" y="3867894"/>
            <a:ext cx="809837" cy="830997"/>
          </a:xfrm>
          <a:prstGeom prst="rect">
            <a:avLst/>
          </a:prstGeom>
          <a:noFill/>
        </p:spPr>
        <p:txBody>
          <a:bodyPr wrap="none" rtlCol="0">
            <a:spAutoFit/>
          </a:bodyPr>
          <a:lstStyle/>
          <a:p>
            <a:r>
              <a:rPr lang="en-AU" sz="4800" dirty="0" smtClean="0"/>
              <a:t>13</a:t>
            </a:r>
            <a:endParaRPr lang="en-AU" sz="4800" dirty="0"/>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17</a:t>
            </a:r>
            <a:endParaRPr lang="en-AU" dirty="0">
              <a:solidFill>
                <a:srgbClr val="FFFF00"/>
              </a:solidFill>
            </a:endParaRP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923678"/>
            <a:ext cx="6624736" cy="1815882"/>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Luke 12:5</a:t>
            </a:r>
            <a:r>
              <a:rPr lang="en-US" sz="2800" b="1" dirty="0"/>
              <a:t>  But I will forewarn you whom ye shall fear: Fear him, which after he hath killed hath power to cast into </a:t>
            </a:r>
            <a:r>
              <a:rPr lang="en-US" sz="2800" b="1" dirty="0">
                <a:solidFill>
                  <a:srgbClr val="FF0000"/>
                </a:solidFill>
              </a:rPr>
              <a:t>hell</a:t>
            </a:r>
            <a:r>
              <a:rPr lang="en-US" sz="2800" b="1" dirty="0"/>
              <a:t>; yea, I say unto you, Fear him.</a:t>
            </a:r>
            <a:endParaRPr lang="en-AU" sz="2800" b="1" dirty="0"/>
          </a:p>
        </p:txBody>
      </p:sp>
      <p:sp>
        <p:nvSpPr>
          <p:cNvPr id="9" name="TextBox 8"/>
          <p:cNvSpPr txBox="1"/>
          <p:nvPr/>
        </p:nvSpPr>
        <p:spPr>
          <a:xfrm>
            <a:off x="4211960" y="3867894"/>
            <a:ext cx="809837" cy="830997"/>
          </a:xfrm>
          <a:prstGeom prst="rect">
            <a:avLst/>
          </a:prstGeom>
          <a:noFill/>
        </p:spPr>
        <p:txBody>
          <a:bodyPr wrap="none" rtlCol="0">
            <a:spAutoFit/>
          </a:bodyPr>
          <a:lstStyle/>
          <a:p>
            <a:r>
              <a:rPr lang="en-AU" sz="4800" dirty="0" smtClean="0"/>
              <a:t>14</a:t>
            </a:r>
            <a:endParaRPr lang="en-AU" sz="4800" dirty="0"/>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18</a:t>
            </a:r>
            <a:endParaRPr lang="en-AU" dirty="0">
              <a:solidFill>
                <a:srgbClr val="FFFF00"/>
              </a:solidFill>
            </a:endParaRP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923678"/>
            <a:ext cx="6624736" cy="1384995"/>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Luke 16:23</a:t>
            </a:r>
            <a:r>
              <a:rPr lang="en-US" sz="2800" b="1" dirty="0"/>
              <a:t>  And in </a:t>
            </a:r>
            <a:r>
              <a:rPr lang="en-US" sz="2800" b="1" dirty="0">
                <a:solidFill>
                  <a:srgbClr val="FF0000"/>
                </a:solidFill>
              </a:rPr>
              <a:t>hell</a:t>
            </a:r>
            <a:r>
              <a:rPr lang="en-US" sz="2800" b="1" dirty="0"/>
              <a:t> he lift up his eyes, being in torments, and </a:t>
            </a:r>
            <a:r>
              <a:rPr lang="en-US" sz="2800" b="1" dirty="0" err="1"/>
              <a:t>seeth</a:t>
            </a:r>
            <a:r>
              <a:rPr lang="en-US" sz="2800" b="1" dirty="0"/>
              <a:t> Abraham afar off, and Lazarus in his bosom.</a:t>
            </a:r>
            <a:endParaRPr lang="en-AU" sz="2800" b="1" dirty="0"/>
          </a:p>
        </p:txBody>
      </p:sp>
      <p:sp>
        <p:nvSpPr>
          <p:cNvPr id="9" name="TextBox 8"/>
          <p:cNvSpPr txBox="1"/>
          <p:nvPr/>
        </p:nvSpPr>
        <p:spPr>
          <a:xfrm>
            <a:off x="4211960" y="3867894"/>
            <a:ext cx="809837" cy="830997"/>
          </a:xfrm>
          <a:prstGeom prst="rect">
            <a:avLst/>
          </a:prstGeom>
          <a:noFill/>
        </p:spPr>
        <p:txBody>
          <a:bodyPr wrap="none" rtlCol="0">
            <a:spAutoFit/>
          </a:bodyPr>
          <a:lstStyle/>
          <a:p>
            <a:r>
              <a:rPr lang="en-AU" sz="4800" dirty="0" smtClean="0"/>
              <a:t>15</a:t>
            </a:r>
            <a:endParaRPr lang="en-AU" sz="4800" dirty="0"/>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19</a:t>
            </a:r>
            <a:endParaRPr lang="en-AU" dirty="0">
              <a:solidFill>
                <a:srgbClr val="FFFF00"/>
              </a:solidFill>
            </a:endParaRPr>
          </a:p>
        </p:txBody>
      </p:sp>
      <p:sp>
        <p:nvSpPr>
          <p:cNvPr id="2" name="TextBox 1"/>
          <p:cNvSpPr txBox="1"/>
          <p:nvPr/>
        </p:nvSpPr>
        <p:spPr>
          <a:xfrm>
            <a:off x="107504" y="4794706"/>
            <a:ext cx="2946512" cy="369332"/>
          </a:xfrm>
          <a:prstGeom prst="rect">
            <a:avLst/>
          </a:prstGeom>
          <a:noFill/>
        </p:spPr>
        <p:txBody>
          <a:bodyPr wrap="none" rtlCol="0">
            <a:spAutoFit/>
          </a:bodyPr>
          <a:lstStyle/>
          <a:p>
            <a:r>
              <a:rPr lang="en-AU" dirty="0" smtClean="0"/>
              <a:t>The tale of </a:t>
            </a:r>
            <a:r>
              <a:rPr lang="en-AU" dirty="0" err="1" smtClean="0"/>
              <a:t>Kaemwese</a:t>
            </a:r>
            <a:r>
              <a:rPr lang="en-AU" dirty="0" smtClean="0"/>
              <a:t> - Egypt</a:t>
            </a:r>
            <a:endParaRPr lang="en-AU" dirty="0"/>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467544" y="267494"/>
            <a:ext cx="8208912" cy="4608512"/>
          </a:xfrm>
          <a:prstGeom prst="rect">
            <a:avLst/>
          </a:prstGeom>
          <a:solidFill>
            <a:schemeClr val="bg1">
              <a:alpha val="46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solidFill>
                  <a:schemeClr val="tx1"/>
                </a:solidFill>
              </a:rPr>
              <a:t>What do you think about when you think of hell?</a:t>
            </a:r>
            <a:endParaRPr lang="en-AU" sz="2800" b="1" dirty="0">
              <a:solidFill>
                <a:schemeClr val="tx1"/>
              </a:solidFill>
            </a:endParaRPr>
          </a:p>
        </p:txBody>
      </p:sp>
      <p:sp>
        <p:nvSpPr>
          <p:cNvPr id="7" name="TextBox 6"/>
          <p:cNvSpPr txBox="1"/>
          <p:nvPr/>
        </p:nvSpPr>
        <p:spPr>
          <a:xfrm rot="296286">
            <a:off x="983940" y="843558"/>
            <a:ext cx="1859868" cy="646331"/>
          </a:xfrm>
          <a:prstGeom prst="rect">
            <a:avLst/>
          </a:prstGeom>
          <a:noFill/>
        </p:spPr>
        <p:txBody>
          <a:bodyPr wrap="none" rtlCol="0">
            <a:spAutoFit/>
          </a:bodyPr>
          <a:lstStyle/>
          <a:p>
            <a:r>
              <a:rPr lang="en-AU" sz="3600" dirty="0" smtClean="0"/>
              <a:t>Suffering</a:t>
            </a:r>
            <a:endParaRPr lang="en-AU" sz="3600" dirty="0"/>
          </a:p>
        </p:txBody>
      </p:sp>
      <p:sp>
        <p:nvSpPr>
          <p:cNvPr id="8" name="TextBox 7"/>
          <p:cNvSpPr txBox="1"/>
          <p:nvPr/>
        </p:nvSpPr>
        <p:spPr>
          <a:xfrm rot="20660332">
            <a:off x="3380653" y="987574"/>
            <a:ext cx="1551387" cy="646331"/>
          </a:xfrm>
          <a:prstGeom prst="rect">
            <a:avLst/>
          </a:prstGeom>
          <a:noFill/>
        </p:spPr>
        <p:txBody>
          <a:bodyPr wrap="none" rtlCol="0">
            <a:spAutoFit/>
          </a:bodyPr>
          <a:lstStyle/>
          <a:p>
            <a:r>
              <a:rPr lang="en-AU" sz="3600" dirty="0" smtClean="0"/>
              <a:t>Torture</a:t>
            </a:r>
            <a:endParaRPr lang="en-AU" sz="3600" dirty="0"/>
          </a:p>
        </p:txBody>
      </p:sp>
      <p:sp>
        <p:nvSpPr>
          <p:cNvPr id="9" name="TextBox 8"/>
          <p:cNvSpPr txBox="1"/>
          <p:nvPr/>
        </p:nvSpPr>
        <p:spPr>
          <a:xfrm rot="918453">
            <a:off x="4166079" y="3439400"/>
            <a:ext cx="3858557" cy="646331"/>
          </a:xfrm>
          <a:prstGeom prst="rect">
            <a:avLst/>
          </a:prstGeom>
          <a:noFill/>
        </p:spPr>
        <p:txBody>
          <a:bodyPr wrap="none" rtlCol="0">
            <a:spAutoFit/>
          </a:bodyPr>
          <a:lstStyle/>
          <a:p>
            <a:r>
              <a:rPr lang="en-AU" sz="3600" dirty="0" smtClean="0"/>
              <a:t>Eternal Punishment</a:t>
            </a:r>
            <a:endParaRPr lang="en-AU" sz="3600" dirty="0"/>
          </a:p>
        </p:txBody>
      </p:sp>
      <p:sp>
        <p:nvSpPr>
          <p:cNvPr id="10" name="TextBox 9"/>
          <p:cNvSpPr txBox="1"/>
          <p:nvPr/>
        </p:nvSpPr>
        <p:spPr>
          <a:xfrm rot="20660332">
            <a:off x="1680098" y="3456212"/>
            <a:ext cx="1115370" cy="646331"/>
          </a:xfrm>
          <a:prstGeom prst="rect">
            <a:avLst/>
          </a:prstGeom>
          <a:noFill/>
        </p:spPr>
        <p:txBody>
          <a:bodyPr wrap="none" rtlCol="0">
            <a:spAutoFit/>
          </a:bodyPr>
          <a:lstStyle/>
          <a:p>
            <a:r>
              <a:rPr lang="en-AU" sz="3600" dirty="0" smtClean="0"/>
              <a:t>Devil</a:t>
            </a:r>
            <a:endParaRPr lang="en-AU" sz="3600" dirty="0"/>
          </a:p>
        </p:txBody>
      </p:sp>
      <p:sp>
        <p:nvSpPr>
          <p:cNvPr id="11" name="TextBox 10"/>
          <p:cNvSpPr txBox="1"/>
          <p:nvPr/>
        </p:nvSpPr>
        <p:spPr>
          <a:xfrm rot="1813573">
            <a:off x="5696686" y="1139974"/>
            <a:ext cx="2131033" cy="646331"/>
          </a:xfrm>
          <a:prstGeom prst="rect">
            <a:avLst/>
          </a:prstGeom>
          <a:noFill/>
        </p:spPr>
        <p:txBody>
          <a:bodyPr wrap="none" rtlCol="0">
            <a:spAutoFit/>
          </a:bodyPr>
          <a:lstStyle/>
          <a:p>
            <a:r>
              <a:rPr lang="en-AU" sz="3600" dirty="0" smtClean="0"/>
              <a:t>Screaming</a:t>
            </a:r>
            <a:endParaRPr lang="en-AU" sz="3600" dirty="0"/>
          </a:p>
        </p:txBody>
      </p:sp>
      <p:sp>
        <p:nvSpPr>
          <p:cNvPr id="12" name="TextBox 11"/>
          <p:cNvSpPr txBox="1"/>
          <p:nvPr/>
        </p:nvSpPr>
        <p:spPr>
          <a:xfrm rot="330929">
            <a:off x="3925529" y="4074022"/>
            <a:ext cx="1771639" cy="646331"/>
          </a:xfrm>
          <a:prstGeom prst="rect">
            <a:avLst/>
          </a:prstGeom>
          <a:noFill/>
        </p:spPr>
        <p:txBody>
          <a:bodyPr wrap="none" rtlCol="0">
            <a:spAutoFit/>
          </a:bodyPr>
          <a:lstStyle/>
          <a:p>
            <a:r>
              <a:rPr lang="en-AU" sz="3600" dirty="0" smtClean="0"/>
              <a:t>Damned</a:t>
            </a:r>
            <a:endParaRPr lang="en-AU" sz="3600" dirty="0"/>
          </a:p>
        </p:txBody>
      </p:sp>
      <p:sp>
        <p:nvSpPr>
          <p:cNvPr id="13" name="TextBox 12"/>
          <p:cNvSpPr txBox="1"/>
          <p:nvPr/>
        </p:nvSpPr>
        <p:spPr>
          <a:xfrm rot="20660332">
            <a:off x="1094376" y="4336529"/>
            <a:ext cx="1964705" cy="646331"/>
          </a:xfrm>
          <a:prstGeom prst="rect">
            <a:avLst/>
          </a:prstGeom>
          <a:noFill/>
        </p:spPr>
        <p:txBody>
          <a:bodyPr wrap="none" rtlCol="0">
            <a:spAutoFit/>
          </a:bodyPr>
          <a:lstStyle/>
          <a:p>
            <a:r>
              <a:rPr lang="en-AU" sz="3600" dirty="0" smtClean="0"/>
              <a:t>Pitch fork</a:t>
            </a:r>
            <a:endParaRPr lang="en-AU" sz="3600" dirty="0"/>
          </a:p>
        </p:txBody>
      </p:sp>
      <p:pic>
        <p:nvPicPr>
          <p:cNvPr id="2050" name="Picture 2" descr="WHAT DOES IT MEAN TO DREAM OF THE DEVIL - The best site for horoscopes  daily, weekly, monthly, yearly online f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7155" y="121566"/>
            <a:ext cx="2136775" cy="170973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15" name="TextBox 14"/>
          <p:cNvSpPr txBox="1"/>
          <p:nvPr/>
        </p:nvSpPr>
        <p:spPr>
          <a:xfrm rot="20522397">
            <a:off x="1420103" y="1558538"/>
            <a:ext cx="1292341" cy="646331"/>
          </a:xfrm>
          <a:prstGeom prst="rect">
            <a:avLst/>
          </a:prstGeom>
          <a:noFill/>
        </p:spPr>
        <p:txBody>
          <a:bodyPr wrap="none" rtlCol="0">
            <a:spAutoFit/>
          </a:bodyPr>
          <a:lstStyle/>
          <a:p>
            <a:r>
              <a:rPr lang="en-AU" sz="3600" dirty="0" smtClean="0"/>
              <a:t>Guilty</a:t>
            </a:r>
            <a:endParaRPr lang="en-AU" sz="3600" dirty="0"/>
          </a:p>
        </p:txBody>
      </p:sp>
      <p:sp>
        <p:nvSpPr>
          <p:cNvPr id="14" name="TextBox 13"/>
          <p:cNvSpPr txBox="1"/>
          <p:nvPr/>
        </p:nvSpPr>
        <p:spPr>
          <a:xfrm rot="20660332">
            <a:off x="4735276" y="1473005"/>
            <a:ext cx="885499" cy="646331"/>
          </a:xfrm>
          <a:prstGeom prst="rect">
            <a:avLst/>
          </a:prstGeom>
          <a:noFill/>
        </p:spPr>
        <p:txBody>
          <a:bodyPr wrap="none" rtlCol="0">
            <a:spAutoFit/>
          </a:bodyPr>
          <a:lstStyle/>
          <a:p>
            <a:r>
              <a:rPr lang="en-AU" sz="3600" dirty="0" smtClean="0"/>
              <a:t>Fire</a:t>
            </a:r>
            <a:endParaRPr lang="en-AU" sz="3600" dirty="0"/>
          </a:p>
        </p:txBody>
      </p:sp>
      <p:sp>
        <p:nvSpPr>
          <p:cNvPr id="16" name="TextBox 15"/>
          <p:cNvSpPr txBox="1"/>
          <p:nvPr/>
        </p:nvSpPr>
        <p:spPr>
          <a:xfrm>
            <a:off x="8748464" y="4794706"/>
            <a:ext cx="301686" cy="369332"/>
          </a:xfrm>
          <a:prstGeom prst="rect">
            <a:avLst/>
          </a:prstGeom>
          <a:noFill/>
        </p:spPr>
        <p:txBody>
          <a:bodyPr wrap="none" rtlCol="0">
            <a:spAutoFit/>
          </a:bodyPr>
          <a:lstStyle/>
          <a:p>
            <a:r>
              <a:rPr lang="en-AU" dirty="0" smtClean="0">
                <a:solidFill>
                  <a:srgbClr val="FFFF00"/>
                </a:solidFill>
              </a:rPr>
              <a:t>2</a:t>
            </a:r>
            <a:endParaRPr lang="en-AU" dirty="0">
              <a:solidFill>
                <a:srgbClr val="FFFF00"/>
              </a:solidFill>
            </a:endParaRPr>
          </a:p>
        </p:txBody>
      </p:sp>
    </p:spTree>
    <p:extLst>
      <p:ext uri="{BB962C8B-B14F-4D97-AF65-F5344CB8AC3E}">
        <p14:creationId xmlns:p14="http://schemas.microsoft.com/office/powerpoint/2010/main" val="212862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par>
                          <p:cTn id="11" fill="hold">
                            <p:stCondLst>
                              <p:cond delay="3000"/>
                            </p:stCondLst>
                            <p:childTnLst>
                              <p:par>
                                <p:cTn id="12" presetID="31" presetClass="entr" presetSubtype="0" fill="hold" grpId="0" nodeType="afterEffect">
                                  <p:stCondLst>
                                    <p:cond delay="100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par>
                          <p:cTn id="18" fill="hold">
                            <p:stCondLst>
                              <p:cond delay="5000"/>
                            </p:stCondLst>
                            <p:childTnLst>
                              <p:par>
                                <p:cTn id="19" presetID="31"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style.rotation</p:attrName>
                                        </p:attrNameLst>
                                      </p:cBhvr>
                                      <p:tavLst>
                                        <p:tav tm="0">
                                          <p:val>
                                            <p:fltVal val="90"/>
                                          </p:val>
                                        </p:tav>
                                        <p:tav tm="100000">
                                          <p:val>
                                            <p:fltVal val="0"/>
                                          </p:val>
                                        </p:tav>
                                      </p:tavLst>
                                    </p:anim>
                                    <p:animEffect transition="in" filter="fade">
                                      <p:cBhvr>
                                        <p:cTn id="24" dur="1000"/>
                                        <p:tgtEl>
                                          <p:spTgt spid="8"/>
                                        </p:tgtEl>
                                      </p:cBhvr>
                                    </p:animEffect>
                                  </p:childTnLst>
                                </p:cTn>
                              </p:par>
                            </p:childTnLst>
                          </p:cTn>
                        </p:par>
                        <p:par>
                          <p:cTn id="25" fill="hold">
                            <p:stCondLst>
                              <p:cond delay="6000"/>
                            </p:stCondLst>
                            <p:childTnLst>
                              <p:par>
                                <p:cTn id="26" presetID="31"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 calcmode="lin" valueType="num">
                                      <p:cBhvr>
                                        <p:cTn id="30" dur="1000" fill="hold"/>
                                        <p:tgtEl>
                                          <p:spTgt spid="11"/>
                                        </p:tgtEl>
                                        <p:attrNameLst>
                                          <p:attrName>style.rotation</p:attrName>
                                        </p:attrNameLst>
                                      </p:cBhvr>
                                      <p:tavLst>
                                        <p:tav tm="0">
                                          <p:val>
                                            <p:fltVal val="90"/>
                                          </p:val>
                                        </p:tav>
                                        <p:tav tm="100000">
                                          <p:val>
                                            <p:fltVal val="0"/>
                                          </p:val>
                                        </p:tav>
                                      </p:tavLst>
                                    </p:anim>
                                    <p:animEffect transition="in" filter="fade">
                                      <p:cBhvr>
                                        <p:cTn id="31" dur="1000"/>
                                        <p:tgtEl>
                                          <p:spTgt spid="11"/>
                                        </p:tgtEl>
                                      </p:cBhvr>
                                    </p:animEffect>
                                  </p:childTnLst>
                                </p:cTn>
                              </p:par>
                            </p:childTnLst>
                          </p:cTn>
                        </p:par>
                        <p:par>
                          <p:cTn id="32" fill="hold">
                            <p:stCondLst>
                              <p:cond delay="7000"/>
                            </p:stCondLst>
                            <p:childTnLst>
                              <p:par>
                                <p:cTn id="33" presetID="31"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 calcmode="lin" valueType="num">
                                      <p:cBhvr>
                                        <p:cTn id="37" dur="1000" fill="hold"/>
                                        <p:tgtEl>
                                          <p:spTgt spid="12"/>
                                        </p:tgtEl>
                                        <p:attrNameLst>
                                          <p:attrName>style.rotation</p:attrName>
                                        </p:attrNameLst>
                                      </p:cBhvr>
                                      <p:tavLst>
                                        <p:tav tm="0">
                                          <p:val>
                                            <p:fltVal val="90"/>
                                          </p:val>
                                        </p:tav>
                                        <p:tav tm="100000">
                                          <p:val>
                                            <p:fltVal val="0"/>
                                          </p:val>
                                        </p:tav>
                                      </p:tavLst>
                                    </p:anim>
                                    <p:animEffect transition="in" filter="fade">
                                      <p:cBhvr>
                                        <p:cTn id="38" dur="1000"/>
                                        <p:tgtEl>
                                          <p:spTgt spid="12"/>
                                        </p:tgtEl>
                                      </p:cBhvr>
                                    </p:animEffect>
                                  </p:childTnLst>
                                </p:cTn>
                              </p:par>
                            </p:childTnLst>
                          </p:cTn>
                        </p:par>
                        <p:par>
                          <p:cTn id="39" fill="hold">
                            <p:stCondLst>
                              <p:cond delay="8000"/>
                            </p:stCondLst>
                            <p:childTnLst>
                              <p:par>
                                <p:cTn id="40" presetID="31" presetClass="entr" presetSubtype="0"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fltVal val="0"/>
                                          </p:val>
                                        </p:tav>
                                        <p:tav tm="100000">
                                          <p:val>
                                            <p:strVal val="#ppt_w"/>
                                          </p:val>
                                        </p:tav>
                                      </p:tavLst>
                                    </p:anim>
                                    <p:anim calcmode="lin" valueType="num">
                                      <p:cBhvr>
                                        <p:cTn id="43" dur="1000" fill="hold"/>
                                        <p:tgtEl>
                                          <p:spTgt spid="9"/>
                                        </p:tgtEl>
                                        <p:attrNameLst>
                                          <p:attrName>ppt_h</p:attrName>
                                        </p:attrNameLst>
                                      </p:cBhvr>
                                      <p:tavLst>
                                        <p:tav tm="0">
                                          <p:val>
                                            <p:fltVal val="0"/>
                                          </p:val>
                                        </p:tav>
                                        <p:tav tm="100000">
                                          <p:val>
                                            <p:strVal val="#ppt_h"/>
                                          </p:val>
                                        </p:tav>
                                      </p:tavLst>
                                    </p:anim>
                                    <p:anim calcmode="lin" valueType="num">
                                      <p:cBhvr>
                                        <p:cTn id="44" dur="1000" fill="hold"/>
                                        <p:tgtEl>
                                          <p:spTgt spid="9"/>
                                        </p:tgtEl>
                                        <p:attrNameLst>
                                          <p:attrName>style.rotation</p:attrName>
                                        </p:attrNameLst>
                                      </p:cBhvr>
                                      <p:tavLst>
                                        <p:tav tm="0">
                                          <p:val>
                                            <p:fltVal val="90"/>
                                          </p:val>
                                        </p:tav>
                                        <p:tav tm="100000">
                                          <p:val>
                                            <p:fltVal val="0"/>
                                          </p:val>
                                        </p:tav>
                                      </p:tavLst>
                                    </p:anim>
                                    <p:animEffect transition="in" filter="fade">
                                      <p:cBhvr>
                                        <p:cTn id="45" dur="1000"/>
                                        <p:tgtEl>
                                          <p:spTgt spid="9"/>
                                        </p:tgtEl>
                                      </p:cBhvr>
                                    </p:animEffect>
                                  </p:childTnLst>
                                </p:cTn>
                              </p:par>
                            </p:childTnLst>
                          </p:cTn>
                        </p:par>
                        <p:par>
                          <p:cTn id="46" fill="hold">
                            <p:stCondLst>
                              <p:cond delay="9000"/>
                            </p:stCondLst>
                            <p:childTnLst>
                              <p:par>
                                <p:cTn id="47" presetID="31" presetClass="entr" presetSubtype="0"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childTnLst>
                          </p:cTn>
                        </p:par>
                        <p:par>
                          <p:cTn id="53" fill="hold">
                            <p:stCondLst>
                              <p:cond delay="10000"/>
                            </p:stCondLst>
                            <p:childTnLst>
                              <p:par>
                                <p:cTn id="54" presetID="45" presetClass="entr" presetSubtype="0" fill="hold" nodeType="afterEffect">
                                  <p:stCondLst>
                                    <p:cond delay="0"/>
                                  </p:stCondLst>
                                  <p:childTnLst>
                                    <p:set>
                                      <p:cBhvr>
                                        <p:cTn id="55" dur="1" fill="hold">
                                          <p:stCondLst>
                                            <p:cond delay="0"/>
                                          </p:stCondLst>
                                        </p:cTn>
                                        <p:tgtEl>
                                          <p:spTgt spid="2050"/>
                                        </p:tgtEl>
                                        <p:attrNameLst>
                                          <p:attrName>style.visibility</p:attrName>
                                        </p:attrNameLst>
                                      </p:cBhvr>
                                      <p:to>
                                        <p:strVal val="visible"/>
                                      </p:to>
                                    </p:set>
                                    <p:animEffect transition="in" filter="fade">
                                      <p:cBhvr>
                                        <p:cTn id="56" dur="2000"/>
                                        <p:tgtEl>
                                          <p:spTgt spid="2050"/>
                                        </p:tgtEl>
                                      </p:cBhvr>
                                    </p:animEffect>
                                    <p:anim calcmode="lin" valueType="num">
                                      <p:cBhvr>
                                        <p:cTn id="57" dur="2000" fill="hold"/>
                                        <p:tgtEl>
                                          <p:spTgt spid="2050"/>
                                        </p:tgtEl>
                                        <p:attrNameLst>
                                          <p:attrName>ppt_w</p:attrName>
                                        </p:attrNameLst>
                                      </p:cBhvr>
                                      <p:tavLst>
                                        <p:tav tm="0" fmla="#ppt_w*sin(2.5*pi*$)">
                                          <p:val>
                                            <p:fltVal val="0"/>
                                          </p:val>
                                        </p:tav>
                                        <p:tav tm="100000">
                                          <p:val>
                                            <p:fltVal val="1"/>
                                          </p:val>
                                        </p:tav>
                                      </p:tavLst>
                                    </p:anim>
                                    <p:anim calcmode="lin" valueType="num">
                                      <p:cBhvr>
                                        <p:cTn id="58" dur="2000" fill="hold"/>
                                        <p:tgtEl>
                                          <p:spTgt spid="2050"/>
                                        </p:tgtEl>
                                        <p:attrNameLst>
                                          <p:attrName>ppt_h</p:attrName>
                                        </p:attrNameLst>
                                      </p:cBhvr>
                                      <p:tavLst>
                                        <p:tav tm="0">
                                          <p:val>
                                            <p:strVal val="#ppt_h"/>
                                          </p:val>
                                        </p:tav>
                                        <p:tav tm="100000">
                                          <p:val>
                                            <p:strVal val="#ppt_h"/>
                                          </p:val>
                                        </p:tav>
                                      </p:tavLst>
                                    </p:anim>
                                  </p:childTnLst>
                                </p:cTn>
                              </p:par>
                            </p:childTnLst>
                          </p:cTn>
                        </p:par>
                        <p:par>
                          <p:cTn id="59" fill="hold">
                            <p:stCondLst>
                              <p:cond delay="12000"/>
                            </p:stCondLst>
                            <p:childTnLst>
                              <p:par>
                                <p:cTn id="60" presetID="31" presetClass="entr" presetSubtype="0"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1000" fill="hold"/>
                                        <p:tgtEl>
                                          <p:spTgt spid="13"/>
                                        </p:tgtEl>
                                        <p:attrNameLst>
                                          <p:attrName>ppt_w</p:attrName>
                                        </p:attrNameLst>
                                      </p:cBhvr>
                                      <p:tavLst>
                                        <p:tav tm="0">
                                          <p:val>
                                            <p:fltVal val="0"/>
                                          </p:val>
                                        </p:tav>
                                        <p:tav tm="100000">
                                          <p:val>
                                            <p:strVal val="#ppt_w"/>
                                          </p:val>
                                        </p:tav>
                                      </p:tavLst>
                                    </p:anim>
                                    <p:anim calcmode="lin" valueType="num">
                                      <p:cBhvr>
                                        <p:cTn id="63" dur="1000" fill="hold"/>
                                        <p:tgtEl>
                                          <p:spTgt spid="13"/>
                                        </p:tgtEl>
                                        <p:attrNameLst>
                                          <p:attrName>ppt_h</p:attrName>
                                        </p:attrNameLst>
                                      </p:cBhvr>
                                      <p:tavLst>
                                        <p:tav tm="0">
                                          <p:val>
                                            <p:fltVal val="0"/>
                                          </p:val>
                                        </p:tav>
                                        <p:tav tm="100000">
                                          <p:val>
                                            <p:strVal val="#ppt_h"/>
                                          </p:val>
                                        </p:tav>
                                      </p:tavLst>
                                    </p:anim>
                                    <p:anim calcmode="lin" valueType="num">
                                      <p:cBhvr>
                                        <p:cTn id="64" dur="1000" fill="hold"/>
                                        <p:tgtEl>
                                          <p:spTgt spid="13"/>
                                        </p:tgtEl>
                                        <p:attrNameLst>
                                          <p:attrName>style.rotation</p:attrName>
                                        </p:attrNameLst>
                                      </p:cBhvr>
                                      <p:tavLst>
                                        <p:tav tm="0">
                                          <p:val>
                                            <p:fltVal val="90"/>
                                          </p:val>
                                        </p:tav>
                                        <p:tav tm="100000">
                                          <p:val>
                                            <p:fltVal val="0"/>
                                          </p:val>
                                        </p:tav>
                                      </p:tavLst>
                                    </p:anim>
                                    <p:animEffect transition="in" filter="fade">
                                      <p:cBhvr>
                                        <p:cTn id="65" dur="1000"/>
                                        <p:tgtEl>
                                          <p:spTgt spid="13"/>
                                        </p:tgtEl>
                                      </p:cBhvr>
                                    </p:animEffect>
                                  </p:childTnLst>
                                </p:cTn>
                              </p:par>
                            </p:childTnLst>
                          </p:cTn>
                        </p:par>
                        <p:par>
                          <p:cTn id="66" fill="hold">
                            <p:stCondLst>
                              <p:cond delay="13000"/>
                            </p:stCondLst>
                            <p:childTnLst>
                              <p:par>
                                <p:cTn id="67" presetID="31" presetClass="entr" presetSubtype="0" fill="hold" grpId="0" nodeType="afterEffect">
                                  <p:stCondLst>
                                    <p:cond delay="1000"/>
                                  </p:stCondLst>
                                  <p:childTnLst>
                                    <p:set>
                                      <p:cBhvr>
                                        <p:cTn id="68" dur="1" fill="hold">
                                          <p:stCondLst>
                                            <p:cond delay="0"/>
                                          </p:stCondLst>
                                        </p:cTn>
                                        <p:tgtEl>
                                          <p:spTgt spid="15"/>
                                        </p:tgtEl>
                                        <p:attrNameLst>
                                          <p:attrName>style.visibility</p:attrName>
                                        </p:attrNameLst>
                                      </p:cBhvr>
                                      <p:to>
                                        <p:strVal val="visible"/>
                                      </p:to>
                                    </p:set>
                                    <p:anim calcmode="lin" valueType="num">
                                      <p:cBhvr>
                                        <p:cTn id="69" dur="1000" fill="hold"/>
                                        <p:tgtEl>
                                          <p:spTgt spid="15"/>
                                        </p:tgtEl>
                                        <p:attrNameLst>
                                          <p:attrName>ppt_w</p:attrName>
                                        </p:attrNameLst>
                                      </p:cBhvr>
                                      <p:tavLst>
                                        <p:tav tm="0">
                                          <p:val>
                                            <p:fltVal val="0"/>
                                          </p:val>
                                        </p:tav>
                                        <p:tav tm="100000">
                                          <p:val>
                                            <p:strVal val="#ppt_w"/>
                                          </p:val>
                                        </p:tav>
                                      </p:tavLst>
                                    </p:anim>
                                    <p:anim calcmode="lin" valueType="num">
                                      <p:cBhvr>
                                        <p:cTn id="70" dur="1000" fill="hold"/>
                                        <p:tgtEl>
                                          <p:spTgt spid="15"/>
                                        </p:tgtEl>
                                        <p:attrNameLst>
                                          <p:attrName>ppt_h</p:attrName>
                                        </p:attrNameLst>
                                      </p:cBhvr>
                                      <p:tavLst>
                                        <p:tav tm="0">
                                          <p:val>
                                            <p:fltVal val="0"/>
                                          </p:val>
                                        </p:tav>
                                        <p:tav tm="100000">
                                          <p:val>
                                            <p:strVal val="#ppt_h"/>
                                          </p:val>
                                        </p:tav>
                                      </p:tavLst>
                                    </p:anim>
                                    <p:anim calcmode="lin" valueType="num">
                                      <p:cBhvr>
                                        <p:cTn id="71" dur="1000" fill="hold"/>
                                        <p:tgtEl>
                                          <p:spTgt spid="15"/>
                                        </p:tgtEl>
                                        <p:attrNameLst>
                                          <p:attrName>style.rotation</p:attrName>
                                        </p:attrNameLst>
                                      </p:cBhvr>
                                      <p:tavLst>
                                        <p:tav tm="0">
                                          <p:val>
                                            <p:fltVal val="90"/>
                                          </p:val>
                                        </p:tav>
                                        <p:tav tm="100000">
                                          <p:val>
                                            <p:fltVal val="0"/>
                                          </p:val>
                                        </p:tav>
                                      </p:tavLst>
                                    </p:anim>
                                    <p:animEffect transition="in" filter="fade">
                                      <p:cBhvr>
                                        <p:cTn id="72"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5"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16 times</a:t>
            </a:r>
            <a:endParaRPr lang="en-AU" sz="4400" dirty="0"/>
          </a:p>
        </p:txBody>
      </p:sp>
      <p:sp>
        <p:nvSpPr>
          <p:cNvPr id="8" name="TextBox 7"/>
          <p:cNvSpPr txBox="1"/>
          <p:nvPr/>
        </p:nvSpPr>
        <p:spPr>
          <a:xfrm>
            <a:off x="1259632" y="1923678"/>
            <a:ext cx="6624736" cy="1815882"/>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Rev 1:18</a:t>
            </a:r>
            <a:r>
              <a:rPr lang="en-US" sz="2800" b="1" dirty="0"/>
              <a:t>  </a:t>
            </a:r>
            <a:r>
              <a:rPr lang="en-US" sz="2800" b="1" i="1" dirty="0"/>
              <a:t>I am</a:t>
            </a:r>
            <a:r>
              <a:rPr lang="en-US" sz="2800" b="1" dirty="0"/>
              <a:t> he that </a:t>
            </a:r>
            <a:r>
              <a:rPr lang="en-US" sz="2800" b="1" dirty="0" err="1"/>
              <a:t>liveth</a:t>
            </a:r>
            <a:r>
              <a:rPr lang="en-US" sz="2800" b="1" dirty="0"/>
              <a:t>, and was dead; and, behold, I am alive for evermore, Amen; and have the keys of </a:t>
            </a:r>
            <a:r>
              <a:rPr lang="en-US" sz="2800" b="1" dirty="0">
                <a:solidFill>
                  <a:srgbClr val="FF0000"/>
                </a:solidFill>
              </a:rPr>
              <a:t>hell</a:t>
            </a:r>
            <a:r>
              <a:rPr lang="en-US" sz="2800" b="1" dirty="0"/>
              <a:t> and of death.</a:t>
            </a:r>
            <a:endParaRPr lang="en-AU" sz="2800" b="1" dirty="0"/>
          </a:p>
        </p:txBody>
      </p:sp>
      <p:sp>
        <p:nvSpPr>
          <p:cNvPr id="9" name="TextBox 8"/>
          <p:cNvSpPr txBox="1"/>
          <p:nvPr/>
        </p:nvSpPr>
        <p:spPr>
          <a:xfrm>
            <a:off x="4211960" y="3867894"/>
            <a:ext cx="809837" cy="830997"/>
          </a:xfrm>
          <a:prstGeom prst="rect">
            <a:avLst/>
          </a:prstGeom>
          <a:noFill/>
        </p:spPr>
        <p:txBody>
          <a:bodyPr wrap="none" rtlCol="0">
            <a:spAutoFit/>
          </a:bodyPr>
          <a:lstStyle/>
          <a:p>
            <a:r>
              <a:rPr lang="en-AU" sz="4800" dirty="0" smtClean="0"/>
              <a:t>16</a:t>
            </a:r>
            <a:endParaRPr lang="en-AU" sz="4800" dirty="0"/>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20</a:t>
            </a:r>
            <a:endParaRPr lang="en-AU" dirty="0">
              <a:solidFill>
                <a:srgbClr val="FFFF00"/>
              </a:solidFill>
            </a:endParaRPr>
          </a:p>
        </p:txBody>
      </p:sp>
    </p:spTree>
    <p:extLst>
      <p:ext uri="{BB962C8B-B14F-4D97-AF65-F5344CB8AC3E}">
        <p14:creationId xmlns:p14="http://schemas.microsoft.com/office/powerpoint/2010/main" val="826901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67374" y="411510"/>
            <a:ext cx="8037074" cy="4524315"/>
          </a:xfrm>
          <a:prstGeom prst="rect">
            <a:avLst/>
          </a:prstGeom>
          <a:solidFill>
            <a:schemeClr val="bg1">
              <a:alpha val="80000"/>
            </a:schemeClr>
          </a:solidFill>
          <a:ln>
            <a:noFill/>
          </a:ln>
          <a:effectLst>
            <a:softEdge rad="127000"/>
          </a:effectLst>
        </p:spPr>
        <p:txBody>
          <a:bodyPr wrap="square" rtlCol="0">
            <a:spAutoFit/>
          </a:bodyPr>
          <a:lstStyle/>
          <a:p>
            <a:pPr algn="just"/>
            <a:r>
              <a:rPr lang="en-AU" sz="3200" b="1" dirty="0" smtClean="0"/>
              <a:t>We have looked at some very convincing evidence from the mouth of Jesus Himself regarding hell. There is enough evidence in the Bible to confirm in </a:t>
            </a:r>
            <a:r>
              <a:rPr lang="en-AU" sz="3200" b="1" dirty="0" smtClean="0"/>
              <a:t>people’s</a:t>
            </a:r>
            <a:r>
              <a:rPr lang="en-AU" sz="3200" b="1" dirty="0" smtClean="0"/>
              <a:t> </a:t>
            </a:r>
            <a:r>
              <a:rPr lang="en-AU" sz="3200" b="1" dirty="0" smtClean="0"/>
              <a:t>minds that hell must be a real place; and surely we don’t want to go there. </a:t>
            </a:r>
          </a:p>
          <a:p>
            <a:pPr algn="just"/>
            <a:endParaRPr lang="en-AU" sz="3200" b="1" dirty="0"/>
          </a:p>
          <a:p>
            <a:pPr algn="just"/>
            <a:r>
              <a:rPr lang="en-AU" sz="3200" b="1" dirty="0" smtClean="0"/>
              <a:t>What other evidence is there that </a:t>
            </a:r>
            <a:r>
              <a:rPr lang="en-AU" sz="3200" b="1" dirty="0" smtClean="0">
                <a:solidFill>
                  <a:srgbClr val="FF0000"/>
                </a:solidFill>
              </a:rPr>
              <a:t>fire</a:t>
            </a:r>
            <a:r>
              <a:rPr lang="en-AU" sz="3200" b="1" dirty="0" smtClean="0"/>
              <a:t> plays a great part in the destruction of the wicked?</a:t>
            </a:r>
          </a:p>
        </p:txBody>
      </p:sp>
      <p:sp>
        <p:nvSpPr>
          <p:cNvPr id="5" name="TextBox 4"/>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21</a:t>
            </a:r>
            <a:endParaRPr lang="en-AU" dirty="0">
              <a:solidFill>
                <a:srgbClr val="FFFF00"/>
              </a:solidFill>
            </a:endParaRPr>
          </a:p>
        </p:txBody>
      </p:sp>
    </p:spTree>
    <p:extLst>
      <p:ext uri="{BB962C8B-B14F-4D97-AF65-F5344CB8AC3E}">
        <p14:creationId xmlns:p14="http://schemas.microsoft.com/office/powerpoint/2010/main" val="327070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22</a:t>
            </a:r>
            <a:endParaRPr lang="en-AU" dirty="0">
              <a:solidFill>
                <a:srgbClr val="FFFF00"/>
              </a:solidFill>
            </a:endParaRPr>
          </a:p>
        </p:txBody>
      </p:sp>
      <p:sp>
        <p:nvSpPr>
          <p:cNvPr id="5" name="TextBox 4"/>
          <p:cNvSpPr txBox="1"/>
          <p:nvPr/>
        </p:nvSpPr>
        <p:spPr>
          <a:xfrm>
            <a:off x="567374" y="411510"/>
            <a:ext cx="8037074" cy="3046988"/>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Mat 5:22</a:t>
            </a:r>
            <a:r>
              <a:rPr lang="en-US" sz="3200" dirty="0"/>
              <a:t>  But I say unto you, That whosoever is angry with his brother without a cause shall be in danger of the judgment: and whosoever shall say to his brother, </a:t>
            </a:r>
            <a:r>
              <a:rPr lang="en-US" sz="3200" dirty="0" err="1"/>
              <a:t>Raca</a:t>
            </a:r>
            <a:r>
              <a:rPr lang="en-US" sz="3200" dirty="0"/>
              <a:t>, shall be in danger of the council: but whosoever shall say, Thou fool, shall be in danger of hell </a:t>
            </a:r>
            <a:r>
              <a:rPr lang="en-US" sz="3200" dirty="0">
                <a:solidFill>
                  <a:srgbClr val="FF0000"/>
                </a:solidFill>
              </a:rPr>
              <a:t>fire</a:t>
            </a:r>
            <a:r>
              <a:rPr lang="en-US" sz="3200" dirty="0"/>
              <a:t>.</a:t>
            </a:r>
            <a:endParaRPr lang="en-AU" sz="3200" b="1" dirty="0"/>
          </a:p>
        </p:txBody>
      </p:sp>
    </p:spTree>
    <p:extLst>
      <p:ext uri="{BB962C8B-B14F-4D97-AF65-F5344CB8AC3E}">
        <p14:creationId xmlns:p14="http://schemas.microsoft.com/office/powerpoint/2010/main" val="3894141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23</a:t>
            </a:r>
            <a:endParaRPr lang="en-AU" dirty="0">
              <a:solidFill>
                <a:srgbClr val="FFFF00"/>
              </a:solidFill>
            </a:endParaRPr>
          </a:p>
        </p:txBody>
      </p:sp>
      <p:sp>
        <p:nvSpPr>
          <p:cNvPr id="5" name="TextBox 4"/>
          <p:cNvSpPr txBox="1"/>
          <p:nvPr/>
        </p:nvSpPr>
        <p:spPr>
          <a:xfrm>
            <a:off x="567374" y="411510"/>
            <a:ext cx="8037074" cy="1077218"/>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Mat 7:19</a:t>
            </a:r>
            <a:r>
              <a:rPr lang="en-US" sz="3200" dirty="0"/>
              <a:t>  Every tree that </a:t>
            </a:r>
            <a:r>
              <a:rPr lang="en-US" sz="3200" dirty="0" err="1"/>
              <a:t>bringeth</a:t>
            </a:r>
            <a:r>
              <a:rPr lang="en-US" sz="3200" dirty="0"/>
              <a:t> not forth good fruit is hewn down, and cast into the </a:t>
            </a:r>
            <a:r>
              <a:rPr lang="en-US" sz="3200" dirty="0">
                <a:solidFill>
                  <a:srgbClr val="FF0000"/>
                </a:solidFill>
              </a:rPr>
              <a:t>fire</a:t>
            </a:r>
            <a:r>
              <a:rPr lang="en-US" sz="3200" dirty="0"/>
              <a:t>.</a:t>
            </a:r>
            <a:endParaRPr lang="en-AU" sz="3200" b="1" dirty="0"/>
          </a:p>
        </p:txBody>
      </p:sp>
    </p:spTree>
    <p:extLst>
      <p:ext uri="{BB962C8B-B14F-4D97-AF65-F5344CB8AC3E}">
        <p14:creationId xmlns:p14="http://schemas.microsoft.com/office/powerpoint/2010/main" val="3894141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24</a:t>
            </a:r>
            <a:endParaRPr lang="en-AU" dirty="0">
              <a:solidFill>
                <a:srgbClr val="FFFF00"/>
              </a:solidFill>
            </a:endParaRPr>
          </a:p>
        </p:txBody>
      </p:sp>
      <p:sp>
        <p:nvSpPr>
          <p:cNvPr id="5" name="TextBox 4"/>
          <p:cNvSpPr txBox="1"/>
          <p:nvPr/>
        </p:nvSpPr>
        <p:spPr>
          <a:xfrm>
            <a:off x="567374" y="411510"/>
            <a:ext cx="8037074" cy="452431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a:t>Mat 13:40  As therefore the tares are gathered and burned in </a:t>
            </a:r>
            <a:r>
              <a:rPr lang="en-US" sz="3200" dirty="0">
                <a:solidFill>
                  <a:srgbClr val="FF0000"/>
                </a:solidFill>
              </a:rPr>
              <a:t>the fire</a:t>
            </a:r>
            <a:r>
              <a:rPr lang="en-US" sz="3200" dirty="0"/>
              <a:t>; so shall it be in the end of this world. </a:t>
            </a:r>
          </a:p>
          <a:p>
            <a:pPr algn="just"/>
            <a:r>
              <a:rPr lang="en-US" sz="3200" dirty="0" smtClean="0"/>
              <a:t>41</a:t>
            </a:r>
            <a:r>
              <a:rPr lang="en-US" sz="3200" dirty="0"/>
              <a:t>  The Son of man shall send forth his angels, and they shall gather out of his kingdom all things that offend, and them which do iniquity; </a:t>
            </a:r>
          </a:p>
          <a:p>
            <a:pPr algn="just"/>
            <a:r>
              <a:rPr lang="en-US" sz="3200" dirty="0" smtClean="0"/>
              <a:t>42</a:t>
            </a:r>
            <a:r>
              <a:rPr lang="en-US" sz="3200" dirty="0"/>
              <a:t>  And shall cast them into </a:t>
            </a:r>
            <a:r>
              <a:rPr lang="en-US" sz="3200" dirty="0">
                <a:solidFill>
                  <a:srgbClr val="FF0000"/>
                </a:solidFill>
              </a:rPr>
              <a:t>a furnace of fire</a:t>
            </a:r>
            <a:r>
              <a:rPr lang="en-US" sz="3200" dirty="0"/>
              <a:t>: there shall be wailing and gnashing of teeth. </a:t>
            </a:r>
            <a:endParaRPr lang="en-AU" sz="3200" b="1" dirty="0"/>
          </a:p>
        </p:txBody>
      </p:sp>
    </p:spTree>
    <p:extLst>
      <p:ext uri="{BB962C8B-B14F-4D97-AF65-F5344CB8AC3E}">
        <p14:creationId xmlns:p14="http://schemas.microsoft.com/office/powerpoint/2010/main" val="327070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25</a:t>
            </a:r>
            <a:endParaRPr lang="en-AU" dirty="0">
              <a:solidFill>
                <a:srgbClr val="FFFF00"/>
              </a:solidFill>
            </a:endParaRPr>
          </a:p>
        </p:txBody>
      </p:sp>
      <p:sp>
        <p:nvSpPr>
          <p:cNvPr id="5" name="TextBox 4"/>
          <p:cNvSpPr txBox="1"/>
          <p:nvPr/>
        </p:nvSpPr>
        <p:spPr>
          <a:xfrm>
            <a:off x="567374" y="411510"/>
            <a:ext cx="8037074" cy="2062103"/>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Mat 25:41</a:t>
            </a:r>
            <a:r>
              <a:rPr lang="en-US" sz="3200" dirty="0"/>
              <a:t>  Then shall he say also unto them on the left hand, Depart from me, ye cursed, into </a:t>
            </a:r>
            <a:r>
              <a:rPr lang="en-US" sz="3200" dirty="0">
                <a:solidFill>
                  <a:srgbClr val="FF0000"/>
                </a:solidFill>
              </a:rPr>
              <a:t>everlasting fire</a:t>
            </a:r>
            <a:r>
              <a:rPr lang="en-US" sz="3200" dirty="0"/>
              <a:t>, prepared for the devil and his angels:</a:t>
            </a:r>
            <a:endParaRPr lang="en-AU" sz="3200" b="1" dirty="0"/>
          </a:p>
        </p:txBody>
      </p:sp>
    </p:spTree>
    <p:extLst>
      <p:ext uri="{BB962C8B-B14F-4D97-AF65-F5344CB8AC3E}">
        <p14:creationId xmlns:p14="http://schemas.microsoft.com/office/powerpoint/2010/main" val="1264796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26</a:t>
            </a:r>
            <a:endParaRPr lang="en-AU" dirty="0">
              <a:solidFill>
                <a:srgbClr val="FFFF00"/>
              </a:solidFill>
            </a:endParaRPr>
          </a:p>
        </p:txBody>
      </p:sp>
      <p:sp>
        <p:nvSpPr>
          <p:cNvPr id="5" name="TextBox 4"/>
          <p:cNvSpPr txBox="1"/>
          <p:nvPr/>
        </p:nvSpPr>
        <p:spPr>
          <a:xfrm>
            <a:off x="567374" y="411510"/>
            <a:ext cx="8037074" cy="2062103"/>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John 15:6</a:t>
            </a:r>
            <a:r>
              <a:rPr lang="en-US" sz="3200" dirty="0"/>
              <a:t>  If a man abide not in me, he is cast forth as a branch, and is withered; and men gather them, and cast </a:t>
            </a:r>
            <a:r>
              <a:rPr lang="en-US" sz="3200" i="1" dirty="0"/>
              <a:t>them</a:t>
            </a:r>
            <a:r>
              <a:rPr lang="en-US" sz="3200" dirty="0"/>
              <a:t> into </a:t>
            </a:r>
            <a:r>
              <a:rPr lang="en-US" sz="3200" dirty="0">
                <a:solidFill>
                  <a:srgbClr val="FF0000"/>
                </a:solidFill>
              </a:rPr>
              <a:t>the fire</a:t>
            </a:r>
            <a:r>
              <a:rPr lang="en-US" sz="3200" dirty="0"/>
              <a:t>, and they are burned.</a:t>
            </a:r>
            <a:endParaRPr lang="en-AU" sz="3200" b="1" dirty="0"/>
          </a:p>
        </p:txBody>
      </p:sp>
    </p:spTree>
    <p:extLst>
      <p:ext uri="{BB962C8B-B14F-4D97-AF65-F5344CB8AC3E}">
        <p14:creationId xmlns:p14="http://schemas.microsoft.com/office/powerpoint/2010/main" val="12647965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27</a:t>
            </a:r>
            <a:endParaRPr lang="en-AU" dirty="0">
              <a:solidFill>
                <a:srgbClr val="FFFF00"/>
              </a:solidFill>
            </a:endParaRPr>
          </a:p>
        </p:txBody>
      </p:sp>
      <p:sp>
        <p:nvSpPr>
          <p:cNvPr id="5" name="TextBox 4"/>
          <p:cNvSpPr txBox="1"/>
          <p:nvPr/>
        </p:nvSpPr>
        <p:spPr>
          <a:xfrm>
            <a:off x="539552" y="411510"/>
            <a:ext cx="8037074" cy="4524315"/>
          </a:xfrm>
          <a:prstGeom prst="rect">
            <a:avLst/>
          </a:prstGeom>
          <a:solidFill>
            <a:schemeClr val="bg1">
              <a:alpha val="80000"/>
            </a:schemeClr>
          </a:solidFill>
          <a:ln>
            <a:noFill/>
          </a:ln>
          <a:effectLst>
            <a:softEdge rad="127000"/>
          </a:effectLst>
        </p:spPr>
        <p:txBody>
          <a:bodyPr wrap="square" rtlCol="0">
            <a:spAutoFit/>
          </a:bodyPr>
          <a:lstStyle/>
          <a:p>
            <a:r>
              <a:rPr lang="en-US" sz="3200" dirty="0"/>
              <a:t>2Th 1:6  Seeing </a:t>
            </a:r>
            <a:r>
              <a:rPr lang="en-US" sz="3200" i="1" dirty="0"/>
              <a:t>it is</a:t>
            </a:r>
            <a:r>
              <a:rPr lang="en-US" sz="3200" dirty="0"/>
              <a:t> a righteous thing with God to recompense tribulation to them that trouble you; </a:t>
            </a:r>
          </a:p>
          <a:p>
            <a:r>
              <a:rPr lang="en-US" sz="3200" dirty="0"/>
              <a:t>2Th 1:7  And to you who are troubled rest with us, when the Lord Jesus shall be revealed from heaven with his mighty angels, </a:t>
            </a:r>
          </a:p>
          <a:p>
            <a:r>
              <a:rPr lang="en-US" sz="3200" dirty="0"/>
              <a:t>2Th 1:8  In </a:t>
            </a:r>
            <a:r>
              <a:rPr lang="en-US" sz="3200" dirty="0">
                <a:solidFill>
                  <a:srgbClr val="FF0000"/>
                </a:solidFill>
              </a:rPr>
              <a:t>flaming fire </a:t>
            </a:r>
            <a:r>
              <a:rPr lang="en-US" sz="3200" dirty="0"/>
              <a:t>taking vengeance on them that know not God, and that obey not the gospel of our Lord Jesus Christ: </a:t>
            </a:r>
            <a:endParaRPr lang="en-AU" sz="3200" b="1" dirty="0"/>
          </a:p>
        </p:txBody>
      </p:sp>
    </p:spTree>
    <p:extLst>
      <p:ext uri="{BB962C8B-B14F-4D97-AF65-F5344CB8AC3E}">
        <p14:creationId xmlns:p14="http://schemas.microsoft.com/office/powerpoint/2010/main" val="12647965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28</a:t>
            </a:r>
            <a:endParaRPr lang="en-AU" dirty="0">
              <a:solidFill>
                <a:srgbClr val="FFFF00"/>
              </a:solidFill>
            </a:endParaRPr>
          </a:p>
        </p:txBody>
      </p:sp>
      <p:sp>
        <p:nvSpPr>
          <p:cNvPr id="5" name="TextBox 4"/>
          <p:cNvSpPr txBox="1"/>
          <p:nvPr/>
        </p:nvSpPr>
        <p:spPr>
          <a:xfrm>
            <a:off x="567374" y="411510"/>
            <a:ext cx="8037074" cy="3539430"/>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Rev 19:20</a:t>
            </a:r>
            <a:r>
              <a:rPr lang="en-US" sz="3200" dirty="0"/>
              <a:t>  And the beast was taken, and with him the false prophet that wrought miracles before him, with which he deceived them that had received the mark of the beast, and them that worshipped his image. These both were cast alive into </a:t>
            </a:r>
            <a:r>
              <a:rPr lang="en-US" sz="3200" dirty="0">
                <a:solidFill>
                  <a:srgbClr val="FF0000"/>
                </a:solidFill>
              </a:rPr>
              <a:t>a lake of fire burning with brimstone</a:t>
            </a:r>
            <a:r>
              <a:rPr lang="en-US" sz="3200" dirty="0"/>
              <a:t>.</a:t>
            </a:r>
            <a:endParaRPr lang="en-AU" sz="3200" b="1" dirty="0"/>
          </a:p>
        </p:txBody>
      </p:sp>
    </p:spTree>
    <p:extLst>
      <p:ext uri="{BB962C8B-B14F-4D97-AF65-F5344CB8AC3E}">
        <p14:creationId xmlns:p14="http://schemas.microsoft.com/office/powerpoint/2010/main" val="12647965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29</a:t>
            </a:r>
            <a:endParaRPr lang="en-AU" dirty="0">
              <a:solidFill>
                <a:srgbClr val="FFFF00"/>
              </a:solidFill>
            </a:endParaRPr>
          </a:p>
        </p:txBody>
      </p:sp>
      <p:sp>
        <p:nvSpPr>
          <p:cNvPr id="5" name="TextBox 4"/>
          <p:cNvSpPr txBox="1"/>
          <p:nvPr/>
        </p:nvSpPr>
        <p:spPr>
          <a:xfrm>
            <a:off x="567374" y="411510"/>
            <a:ext cx="8037074" cy="452431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Rev 20:9</a:t>
            </a:r>
            <a:r>
              <a:rPr lang="en-US" sz="3200" dirty="0"/>
              <a:t>  And they went up on the breadth of the earth, and compassed the camp of the saints about, and the beloved city: and </a:t>
            </a:r>
            <a:r>
              <a:rPr lang="en-US" sz="3200" dirty="0">
                <a:solidFill>
                  <a:srgbClr val="FF0000"/>
                </a:solidFill>
              </a:rPr>
              <a:t>fire</a:t>
            </a:r>
            <a:r>
              <a:rPr lang="en-US" sz="3200" dirty="0"/>
              <a:t> came down from God out of heaven, and devoured them.</a:t>
            </a:r>
          </a:p>
          <a:p>
            <a:pPr algn="just"/>
            <a:r>
              <a:rPr lang="en-US" sz="3200" dirty="0" smtClean="0"/>
              <a:t>10</a:t>
            </a:r>
            <a:r>
              <a:rPr lang="en-US" sz="3200" dirty="0"/>
              <a:t>  And the devil that deceived them was cast into </a:t>
            </a:r>
            <a:r>
              <a:rPr lang="en-US" sz="3200" dirty="0">
                <a:solidFill>
                  <a:srgbClr val="FF0000"/>
                </a:solidFill>
              </a:rPr>
              <a:t>the lake of fire and brimstone</a:t>
            </a:r>
            <a:r>
              <a:rPr lang="en-US" sz="3200" dirty="0"/>
              <a:t>, where the beast and the false prophet </a:t>
            </a:r>
            <a:r>
              <a:rPr lang="en-US" sz="3200" i="1" dirty="0"/>
              <a:t>are,</a:t>
            </a:r>
            <a:r>
              <a:rPr lang="en-US" sz="3200" dirty="0"/>
              <a:t> and shall be tormented day and night for ever and ever</a:t>
            </a:r>
            <a:r>
              <a:rPr lang="en-US" sz="3200" dirty="0" smtClean="0"/>
              <a:t>.</a:t>
            </a:r>
            <a:endParaRPr lang="en-US" sz="3200" dirty="0"/>
          </a:p>
        </p:txBody>
      </p:sp>
    </p:spTree>
    <p:extLst>
      <p:ext uri="{BB962C8B-B14F-4D97-AF65-F5344CB8AC3E}">
        <p14:creationId xmlns:p14="http://schemas.microsoft.com/office/powerpoint/2010/main" val="1264796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467544" y="267494"/>
            <a:ext cx="8208912" cy="4608512"/>
          </a:xfrm>
          <a:prstGeom prst="rect">
            <a:avLst/>
          </a:prstGeom>
          <a:solidFill>
            <a:schemeClr val="bg1">
              <a:alpha val="46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800" b="1" dirty="0">
              <a:solidFill>
                <a:schemeClr val="tx1"/>
              </a:solidFill>
            </a:endParaRPr>
          </a:p>
        </p:txBody>
      </p:sp>
      <p:sp>
        <p:nvSpPr>
          <p:cNvPr id="2" name="TextBox 1"/>
          <p:cNvSpPr txBox="1"/>
          <p:nvPr/>
        </p:nvSpPr>
        <p:spPr>
          <a:xfrm>
            <a:off x="1115616" y="915566"/>
            <a:ext cx="7106625" cy="523220"/>
          </a:xfrm>
          <a:prstGeom prst="rect">
            <a:avLst/>
          </a:prstGeom>
          <a:noFill/>
        </p:spPr>
        <p:txBody>
          <a:bodyPr wrap="none" rtlCol="0">
            <a:spAutoFit/>
          </a:bodyPr>
          <a:lstStyle/>
          <a:p>
            <a:r>
              <a:rPr lang="en-AU" sz="2800" b="1" dirty="0" smtClean="0"/>
              <a:t>The world agrees – there is a hell and it is bad!</a:t>
            </a:r>
            <a:endParaRPr lang="en-AU" sz="2800" b="1" dirty="0"/>
          </a:p>
        </p:txBody>
      </p:sp>
      <p:sp>
        <p:nvSpPr>
          <p:cNvPr id="3" name="TextBox 2"/>
          <p:cNvSpPr txBox="1"/>
          <p:nvPr/>
        </p:nvSpPr>
        <p:spPr>
          <a:xfrm rot="20734531">
            <a:off x="1047674" y="1491630"/>
            <a:ext cx="1230978" cy="646331"/>
          </a:xfrm>
          <a:prstGeom prst="rect">
            <a:avLst/>
          </a:prstGeom>
          <a:noFill/>
        </p:spPr>
        <p:txBody>
          <a:bodyPr wrap="none" rtlCol="0">
            <a:spAutoFit/>
          </a:bodyPr>
          <a:lstStyle/>
          <a:p>
            <a:r>
              <a:rPr lang="en-AU" sz="3600" dirty="0" smtClean="0"/>
              <a:t>Egypt</a:t>
            </a:r>
            <a:endParaRPr lang="en-AU" sz="3600" dirty="0"/>
          </a:p>
        </p:txBody>
      </p:sp>
      <p:sp>
        <p:nvSpPr>
          <p:cNvPr id="7" name="TextBox 6"/>
          <p:cNvSpPr txBox="1"/>
          <p:nvPr/>
        </p:nvSpPr>
        <p:spPr>
          <a:xfrm rot="20734531">
            <a:off x="1179331" y="2214333"/>
            <a:ext cx="1272464" cy="646331"/>
          </a:xfrm>
          <a:prstGeom prst="rect">
            <a:avLst/>
          </a:prstGeom>
          <a:noFill/>
        </p:spPr>
        <p:txBody>
          <a:bodyPr wrap="none" rtlCol="0">
            <a:spAutoFit/>
          </a:bodyPr>
          <a:lstStyle/>
          <a:p>
            <a:r>
              <a:rPr lang="en-AU" sz="3600" dirty="0" smtClean="0"/>
              <a:t>Africa</a:t>
            </a:r>
            <a:endParaRPr lang="en-AU" sz="3600" dirty="0"/>
          </a:p>
        </p:txBody>
      </p:sp>
      <p:sp>
        <p:nvSpPr>
          <p:cNvPr id="8" name="TextBox 7"/>
          <p:cNvSpPr txBox="1"/>
          <p:nvPr/>
        </p:nvSpPr>
        <p:spPr>
          <a:xfrm rot="20734531">
            <a:off x="1332034" y="3145270"/>
            <a:ext cx="960519" cy="646331"/>
          </a:xfrm>
          <a:prstGeom prst="rect">
            <a:avLst/>
          </a:prstGeom>
          <a:noFill/>
        </p:spPr>
        <p:txBody>
          <a:bodyPr wrap="none" rtlCol="0">
            <a:spAutoFit/>
          </a:bodyPr>
          <a:lstStyle/>
          <a:p>
            <a:r>
              <a:rPr lang="en-AU" sz="3600" dirty="0" smtClean="0"/>
              <a:t>Asia</a:t>
            </a:r>
            <a:endParaRPr lang="en-AU" sz="3600" dirty="0"/>
          </a:p>
        </p:txBody>
      </p:sp>
      <p:sp>
        <p:nvSpPr>
          <p:cNvPr id="9" name="TextBox 8"/>
          <p:cNvSpPr txBox="1"/>
          <p:nvPr/>
        </p:nvSpPr>
        <p:spPr>
          <a:xfrm rot="20734531">
            <a:off x="3986186" y="1673086"/>
            <a:ext cx="1520544" cy="646331"/>
          </a:xfrm>
          <a:prstGeom prst="rect">
            <a:avLst/>
          </a:prstGeom>
          <a:noFill/>
        </p:spPr>
        <p:txBody>
          <a:bodyPr wrap="none" rtlCol="0">
            <a:spAutoFit/>
          </a:bodyPr>
          <a:lstStyle/>
          <a:p>
            <a:r>
              <a:rPr lang="en-AU" sz="3600" dirty="0" smtClean="0"/>
              <a:t>Europe</a:t>
            </a:r>
            <a:endParaRPr lang="en-AU" sz="3600" dirty="0"/>
          </a:p>
        </p:txBody>
      </p:sp>
      <p:sp>
        <p:nvSpPr>
          <p:cNvPr id="10" name="TextBox 9"/>
          <p:cNvSpPr txBox="1"/>
          <p:nvPr/>
        </p:nvSpPr>
        <p:spPr>
          <a:xfrm rot="20734531">
            <a:off x="2909632" y="2681198"/>
            <a:ext cx="2377510" cy="646331"/>
          </a:xfrm>
          <a:prstGeom prst="rect">
            <a:avLst/>
          </a:prstGeom>
          <a:noFill/>
        </p:spPr>
        <p:txBody>
          <a:bodyPr wrap="none" rtlCol="0">
            <a:spAutoFit/>
          </a:bodyPr>
          <a:lstStyle/>
          <a:p>
            <a:r>
              <a:rPr lang="en-AU" sz="3600" dirty="0" smtClean="0"/>
              <a:t>Middle East</a:t>
            </a:r>
            <a:endParaRPr lang="en-AU" sz="3600" dirty="0"/>
          </a:p>
        </p:txBody>
      </p:sp>
      <p:sp>
        <p:nvSpPr>
          <p:cNvPr id="11" name="TextBox 10"/>
          <p:cNvSpPr txBox="1"/>
          <p:nvPr/>
        </p:nvSpPr>
        <p:spPr>
          <a:xfrm rot="20734531">
            <a:off x="5841370" y="3439682"/>
            <a:ext cx="1910459" cy="646331"/>
          </a:xfrm>
          <a:prstGeom prst="rect">
            <a:avLst/>
          </a:prstGeom>
          <a:noFill/>
        </p:spPr>
        <p:txBody>
          <a:bodyPr wrap="none" rtlCol="0">
            <a:spAutoFit/>
          </a:bodyPr>
          <a:lstStyle/>
          <a:p>
            <a:r>
              <a:rPr lang="en-AU" sz="3600" dirty="0" smtClean="0"/>
              <a:t>Americas</a:t>
            </a:r>
            <a:endParaRPr lang="en-AU" sz="3600" dirty="0"/>
          </a:p>
        </p:txBody>
      </p:sp>
      <p:sp>
        <p:nvSpPr>
          <p:cNvPr id="12" name="TextBox 11"/>
          <p:cNvSpPr txBox="1"/>
          <p:nvPr/>
        </p:nvSpPr>
        <p:spPr>
          <a:xfrm rot="20734531">
            <a:off x="6096041" y="2295459"/>
            <a:ext cx="1705916" cy="646331"/>
          </a:xfrm>
          <a:prstGeom prst="rect">
            <a:avLst/>
          </a:prstGeom>
          <a:noFill/>
        </p:spPr>
        <p:txBody>
          <a:bodyPr wrap="none" rtlCol="0">
            <a:spAutoFit/>
          </a:bodyPr>
          <a:lstStyle/>
          <a:p>
            <a:r>
              <a:rPr lang="en-AU" sz="3600" dirty="0" smtClean="0"/>
              <a:t>Oceania</a:t>
            </a:r>
            <a:endParaRPr lang="en-AU" sz="3600" dirty="0"/>
          </a:p>
        </p:txBody>
      </p:sp>
      <p:sp>
        <p:nvSpPr>
          <p:cNvPr id="13" name="TextBox 12"/>
          <p:cNvSpPr txBox="1"/>
          <p:nvPr/>
        </p:nvSpPr>
        <p:spPr>
          <a:xfrm rot="1067832">
            <a:off x="2645848" y="3792461"/>
            <a:ext cx="2019720" cy="646331"/>
          </a:xfrm>
          <a:prstGeom prst="rect">
            <a:avLst/>
          </a:prstGeom>
          <a:noFill/>
        </p:spPr>
        <p:txBody>
          <a:bodyPr wrap="none" rtlCol="0">
            <a:spAutoFit/>
          </a:bodyPr>
          <a:lstStyle/>
          <a:p>
            <a:r>
              <a:rPr lang="en-AU" sz="3600" dirty="0" smtClean="0"/>
              <a:t>Christians</a:t>
            </a:r>
            <a:endParaRPr lang="en-AU" sz="3600" dirty="0"/>
          </a:p>
        </p:txBody>
      </p:sp>
      <p:sp>
        <p:nvSpPr>
          <p:cNvPr id="14" name="TextBox 13"/>
          <p:cNvSpPr txBox="1"/>
          <p:nvPr/>
        </p:nvSpPr>
        <p:spPr>
          <a:xfrm rot="1067832">
            <a:off x="4295554" y="3873060"/>
            <a:ext cx="1888659" cy="646331"/>
          </a:xfrm>
          <a:prstGeom prst="rect">
            <a:avLst/>
          </a:prstGeom>
          <a:noFill/>
        </p:spPr>
        <p:txBody>
          <a:bodyPr wrap="none" rtlCol="0">
            <a:spAutoFit/>
          </a:bodyPr>
          <a:lstStyle/>
          <a:p>
            <a:r>
              <a:rPr lang="en-AU" sz="3600" dirty="0" smtClean="0"/>
              <a:t>Moslems</a:t>
            </a:r>
            <a:endParaRPr lang="en-AU" sz="3600" dirty="0"/>
          </a:p>
        </p:txBody>
      </p:sp>
      <p:sp>
        <p:nvSpPr>
          <p:cNvPr id="15" name="TextBox 14"/>
          <p:cNvSpPr txBox="1"/>
          <p:nvPr/>
        </p:nvSpPr>
        <p:spPr>
          <a:xfrm rot="1067832">
            <a:off x="1714708" y="4080493"/>
            <a:ext cx="1066446" cy="646331"/>
          </a:xfrm>
          <a:prstGeom prst="rect">
            <a:avLst/>
          </a:prstGeom>
          <a:noFill/>
        </p:spPr>
        <p:txBody>
          <a:bodyPr wrap="none" rtlCol="0">
            <a:spAutoFit/>
          </a:bodyPr>
          <a:lstStyle/>
          <a:p>
            <a:r>
              <a:rPr lang="en-AU" sz="3600" dirty="0" smtClean="0"/>
              <a:t>Jews</a:t>
            </a:r>
            <a:endParaRPr lang="en-AU" sz="3600" dirty="0"/>
          </a:p>
        </p:txBody>
      </p:sp>
      <p:sp>
        <p:nvSpPr>
          <p:cNvPr id="16" name="TextBox 15"/>
          <p:cNvSpPr txBox="1"/>
          <p:nvPr/>
        </p:nvSpPr>
        <p:spPr>
          <a:xfrm>
            <a:off x="8748464" y="4794706"/>
            <a:ext cx="301686" cy="369332"/>
          </a:xfrm>
          <a:prstGeom prst="rect">
            <a:avLst/>
          </a:prstGeom>
          <a:noFill/>
        </p:spPr>
        <p:txBody>
          <a:bodyPr wrap="none" rtlCol="0">
            <a:spAutoFit/>
          </a:bodyPr>
          <a:lstStyle/>
          <a:p>
            <a:r>
              <a:rPr lang="en-AU" dirty="0">
                <a:solidFill>
                  <a:srgbClr val="FFFF00"/>
                </a:solidFill>
              </a:rPr>
              <a:t>3</a:t>
            </a:r>
          </a:p>
        </p:txBody>
      </p:sp>
      <p:sp>
        <p:nvSpPr>
          <p:cNvPr id="17" name="TextBox 16"/>
          <p:cNvSpPr txBox="1"/>
          <p:nvPr/>
        </p:nvSpPr>
        <p:spPr>
          <a:xfrm rot="1067832">
            <a:off x="6818238" y="4087416"/>
            <a:ext cx="1876347" cy="646331"/>
          </a:xfrm>
          <a:prstGeom prst="rect">
            <a:avLst/>
          </a:prstGeom>
          <a:noFill/>
        </p:spPr>
        <p:txBody>
          <a:bodyPr wrap="none" rtlCol="0">
            <a:spAutoFit/>
          </a:bodyPr>
          <a:lstStyle/>
          <a:p>
            <a:r>
              <a:rPr lang="en-AU" sz="3600" dirty="0" smtClean="0"/>
              <a:t>Catholics</a:t>
            </a:r>
            <a:endParaRPr lang="en-AU" sz="3600" dirty="0"/>
          </a:p>
        </p:txBody>
      </p:sp>
      <p:sp>
        <p:nvSpPr>
          <p:cNvPr id="18" name="TextBox 17"/>
          <p:cNvSpPr txBox="1"/>
          <p:nvPr/>
        </p:nvSpPr>
        <p:spPr>
          <a:xfrm rot="1067832">
            <a:off x="2283797" y="1495128"/>
            <a:ext cx="1779270" cy="646331"/>
          </a:xfrm>
          <a:prstGeom prst="rect">
            <a:avLst/>
          </a:prstGeom>
          <a:noFill/>
        </p:spPr>
        <p:txBody>
          <a:bodyPr wrap="none" rtlCol="0">
            <a:spAutoFit/>
          </a:bodyPr>
          <a:lstStyle/>
          <a:p>
            <a:r>
              <a:rPr lang="en-AU" sz="3600" dirty="0" err="1" smtClean="0"/>
              <a:t>Budhists</a:t>
            </a:r>
            <a:endParaRPr lang="en-AU" sz="3600" dirty="0"/>
          </a:p>
        </p:txBody>
      </p:sp>
      <p:sp>
        <p:nvSpPr>
          <p:cNvPr id="5" name="Oval 4"/>
          <p:cNvSpPr/>
          <p:nvPr/>
        </p:nvSpPr>
        <p:spPr>
          <a:xfrm>
            <a:off x="2381493" y="1635646"/>
            <a:ext cx="4638779" cy="2808312"/>
          </a:xfrm>
          <a:prstGeom prst="ellipse">
            <a:avLst/>
          </a:prstGeom>
          <a:solidFill>
            <a:schemeClr val="bg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b="1" dirty="0" smtClean="0">
                <a:solidFill>
                  <a:schemeClr val="tx1"/>
                </a:solidFill>
              </a:rPr>
              <a:t>But what does the Bible say?</a:t>
            </a:r>
            <a:endParaRPr lang="en-AU" sz="3200" b="1" dirty="0">
              <a:solidFill>
                <a:schemeClr val="tx1"/>
              </a:solidFill>
            </a:endParaRPr>
          </a:p>
        </p:txBody>
      </p:sp>
      <p:sp>
        <p:nvSpPr>
          <p:cNvPr id="19" name="TextBox 18"/>
          <p:cNvSpPr txBox="1"/>
          <p:nvPr/>
        </p:nvSpPr>
        <p:spPr>
          <a:xfrm rot="1067832">
            <a:off x="6265710" y="1567136"/>
            <a:ext cx="872226" cy="646331"/>
          </a:xfrm>
          <a:prstGeom prst="rect">
            <a:avLst/>
          </a:prstGeom>
          <a:noFill/>
        </p:spPr>
        <p:txBody>
          <a:bodyPr wrap="none" rtlCol="0">
            <a:spAutoFit/>
          </a:bodyPr>
          <a:lstStyle/>
          <a:p>
            <a:r>
              <a:rPr lang="en-AU" sz="3600" dirty="0" smtClean="0"/>
              <a:t>Etc.</a:t>
            </a:r>
            <a:endParaRPr lang="en-AU" sz="3600" dirty="0"/>
          </a:p>
        </p:txBody>
      </p:sp>
    </p:spTree>
    <p:extLst>
      <p:ext uri="{BB962C8B-B14F-4D97-AF65-F5344CB8AC3E}">
        <p14:creationId xmlns:p14="http://schemas.microsoft.com/office/powerpoint/2010/main" val="177990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100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2000"/>
                            </p:stCondLst>
                            <p:childTnLst>
                              <p:par>
                                <p:cTn id="13" presetID="22" presetClass="entr" presetSubtype="4" fill="hold" grpId="0" nodeType="afterEffect">
                                  <p:stCondLst>
                                    <p:cond delay="100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3500"/>
                            </p:stCondLst>
                            <p:childTnLst>
                              <p:par>
                                <p:cTn id="17" presetID="22" presetClass="entr" presetSubtype="4"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5000"/>
                            </p:stCondLst>
                            <p:childTnLst>
                              <p:par>
                                <p:cTn id="21" presetID="22" presetClass="entr" presetSubtype="4" fill="hold" grpId="0" nodeType="afterEffect">
                                  <p:stCondLst>
                                    <p:cond delay="100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6500"/>
                            </p:stCondLst>
                            <p:childTnLst>
                              <p:par>
                                <p:cTn id="25" presetID="22" presetClass="entr" presetSubtype="4" fill="hold" grpId="0" nodeType="afterEffect">
                                  <p:stCondLst>
                                    <p:cond delay="100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par>
                          <p:cTn id="28" fill="hold">
                            <p:stCondLst>
                              <p:cond delay="8000"/>
                            </p:stCondLst>
                            <p:childTnLst>
                              <p:par>
                                <p:cTn id="29" presetID="22" presetClass="entr" presetSubtype="4" fill="hold" grpId="0" nodeType="afterEffect">
                                  <p:stCondLst>
                                    <p:cond delay="100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9500"/>
                            </p:stCondLst>
                            <p:childTnLst>
                              <p:par>
                                <p:cTn id="33" presetID="22" presetClass="entr" presetSubtype="4"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childTnLst>
                          </p:cTn>
                        </p:par>
                        <p:par>
                          <p:cTn id="36" fill="hold">
                            <p:stCondLst>
                              <p:cond delay="10000"/>
                            </p:stCondLst>
                            <p:childTnLst>
                              <p:par>
                                <p:cTn id="37" presetID="22" presetClass="entr" presetSubtype="4" fill="hold" grpId="0" nodeType="afterEffect">
                                  <p:stCondLst>
                                    <p:cond delay="50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childTnLst>
                          </p:cTn>
                        </p:par>
                        <p:par>
                          <p:cTn id="40" fill="hold">
                            <p:stCondLst>
                              <p:cond delay="11000"/>
                            </p:stCondLst>
                            <p:childTnLst>
                              <p:par>
                                <p:cTn id="41" presetID="22" presetClass="entr" presetSubtype="4" fill="hold" grpId="0" nodeType="afterEffect">
                                  <p:stCondLst>
                                    <p:cond delay="50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00"/>
                                        <p:tgtEl>
                                          <p:spTgt spid="15"/>
                                        </p:tgtEl>
                                      </p:cBhvr>
                                    </p:animEffect>
                                  </p:childTnLst>
                                </p:cTn>
                              </p:par>
                            </p:childTnLst>
                          </p:cTn>
                        </p:par>
                        <p:par>
                          <p:cTn id="44" fill="hold">
                            <p:stCondLst>
                              <p:cond delay="12000"/>
                            </p:stCondLst>
                            <p:childTnLst>
                              <p:par>
                                <p:cTn id="45" presetID="22" presetClass="entr" presetSubtype="4" fill="hold" grpId="0" nodeType="afterEffect">
                                  <p:stCondLst>
                                    <p:cond delay="500"/>
                                  </p:stCondLst>
                                  <p:childTnLst>
                                    <p:set>
                                      <p:cBhvr>
                                        <p:cTn id="46" dur="1" fill="hold">
                                          <p:stCondLst>
                                            <p:cond delay="0"/>
                                          </p:stCondLst>
                                        </p:cTn>
                                        <p:tgtEl>
                                          <p:spTgt spid="17"/>
                                        </p:tgtEl>
                                        <p:attrNameLst>
                                          <p:attrName>style.visibility</p:attrName>
                                        </p:attrNameLst>
                                      </p:cBhvr>
                                      <p:to>
                                        <p:strVal val="visible"/>
                                      </p:to>
                                    </p:set>
                                    <p:animEffect transition="in" filter="wipe(down)">
                                      <p:cBhvr>
                                        <p:cTn id="47" dur="500"/>
                                        <p:tgtEl>
                                          <p:spTgt spid="17"/>
                                        </p:tgtEl>
                                      </p:cBhvr>
                                    </p:animEffect>
                                  </p:childTnLst>
                                </p:cTn>
                              </p:par>
                            </p:childTnLst>
                          </p:cTn>
                        </p:par>
                        <p:par>
                          <p:cTn id="48" fill="hold">
                            <p:stCondLst>
                              <p:cond delay="13000"/>
                            </p:stCondLst>
                            <p:childTnLst>
                              <p:par>
                                <p:cTn id="49" presetID="22" presetClass="entr" presetSubtype="4"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down)">
                                      <p:cBhvr>
                                        <p:cTn id="51" dur="500"/>
                                        <p:tgtEl>
                                          <p:spTgt spid="18"/>
                                        </p:tgtEl>
                                      </p:cBhvr>
                                    </p:animEffect>
                                  </p:childTnLst>
                                </p:cTn>
                              </p:par>
                            </p:childTnLst>
                          </p:cTn>
                        </p:par>
                        <p:par>
                          <p:cTn id="52" fill="hold">
                            <p:stCondLst>
                              <p:cond delay="13500"/>
                            </p:stCondLst>
                            <p:childTnLst>
                              <p:par>
                                <p:cTn id="53" presetID="22" presetClass="entr" presetSubtype="4"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down)">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1000"/>
                                        <p:tgtEl>
                                          <p:spTgt spid="5"/>
                                        </p:tgtEl>
                                      </p:cBhvr>
                                    </p:animEffect>
                                    <p:anim calcmode="lin" valueType="num">
                                      <p:cBhvr>
                                        <p:cTn id="61" dur="1000" fill="hold"/>
                                        <p:tgtEl>
                                          <p:spTgt spid="5"/>
                                        </p:tgtEl>
                                        <p:attrNameLst>
                                          <p:attrName>ppt_x</p:attrName>
                                        </p:attrNameLst>
                                      </p:cBhvr>
                                      <p:tavLst>
                                        <p:tav tm="0">
                                          <p:val>
                                            <p:strVal val="#ppt_x"/>
                                          </p:val>
                                        </p:tav>
                                        <p:tav tm="100000">
                                          <p:val>
                                            <p:strVal val="#ppt_x"/>
                                          </p:val>
                                        </p:tav>
                                      </p:tavLst>
                                    </p:anim>
                                    <p:anim calcmode="lin" valueType="num">
                                      <p:cBhvr>
                                        <p:cTn id="6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0" grpId="0"/>
      <p:bldP spid="11" grpId="0"/>
      <p:bldP spid="12" grpId="0"/>
      <p:bldP spid="13" grpId="0"/>
      <p:bldP spid="14" grpId="0"/>
      <p:bldP spid="15" grpId="0"/>
      <p:bldP spid="17" grpId="0"/>
      <p:bldP spid="18" grpId="0"/>
      <p:bldP spid="5" grpId="0" animBg="1"/>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16" y="0"/>
            <a:ext cx="9178815"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30</a:t>
            </a:r>
            <a:endParaRPr lang="en-AU" dirty="0">
              <a:solidFill>
                <a:srgbClr val="FFFF00"/>
              </a:solidFill>
            </a:endParaRPr>
          </a:p>
        </p:txBody>
      </p:sp>
      <p:sp>
        <p:nvSpPr>
          <p:cNvPr id="5" name="TextBox 4"/>
          <p:cNvSpPr txBox="1"/>
          <p:nvPr/>
        </p:nvSpPr>
        <p:spPr>
          <a:xfrm>
            <a:off x="567374" y="2885911"/>
            <a:ext cx="8037074" cy="2062103"/>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Rev 20:14</a:t>
            </a:r>
            <a:r>
              <a:rPr lang="en-US" sz="3200" dirty="0"/>
              <a:t>  And death and hell were cast into the lake of </a:t>
            </a:r>
            <a:r>
              <a:rPr lang="en-US" sz="3200" dirty="0">
                <a:solidFill>
                  <a:srgbClr val="FF0000"/>
                </a:solidFill>
              </a:rPr>
              <a:t>fire</a:t>
            </a:r>
            <a:r>
              <a:rPr lang="en-US" sz="3200" dirty="0"/>
              <a:t>. This is the second death.</a:t>
            </a:r>
          </a:p>
          <a:p>
            <a:pPr algn="just"/>
            <a:r>
              <a:rPr lang="en-US" sz="3200" dirty="0" smtClean="0"/>
              <a:t>15</a:t>
            </a:r>
            <a:r>
              <a:rPr lang="en-US" sz="3200" dirty="0"/>
              <a:t>  And whosoever was not found written in the book of life was cast into </a:t>
            </a:r>
            <a:r>
              <a:rPr lang="en-US" sz="3200" dirty="0">
                <a:solidFill>
                  <a:srgbClr val="FF0000"/>
                </a:solidFill>
              </a:rPr>
              <a:t>the lake of fire</a:t>
            </a:r>
            <a:r>
              <a:rPr lang="en-US" sz="3200" dirty="0"/>
              <a:t>.</a:t>
            </a:r>
            <a:endParaRPr lang="en-AU" sz="3200" b="1" dirty="0"/>
          </a:p>
        </p:txBody>
      </p:sp>
      <p:sp>
        <p:nvSpPr>
          <p:cNvPr id="6" name="TextBox 5"/>
          <p:cNvSpPr txBox="1"/>
          <p:nvPr/>
        </p:nvSpPr>
        <p:spPr>
          <a:xfrm>
            <a:off x="567374" y="267494"/>
            <a:ext cx="8037074" cy="2062103"/>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2Pet 3:7</a:t>
            </a:r>
            <a:r>
              <a:rPr lang="en-US" sz="3200" dirty="0"/>
              <a:t>  But the heavens and the earth, which are now, by the same word are kept in store, reserved unto </a:t>
            </a:r>
            <a:r>
              <a:rPr lang="en-US" sz="3200" dirty="0">
                <a:solidFill>
                  <a:srgbClr val="FF0000"/>
                </a:solidFill>
              </a:rPr>
              <a:t>fire</a:t>
            </a:r>
            <a:r>
              <a:rPr lang="en-US" sz="3200" dirty="0"/>
              <a:t> against the day of judgment and perdition of ungodly men.</a:t>
            </a:r>
            <a:endParaRPr lang="en-AU" sz="3200" dirty="0"/>
          </a:p>
        </p:txBody>
      </p:sp>
      <p:sp>
        <p:nvSpPr>
          <p:cNvPr id="2" name="TextBox 1"/>
          <p:cNvSpPr txBox="1"/>
          <p:nvPr/>
        </p:nvSpPr>
        <p:spPr>
          <a:xfrm>
            <a:off x="2017491" y="2355726"/>
            <a:ext cx="5116722" cy="584775"/>
          </a:xfrm>
          <a:prstGeom prst="rect">
            <a:avLst/>
          </a:prstGeom>
          <a:noFill/>
        </p:spPr>
        <p:txBody>
          <a:bodyPr wrap="none" rtlCol="0">
            <a:spAutoFit/>
          </a:bodyPr>
          <a:lstStyle/>
          <a:p>
            <a:r>
              <a:rPr lang="en-AU" sz="3200" dirty="0" smtClean="0">
                <a:solidFill>
                  <a:schemeClr val="bg1"/>
                </a:solidFill>
                <a:effectLst>
                  <a:outerShdw blurRad="38100" dist="38100" dir="2700000" algn="tl">
                    <a:srgbClr val="000000">
                      <a:alpha val="43137"/>
                    </a:srgbClr>
                  </a:outerShdw>
                </a:effectLst>
              </a:rPr>
              <a:t>But what about these verses?</a:t>
            </a:r>
            <a:endParaRPr lang="en-AU"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795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31</a:t>
            </a:r>
            <a:endParaRPr lang="en-AU" dirty="0">
              <a:solidFill>
                <a:srgbClr val="FFFF00"/>
              </a:solidFill>
            </a:endParaRPr>
          </a:p>
        </p:txBody>
      </p:sp>
      <p:sp>
        <p:nvSpPr>
          <p:cNvPr id="5" name="TextBox 4"/>
          <p:cNvSpPr txBox="1"/>
          <p:nvPr/>
        </p:nvSpPr>
        <p:spPr>
          <a:xfrm>
            <a:off x="567374" y="411510"/>
            <a:ext cx="8037074" cy="3970318"/>
          </a:xfrm>
          <a:prstGeom prst="rect">
            <a:avLst/>
          </a:prstGeom>
          <a:solidFill>
            <a:schemeClr val="bg1">
              <a:alpha val="80000"/>
            </a:schemeClr>
          </a:solidFill>
          <a:ln>
            <a:noFill/>
          </a:ln>
          <a:effectLst>
            <a:softEdge rad="127000"/>
          </a:effectLst>
        </p:spPr>
        <p:txBody>
          <a:bodyPr wrap="square" rtlCol="0">
            <a:spAutoFit/>
          </a:bodyPr>
          <a:lstStyle/>
          <a:p>
            <a:pPr algn="just"/>
            <a:r>
              <a:rPr lang="en-AU" sz="2800" b="1" dirty="0" smtClean="0"/>
              <a:t>We learned in our last study that life ceases when we die. The body returns to dust and the spirit returns to God who gave it. Until Jesus returns at His second coming the dead remain in their graves, in what Jesus calls a state of sleep; but as we understand it, death. This being the case what would be the use of a hell fire to continually burn the wicked forever if they have perished? </a:t>
            </a:r>
          </a:p>
          <a:p>
            <a:pPr algn="ctr"/>
            <a:r>
              <a:rPr lang="en-AU" sz="2800" b="1" dirty="0" smtClean="0"/>
              <a:t>We need to resolve this conflict </a:t>
            </a:r>
            <a:r>
              <a:rPr lang="en-AU" sz="2800" b="1" dirty="0" smtClean="0"/>
              <a:t>of</a:t>
            </a:r>
            <a:r>
              <a:rPr lang="en-AU" sz="2800" b="1" dirty="0" smtClean="0"/>
              <a:t> </a:t>
            </a:r>
            <a:r>
              <a:rPr lang="en-AU" sz="2800" b="1" dirty="0" smtClean="0"/>
              <a:t>ideas.</a:t>
            </a:r>
            <a:endParaRPr lang="en-AU" sz="2800" b="1" dirty="0"/>
          </a:p>
        </p:txBody>
      </p:sp>
    </p:spTree>
    <p:extLst>
      <p:ext uri="{BB962C8B-B14F-4D97-AF65-F5344CB8AC3E}">
        <p14:creationId xmlns:p14="http://schemas.microsoft.com/office/powerpoint/2010/main" val="19750255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32</a:t>
            </a:r>
            <a:endParaRPr lang="en-AU" dirty="0">
              <a:solidFill>
                <a:srgbClr val="FFFF00"/>
              </a:solidFill>
            </a:endParaRPr>
          </a:p>
        </p:txBody>
      </p:sp>
      <p:sp>
        <p:nvSpPr>
          <p:cNvPr id="5" name="TextBox 4"/>
          <p:cNvSpPr txBox="1"/>
          <p:nvPr/>
        </p:nvSpPr>
        <p:spPr>
          <a:xfrm>
            <a:off x="567374" y="411510"/>
            <a:ext cx="8037074" cy="1569660"/>
          </a:xfrm>
          <a:prstGeom prst="rect">
            <a:avLst/>
          </a:prstGeom>
          <a:solidFill>
            <a:schemeClr val="bg1">
              <a:alpha val="80000"/>
            </a:schemeClr>
          </a:solidFill>
          <a:ln>
            <a:noFill/>
          </a:ln>
          <a:effectLst>
            <a:softEdge rad="127000"/>
          </a:effectLst>
        </p:spPr>
        <p:txBody>
          <a:bodyPr wrap="square" rtlCol="0">
            <a:spAutoFit/>
          </a:bodyPr>
          <a:lstStyle/>
          <a:p>
            <a:pPr algn="just"/>
            <a:r>
              <a:rPr lang="en-AU" sz="3200" b="1" dirty="0"/>
              <a:t>L</a:t>
            </a:r>
            <a:r>
              <a:rPr lang="en-AU" sz="3200" b="1" dirty="0" smtClean="0"/>
              <a:t>et’s start asking </a:t>
            </a:r>
            <a:r>
              <a:rPr lang="en-AU" sz="3200" b="1" dirty="0"/>
              <a:t>some questions about hell to determine if the ‘obvious’ can stand the test of a thorough biblical examination.</a:t>
            </a:r>
          </a:p>
        </p:txBody>
      </p:sp>
    </p:spTree>
    <p:extLst>
      <p:ext uri="{BB962C8B-B14F-4D97-AF65-F5344CB8AC3E}">
        <p14:creationId xmlns:p14="http://schemas.microsoft.com/office/powerpoint/2010/main" val="1975025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33</a:t>
            </a:r>
            <a:endParaRPr lang="en-AU" dirty="0">
              <a:solidFill>
                <a:srgbClr val="FFFF00"/>
              </a:solidFill>
            </a:endParaRPr>
          </a:p>
        </p:txBody>
      </p:sp>
      <p:sp>
        <p:nvSpPr>
          <p:cNvPr id="5" name="TextBox 4"/>
          <p:cNvSpPr txBox="1"/>
          <p:nvPr/>
        </p:nvSpPr>
        <p:spPr>
          <a:xfrm>
            <a:off x="567374" y="411510"/>
            <a:ext cx="8037074" cy="4339650"/>
          </a:xfrm>
          <a:prstGeom prst="rect">
            <a:avLst/>
          </a:prstGeom>
          <a:solidFill>
            <a:schemeClr val="bg1">
              <a:alpha val="80000"/>
            </a:schemeClr>
          </a:solidFill>
          <a:ln>
            <a:noFill/>
          </a:ln>
          <a:effectLst>
            <a:softEdge rad="127000"/>
          </a:effectLst>
        </p:spPr>
        <p:txBody>
          <a:bodyPr wrap="square" rtlCol="0">
            <a:spAutoFit/>
          </a:bodyPr>
          <a:lstStyle/>
          <a:p>
            <a:pPr algn="ctr"/>
            <a:r>
              <a:rPr lang="en-AU" sz="3200" b="1" dirty="0" smtClean="0"/>
              <a:t> What does the word we call ‘hell’ mean?</a:t>
            </a:r>
          </a:p>
          <a:p>
            <a:pPr algn="ctr"/>
            <a:endParaRPr lang="en-AU" sz="3200" b="1" dirty="0" smtClean="0"/>
          </a:p>
          <a:p>
            <a:r>
              <a:rPr lang="en-AU" sz="3200" b="1" dirty="0" smtClean="0"/>
              <a:t>There is one Hebrew word and three Greek words which are translated ‘hell’.</a:t>
            </a:r>
          </a:p>
          <a:p>
            <a:endParaRPr lang="en-AU" sz="3200" b="1" dirty="0"/>
          </a:p>
          <a:p>
            <a:r>
              <a:rPr lang="en-AU" sz="3200" b="1" dirty="0" smtClean="0"/>
              <a:t>SHEOL (Hebrew)</a:t>
            </a:r>
          </a:p>
          <a:p>
            <a:r>
              <a:rPr lang="en-AU" sz="3200" b="1" dirty="0" smtClean="0"/>
              <a:t>7585</a:t>
            </a:r>
            <a:endParaRPr lang="en-AU" sz="3200" b="1" dirty="0"/>
          </a:p>
          <a:p>
            <a:endParaRPr lang="en-AU" sz="3200" b="1" dirty="0"/>
          </a:p>
          <a:p>
            <a:r>
              <a:rPr lang="en-AU" b="1" dirty="0" smtClean="0"/>
              <a:t>Used 65 times in Old Testament</a:t>
            </a:r>
            <a:endParaRPr lang="en-AU" b="1" dirty="0"/>
          </a:p>
        </p:txBody>
      </p:sp>
      <p:sp>
        <p:nvSpPr>
          <p:cNvPr id="6" name="TextBox 5"/>
          <p:cNvSpPr txBox="1"/>
          <p:nvPr/>
        </p:nvSpPr>
        <p:spPr>
          <a:xfrm>
            <a:off x="3851920" y="2689632"/>
            <a:ext cx="4608512" cy="1846659"/>
          </a:xfrm>
          <a:prstGeom prst="rect">
            <a:avLst/>
          </a:prstGeom>
          <a:noFill/>
        </p:spPr>
        <p:txBody>
          <a:bodyPr wrap="square" rtlCol="0">
            <a:spAutoFit/>
          </a:bodyPr>
          <a:lstStyle/>
          <a:p>
            <a:r>
              <a:rPr lang="he-IL" dirty="0"/>
              <a:t>שְׁאֹל </a:t>
            </a:r>
            <a:r>
              <a:rPr lang="he-IL" dirty="0" smtClean="0"/>
              <a:t>שְׁאוֹל</a:t>
            </a:r>
            <a:r>
              <a:rPr lang="en-AU" dirty="0" smtClean="0"/>
              <a:t> </a:t>
            </a:r>
          </a:p>
          <a:p>
            <a:r>
              <a:rPr lang="en-AU" dirty="0" err="1" smtClean="0"/>
              <a:t>sh</a:t>
            </a:r>
            <a:r>
              <a:rPr lang="en-AU" baseline="30000" dirty="0" err="1" smtClean="0"/>
              <a:t>e</a:t>
            </a:r>
            <a:r>
              <a:rPr lang="en-AU" dirty="0" err="1" smtClean="0"/>
              <a:t>'o</a:t>
            </a:r>
            <a:r>
              <a:rPr lang="en-AU" dirty="0" err="1"/>
              <a:t>̂l</a:t>
            </a:r>
            <a:r>
              <a:rPr lang="en-AU" dirty="0"/>
              <a:t>    </a:t>
            </a:r>
            <a:r>
              <a:rPr lang="en-AU" dirty="0" err="1"/>
              <a:t>sh</a:t>
            </a:r>
            <a:r>
              <a:rPr lang="en-AU" baseline="30000" dirty="0" err="1"/>
              <a:t>e</a:t>
            </a:r>
            <a:r>
              <a:rPr lang="en-AU" dirty="0" err="1"/>
              <a:t>'ôl</a:t>
            </a:r>
            <a:endParaRPr lang="en-AU" dirty="0"/>
          </a:p>
          <a:p>
            <a:r>
              <a:rPr lang="en-AU" i="1" dirty="0" err="1"/>
              <a:t>sheh</a:t>
            </a:r>
            <a:r>
              <a:rPr lang="en-AU" i="1" dirty="0"/>
              <a:t>-ole', </a:t>
            </a:r>
            <a:r>
              <a:rPr lang="en-AU" i="1" dirty="0" err="1"/>
              <a:t>sheh</a:t>
            </a:r>
            <a:r>
              <a:rPr lang="en-AU" i="1" dirty="0"/>
              <a:t>-ole'</a:t>
            </a:r>
            <a:endParaRPr lang="en-AU" dirty="0"/>
          </a:p>
          <a:p>
            <a:r>
              <a:rPr lang="en-US" dirty="0"/>
              <a:t>From H7592; </a:t>
            </a:r>
            <a:r>
              <a:rPr lang="en-US" i="1" dirty="0"/>
              <a:t>hades</a:t>
            </a:r>
            <a:r>
              <a:rPr lang="en-US" dirty="0"/>
              <a:t> or the world of the dead (as if a </a:t>
            </a:r>
            <a:r>
              <a:rPr lang="en-US" dirty="0" err="1"/>
              <a:t>subterranian</a:t>
            </a:r>
            <a:r>
              <a:rPr lang="en-US" dirty="0"/>
              <a:t> </a:t>
            </a:r>
            <a:r>
              <a:rPr lang="en-US" i="1" dirty="0"/>
              <a:t>retreat</a:t>
            </a:r>
            <a:r>
              <a:rPr lang="en-US" dirty="0"/>
              <a:t>), including its accessories and inmates: - </a:t>
            </a:r>
            <a:r>
              <a:rPr lang="en-US" sz="2400" b="1" dirty="0"/>
              <a:t>grave, hell, pit.</a:t>
            </a:r>
            <a:endParaRPr lang="en-AU" sz="2400" b="1" dirty="0"/>
          </a:p>
        </p:txBody>
      </p:sp>
    </p:spTree>
    <p:extLst>
      <p:ext uri="{BB962C8B-B14F-4D97-AF65-F5344CB8AC3E}">
        <p14:creationId xmlns:p14="http://schemas.microsoft.com/office/powerpoint/2010/main" val="19750255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34</a:t>
            </a:r>
            <a:endParaRPr lang="en-AU" dirty="0">
              <a:solidFill>
                <a:srgbClr val="FFFF00"/>
              </a:solidFill>
            </a:endParaRPr>
          </a:p>
        </p:txBody>
      </p:sp>
      <p:sp>
        <p:nvSpPr>
          <p:cNvPr id="5" name="TextBox 4"/>
          <p:cNvSpPr txBox="1"/>
          <p:nvPr/>
        </p:nvSpPr>
        <p:spPr>
          <a:xfrm>
            <a:off x="567374" y="411510"/>
            <a:ext cx="8037074" cy="452431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b="1" dirty="0"/>
              <a:t>Gen 37:35</a:t>
            </a:r>
            <a:r>
              <a:rPr lang="en-US" sz="3200" dirty="0"/>
              <a:t>  And all his sons and all his daughters rose up to comfort him; but he refused to be comforted; and he said, For I will go down into the </a:t>
            </a:r>
            <a:r>
              <a:rPr lang="en-US" sz="3200" b="1" dirty="0" smtClean="0">
                <a:solidFill>
                  <a:schemeClr val="tx2">
                    <a:lumMod val="60000"/>
                    <a:lumOff val="40000"/>
                  </a:schemeClr>
                </a:solidFill>
              </a:rPr>
              <a:t>grave</a:t>
            </a:r>
            <a:r>
              <a:rPr lang="en-US" sz="1200" b="1" dirty="0" smtClean="0"/>
              <a:t>7585</a:t>
            </a:r>
            <a:r>
              <a:rPr lang="en-US" sz="3200" dirty="0" smtClean="0"/>
              <a:t> </a:t>
            </a:r>
            <a:r>
              <a:rPr lang="en-US" sz="3200" dirty="0"/>
              <a:t>unto my son mourning. Thus his father wept for him. </a:t>
            </a:r>
            <a:endParaRPr lang="en-US" sz="3200" dirty="0" smtClean="0"/>
          </a:p>
          <a:p>
            <a:pPr algn="just"/>
            <a:endParaRPr lang="en-US" sz="3200" b="1" dirty="0"/>
          </a:p>
          <a:p>
            <a:pPr algn="just"/>
            <a:r>
              <a:rPr lang="en-US" sz="3200" b="1" dirty="0" smtClean="0"/>
              <a:t>Psalm 16:10</a:t>
            </a:r>
            <a:r>
              <a:rPr lang="en-US" sz="3200" dirty="0"/>
              <a:t>  For thou wilt not leave my soul in </a:t>
            </a:r>
            <a:r>
              <a:rPr lang="en-US" sz="3200" b="1" dirty="0" smtClean="0">
                <a:solidFill>
                  <a:schemeClr val="tx2">
                    <a:lumMod val="60000"/>
                    <a:lumOff val="40000"/>
                  </a:schemeClr>
                </a:solidFill>
              </a:rPr>
              <a:t>hell</a:t>
            </a:r>
            <a:r>
              <a:rPr lang="en-US" sz="1200" dirty="0" smtClean="0"/>
              <a:t>7585</a:t>
            </a:r>
            <a:r>
              <a:rPr lang="en-US" sz="3200" dirty="0" smtClean="0"/>
              <a:t>; </a:t>
            </a:r>
            <a:r>
              <a:rPr lang="en-US" sz="3200" dirty="0"/>
              <a:t>neither wilt thou suffer thine Holy One to see corruption.</a:t>
            </a:r>
            <a:endParaRPr lang="en-AU" sz="3200" b="1" dirty="0"/>
          </a:p>
        </p:txBody>
      </p:sp>
    </p:spTree>
    <p:extLst>
      <p:ext uri="{BB962C8B-B14F-4D97-AF65-F5344CB8AC3E}">
        <p14:creationId xmlns:p14="http://schemas.microsoft.com/office/powerpoint/2010/main" val="9235287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35</a:t>
            </a:r>
            <a:endParaRPr lang="en-AU" dirty="0">
              <a:solidFill>
                <a:srgbClr val="FFFF00"/>
              </a:solidFill>
            </a:endParaRPr>
          </a:p>
        </p:txBody>
      </p:sp>
      <p:sp>
        <p:nvSpPr>
          <p:cNvPr id="5" name="TextBox 4"/>
          <p:cNvSpPr txBox="1"/>
          <p:nvPr/>
        </p:nvSpPr>
        <p:spPr>
          <a:xfrm>
            <a:off x="567374" y="411510"/>
            <a:ext cx="8037074" cy="3908762"/>
          </a:xfrm>
          <a:prstGeom prst="rect">
            <a:avLst/>
          </a:prstGeom>
          <a:solidFill>
            <a:schemeClr val="bg1">
              <a:alpha val="80000"/>
            </a:schemeClr>
          </a:solidFill>
          <a:ln>
            <a:noFill/>
          </a:ln>
          <a:effectLst>
            <a:softEdge rad="127000"/>
          </a:effectLst>
        </p:spPr>
        <p:txBody>
          <a:bodyPr wrap="square" rtlCol="0">
            <a:spAutoFit/>
          </a:bodyPr>
          <a:lstStyle/>
          <a:p>
            <a:r>
              <a:rPr lang="en-AU" sz="3200" b="1" dirty="0" smtClean="0"/>
              <a:t>G1067                       Greek</a:t>
            </a:r>
            <a:endParaRPr lang="en-AU" sz="3200" b="1" dirty="0"/>
          </a:p>
          <a:p>
            <a:r>
              <a:rPr lang="vi-VN" sz="2800" dirty="0"/>
              <a:t>γέεννα</a:t>
            </a:r>
          </a:p>
          <a:p>
            <a:r>
              <a:rPr lang="en-AU" sz="2800" dirty="0" err="1"/>
              <a:t>geenna</a:t>
            </a:r>
            <a:endParaRPr lang="en-AU" sz="2800" dirty="0"/>
          </a:p>
          <a:p>
            <a:r>
              <a:rPr lang="en-AU" sz="2800" i="1" dirty="0" err="1"/>
              <a:t>gheh</a:t>
            </a:r>
            <a:r>
              <a:rPr lang="en-AU" sz="2800" i="1" dirty="0"/>
              <a:t>'-</a:t>
            </a:r>
            <a:r>
              <a:rPr lang="en-AU" sz="2800" i="1" dirty="0" err="1"/>
              <a:t>en</a:t>
            </a:r>
            <a:r>
              <a:rPr lang="en-AU" sz="2800" i="1" dirty="0"/>
              <a:t>-nah</a:t>
            </a:r>
            <a:endParaRPr lang="en-AU" sz="2800" dirty="0"/>
          </a:p>
          <a:p>
            <a:r>
              <a:rPr lang="en-US" sz="2800" dirty="0"/>
              <a:t>Of Hebrew origin ([H1516] and [H2011]); </a:t>
            </a:r>
            <a:r>
              <a:rPr lang="en-US" sz="2800" i="1" dirty="0"/>
              <a:t>valley of</a:t>
            </a:r>
            <a:r>
              <a:rPr lang="en-US" sz="2800" dirty="0"/>
              <a:t> (the son of) </a:t>
            </a:r>
            <a:r>
              <a:rPr lang="en-US" sz="2800" i="1" dirty="0" err="1"/>
              <a:t>Hinnom</a:t>
            </a:r>
            <a:r>
              <a:rPr lang="en-US" sz="2800" dirty="0"/>
              <a:t>; </a:t>
            </a:r>
            <a:r>
              <a:rPr lang="en-US" sz="2800" i="1" dirty="0" err="1"/>
              <a:t>gehenna</a:t>
            </a:r>
            <a:r>
              <a:rPr lang="en-US" sz="2800" dirty="0"/>
              <a:t> (or </a:t>
            </a:r>
            <a:r>
              <a:rPr lang="en-US" sz="2800" i="1" dirty="0"/>
              <a:t>Ge-</a:t>
            </a:r>
            <a:r>
              <a:rPr lang="en-US" sz="2800" i="1" dirty="0" err="1"/>
              <a:t>Hinnom</a:t>
            </a:r>
            <a:r>
              <a:rPr lang="en-US" sz="2800" dirty="0"/>
              <a:t>), a valley of Jerusalem, used (figuratively) as a name for the place (or state) of everlasting punishment: - hell.</a:t>
            </a:r>
          </a:p>
          <a:p>
            <a:r>
              <a:rPr lang="en-AU" sz="2000" b="1" dirty="0"/>
              <a:t>Total KJV occurrences: 12</a:t>
            </a:r>
          </a:p>
        </p:txBody>
      </p:sp>
    </p:spTree>
    <p:extLst>
      <p:ext uri="{BB962C8B-B14F-4D97-AF65-F5344CB8AC3E}">
        <p14:creationId xmlns:p14="http://schemas.microsoft.com/office/powerpoint/2010/main" val="3705852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36</a:t>
            </a:r>
            <a:endParaRPr lang="en-AU" dirty="0">
              <a:solidFill>
                <a:srgbClr val="FFFF00"/>
              </a:solidFill>
            </a:endParaRPr>
          </a:p>
        </p:txBody>
      </p:sp>
      <p:sp>
        <p:nvSpPr>
          <p:cNvPr id="5" name="TextBox 4"/>
          <p:cNvSpPr txBox="1"/>
          <p:nvPr/>
        </p:nvSpPr>
        <p:spPr>
          <a:xfrm>
            <a:off x="567374" y="411510"/>
            <a:ext cx="8037074" cy="3847207"/>
          </a:xfrm>
          <a:prstGeom prst="rect">
            <a:avLst/>
          </a:prstGeom>
          <a:solidFill>
            <a:schemeClr val="bg1">
              <a:alpha val="80000"/>
            </a:schemeClr>
          </a:solidFill>
          <a:ln>
            <a:noFill/>
          </a:ln>
          <a:effectLst>
            <a:softEdge rad="127000"/>
          </a:effectLst>
        </p:spPr>
        <p:txBody>
          <a:bodyPr wrap="square" rtlCol="0">
            <a:spAutoFit/>
          </a:bodyPr>
          <a:lstStyle/>
          <a:p>
            <a:r>
              <a:rPr lang="en-AU" sz="3200" b="1" dirty="0" smtClean="0"/>
              <a:t>G86                           Greek</a:t>
            </a:r>
            <a:endParaRPr lang="en-AU" sz="3200" b="1" dirty="0"/>
          </a:p>
          <a:p>
            <a:r>
              <a:rPr lang="vi-VN" sz="3200" dirty="0"/>
              <a:t>ᾅδης</a:t>
            </a:r>
          </a:p>
          <a:p>
            <a:r>
              <a:rPr lang="en-AU" sz="3200" dirty="0" err="1"/>
              <a:t>hadēs</a:t>
            </a:r>
            <a:endParaRPr lang="en-AU" sz="3200" dirty="0"/>
          </a:p>
          <a:p>
            <a:r>
              <a:rPr lang="en-AU" sz="3200" i="1" dirty="0"/>
              <a:t>hah'-dace</a:t>
            </a:r>
            <a:endParaRPr lang="en-AU" sz="3200" dirty="0"/>
          </a:p>
          <a:p>
            <a:r>
              <a:rPr lang="en-US" sz="3200" dirty="0"/>
              <a:t>From G1 (as a negative particle) and G1492; properly </a:t>
            </a:r>
            <a:r>
              <a:rPr lang="en-US" sz="3200" i="1" dirty="0"/>
              <a:t>unseen</a:t>
            </a:r>
            <a:r>
              <a:rPr lang="en-US" sz="3200" dirty="0"/>
              <a:t>, that is, “Hades” or the place (state) of departed souls: - grave, hell.</a:t>
            </a:r>
          </a:p>
          <a:p>
            <a:r>
              <a:rPr lang="en-AU" sz="2000" b="1" dirty="0"/>
              <a:t>Total KJV occurrences: 11</a:t>
            </a:r>
          </a:p>
        </p:txBody>
      </p:sp>
    </p:spTree>
    <p:extLst>
      <p:ext uri="{BB962C8B-B14F-4D97-AF65-F5344CB8AC3E}">
        <p14:creationId xmlns:p14="http://schemas.microsoft.com/office/powerpoint/2010/main" val="3705852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a:solidFill>
                  <a:srgbClr val="FFFF00"/>
                </a:solidFill>
              </a:rPr>
              <a:t>3</a:t>
            </a:r>
            <a:r>
              <a:rPr lang="en-AU" dirty="0" smtClean="0">
                <a:solidFill>
                  <a:srgbClr val="FFFF00"/>
                </a:solidFill>
              </a:rPr>
              <a:t>7</a:t>
            </a:r>
            <a:endParaRPr lang="en-AU" dirty="0">
              <a:solidFill>
                <a:srgbClr val="FFFF00"/>
              </a:solidFill>
            </a:endParaRPr>
          </a:p>
        </p:txBody>
      </p:sp>
      <p:sp>
        <p:nvSpPr>
          <p:cNvPr id="5" name="TextBox 4"/>
          <p:cNvSpPr txBox="1"/>
          <p:nvPr/>
        </p:nvSpPr>
        <p:spPr>
          <a:xfrm>
            <a:off x="567374" y="411510"/>
            <a:ext cx="8037074" cy="3847207"/>
          </a:xfrm>
          <a:prstGeom prst="rect">
            <a:avLst/>
          </a:prstGeom>
          <a:solidFill>
            <a:schemeClr val="bg1">
              <a:alpha val="80000"/>
            </a:schemeClr>
          </a:solidFill>
          <a:ln>
            <a:noFill/>
          </a:ln>
          <a:effectLst>
            <a:softEdge rad="127000"/>
          </a:effectLst>
        </p:spPr>
        <p:txBody>
          <a:bodyPr wrap="square" rtlCol="0">
            <a:spAutoFit/>
          </a:bodyPr>
          <a:lstStyle/>
          <a:p>
            <a:r>
              <a:rPr lang="en-AU" sz="3200" b="1" dirty="0"/>
              <a:t>G5020</a:t>
            </a:r>
          </a:p>
          <a:p>
            <a:r>
              <a:rPr lang="vi-VN" sz="3200" dirty="0"/>
              <a:t>ταρταρόω</a:t>
            </a:r>
          </a:p>
          <a:p>
            <a:r>
              <a:rPr lang="en-AU" sz="3200" dirty="0" err="1"/>
              <a:t>tartaroo</a:t>
            </a:r>
            <a:r>
              <a:rPr lang="en-AU" sz="3200" dirty="0"/>
              <a:t>̄</a:t>
            </a:r>
          </a:p>
          <a:p>
            <a:r>
              <a:rPr lang="en-AU" sz="3200" i="1" dirty="0"/>
              <a:t>tar-tar-o'-o</a:t>
            </a:r>
            <a:endParaRPr lang="en-AU" sz="3200" dirty="0"/>
          </a:p>
          <a:p>
            <a:r>
              <a:rPr lang="en-US" sz="3200" dirty="0"/>
              <a:t>From Τά</a:t>
            </a:r>
            <a:r>
              <a:rPr lang="en-US" sz="3200" dirty="0" err="1"/>
              <a:t>ρτ</a:t>
            </a:r>
            <a:r>
              <a:rPr lang="en-US" sz="3200" dirty="0"/>
              <a:t>αρος Tartaros̄ (the deepest </a:t>
            </a:r>
            <a:r>
              <a:rPr lang="en-US" sz="3200" i="1" dirty="0"/>
              <a:t>abyss</a:t>
            </a:r>
            <a:r>
              <a:rPr lang="en-US" sz="3200" dirty="0"/>
              <a:t> of Hades); to </a:t>
            </a:r>
            <a:r>
              <a:rPr lang="en-US" sz="3200" i="1" dirty="0"/>
              <a:t>incarcerate</a:t>
            </a:r>
            <a:r>
              <a:rPr lang="en-US" sz="3200" dirty="0"/>
              <a:t> in eternal torment: - cast down to hell.</a:t>
            </a:r>
          </a:p>
          <a:p>
            <a:r>
              <a:rPr lang="en-AU" sz="2000" b="1" dirty="0"/>
              <a:t>Total KJV occurrences: 1</a:t>
            </a:r>
          </a:p>
        </p:txBody>
      </p:sp>
      <p:sp>
        <p:nvSpPr>
          <p:cNvPr id="6" name="TextBox 5"/>
          <p:cNvSpPr txBox="1"/>
          <p:nvPr/>
        </p:nvSpPr>
        <p:spPr>
          <a:xfrm>
            <a:off x="3059832" y="555526"/>
            <a:ext cx="5256584" cy="1938992"/>
          </a:xfrm>
          <a:prstGeom prst="rect">
            <a:avLst/>
          </a:prstGeom>
          <a:noFill/>
        </p:spPr>
        <p:txBody>
          <a:bodyPr wrap="square" rtlCol="0">
            <a:spAutoFit/>
          </a:bodyPr>
          <a:lstStyle/>
          <a:p>
            <a:pPr algn="just"/>
            <a:r>
              <a:rPr lang="en-US" sz="2400" b="1" dirty="0" smtClean="0"/>
              <a:t>2Pet </a:t>
            </a:r>
            <a:r>
              <a:rPr lang="en-US" sz="2400" b="1" dirty="0"/>
              <a:t>2:4</a:t>
            </a:r>
            <a:r>
              <a:rPr lang="en-US" sz="2400" dirty="0"/>
              <a:t>  For if God spared not the angels that sinned, but </a:t>
            </a:r>
            <a:r>
              <a:rPr lang="en-US" sz="2400" b="1" dirty="0"/>
              <a:t>cast </a:t>
            </a:r>
            <a:r>
              <a:rPr lang="en-US" sz="2400" b="1" i="1" dirty="0"/>
              <a:t>them</a:t>
            </a:r>
            <a:r>
              <a:rPr lang="en-US" sz="2400" b="1" dirty="0"/>
              <a:t> down to hell</a:t>
            </a:r>
            <a:r>
              <a:rPr lang="en-US" sz="2400" dirty="0"/>
              <a:t>, and delivered </a:t>
            </a:r>
            <a:r>
              <a:rPr lang="en-US" sz="2400" i="1" dirty="0"/>
              <a:t>them</a:t>
            </a:r>
            <a:r>
              <a:rPr lang="en-US" sz="2400" dirty="0"/>
              <a:t> into chains of darkness, to be reserved unto judgment; </a:t>
            </a:r>
            <a:endParaRPr lang="en-AU" sz="2400" dirty="0"/>
          </a:p>
        </p:txBody>
      </p:sp>
      <p:sp>
        <p:nvSpPr>
          <p:cNvPr id="2" name="TextBox 1"/>
          <p:cNvSpPr txBox="1"/>
          <p:nvPr/>
        </p:nvSpPr>
        <p:spPr>
          <a:xfrm>
            <a:off x="398100" y="4443958"/>
            <a:ext cx="8278356" cy="400110"/>
          </a:xfrm>
          <a:prstGeom prst="rect">
            <a:avLst/>
          </a:prstGeom>
          <a:solidFill>
            <a:schemeClr val="bg1"/>
          </a:solidFill>
          <a:effectLst>
            <a:softEdge rad="63500"/>
          </a:effectLst>
        </p:spPr>
        <p:txBody>
          <a:bodyPr wrap="none" rtlCol="0">
            <a:spAutoFit/>
          </a:bodyPr>
          <a:lstStyle/>
          <a:p>
            <a:r>
              <a:rPr lang="en-AU" sz="2000" dirty="0" smtClean="0"/>
              <a:t>Notice the Greek culture had more words to describe ‘hell’ than the Hebrews.</a:t>
            </a:r>
            <a:endParaRPr lang="en-AU" sz="2000" dirty="0"/>
          </a:p>
        </p:txBody>
      </p:sp>
    </p:spTree>
    <p:extLst>
      <p:ext uri="{BB962C8B-B14F-4D97-AF65-F5344CB8AC3E}">
        <p14:creationId xmlns:p14="http://schemas.microsoft.com/office/powerpoint/2010/main" val="37058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38</a:t>
            </a:r>
            <a:endParaRPr lang="en-AU" dirty="0">
              <a:solidFill>
                <a:srgbClr val="FFFF00"/>
              </a:solidFill>
            </a:endParaRPr>
          </a:p>
        </p:txBody>
      </p:sp>
      <p:sp>
        <p:nvSpPr>
          <p:cNvPr id="5" name="TextBox 4"/>
          <p:cNvSpPr txBox="1"/>
          <p:nvPr/>
        </p:nvSpPr>
        <p:spPr>
          <a:xfrm>
            <a:off x="533822" y="411510"/>
            <a:ext cx="8037074" cy="255454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a:t> </a:t>
            </a:r>
            <a:endParaRPr lang="en-US" sz="3200" b="1" dirty="0"/>
          </a:p>
          <a:p>
            <a:pPr algn="just"/>
            <a:r>
              <a:rPr lang="en-AU" sz="3200" b="1" dirty="0" smtClean="0"/>
              <a:t>If hell is a place under the earth where the devil rules, and people are sent there and burned forever for their sin, some questions need to be asked.</a:t>
            </a:r>
            <a:endParaRPr lang="en-AU" sz="3200" b="1" dirty="0"/>
          </a:p>
        </p:txBody>
      </p:sp>
    </p:spTree>
    <p:extLst>
      <p:ext uri="{BB962C8B-B14F-4D97-AF65-F5344CB8AC3E}">
        <p14:creationId xmlns:p14="http://schemas.microsoft.com/office/powerpoint/2010/main" val="7687691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67374" y="411510"/>
            <a:ext cx="8037074" cy="4031873"/>
          </a:xfrm>
          <a:prstGeom prst="rect">
            <a:avLst/>
          </a:prstGeom>
          <a:solidFill>
            <a:schemeClr val="bg1">
              <a:alpha val="80000"/>
            </a:schemeClr>
          </a:solidFill>
          <a:ln>
            <a:noFill/>
          </a:ln>
          <a:effectLst>
            <a:softEdge rad="127000"/>
          </a:effectLst>
        </p:spPr>
        <p:txBody>
          <a:bodyPr wrap="square" rtlCol="0">
            <a:spAutoFit/>
          </a:bodyPr>
          <a:lstStyle/>
          <a:p>
            <a:pPr algn="just"/>
            <a:r>
              <a:rPr lang="en-AU" sz="3200" b="1" dirty="0" smtClean="0"/>
              <a:t>Question 1.</a:t>
            </a:r>
          </a:p>
          <a:p>
            <a:pPr algn="just"/>
            <a:endParaRPr lang="en-AU" sz="3200" b="1" dirty="0"/>
          </a:p>
          <a:p>
            <a:pPr algn="just"/>
            <a:r>
              <a:rPr lang="en-AU" sz="3200" b="1" dirty="0" smtClean="0"/>
              <a:t>Creation is recorded in Genesis chapter 1. </a:t>
            </a:r>
          </a:p>
          <a:p>
            <a:pPr algn="just"/>
            <a:endParaRPr lang="en-AU" sz="3200" b="1" dirty="0" smtClean="0"/>
          </a:p>
          <a:p>
            <a:pPr algn="just"/>
            <a:r>
              <a:rPr lang="en-AU" sz="3200" b="1" dirty="0" smtClean="0"/>
              <a:t>On which day did God create hell? </a:t>
            </a:r>
          </a:p>
          <a:p>
            <a:pPr marL="457200" indent="-457200" algn="just">
              <a:buFont typeface="Arial" panose="020B0604020202020204" pitchFamily="34" charset="0"/>
              <a:buChar char="•"/>
            </a:pPr>
            <a:r>
              <a:rPr lang="en-AU" sz="3200" b="1" dirty="0" smtClean="0"/>
              <a:t>Day 1,2,3,4,5 or 6? </a:t>
            </a:r>
          </a:p>
          <a:p>
            <a:pPr marL="457200" indent="-457200" algn="just">
              <a:buFont typeface="Arial" panose="020B0604020202020204" pitchFamily="34" charset="0"/>
              <a:buChar char="•"/>
            </a:pPr>
            <a:r>
              <a:rPr lang="en-AU" sz="3200" b="1" dirty="0" smtClean="0"/>
              <a:t>Surely not on day 7 – rest day</a:t>
            </a:r>
          </a:p>
          <a:p>
            <a:pPr algn="just"/>
            <a:endParaRPr lang="en-AU" sz="3200" b="1" dirty="0"/>
          </a:p>
        </p:txBody>
      </p:sp>
      <p:sp>
        <p:nvSpPr>
          <p:cNvPr id="6" name="TextBox 5"/>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39</a:t>
            </a:r>
            <a:endParaRPr lang="en-AU" dirty="0">
              <a:solidFill>
                <a:srgbClr val="FFFF00"/>
              </a:solidFill>
            </a:endParaRPr>
          </a:p>
        </p:txBody>
      </p:sp>
    </p:spTree>
    <p:extLst>
      <p:ext uri="{BB962C8B-B14F-4D97-AF65-F5344CB8AC3E}">
        <p14:creationId xmlns:p14="http://schemas.microsoft.com/office/powerpoint/2010/main" val="316144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6" end="6"/>
                                            </p:txEl>
                                          </p:spTgt>
                                        </p:tgtEl>
                                        <p:attrNameLst>
                                          <p:attrName>style.visibility</p:attrName>
                                        </p:attrNameLst>
                                      </p:cBhvr>
                                      <p:to>
                                        <p:strVal val="visible"/>
                                      </p:to>
                                    </p:set>
                                    <p:animEffect transition="in" filter="fade">
                                      <p:cBhvr>
                                        <p:cTn id="14" dur="1000"/>
                                        <p:tgtEl>
                                          <p:spTgt spid="2">
                                            <p:txEl>
                                              <p:pRg st="6" end="6"/>
                                            </p:txEl>
                                          </p:spTgt>
                                        </p:tgtEl>
                                      </p:cBhvr>
                                    </p:animEffect>
                                    <p:anim calcmode="lin" valueType="num">
                                      <p:cBhvr>
                                        <p:cTn id="1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467544" y="267494"/>
            <a:ext cx="8208912" cy="4608512"/>
          </a:xfrm>
          <a:prstGeom prst="rect">
            <a:avLst/>
          </a:prstGeom>
          <a:solidFill>
            <a:schemeClr val="bg1">
              <a:alpha val="46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Rev 20:14  And death and hell were cast into the </a:t>
            </a:r>
            <a:r>
              <a:rPr lang="en-US" sz="2800" b="1" dirty="0">
                <a:solidFill>
                  <a:srgbClr val="FF0000"/>
                </a:solidFill>
              </a:rPr>
              <a:t>lake of fire</a:t>
            </a:r>
            <a:r>
              <a:rPr lang="en-US" sz="2800" b="1" dirty="0">
                <a:solidFill>
                  <a:schemeClr val="tx1"/>
                </a:solidFill>
              </a:rPr>
              <a:t>. This is the second death. </a:t>
            </a:r>
          </a:p>
          <a:p>
            <a:r>
              <a:rPr lang="en-US" sz="2800" b="1" dirty="0">
                <a:solidFill>
                  <a:schemeClr val="tx1"/>
                </a:solidFill>
              </a:rPr>
              <a:t>Rev 20:15  And whosoever was not found written in the book of life was cast into the </a:t>
            </a:r>
            <a:r>
              <a:rPr lang="en-US" sz="2800" b="1" dirty="0">
                <a:solidFill>
                  <a:srgbClr val="FF0000"/>
                </a:solidFill>
              </a:rPr>
              <a:t>lake of fire</a:t>
            </a:r>
            <a:r>
              <a:rPr lang="en-US" sz="2800" b="1" dirty="0">
                <a:solidFill>
                  <a:schemeClr val="tx1"/>
                </a:solidFill>
              </a:rPr>
              <a:t>. </a:t>
            </a:r>
            <a:endParaRPr lang="en-AU" sz="2800" b="1" dirty="0">
              <a:solidFill>
                <a:schemeClr val="tx1"/>
              </a:solidFill>
            </a:endParaRPr>
          </a:p>
        </p:txBody>
      </p:sp>
      <p:sp>
        <p:nvSpPr>
          <p:cNvPr id="8" name="TextBox 7"/>
          <p:cNvSpPr txBox="1"/>
          <p:nvPr/>
        </p:nvSpPr>
        <p:spPr>
          <a:xfrm>
            <a:off x="251520" y="419216"/>
            <a:ext cx="8568952" cy="1077218"/>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a:t> </a:t>
            </a:r>
            <a:endParaRPr lang="en-US" sz="3200" b="1" dirty="0"/>
          </a:p>
          <a:p>
            <a:pPr algn="just"/>
            <a:endParaRPr lang="en-AU" sz="3200" b="1" dirty="0"/>
          </a:p>
        </p:txBody>
      </p:sp>
      <p:sp>
        <p:nvSpPr>
          <p:cNvPr id="7" name="TextBox 6"/>
          <p:cNvSpPr txBox="1"/>
          <p:nvPr/>
        </p:nvSpPr>
        <p:spPr>
          <a:xfrm>
            <a:off x="251520" y="555526"/>
            <a:ext cx="8568952" cy="830997"/>
          </a:xfrm>
          <a:prstGeom prst="rect">
            <a:avLst/>
          </a:prstGeom>
          <a:noFill/>
        </p:spPr>
        <p:txBody>
          <a:bodyPr wrap="square" rtlCol="0">
            <a:spAutoFit/>
          </a:bodyPr>
          <a:lstStyle/>
          <a:p>
            <a:pPr algn="ctr"/>
            <a:r>
              <a:rPr lang="en-US" sz="2400" b="1" dirty="0" smtClean="0"/>
              <a:t>Rev 1:18</a:t>
            </a:r>
            <a:r>
              <a:rPr lang="en-US" sz="2400" b="1" dirty="0"/>
              <a:t>  </a:t>
            </a:r>
            <a:r>
              <a:rPr lang="en-US" sz="2400" b="1" i="1" dirty="0"/>
              <a:t>I am</a:t>
            </a:r>
            <a:r>
              <a:rPr lang="en-US" sz="2400" b="1" dirty="0"/>
              <a:t> he that </a:t>
            </a:r>
            <a:r>
              <a:rPr lang="en-US" sz="2400" b="1" dirty="0" smtClean="0"/>
              <a:t>lives, </a:t>
            </a:r>
            <a:r>
              <a:rPr lang="en-US" sz="2400" b="1" dirty="0"/>
              <a:t>and was dead; and, behold, I am alive for evermore, Amen; and have the keys of </a:t>
            </a:r>
            <a:r>
              <a:rPr lang="en-US" sz="2400" b="1" dirty="0">
                <a:solidFill>
                  <a:srgbClr val="FF0000"/>
                </a:solidFill>
              </a:rPr>
              <a:t>hell and of death</a:t>
            </a:r>
            <a:r>
              <a:rPr lang="en-US" sz="2400" b="1" dirty="0"/>
              <a:t>.</a:t>
            </a:r>
            <a:endParaRPr lang="en-AU" sz="2400" b="1" dirty="0"/>
          </a:p>
        </p:txBody>
      </p:sp>
      <p:sp>
        <p:nvSpPr>
          <p:cNvPr id="5" name="TextBox 4"/>
          <p:cNvSpPr txBox="1"/>
          <p:nvPr/>
        </p:nvSpPr>
        <p:spPr>
          <a:xfrm>
            <a:off x="8748464" y="4794706"/>
            <a:ext cx="301686" cy="369332"/>
          </a:xfrm>
          <a:prstGeom prst="rect">
            <a:avLst/>
          </a:prstGeom>
          <a:noFill/>
        </p:spPr>
        <p:txBody>
          <a:bodyPr wrap="none" rtlCol="0">
            <a:spAutoFit/>
          </a:bodyPr>
          <a:lstStyle/>
          <a:p>
            <a:r>
              <a:rPr lang="en-AU" dirty="0">
                <a:solidFill>
                  <a:srgbClr val="FFFF00"/>
                </a:solidFill>
              </a:rPr>
              <a:t>4</a:t>
            </a:r>
          </a:p>
        </p:txBody>
      </p:sp>
    </p:spTree>
    <p:extLst>
      <p:ext uri="{BB962C8B-B14F-4D97-AF65-F5344CB8AC3E}">
        <p14:creationId xmlns:p14="http://schemas.microsoft.com/office/powerpoint/2010/main" val="212862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67374" y="411510"/>
            <a:ext cx="8037074" cy="3539430"/>
          </a:xfrm>
          <a:prstGeom prst="rect">
            <a:avLst/>
          </a:prstGeom>
          <a:solidFill>
            <a:schemeClr val="bg1">
              <a:alpha val="80000"/>
            </a:schemeClr>
          </a:solidFill>
          <a:ln>
            <a:noFill/>
          </a:ln>
          <a:effectLst>
            <a:softEdge rad="127000"/>
          </a:effectLst>
        </p:spPr>
        <p:txBody>
          <a:bodyPr wrap="square" rtlCol="0">
            <a:spAutoFit/>
          </a:bodyPr>
          <a:lstStyle/>
          <a:p>
            <a:pPr algn="just"/>
            <a:r>
              <a:rPr lang="en-AU" sz="3200" b="1" dirty="0" smtClean="0"/>
              <a:t>Question 2.</a:t>
            </a:r>
          </a:p>
          <a:p>
            <a:pPr algn="just"/>
            <a:endParaRPr lang="en-AU" sz="3200" b="1" dirty="0"/>
          </a:p>
          <a:p>
            <a:pPr algn="just"/>
            <a:r>
              <a:rPr lang="en-AU" sz="3200" b="1" dirty="0" smtClean="0"/>
              <a:t>Did God know man was going to sin; and </a:t>
            </a:r>
            <a:r>
              <a:rPr lang="en-AU" sz="3200" b="1" dirty="0" smtClean="0"/>
              <a:t>therefore, </a:t>
            </a:r>
            <a:r>
              <a:rPr lang="en-AU" sz="3200" b="1" dirty="0" smtClean="0"/>
              <a:t>made hell as a necessary place of punishment for our sin?</a:t>
            </a:r>
          </a:p>
          <a:p>
            <a:pPr algn="just"/>
            <a:endParaRPr lang="en-AU" sz="3200" b="1" dirty="0"/>
          </a:p>
          <a:p>
            <a:pPr algn="just"/>
            <a:endParaRPr lang="en-AU" sz="3200" b="1" dirty="0"/>
          </a:p>
        </p:txBody>
      </p:sp>
      <p:sp>
        <p:nvSpPr>
          <p:cNvPr id="5" name="TextBox 4"/>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40</a:t>
            </a:r>
            <a:endParaRPr lang="en-AU" dirty="0">
              <a:solidFill>
                <a:srgbClr val="FFFF00"/>
              </a:solidFill>
            </a:endParaRPr>
          </a:p>
        </p:txBody>
      </p:sp>
    </p:spTree>
    <p:extLst>
      <p:ext uri="{BB962C8B-B14F-4D97-AF65-F5344CB8AC3E}">
        <p14:creationId xmlns:p14="http://schemas.microsoft.com/office/powerpoint/2010/main" val="17318984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67374" y="411510"/>
            <a:ext cx="8037074" cy="2062103"/>
          </a:xfrm>
          <a:prstGeom prst="rect">
            <a:avLst/>
          </a:prstGeom>
          <a:solidFill>
            <a:schemeClr val="bg1">
              <a:alpha val="80000"/>
            </a:schemeClr>
          </a:solidFill>
          <a:ln>
            <a:noFill/>
          </a:ln>
          <a:effectLst>
            <a:softEdge rad="127000"/>
          </a:effectLst>
        </p:spPr>
        <p:txBody>
          <a:bodyPr wrap="square" rtlCol="0">
            <a:spAutoFit/>
          </a:bodyPr>
          <a:lstStyle/>
          <a:p>
            <a:pPr algn="just"/>
            <a:r>
              <a:rPr lang="en-AU" sz="3200" b="1" dirty="0" smtClean="0"/>
              <a:t>Question 3. </a:t>
            </a:r>
          </a:p>
          <a:p>
            <a:pPr algn="just"/>
            <a:endParaRPr lang="en-AU" sz="3200" b="1" dirty="0"/>
          </a:p>
          <a:p>
            <a:pPr algn="just"/>
            <a:r>
              <a:rPr lang="en-AU" sz="3200" b="1" dirty="0" smtClean="0"/>
              <a:t>What does this tell us about God’s character?</a:t>
            </a:r>
          </a:p>
          <a:p>
            <a:pPr algn="just"/>
            <a:endParaRPr lang="en-AU" sz="3200" b="1" dirty="0"/>
          </a:p>
        </p:txBody>
      </p:sp>
      <p:sp>
        <p:nvSpPr>
          <p:cNvPr id="5" name="TextBox 4"/>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41</a:t>
            </a:r>
            <a:endParaRPr lang="en-AU" dirty="0">
              <a:solidFill>
                <a:srgbClr val="FFFF00"/>
              </a:solidFill>
            </a:endParaRPr>
          </a:p>
        </p:txBody>
      </p:sp>
    </p:spTree>
    <p:extLst>
      <p:ext uri="{BB962C8B-B14F-4D97-AF65-F5344CB8AC3E}">
        <p14:creationId xmlns:p14="http://schemas.microsoft.com/office/powerpoint/2010/main" val="17318984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67374" y="411510"/>
            <a:ext cx="8037074" cy="4524315"/>
          </a:xfrm>
          <a:prstGeom prst="rect">
            <a:avLst/>
          </a:prstGeom>
          <a:solidFill>
            <a:schemeClr val="bg1">
              <a:alpha val="80000"/>
            </a:schemeClr>
          </a:solidFill>
          <a:ln>
            <a:noFill/>
          </a:ln>
          <a:effectLst>
            <a:softEdge rad="127000"/>
          </a:effectLst>
        </p:spPr>
        <p:txBody>
          <a:bodyPr wrap="square" rtlCol="0">
            <a:spAutoFit/>
          </a:bodyPr>
          <a:lstStyle/>
          <a:p>
            <a:pPr algn="just"/>
            <a:r>
              <a:rPr lang="en-AU" sz="3200" b="1" dirty="0" smtClean="0"/>
              <a:t>Question 4. </a:t>
            </a:r>
          </a:p>
          <a:p>
            <a:pPr algn="just"/>
            <a:endParaRPr lang="en-AU" sz="3200" b="1" dirty="0"/>
          </a:p>
          <a:p>
            <a:pPr algn="just"/>
            <a:r>
              <a:rPr lang="en-AU" sz="3200" b="1" dirty="0" smtClean="0"/>
              <a:t>Is it fair to create somebody, knowing they will sin, and then punish them eternally for it?</a:t>
            </a:r>
          </a:p>
          <a:p>
            <a:pPr algn="just"/>
            <a:endParaRPr lang="en-AU" sz="3200" b="1" dirty="0"/>
          </a:p>
          <a:p>
            <a:pPr algn="just"/>
            <a:r>
              <a:rPr lang="en-AU" sz="3200" b="1" dirty="0" smtClean="0"/>
              <a:t>Live for 1 – 100 years … suffering forever??</a:t>
            </a:r>
          </a:p>
          <a:p>
            <a:pPr algn="just"/>
            <a:endParaRPr lang="en-AU" sz="3200" b="1" dirty="0"/>
          </a:p>
          <a:p>
            <a:pPr algn="just"/>
            <a:r>
              <a:rPr lang="en-AU" sz="3200" b="1" dirty="0" smtClean="0"/>
              <a:t>Does the time fit the crime?</a:t>
            </a:r>
          </a:p>
          <a:p>
            <a:pPr algn="just"/>
            <a:endParaRPr lang="en-AU" sz="3200" b="1" dirty="0"/>
          </a:p>
        </p:txBody>
      </p:sp>
      <p:sp>
        <p:nvSpPr>
          <p:cNvPr id="5" name="TextBox 4"/>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42</a:t>
            </a:r>
            <a:endParaRPr lang="en-AU" dirty="0">
              <a:solidFill>
                <a:srgbClr val="FFFF00"/>
              </a:solidFill>
            </a:endParaRPr>
          </a:p>
        </p:txBody>
      </p:sp>
      <p:sp>
        <p:nvSpPr>
          <p:cNvPr id="3" name="Heart 2"/>
          <p:cNvSpPr/>
          <p:nvPr/>
        </p:nvSpPr>
        <p:spPr>
          <a:xfrm>
            <a:off x="6516216" y="3579862"/>
            <a:ext cx="1152128" cy="1080120"/>
          </a:xfrm>
          <a:prstGeom prst="heart">
            <a:avLst/>
          </a:prstGeom>
          <a:solidFill>
            <a:srgbClr val="FF0000"/>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LOVE</a:t>
            </a:r>
            <a:endParaRPr lang="en-AU" b="1" dirty="0"/>
          </a:p>
        </p:txBody>
      </p:sp>
    </p:spTree>
    <p:extLst>
      <p:ext uri="{BB962C8B-B14F-4D97-AF65-F5344CB8AC3E}">
        <p14:creationId xmlns:p14="http://schemas.microsoft.com/office/powerpoint/2010/main" val="268840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67374" y="411510"/>
            <a:ext cx="8037074" cy="4524315"/>
          </a:xfrm>
          <a:prstGeom prst="rect">
            <a:avLst/>
          </a:prstGeom>
          <a:solidFill>
            <a:schemeClr val="bg1">
              <a:alpha val="80000"/>
            </a:schemeClr>
          </a:solidFill>
          <a:ln>
            <a:noFill/>
          </a:ln>
          <a:effectLst>
            <a:softEdge rad="127000"/>
          </a:effectLst>
        </p:spPr>
        <p:txBody>
          <a:bodyPr wrap="square" rtlCol="0">
            <a:spAutoFit/>
          </a:bodyPr>
          <a:lstStyle/>
          <a:p>
            <a:pPr algn="just"/>
            <a:r>
              <a:rPr lang="en-AU" sz="3200" b="1" dirty="0" smtClean="0"/>
              <a:t>Question 5. </a:t>
            </a:r>
          </a:p>
          <a:p>
            <a:pPr algn="just"/>
            <a:endParaRPr lang="en-AU" sz="3200" b="1" dirty="0"/>
          </a:p>
          <a:p>
            <a:pPr algn="just"/>
            <a:r>
              <a:rPr lang="en-AU" sz="3200" b="1" dirty="0" smtClean="0"/>
              <a:t>Last time we learned that when we die we perish. </a:t>
            </a:r>
          </a:p>
          <a:p>
            <a:pPr algn="just"/>
            <a:endParaRPr lang="en-AU" sz="3200" b="1" dirty="0"/>
          </a:p>
          <a:p>
            <a:pPr algn="just"/>
            <a:r>
              <a:rPr lang="en-AU" sz="3200" b="1" dirty="0" smtClean="0"/>
              <a:t>What is the purpose of hell if souls perish: the body becomes dust and the spirit, breath or life force returns to God who gave it?</a:t>
            </a:r>
          </a:p>
          <a:p>
            <a:pPr algn="just"/>
            <a:endParaRPr lang="en-AU" sz="3200" b="1" dirty="0"/>
          </a:p>
        </p:txBody>
      </p:sp>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43</a:t>
            </a:r>
            <a:endParaRPr lang="en-AU" dirty="0">
              <a:solidFill>
                <a:srgbClr val="FFFF00"/>
              </a:solidFill>
            </a:endParaRPr>
          </a:p>
        </p:txBody>
      </p:sp>
      <p:sp>
        <p:nvSpPr>
          <p:cNvPr id="6" name="Explosion 2 5"/>
          <p:cNvSpPr/>
          <p:nvPr/>
        </p:nvSpPr>
        <p:spPr>
          <a:xfrm>
            <a:off x="251520" y="267494"/>
            <a:ext cx="8496944" cy="4320480"/>
          </a:xfrm>
          <a:prstGeom prst="irregularSeal2">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4800" b="1" dirty="0">
                <a:solidFill>
                  <a:schemeClr val="tx1"/>
                </a:solidFill>
              </a:rPr>
              <a:t>What Burns?</a:t>
            </a:r>
          </a:p>
        </p:txBody>
      </p:sp>
    </p:spTree>
    <p:extLst>
      <p:ext uri="{BB962C8B-B14F-4D97-AF65-F5344CB8AC3E}">
        <p14:creationId xmlns:p14="http://schemas.microsoft.com/office/powerpoint/2010/main" val="268840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44</a:t>
            </a:r>
            <a:endParaRPr lang="en-AU" dirty="0">
              <a:solidFill>
                <a:srgbClr val="FFFF00"/>
              </a:solidFill>
            </a:endParaRPr>
          </a:p>
        </p:txBody>
      </p:sp>
      <p:sp>
        <p:nvSpPr>
          <p:cNvPr id="5" name="TextBox 4"/>
          <p:cNvSpPr txBox="1"/>
          <p:nvPr/>
        </p:nvSpPr>
        <p:spPr>
          <a:xfrm>
            <a:off x="567374" y="411510"/>
            <a:ext cx="8037074" cy="4124206"/>
          </a:xfrm>
          <a:prstGeom prst="rect">
            <a:avLst/>
          </a:prstGeom>
          <a:solidFill>
            <a:schemeClr val="bg1">
              <a:alpha val="80000"/>
            </a:schemeClr>
          </a:solidFill>
          <a:ln>
            <a:noFill/>
          </a:ln>
          <a:effectLst>
            <a:softEdge rad="127000"/>
          </a:effectLst>
        </p:spPr>
        <p:txBody>
          <a:bodyPr wrap="square" rtlCol="0">
            <a:spAutoFit/>
          </a:bodyPr>
          <a:lstStyle/>
          <a:p>
            <a:pPr algn="ctr"/>
            <a:r>
              <a:rPr lang="en-US" sz="3200" dirty="0"/>
              <a:t> </a:t>
            </a:r>
            <a:r>
              <a:rPr lang="en-US" sz="5400" dirty="0" smtClean="0">
                <a:latin typeface="Arial Black" panose="020B0A04020102020204" pitchFamily="34" charset="0"/>
              </a:rPr>
              <a:t>Literal or Spiritual</a:t>
            </a:r>
            <a:endParaRPr lang="en-AU" sz="5400" dirty="0">
              <a:latin typeface="Arial Black" panose="020B0A04020102020204" pitchFamily="34" charset="0"/>
            </a:endParaRPr>
          </a:p>
          <a:p>
            <a:pPr algn="ctr"/>
            <a:endParaRPr lang="en-AU" sz="3200" b="1" dirty="0" smtClean="0"/>
          </a:p>
          <a:p>
            <a:pPr algn="ctr"/>
            <a:r>
              <a:rPr lang="en-AU" sz="3200" dirty="0" smtClean="0"/>
              <a:t>When discussing </a:t>
            </a:r>
            <a:r>
              <a:rPr lang="en-AU" sz="3200" b="1" dirty="0" smtClean="0">
                <a:solidFill>
                  <a:srgbClr val="FF0000"/>
                </a:solidFill>
              </a:rPr>
              <a:t>the fires of hell </a:t>
            </a:r>
            <a:r>
              <a:rPr lang="en-AU" sz="3200" dirty="0" smtClean="0"/>
              <a:t>and </a:t>
            </a:r>
            <a:r>
              <a:rPr lang="en-AU" sz="3200" b="1" dirty="0" smtClean="0">
                <a:solidFill>
                  <a:srgbClr val="FF0000"/>
                </a:solidFill>
              </a:rPr>
              <a:t>the coals of fire</a:t>
            </a:r>
            <a:r>
              <a:rPr lang="en-AU" sz="3200" dirty="0" smtClean="0"/>
              <a:t>, we need to ask another question:</a:t>
            </a:r>
          </a:p>
          <a:p>
            <a:pPr algn="ctr"/>
            <a:endParaRPr lang="en-AU" sz="3200" dirty="0" smtClean="0"/>
          </a:p>
          <a:p>
            <a:pPr algn="ctr"/>
            <a:r>
              <a:rPr lang="en-AU" sz="4000" b="1" dirty="0" smtClean="0"/>
              <a:t>Are these terms literal or spiritual?</a:t>
            </a:r>
          </a:p>
          <a:p>
            <a:pPr algn="ctr"/>
            <a:endParaRPr lang="en-AU" sz="4000" b="1" dirty="0"/>
          </a:p>
        </p:txBody>
      </p:sp>
    </p:spTree>
    <p:extLst>
      <p:ext uri="{BB962C8B-B14F-4D97-AF65-F5344CB8AC3E}">
        <p14:creationId xmlns:p14="http://schemas.microsoft.com/office/powerpoint/2010/main" val="3705852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957919"/>
            <a:ext cx="8953441" cy="2062103"/>
          </a:xfrm>
          <a:prstGeom prst="rect">
            <a:avLst/>
          </a:prstGeom>
          <a:solidFill>
            <a:schemeClr val="bg1">
              <a:alpha val="80000"/>
            </a:schemeClr>
          </a:solidFill>
          <a:ln>
            <a:noFill/>
          </a:ln>
          <a:effectLst>
            <a:softEdge rad="127000"/>
          </a:effectLst>
        </p:spPr>
        <p:txBody>
          <a:bodyPr wrap="square" rtlCol="0">
            <a:spAutoFit/>
          </a:bodyPr>
          <a:lstStyle/>
          <a:p>
            <a:pPr algn="just"/>
            <a:endParaRPr lang="en-US" sz="3200" b="1" dirty="0"/>
          </a:p>
          <a:p>
            <a:pPr algn="just"/>
            <a:r>
              <a:rPr lang="en-AU" sz="3200" b="1" dirty="0" smtClean="0"/>
              <a:t>Let’s look at some of Jesus statements and ask are these statements to be read literally or spiritually.</a:t>
            </a:r>
          </a:p>
          <a:p>
            <a:pPr algn="just"/>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45</a:t>
            </a:r>
            <a:endParaRPr lang="en-AU" dirty="0"/>
          </a:p>
        </p:txBody>
      </p:sp>
    </p:spTree>
    <p:extLst>
      <p:ext uri="{BB962C8B-B14F-4D97-AF65-F5344CB8AC3E}">
        <p14:creationId xmlns:p14="http://schemas.microsoft.com/office/powerpoint/2010/main" val="1896305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255454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b="1" dirty="0" smtClean="0"/>
              <a:t>John the Baptist - </a:t>
            </a:r>
            <a:r>
              <a:rPr lang="en-US" sz="3200" dirty="0" smtClean="0"/>
              <a:t>Matthew </a:t>
            </a:r>
            <a:r>
              <a:rPr lang="en-US" sz="3200" dirty="0"/>
              <a:t>3:11  I indeed baptize you with </a:t>
            </a:r>
            <a:r>
              <a:rPr lang="en-US" sz="3200" b="1" dirty="0">
                <a:solidFill>
                  <a:schemeClr val="tx2">
                    <a:lumMod val="60000"/>
                    <a:lumOff val="40000"/>
                  </a:schemeClr>
                </a:solidFill>
              </a:rPr>
              <a:t>water</a:t>
            </a:r>
            <a:r>
              <a:rPr lang="en-US" sz="3200" dirty="0"/>
              <a:t> unto repentance: but he that cometh after me is mightier than I, whose shoes I am not worthy to bear: he shall baptize you with the Holy Ghost, and </a:t>
            </a:r>
            <a:r>
              <a:rPr lang="en-US" sz="3200" i="1" dirty="0"/>
              <a:t>with</a:t>
            </a:r>
            <a:r>
              <a:rPr lang="en-US" sz="3200" dirty="0"/>
              <a:t> </a:t>
            </a:r>
            <a:r>
              <a:rPr lang="en-US" sz="3200" b="1" dirty="0">
                <a:solidFill>
                  <a:srgbClr val="FF0000"/>
                </a:solidFill>
              </a:rPr>
              <a:t>fire</a:t>
            </a:r>
            <a:r>
              <a:rPr lang="en-US" sz="3200" dirty="0"/>
              <a:t>: </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46</a:t>
            </a:r>
            <a:endParaRPr lang="en-AU" dirty="0"/>
          </a:p>
        </p:txBody>
      </p:sp>
    </p:spTree>
    <p:extLst>
      <p:ext uri="{BB962C8B-B14F-4D97-AF65-F5344CB8AC3E}">
        <p14:creationId xmlns:p14="http://schemas.microsoft.com/office/powerpoint/2010/main" val="34205876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4832092"/>
          </a:xfrm>
          <a:prstGeom prst="rect">
            <a:avLst/>
          </a:prstGeom>
          <a:solidFill>
            <a:schemeClr val="bg1">
              <a:alpha val="80000"/>
            </a:schemeClr>
          </a:solidFill>
          <a:ln>
            <a:noFill/>
          </a:ln>
          <a:effectLst>
            <a:softEdge rad="127000"/>
          </a:effectLst>
        </p:spPr>
        <p:txBody>
          <a:bodyPr wrap="square" rtlCol="0">
            <a:spAutoFit/>
          </a:bodyPr>
          <a:lstStyle/>
          <a:p>
            <a:r>
              <a:rPr lang="en-US" sz="2800" b="1" dirty="0"/>
              <a:t>Mat 7:15</a:t>
            </a:r>
            <a:r>
              <a:rPr lang="en-US" sz="2800" dirty="0"/>
              <a:t>  Beware of </a:t>
            </a:r>
            <a:r>
              <a:rPr lang="en-US" sz="2800" b="1" dirty="0"/>
              <a:t>false prophets</a:t>
            </a:r>
            <a:r>
              <a:rPr lang="en-US" sz="2800" dirty="0"/>
              <a:t>, which come to you in </a:t>
            </a:r>
            <a:r>
              <a:rPr lang="en-US" sz="2800" b="1" dirty="0"/>
              <a:t>sheep's clothing</a:t>
            </a:r>
            <a:r>
              <a:rPr lang="en-US" sz="2800" dirty="0"/>
              <a:t>, but inwardly they are </a:t>
            </a:r>
            <a:r>
              <a:rPr lang="en-US" sz="2800" b="1" dirty="0"/>
              <a:t>ravening wolves</a:t>
            </a:r>
            <a:r>
              <a:rPr lang="en-US" sz="2800" dirty="0"/>
              <a:t>. </a:t>
            </a:r>
          </a:p>
          <a:p>
            <a:r>
              <a:rPr lang="en-US" sz="2800" dirty="0" smtClean="0"/>
              <a:t>16</a:t>
            </a:r>
            <a:r>
              <a:rPr lang="en-US" sz="2800" dirty="0"/>
              <a:t>  Ye shall know them by their </a:t>
            </a:r>
            <a:r>
              <a:rPr lang="en-US" sz="2800" b="1" dirty="0"/>
              <a:t>fruits</a:t>
            </a:r>
            <a:r>
              <a:rPr lang="en-US" sz="2800" dirty="0"/>
              <a:t>. Do men gather grapes of thorns, or figs of thistles? </a:t>
            </a:r>
          </a:p>
          <a:p>
            <a:r>
              <a:rPr lang="en-US" sz="2800" dirty="0" smtClean="0"/>
              <a:t>17</a:t>
            </a:r>
            <a:r>
              <a:rPr lang="en-US" sz="2800" dirty="0"/>
              <a:t>  Even so every good tree </a:t>
            </a:r>
            <a:r>
              <a:rPr lang="en-US" sz="2800" dirty="0" smtClean="0"/>
              <a:t>brings </a:t>
            </a:r>
            <a:r>
              <a:rPr lang="en-US" sz="2800" dirty="0"/>
              <a:t>forth good fruit; but a corrupt tree </a:t>
            </a:r>
            <a:r>
              <a:rPr lang="en-US" sz="2800" dirty="0" smtClean="0"/>
              <a:t>brings </a:t>
            </a:r>
            <a:r>
              <a:rPr lang="en-US" sz="2800" dirty="0"/>
              <a:t>forth evil fruit. </a:t>
            </a:r>
          </a:p>
          <a:p>
            <a:r>
              <a:rPr lang="en-US" sz="2800" dirty="0" smtClean="0"/>
              <a:t>18</a:t>
            </a:r>
            <a:r>
              <a:rPr lang="en-US" sz="2800" dirty="0"/>
              <a:t>  A good </a:t>
            </a:r>
            <a:r>
              <a:rPr lang="en-US" sz="2800" b="1" dirty="0"/>
              <a:t>tree</a:t>
            </a:r>
            <a:r>
              <a:rPr lang="en-US" sz="2800" dirty="0"/>
              <a:t> cannot bring forth evil fruit, neither </a:t>
            </a:r>
            <a:r>
              <a:rPr lang="en-US" sz="2800" i="1" dirty="0"/>
              <a:t>can</a:t>
            </a:r>
            <a:r>
              <a:rPr lang="en-US" sz="2800" dirty="0"/>
              <a:t> a corrupt tree bring forth good fruit. </a:t>
            </a:r>
          </a:p>
          <a:p>
            <a:r>
              <a:rPr lang="en-US" sz="2800" dirty="0" smtClean="0"/>
              <a:t>19</a:t>
            </a:r>
            <a:r>
              <a:rPr lang="en-US" sz="2800" dirty="0"/>
              <a:t>  Every tree that </a:t>
            </a:r>
            <a:r>
              <a:rPr lang="en-US" sz="2800" dirty="0" smtClean="0"/>
              <a:t>brings </a:t>
            </a:r>
            <a:r>
              <a:rPr lang="en-US" sz="2800" dirty="0"/>
              <a:t>not forth good fruit is hewn down, and </a:t>
            </a:r>
            <a:r>
              <a:rPr lang="en-US" sz="2800" b="1" dirty="0"/>
              <a:t>cast into </a:t>
            </a:r>
            <a:r>
              <a:rPr lang="en-US" sz="2800" b="1" dirty="0">
                <a:solidFill>
                  <a:srgbClr val="FF0000"/>
                </a:solidFill>
              </a:rPr>
              <a:t>the fire</a:t>
            </a:r>
            <a:r>
              <a:rPr lang="en-US" sz="2800" dirty="0"/>
              <a:t>. </a:t>
            </a:r>
          </a:p>
          <a:p>
            <a:r>
              <a:rPr lang="en-US" sz="2800" dirty="0" smtClean="0"/>
              <a:t>20</a:t>
            </a:r>
            <a:r>
              <a:rPr lang="en-US" sz="2800" dirty="0"/>
              <a:t>  Wherefore by their fruits ye shall know them. </a:t>
            </a:r>
            <a:endParaRPr lang="en-AU" sz="28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47</a:t>
            </a:r>
            <a:endParaRPr lang="en-AU" dirty="0"/>
          </a:p>
        </p:txBody>
      </p:sp>
    </p:spTree>
    <p:extLst>
      <p:ext uri="{BB962C8B-B14F-4D97-AF65-F5344CB8AC3E}">
        <p14:creationId xmlns:p14="http://schemas.microsoft.com/office/powerpoint/2010/main" val="17177632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4031873"/>
          </a:xfrm>
          <a:prstGeom prst="rect">
            <a:avLst/>
          </a:prstGeom>
          <a:solidFill>
            <a:schemeClr val="bg1">
              <a:alpha val="80000"/>
            </a:schemeClr>
          </a:solidFill>
          <a:ln>
            <a:noFill/>
          </a:ln>
          <a:effectLst>
            <a:softEdge rad="127000"/>
          </a:effectLst>
        </p:spPr>
        <p:txBody>
          <a:bodyPr wrap="square" rtlCol="0">
            <a:spAutoFit/>
          </a:bodyPr>
          <a:lstStyle/>
          <a:p>
            <a:r>
              <a:rPr lang="en-US" sz="3200" b="1" dirty="0"/>
              <a:t>Mat 9:16</a:t>
            </a:r>
            <a:r>
              <a:rPr lang="en-US" sz="3200" dirty="0"/>
              <a:t>  No man </a:t>
            </a:r>
            <a:r>
              <a:rPr lang="en-US" sz="3200" dirty="0" smtClean="0"/>
              <a:t>puts </a:t>
            </a:r>
            <a:r>
              <a:rPr lang="en-US" sz="3200" dirty="0"/>
              <a:t>a piece of </a:t>
            </a:r>
            <a:r>
              <a:rPr lang="en-US" sz="3200" b="1" dirty="0"/>
              <a:t>new cloth </a:t>
            </a:r>
            <a:r>
              <a:rPr lang="en-US" sz="3200" dirty="0"/>
              <a:t>unto an old garment, for that which is put in to fill it up taketh from the garment, and the rent is made worse. </a:t>
            </a:r>
          </a:p>
          <a:p>
            <a:r>
              <a:rPr lang="en-US" sz="3200" dirty="0" smtClean="0"/>
              <a:t>17</a:t>
            </a:r>
            <a:r>
              <a:rPr lang="en-US" sz="3200" dirty="0"/>
              <a:t>  Neither do men put </a:t>
            </a:r>
            <a:r>
              <a:rPr lang="en-US" sz="3200" b="1" dirty="0"/>
              <a:t>new wine </a:t>
            </a:r>
            <a:r>
              <a:rPr lang="en-US" sz="3200" dirty="0"/>
              <a:t>into old bottles: else the bottles break, and the wine </a:t>
            </a:r>
            <a:r>
              <a:rPr lang="en-US" sz="3200" dirty="0" smtClean="0"/>
              <a:t>runs </a:t>
            </a:r>
            <a:r>
              <a:rPr lang="en-US" sz="3200" dirty="0"/>
              <a:t>out, and the bottles perish: but they put new wine into new bottles, and both are preserved. </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48</a:t>
            </a:r>
            <a:endParaRPr lang="en-AU" dirty="0"/>
          </a:p>
        </p:txBody>
      </p:sp>
    </p:spTree>
    <p:extLst>
      <p:ext uri="{BB962C8B-B14F-4D97-AF65-F5344CB8AC3E}">
        <p14:creationId xmlns:p14="http://schemas.microsoft.com/office/powerpoint/2010/main" val="17177632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4524315"/>
          </a:xfrm>
          <a:prstGeom prst="rect">
            <a:avLst/>
          </a:prstGeom>
          <a:solidFill>
            <a:schemeClr val="bg1">
              <a:alpha val="80000"/>
            </a:schemeClr>
          </a:solidFill>
          <a:ln>
            <a:noFill/>
          </a:ln>
          <a:effectLst>
            <a:softEdge rad="127000"/>
          </a:effectLst>
        </p:spPr>
        <p:txBody>
          <a:bodyPr wrap="square" rtlCol="0">
            <a:spAutoFit/>
          </a:bodyPr>
          <a:lstStyle/>
          <a:p>
            <a:pPr algn="just"/>
            <a:r>
              <a:rPr lang="en-AU" sz="3200" b="1" dirty="0" smtClean="0"/>
              <a:t>Matthew 13 – </a:t>
            </a:r>
          </a:p>
          <a:p>
            <a:pPr marL="457200" indent="-457200" algn="just">
              <a:buFont typeface="Arial" panose="020B0604020202020204" pitchFamily="34" charset="0"/>
              <a:buChar char="•"/>
            </a:pPr>
            <a:r>
              <a:rPr lang="en-AU" sz="3200" b="1" dirty="0" smtClean="0"/>
              <a:t>Parable of the sower</a:t>
            </a:r>
          </a:p>
          <a:p>
            <a:pPr marL="457200" indent="-457200" algn="just">
              <a:buFont typeface="Arial" panose="020B0604020202020204" pitchFamily="34" charset="0"/>
              <a:buChar char="•"/>
            </a:pPr>
            <a:r>
              <a:rPr lang="en-AU" sz="3200" b="1" dirty="0" smtClean="0"/>
              <a:t>Wheat and Tares</a:t>
            </a:r>
          </a:p>
          <a:p>
            <a:pPr marL="457200" indent="-457200" algn="just">
              <a:buFont typeface="Arial" panose="020B0604020202020204" pitchFamily="34" charset="0"/>
              <a:buChar char="•"/>
            </a:pPr>
            <a:r>
              <a:rPr lang="en-AU" sz="3200" b="1" dirty="0" smtClean="0"/>
              <a:t>Mustard Seed</a:t>
            </a:r>
          </a:p>
          <a:p>
            <a:pPr marL="457200" indent="-457200" algn="just">
              <a:buFont typeface="Arial" panose="020B0604020202020204" pitchFamily="34" charset="0"/>
              <a:buChar char="•"/>
            </a:pPr>
            <a:r>
              <a:rPr lang="en-AU" sz="3200" b="1" dirty="0" smtClean="0"/>
              <a:t>Hidden Treasure</a:t>
            </a:r>
          </a:p>
          <a:p>
            <a:pPr marL="457200" indent="-457200" algn="just">
              <a:buFont typeface="Arial" panose="020B0604020202020204" pitchFamily="34" charset="0"/>
              <a:buChar char="•"/>
            </a:pPr>
            <a:r>
              <a:rPr lang="en-AU" sz="3200" b="1" dirty="0" smtClean="0"/>
              <a:t>Goodly Pearl</a:t>
            </a:r>
          </a:p>
          <a:p>
            <a:pPr algn="just"/>
            <a:endParaRPr lang="en-AU" sz="3200" b="1" dirty="0"/>
          </a:p>
          <a:p>
            <a:pPr marL="457200" indent="-457200" algn="just">
              <a:buFont typeface="Arial" panose="020B0604020202020204" pitchFamily="34" charset="0"/>
              <a:buChar char="•"/>
            </a:pPr>
            <a:r>
              <a:rPr lang="en-AU" sz="3200" b="1" dirty="0" smtClean="0"/>
              <a:t>Matthew 15:14 – the blind leading the blind</a:t>
            </a:r>
          </a:p>
          <a:p>
            <a:pPr algn="just"/>
            <a:endParaRPr lang="en-AU" sz="3200" b="1" dirty="0"/>
          </a:p>
        </p:txBody>
      </p:sp>
      <p:sp>
        <p:nvSpPr>
          <p:cNvPr id="6" name="TextBox 5"/>
          <p:cNvSpPr txBox="1"/>
          <p:nvPr/>
        </p:nvSpPr>
        <p:spPr>
          <a:xfrm>
            <a:off x="4455013" y="1203598"/>
            <a:ext cx="4324325" cy="1754326"/>
          </a:xfrm>
          <a:prstGeom prst="rect">
            <a:avLst/>
          </a:prstGeom>
          <a:noFill/>
        </p:spPr>
        <p:txBody>
          <a:bodyPr wrap="none" rtlCol="0">
            <a:spAutoFit/>
          </a:bodyPr>
          <a:lstStyle/>
          <a:p>
            <a:pPr algn="ctr"/>
            <a:r>
              <a:rPr lang="en-AU" sz="3600" b="1" dirty="0" smtClean="0"/>
              <a:t>Parables are symbolic</a:t>
            </a:r>
          </a:p>
          <a:p>
            <a:pPr algn="ctr"/>
            <a:r>
              <a:rPr lang="en-AU" sz="3600" b="1" dirty="0"/>
              <a:t>t</a:t>
            </a:r>
            <a:r>
              <a:rPr lang="en-AU" sz="3600" b="1" dirty="0" smtClean="0"/>
              <a:t>eaching a </a:t>
            </a:r>
          </a:p>
          <a:p>
            <a:pPr algn="ctr"/>
            <a:r>
              <a:rPr lang="en-AU" sz="3600" b="1" dirty="0" smtClean="0"/>
              <a:t>spiritual truth</a:t>
            </a:r>
            <a:endParaRPr lang="en-AU" sz="3600" b="1" dirty="0"/>
          </a:p>
        </p:txBody>
      </p:sp>
      <p:sp>
        <p:nvSpPr>
          <p:cNvPr id="7" name="TextBox 6"/>
          <p:cNvSpPr txBox="1"/>
          <p:nvPr/>
        </p:nvSpPr>
        <p:spPr>
          <a:xfrm>
            <a:off x="8676456" y="4794706"/>
            <a:ext cx="418704" cy="369332"/>
          </a:xfrm>
          <a:prstGeom prst="rect">
            <a:avLst/>
          </a:prstGeom>
          <a:noFill/>
        </p:spPr>
        <p:txBody>
          <a:bodyPr wrap="none" rtlCol="0">
            <a:spAutoFit/>
          </a:bodyPr>
          <a:lstStyle/>
          <a:p>
            <a:r>
              <a:rPr lang="en-AU" dirty="0" smtClean="0"/>
              <a:t>49</a:t>
            </a:r>
            <a:endParaRPr lang="en-AU" dirty="0"/>
          </a:p>
        </p:txBody>
      </p:sp>
    </p:spTree>
    <p:extLst>
      <p:ext uri="{BB962C8B-B14F-4D97-AF65-F5344CB8AC3E}">
        <p14:creationId xmlns:p14="http://schemas.microsoft.com/office/powerpoint/2010/main" val="171776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1000"/>
                                        <p:tgtEl>
                                          <p:spTgt spid="5">
                                            <p:txEl>
                                              <p:pRg st="7" end="7"/>
                                            </p:txEl>
                                          </p:spTgt>
                                        </p:tgtEl>
                                      </p:cBhvr>
                                    </p:animEffect>
                                    <p:anim calcmode="lin" valueType="num">
                                      <p:cBhvr>
                                        <p:cTn id="1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923678"/>
            <a:ext cx="6624736" cy="1384995"/>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Mat 5:22</a:t>
            </a:r>
            <a:r>
              <a:rPr lang="en-US" sz="2800" b="1" dirty="0"/>
              <a:t>  But I say unto you, </a:t>
            </a:r>
            <a:r>
              <a:rPr lang="en-US" sz="2800" b="1" dirty="0" smtClean="0"/>
              <a:t>… but </a:t>
            </a:r>
            <a:r>
              <a:rPr lang="en-US" sz="2800" b="1" dirty="0"/>
              <a:t>whosoever shall say, Thou fool, shall be in danger of </a:t>
            </a:r>
            <a:r>
              <a:rPr lang="en-US" sz="2800" b="1" dirty="0">
                <a:solidFill>
                  <a:srgbClr val="FF0000"/>
                </a:solidFill>
              </a:rPr>
              <a:t>hell fire</a:t>
            </a:r>
            <a:r>
              <a:rPr lang="en-US" sz="2800" b="1" dirty="0"/>
              <a:t>.</a:t>
            </a:r>
            <a:endParaRPr lang="en-AU" sz="2800" b="1" dirty="0"/>
          </a:p>
        </p:txBody>
      </p:sp>
      <p:sp>
        <p:nvSpPr>
          <p:cNvPr id="9" name="TextBox 8"/>
          <p:cNvSpPr txBox="1"/>
          <p:nvPr/>
        </p:nvSpPr>
        <p:spPr>
          <a:xfrm>
            <a:off x="4434788" y="3867894"/>
            <a:ext cx="497252" cy="830997"/>
          </a:xfrm>
          <a:prstGeom prst="rect">
            <a:avLst/>
          </a:prstGeom>
          <a:noFill/>
        </p:spPr>
        <p:txBody>
          <a:bodyPr wrap="none" rtlCol="0">
            <a:spAutoFit/>
          </a:bodyPr>
          <a:lstStyle/>
          <a:p>
            <a:r>
              <a:rPr lang="en-AU" sz="4800" dirty="0" smtClean="0"/>
              <a:t>1</a:t>
            </a:r>
            <a:endParaRPr lang="en-AU" sz="4800" dirty="0"/>
          </a:p>
        </p:txBody>
      </p:sp>
      <p:sp>
        <p:nvSpPr>
          <p:cNvPr id="6" name="TextBox 5"/>
          <p:cNvSpPr txBox="1"/>
          <p:nvPr/>
        </p:nvSpPr>
        <p:spPr>
          <a:xfrm>
            <a:off x="8748464" y="4794706"/>
            <a:ext cx="301686" cy="369332"/>
          </a:xfrm>
          <a:prstGeom prst="rect">
            <a:avLst/>
          </a:prstGeom>
          <a:noFill/>
        </p:spPr>
        <p:txBody>
          <a:bodyPr wrap="none" rtlCol="0">
            <a:spAutoFit/>
          </a:bodyPr>
          <a:lstStyle/>
          <a:p>
            <a:r>
              <a:rPr lang="en-AU" dirty="0">
                <a:solidFill>
                  <a:srgbClr val="FFFF00"/>
                </a:solidFill>
              </a:rPr>
              <a:t>5</a:t>
            </a:r>
          </a:p>
        </p:txBody>
      </p:sp>
    </p:spTree>
    <p:extLst>
      <p:ext uri="{BB962C8B-B14F-4D97-AF65-F5344CB8AC3E}">
        <p14:creationId xmlns:p14="http://schemas.microsoft.com/office/powerpoint/2010/main" val="10937191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4031873"/>
          </a:xfrm>
          <a:prstGeom prst="rect">
            <a:avLst/>
          </a:prstGeom>
          <a:solidFill>
            <a:schemeClr val="bg1">
              <a:alpha val="80000"/>
            </a:schemeClr>
          </a:solidFill>
          <a:ln>
            <a:noFill/>
          </a:ln>
          <a:effectLst>
            <a:softEdge rad="127000"/>
          </a:effectLst>
        </p:spPr>
        <p:txBody>
          <a:bodyPr wrap="square" rtlCol="0">
            <a:spAutoFit/>
          </a:bodyPr>
          <a:lstStyle/>
          <a:p>
            <a:r>
              <a:rPr lang="en-AU" sz="3200" b="1" dirty="0" smtClean="0"/>
              <a:t>Matthew 16:</a:t>
            </a:r>
            <a:r>
              <a:rPr lang="en-US" sz="3200" b="1" dirty="0"/>
              <a:t>5</a:t>
            </a:r>
            <a:r>
              <a:rPr lang="en-US" sz="3200" dirty="0"/>
              <a:t>  And when his disciples were come to the other side, they had forgotten to take bread. </a:t>
            </a:r>
          </a:p>
          <a:p>
            <a:r>
              <a:rPr lang="en-US" sz="3200" dirty="0"/>
              <a:t>Mat 16:6  Then Jesus said unto them, Take heed and beware of </a:t>
            </a:r>
            <a:r>
              <a:rPr lang="en-US" sz="3200" b="1" dirty="0"/>
              <a:t>the leaven </a:t>
            </a:r>
            <a:r>
              <a:rPr lang="en-US" sz="3200" dirty="0"/>
              <a:t>of the Pharisees and of the Sadducees. </a:t>
            </a:r>
          </a:p>
          <a:p>
            <a:r>
              <a:rPr lang="en-US" sz="3200" dirty="0"/>
              <a:t>Mat 16:7  And they reasoned among themselves, saying, </a:t>
            </a:r>
            <a:r>
              <a:rPr lang="en-US" sz="3200" i="1" dirty="0"/>
              <a:t>It is</a:t>
            </a:r>
            <a:r>
              <a:rPr lang="en-US" sz="3200" dirty="0"/>
              <a:t> because we have taken no bread. </a:t>
            </a:r>
          </a:p>
          <a:p>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50</a:t>
            </a:r>
            <a:endParaRPr lang="en-AU" dirty="0"/>
          </a:p>
        </p:txBody>
      </p:sp>
    </p:spTree>
    <p:extLst>
      <p:ext uri="{BB962C8B-B14F-4D97-AF65-F5344CB8AC3E}">
        <p14:creationId xmlns:p14="http://schemas.microsoft.com/office/powerpoint/2010/main" val="17177632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4524315"/>
          </a:xfrm>
          <a:prstGeom prst="rect">
            <a:avLst/>
          </a:prstGeom>
          <a:solidFill>
            <a:schemeClr val="bg1">
              <a:alpha val="80000"/>
            </a:schemeClr>
          </a:solidFill>
          <a:ln>
            <a:noFill/>
          </a:ln>
          <a:effectLst>
            <a:softEdge rad="127000"/>
          </a:effectLst>
        </p:spPr>
        <p:txBody>
          <a:bodyPr wrap="square" rtlCol="0">
            <a:spAutoFit/>
          </a:bodyPr>
          <a:lstStyle/>
          <a:p>
            <a:r>
              <a:rPr lang="en-AU" sz="3200" b="1" dirty="0" smtClean="0"/>
              <a:t>Matthew 16:</a:t>
            </a:r>
            <a:r>
              <a:rPr lang="en-US" sz="3200" b="1" dirty="0" smtClean="0"/>
              <a:t>8</a:t>
            </a:r>
            <a:r>
              <a:rPr lang="en-US" sz="3200" dirty="0"/>
              <a:t>  </a:t>
            </a:r>
            <a:r>
              <a:rPr lang="en-US" sz="3200" i="1" dirty="0"/>
              <a:t>Which</a:t>
            </a:r>
            <a:r>
              <a:rPr lang="en-US" sz="3200" dirty="0"/>
              <a:t> when Jesus perceived, he said unto them, O ye of little faith, why reason ye among yourselves, because ye have brought no bread? </a:t>
            </a:r>
          </a:p>
          <a:p>
            <a:r>
              <a:rPr lang="en-US" sz="3200" dirty="0"/>
              <a:t>Mat 16:9  Do ye not yet understand, neither remember the five loaves of the five thousand, and how many baskets ye took up? </a:t>
            </a:r>
          </a:p>
          <a:p>
            <a:r>
              <a:rPr lang="en-US" sz="3200" dirty="0"/>
              <a:t>Mat 16:10  Neither the seven loaves of the four thousand, and how many baskets ye took up? </a:t>
            </a:r>
          </a:p>
          <a:p>
            <a:r>
              <a:rPr lang="en-US" sz="3200" dirty="0"/>
              <a:t> </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51</a:t>
            </a:r>
            <a:endParaRPr lang="en-AU" dirty="0"/>
          </a:p>
        </p:txBody>
      </p:sp>
    </p:spTree>
    <p:extLst>
      <p:ext uri="{BB962C8B-B14F-4D97-AF65-F5344CB8AC3E}">
        <p14:creationId xmlns:p14="http://schemas.microsoft.com/office/powerpoint/2010/main" val="15855850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4524315"/>
          </a:xfrm>
          <a:prstGeom prst="rect">
            <a:avLst/>
          </a:prstGeom>
          <a:solidFill>
            <a:schemeClr val="bg1">
              <a:alpha val="80000"/>
            </a:schemeClr>
          </a:solidFill>
          <a:ln>
            <a:noFill/>
          </a:ln>
          <a:effectLst>
            <a:softEdge rad="127000"/>
          </a:effectLst>
        </p:spPr>
        <p:txBody>
          <a:bodyPr wrap="square" rtlCol="0">
            <a:spAutoFit/>
          </a:bodyPr>
          <a:lstStyle/>
          <a:p>
            <a:r>
              <a:rPr lang="en-AU" sz="3200" b="1" dirty="0" smtClean="0"/>
              <a:t>Matthew 16:</a:t>
            </a:r>
            <a:r>
              <a:rPr lang="en-US" sz="3200" b="1" dirty="0" smtClean="0"/>
              <a:t>11</a:t>
            </a:r>
            <a:r>
              <a:rPr lang="en-US" sz="3200" dirty="0"/>
              <a:t>  How is it that ye do not understand that I </a:t>
            </a:r>
            <a:r>
              <a:rPr lang="en-US" sz="3200" dirty="0" err="1"/>
              <a:t>spake</a:t>
            </a:r>
            <a:r>
              <a:rPr lang="en-US" sz="3200" dirty="0"/>
              <a:t> </a:t>
            </a:r>
            <a:r>
              <a:rPr lang="en-US" sz="3200" i="1" dirty="0"/>
              <a:t>it</a:t>
            </a:r>
            <a:r>
              <a:rPr lang="en-US" sz="3200" dirty="0"/>
              <a:t> not to you concerning bread, that ye should beware of </a:t>
            </a:r>
            <a:r>
              <a:rPr lang="en-US" sz="3200" b="1" dirty="0"/>
              <a:t>the leaven </a:t>
            </a:r>
            <a:r>
              <a:rPr lang="en-US" sz="3200" dirty="0"/>
              <a:t>of the Pharisees and of the Sadducees? </a:t>
            </a:r>
          </a:p>
          <a:p>
            <a:r>
              <a:rPr lang="en-US" sz="3200" dirty="0"/>
              <a:t>Mat 16:12  Then understood they how that he bade </a:t>
            </a:r>
            <a:r>
              <a:rPr lang="en-US" sz="3200" i="1" dirty="0"/>
              <a:t>them</a:t>
            </a:r>
            <a:r>
              <a:rPr lang="en-US" sz="3200" dirty="0"/>
              <a:t> not beware of the leaven of bread, but of the </a:t>
            </a:r>
            <a:r>
              <a:rPr lang="en-US" sz="3200" b="1" dirty="0"/>
              <a:t>doctrine</a:t>
            </a:r>
            <a:r>
              <a:rPr lang="en-US" sz="3200" dirty="0"/>
              <a:t> of the Pharisees and of the Sadducees</a:t>
            </a:r>
            <a:r>
              <a:rPr lang="en-US" sz="3200" dirty="0" smtClean="0"/>
              <a:t>.</a:t>
            </a:r>
          </a:p>
          <a:p>
            <a:pPr marL="457200" indent="-457200">
              <a:buFont typeface="Arial" panose="020B0604020202020204" pitchFamily="34" charset="0"/>
              <a:buChar char="•"/>
            </a:pPr>
            <a:r>
              <a:rPr lang="en-US" sz="3200" dirty="0" smtClean="0"/>
              <a:t>Leaven = doctrine or teachings</a:t>
            </a:r>
          </a:p>
          <a:p>
            <a:r>
              <a:rPr lang="en-US" sz="3200" dirty="0"/>
              <a:t> </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52</a:t>
            </a:r>
            <a:endParaRPr lang="en-AU" dirty="0"/>
          </a:p>
        </p:txBody>
      </p:sp>
    </p:spTree>
    <p:extLst>
      <p:ext uri="{BB962C8B-B14F-4D97-AF65-F5344CB8AC3E}">
        <p14:creationId xmlns:p14="http://schemas.microsoft.com/office/powerpoint/2010/main" val="15855850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3046988"/>
          </a:xfrm>
          <a:prstGeom prst="rect">
            <a:avLst/>
          </a:prstGeom>
          <a:solidFill>
            <a:schemeClr val="bg1">
              <a:alpha val="80000"/>
            </a:schemeClr>
          </a:solidFill>
          <a:ln>
            <a:noFill/>
          </a:ln>
          <a:effectLst>
            <a:softEdge rad="127000"/>
          </a:effectLst>
        </p:spPr>
        <p:txBody>
          <a:bodyPr wrap="square" rtlCol="0">
            <a:spAutoFit/>
          </a:bodyPr>
          <a:lstStyle/>
          <a:p>
            <a:pPr algn="just"/>
            <a:r>
              <a:rPr lang="en-US" sz="3200" b="1" dirty="0" err="1" smtClean="0"/>
              <a:t>Mattew</a:t>
            </a:r>
            <a:r>
              <a:rPr lang="en-US" sz="3200" b="1" dirty="0" smtClean="0"/>
              <a:t> 25:31</a:t>
            </a:r>
            <a:r>
              <a:rPr lang="en-US" sz="3200" dirty="0"/>
              <a:t>  When the Son of man shall come in his glory, and all the holy angels with him, then shall he sit upon the throne of his glory: </a:t>
            </a:r>
            <a:r>
              <a:rPr lang="en-US" sz="3200" dirty="0" smtClean="0"/>
              <a:t>32</a:t>
            </a:r>
            <a:r>
              <a:rPr lang="en-US" sz="3200" dirty="0"/>
              <a:t>  And before him shall be gathered all nations: and he shall separate them one from another, as a </a:t>
            </a:r>
            <a:r>
              <a:rPr lang="en-US" sz="3200" b="1" dirty="0"/>
              <a:t>shepherd</a:t>
            </a:r>
            <a:r>
              <a:rPr lang="en-US" sz="3200" dirty="0"/>
              <a:t> </a:t>
            </a:r>
            <a:r>
              <a:rPr lang="en-US" sz="3200" dirty="0" err="1"/>
              <a:t>divideth</a:t>
            </a:r>
            <a:r>
              <a:rPr lang="en-US" sz="3200" dirty="0"/>
              <a:t> </a:t>
            </a:r>
            <a:r>
              <a:rPr lang="en-US" sz="3200" i="1" dirty="0"/>
              <a:t>his</a:t>
            </a:r>
            <a:r>
              <a:rPr lang="en-US" sz="3200" dirty="0"/>
              <a:t> </a:t>
            </a:r>
            <a:r>
              <a:rPr lang="en-US" sz="3200" b="1" dirty="0"/>
              <a:t>sheep </a:t>
            </a:r>
            <a:r>
              <a:rPr lang="en-US" sz="3200" dirty="0"/>
              <a:t>from the </a:t>
            </a:r>
            <a:r>
              <a:rPr lang="en-US" sz="3200" b="1" dirty="0"/>
              <a:t>goats</a:t>
            </a:r>
            <a:r>
              <a:rPr lang="en-US" sz="3200" dirty="0"/>
              <a:t>: </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53</a:t>
            </a:r>
            <a:endParaRPr lang="en-AU" dirty="0"/>
          </a:p>
        </p:txBody>
      </p:sp>
    </p:spTree>
    <p:extLst>
      <p:ext uri="{BB962C8B-B14F-4D97-AF65-F5344CB8AC3E}">
        <p14:creationId xmlns:p14="http://schemas.microsoft.com/office/powerpoint/2010/main" val="17177632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452431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b="1" dirty="0" smtClean="0"/>
              <a:t>Jesus is the:</a:t>
            </a:r>
          </a:p>
          <a:p>
            <a:pPr marL="457200" indent="-457200" algn="just">
              <a:buFont typeface="Arial" panose="020B0604020202020204" pitchFamily="34" charset="0"/>
              <a:buChar char="•"/>
            </a:pPr>
            <a:r>
              <a:rPr lang="en-US" sz="3200" b="1" dirty="0" smtClean="0"/>
              <a:t>Word of God – John 1:1</a:t>
            </a:r>
          </a:p>
          <a:p>
            <a:pPr marL="457200" indent="-457200" algn="just">
              <a:buFont typeface="Arial" panose="020B0604020202020204" pitchFamily="34" charset="0"/>
              <a:buChar char="•"/>
            </a:pPr>
            <a:r>
              <a:rPr lang="en-US" sz="3200" b="1" dirty="0" smtClean="0"/>
              <a:t>Lamb of God – John 1:29</a:t>
            </a:r>
          </a:p>
          <a:p>
            <a:pPr marL="457200" indent="-457200" algn="just">
              <a:buFont typeface="Arial" panose="020B0604020202020204" pitchFamily="34" charset="0"/>
              <a:buChar char="•"/>
            </a:pPr>
            <a:r>
              <a:rPr lang="en-US" sz="3200" b="1" dirty="0" smtClean="0"/>
              <a:t>Living Bread – John 6:51</a:t>
            </a:r>
          </a:p>
          <a:p>
            <a:pPr marL="457200" indent="-457200" algn="just">
              <a:buFont typeface="Arial" panose="020B0604020202020204" pitchFamily="34" charset="0"/>
              <a:buChar char="•"/>
            </a:pPr>
            <a:r>
              <a:rPr lang="en-US" sz="3200" b="1" dirty="0" smtClean="0"/>
              <a:t>Light of the World – John 8:12</a:t>
            </a:r>
          </a:p>
          <a:p>
            <a:pPr marL="457200" indent="-457200" algn="just">
              <a:buFont typeface="Arial" panose="020B0604020202020204" pitchFamily="34" charset="0"/>
              <a:buChar char="•"/>
            </a:pPr>
            <a:r>
              <a:rPr lang="en-US" sz="3200" b="1" dirty="0" smtClean="0"/>
              <a:t>Door – John 10:7</a:t>
            </a:r>
          </a:p>
          <a:p>
            <a:pPr marL="457200" indent="-457200" algn="just">
              <a:buFont typeface="Arial" panose="020B0604020202020204" pitchFamily="34" charset="0"/>
              <a:buChar char="•"/>
            </a:pPr>
            <a:r>
              <a:rPr lang="en-US" sz="3200" b="1" dirty="0" smtClean="0"/>
              <a:t>Good Shepherd – John 10:11</a:t>
            </a:r>
          </a:p>
          <a:p>
            <a:pPr marL="457200" indent="-457200" algn="just">
              <a:buFont typeface="Arial" panose="020B0604020202020204" pitchFamily="34" charset="0"/>
              <a:buChar char="•"/>
            </a:pPr>
            <a:r>
              <a:rPr lang="en-US" sz="3200" b="1" dirty="0" smtClean="0"/>
              <a:t>True Vine – John 15:1</a:t>
            </a:r>
          </a:p>
          <a:p>
            <a:pPr marL="457200" indent="-457200" algn="just">
              <a:buFont typeface="Arial" panose="020B0604020202020204" pitchFamily="34" charset="0"/>
              <a:buChar char="•"/>
            </a:pPr>
            <a:endParaRPr lang="en-US" sz="3200" b="1" dirty="0" smtClean="0"/>
          </a:p>
        </p:txBody>
      </p:sp>
      <p:sp>
        <p:nvSpPr>
          <p:cNvPr id="6" name="TextBox 5"/>
          <p:cNvSpPr txBox="1"/>
          <p:nvPr/>
        </p:nvSpPr>
        <p:spPr>
          <a:xfrm>
            <a:off x="6497887" y="1347614"/>
            <a:ext cx="2068195" cy="1754326"/>
          </a:xfrm>
          <a:prstGeom prst="rect">
            <a:avLst/>
          </a:prstGeom>
          <a:solidFill>
            <a:schemeClr val="bg1">
              <a:lumMod val="75000"/>
            </a:schemeClr>
          </a:solidFill>
          <a:scene3d>
            <a:camera prst="orthographicFront"/>
            <a:lightRig rig="threePt" dir="t"/>
          </a:scene3d>
          <a:sp3d>
            <a:bevelT w="165100" prst="coolSlant"/>
          </a:sp3d>
        </p:spPr>
        <p:txBody>
          <a:bodyPr wrap="none" rtlCol="0">
            <a:spAutoFit/>
          </a:bodyPr>
          <a:lstStyle/>
          <a:p>
            <a:pPr algn="ctr"/>
            <a:r>
              <a:rPr lang="en-AU" sz="3600" b="1" dirty="0" smtClean="0">
                <a:effectLst>
                  <a:outerShdw blurRad="38100" dist="38100" dir="2700000" algn="tl">
                    <a:srgbClr val="000000">
                      <a:alpha val="43137"/>
                    </a:srgbClr>
                  </a:outerShdw>
                </a:effectLst>
                <a:latin typeface="Bahnschrift SemiBold" panose="020B0502040204020203" pitchFamily="34" charset="0"/>
              </a:rPr>
              <a:t>Literal </a:t>
            </a:r>
          </a:p>
          <a:p>
            <a:pPr algn="ctr"/>
            <a:r>
              <a:rPr lang="en-AU" sz="3600" b="1" dirty="0" smtClean="0">
                <a:effectLst>
                  <a:outerShdw blurRad="38100" dist="38100" dir="2700000" algn="tl">
                    <a:srgbClr val="000000">
                      <a:alpha val="43137"/>
                    </a:srgbClr>
                  </a:outerShdw>
                </a:effectLst>
                <a:latin typeface="Bahnschrift SemiBold" panose="020B0502040204020203" pitchFamily="34" charset="0"/>
              </a:rPr>
              <a:t>or </a:t>
            </a:r>
          </a:p>
          <a:p>
            <a:pPr algn="ctr"/>
            <a:r>
              <a:rPr lang="en-AU" sz="3600" b="1" dirty="0">
                <a:effectLst>
                  <a:outerShdw blurRad="38100" dist="38100" dir="2700000" algn="tl">
                    <a:srgbClr val="000000">
                      <a:alpha val="43137"/>
                    </a:srgbClr>
                  </a:outerShdw>
                </a:effectLst>
                <a:latin typeface="Bahnschrift SemiBold" panose="020B0502040204020203" pitchFamily="34" charset="0"/>
              </a:rPr>
              <a:t>S</a:t>
            </a:r>
            <a:r>
              <a:rPr lang="en-AU" sz="3600" b="1" dirty="0" smtClean="0">
                <a:effectLst>
                  <a:outerShdw blurRad="38100" dist="38100" dir="2700000" algn="tl">
                    <a:srgbClr val="000000">
                      <a:alpha val="43137"/>
                    </a:srgbClr>
                  </a:outerShdw>
                </a:effectLst>
                <a:latin typeface="Bahnschrift SemiBold" panose="020B0502040204020203" pitchFamily="34" charset="0"/>
              </a:rPr>
              <a:t>ymbolic</a:t>
            </a:r>
            <a:endParaRPr lang="en-AU" sz="3600" b="1" dirty="0">
              <a:effectLst>
                <a:outerShdw blurRad="38100" dist="38100" dir="2700000" algn="tl">
                  <a:srgbClr val="000000">
                    <a:alpha val="43137"/>
                  </a:srgbClr>
                </a:outerShdw>
              </a:effectLst>
              <a:latin typeface="Bahnschrift SemiBold" panose="020B0502040204020203" pitchFamily="34" charset="0"/>
            </a:endParaRPr>
          </a:p>
        </p:txBody>
      </p:sp>
      <p:sp>
        <p:nvSpPr>
          <p:cNvPr id="7" name="TextBox 6"/>
          <p:cNvSpPr txBox="1"/>
          <p:nvPr/>
        </p:nvSpPr>
        <p:spPr>
          <a:xfrm>
            <a:off x="8676456" y="4794706"/>
            <a:ext cx="418704" cy="369332"/>
          </a:xfrm>
          <a:prstGeom prst="rect">
            <a:avLst/>
          </a:prstGeom>
          <a:noFill/>
        </p:spPr>
        <p:txBody>
          <a:bodyPr wrap="none" rtlCol="0">
            <a:spAutoFit/>
          </a:bodyPr>
          <a:lstStyle/>
          <a:p>
            <a:r>
              <a:rPr lang="en-AU" dirty="0" smtClean="0"/>
              <a:t>54</a:t>
            </a:r>
            <a:endParaRPr lang="en-AU" dirty="0"/>
          </a:p>
        </p:txBody>
      </p:sp>
    </p:spTree>
    <p:extLst>
      <p:ext uri="{BB962C8B-B14F-4D97-AF65-F5344CB8AC3E}">
        <p14:creationId xmlns:p14="http://schemas.microsoft.com/office/powerpoint/2010/main" val="17177632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452431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b="1" dirty="0" smtClean="0"/>
              <a:t>Jesus said:</a:t>
            </a:r>
          </a:p>
          <a:p>
            <a:pPr marL="457200" indent="-457200" algn="just">
              <a:buFont typeface="Arial" panose="020B0604020202020204" pitchFamily="34" charset="0"/>
              <a:buChar char="•"/>
            </a:pPr>
            <a:endParaRPr lang="en-US" sz="3200" dirty="0" smtClean="0"/>
          </a:p>
          <a:p>
            <a:pPr marL="457200" indent="-457200" algn="just">
              <a:buFont typeface="Arial" panose="020B0604020202020204" pitchFamily="34" charset="0"/>
              <a:buChar char="•"/>
            </a:pPr>
            <a:r>
              <a:rPr lang="en-US" sz="3200" dirty="0" smtClean="0"/>
              <a:t>You must be born again – John 3:7</a:t>
            </a:r>
          </a:p>
          <a:p>
            <a:pPr marL="457200" indent="-457200" algn="just">
              <a:buFont typeface="Arial" panose="020B0604020202020204" pitchFamily="34" charset="0"/>
              <a:buChar char="•"/>
            </a:pPr>
            <a:r>
              <a:rPr lang="en-US" sz="3200" dirty="0" smtClean="0"/>
              <a:t>Lazarus is asleep – John 11 = death</a:t>
            </a:r>
          </a:p>
          <a:p>
            <a:pPr marL="457200" indent="-457200" algn="just">
              <a:buFont typeface="Arial" panose="020B0604020202020204" pitchFamily="34" charset="0"/>
              <a:buChar char="•"/>
            </a:pPr>
            <a:r>
              <a:rPr lang="en-US" sz="3200" dirty="0" smtClean="0"/>
              <a:t>The bread is my body – Luke 22:19</a:t>
            </a:r>
          </a:p>
          <a:p>
            <a:pPr marL="457200" indent="-457200" algn="just">
              <a:buFont typeface="Arial" panose="020B0604020202020204" pitchFamily="34" charset="0"/>
              <a:buChar char="•"/>
            </a:pPr>
            <a:r>
              <a:rPr lang="en-US" sz="3200" dirty="0" smtClean="0"/>
              <a:t>Eat my flesh and drink my blood – John 6:54</a:t>
            </a:r>
          </a:p>
          <a:p>
            <a:pPr marL="457200" indent="-457200" algn="just">
              <a:buFont typeface="Arial" panose="020B0604020202020204" pitchFamily="34" charset="0"/>
              <a:buChar char="•"/>
            </a:pPr>
            <a:r>
              <a:rPr lang="en-US" sz="3200" dirty="0" smtClean="0"/>
              <a:t>Destroy this temple, and in three days I will raise it up  – John 2:19</a:t>
            </a:r>
          </a:p>
          <a:p>
            <a:pPr marL="457200" indent="-457200" algn="just">
              <a:buFont typeface="Arial" panose="020B0604020202020204" pitchFamily="34" charset="0"/>
              <a:buChar char="•"/>
            </a:pPr>
            <a:r>
              <a:rPr lang="en-AU" sz="3200" b="1" dirty="0" smtClean="0"/>
              <a:t>Q. Is everything that Jesus says literal?</a:t>
            </a:r>
            <a:endParaRPr lang="en-AU" sz="3200" b="1" dirty="0"/>
          </a:p>
        </p:txBody>
      </p:sp>
      <p:sp>
        <p:nvSpPr>
          <p:cNvPr id="6" name="TextBox 5"/>
          <p:cNvSpPr txBox="1"/>
          <p:nvPr/>
        </p:nvSpPr>
        <p:spPr>
          <a:xfrm>
            <a:off x="6968300" y="627534"/>
            <a:ext cx="1708156" cy="1384995"/>
          </a:xfrm>
          <a:prstGeom prst="rect">
            <a:avLst/>
          </a:prstGeom>
          <a:solidFill>
            <a:schemeClr val="bg1">
              <a:lumMod val="75000"/>
            </a:schemeClr>
          </a:solidFill>
          <a:scene3d>
            <a:camera prst="orthographicFront"/>
            <a:lightRig rig="threePt" dir="t"/>
          </a:scene3d>
          <a:sp3d>
            <a:bevelT w="165100" prst="coolSlant"/>
          </a:sp3d>
        </p:spPr>
        <p:txBody>
          <a:bodyPr wrap="square" rtlCol="0">
            <a:spAutoFit/>
          </a:bodyPr>
          <a:lstStyle/>
          <a:p>
            <a:pPr algn="ctr"/>
            <a:r>
              <a:rPr lang="en-AU" sz="2800" b="1" dirty="0" smtClean="0">
                <a:effectLst>
                  <a:outerShdw blurRad="38100" dist="38100" dir="2700000" algn="tl">
                    <a:srgbClr val="000000">
                      <a:alpha val="43137"/>
                    </a:srgbClr>
                  </a:outerShdw>
                </a:effectLst>
                <a:latin typeface="Bahnschrift SemiBold" panose="020B0502040204020203" pitchFamily="34" charset="0"/>
              </a:rPr>
              <a:t>Literal </a:t>
            </a:r>
          </a:p>
          <a:p>
            <a:pPr algn="ctr"/>
            <a:r>
              <a:rPr lang="en-AU" sz="2800" b="1" dirty="0" smtClean="0">
                <a:effectLst>
                  <a:outerShdw blurRad="38100" dist="38100" dir="2700000" algn="tl">
                    <a:srgbClr val="000000">
                      <a:alpha val="43137"/>
                    </a:srgbClr>
                  </a:outerShdw>
                </a:effectLst>
                <a:latin typeface="Bahnschrift SemiBold" panose="020B0502040204020203" pitchFamily="34" charset="0"/>
              </a:rPr>
              <a:t>or </a:t>
            </a:r>
          </a:p>
          <a:p>
            <a:pPr algn="ctr"/>
            <a:r>
              <a:rPr lang="en-AU" sz="2800" b="1" dirty="0">
                <a:effectLst>
                  <a:outerShdw blurRad="38100" dist="38100" dir="2700000" algn="tl">
                    <a:srgbClr val="000000">
                      <a:alpha val="43137"/>
                    </a:srgbClr>
                  </a:outerShdw>
                </a:effectLst>
                <a:latin typeface="Bahnschrift SemiBold" panose="020B0502040204020203" pitchFamily="34" charset="0"/>
              </a:rPr>
              <a:t>S</a:t>
            </a:r>
            <a:r>
              <a:rPr lang="en-AU" sz="2800" b="1" dirty="0" smtClean="0">
                <a:effectLst>
                  <a:outerShdw blurRad="38100" dist="38100" dir="2700000" algn="tl">
                    <a:srgbClr val="000000">
                      <a:alpha val="43137"/>
                    </a:srgbClr>
                  </a:outerShdw>
                </a:effectLst>
                <a:latin typeface="Bahnschrift SemiBold" panose="020B0502040204020203" pitchFamily="34" charset="0"/>
              </a:rPr>
              <a:t>ymbolic</a:t>
            </a:r>
            <a:endParaRPr lang="en-AU" sz="2800" b="1" dirty="0">
              <a:effectLst>
                <a:outerShdw blurRad="38100" dist="38100" dir="2700000" algn="tl">
                  <a:srgbClr val="000000">
                    <a:alpha val="43137"/>
                  </a:srgbClr>
                </a:outerShdw>
              </a:effectLst>
              <a:latin typeface="Bahnschrift SemiBold" panose="020B0502040204020203" pitchFamily="34" charset="0"/>
            </a:endParaRPr>
          </a:p>
        </p:txBody>
      </p:sp>
      <p:sp>
        <p:nvSpPr>
          <p:cNvPr id="7" name="TextBox 6"/>
          <p:cNvSpPr txBox="1"/>
          <p:nvPr/>
        </p:nvSpPr>
        <p:spPr>
          <a:xfrm>
            <a:off x="8676456" y="4794706"/>
            <a:ext cx="418704" cy="369332"/>
          </a:xfrm>
          <a:prstGeom prst="rect">
            <a:avLst/>
          </a:prstGeom>
          <a:noFill/>
        </p:spPr>
        <p:txBody>
          <a:bodyPr wrap="none" rtlCol="0">
            <a:spAutoFit/>
          </a:bodyPr>
          <a:lstStyle/>
          <a:p>
            <a:r>
              <a:rPr lang="en-AU" dirty="0" smtClean="0"/>
              <a:t>55</a:t>
            </a:r>
            <a:endParaRPr lang="en-AU" dirty="0"/>
          </a:p>
        </p:txBody>
      </p:sp>
    </p:spTree>
    <p:extLst>
      <p:ext uri="{BB962C8B-B14F-4D97-AF65-F5344CB8AC3E}">
        <p14:creationId xmlns:p14="http://schemas.microsoft.com/office/powerpoint/2010/main" val="395196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1000"/>
                                        <p:tgtEl>
                                          <p:spTgt spid="5">
                                            <p:txEl>
                                              <p:pRg st="5" end="5"/>
                                            </p:txEl>
                                          </p:spTgt>
                                        </p:tgtEl>
                                      </p:cBhvr>
                                    </p:animEffect>
                                    <p:anim calcmode="lin" valueType="num">
                                      <p:cBhvr>
                                        <p:cTn id="2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1000"/>
                                        <p:tgtEl>
                                          <p:spTgt spid="5">
                                            <p:txEl>
                                              <p:pRg st="7" end="7"/>
                                            </p:txEl>
                                          </p:spTgt>
                                        </p:tgtEl>
                                      </p:cBhvr>
                                    </p:animEffect>
                                    <p:anim calcmode="lin" valueType="num">
                                      <p:cBhvr>
                                        <p:cTn id="3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3046988"/>
          </a:xfrm>
          <a:prstGeom prst="rect">
            <a:avLst/>
          </a:prstGeom>
          <a:solidFill>
            <a:schemeClr val="bg1">
              <a:alpha val="80000"/>
            </a:schemeClr>
          </a:solidFill>
          <a:ln>
            <a:noFill/>
          </a:ln>
          <a:effectLst>
            <a:softEdge rad="127000"/>
          </a:effectLst>
        </p:spPr>
        <p:txBody>
          <a:bodyPr wrap="square" rtlCol="0">
            <a:spAutoFit/>
          </a:bodyPr>
          <a:lstStyle/>
          <a:p>
            <a:pPr algn="just"/>
            <a:r>
              <a:rPr lang="en-US" sz="3200" b="1" dirty="0" smtClean="0"/>
              <a:t>John the Baptist - </a:t>
            </a:r>
            <a:r>
              <a:rPr lang="en-US" sz="3200" dirty="0" smtClean="0"/>
              <a:t>Matthew </a:t>
            </a:r>
            <a:r>
              <a:rPr lang="en-US" sz="3200" dirty="0"/>
              <a:t>3:11  I indeed baptize you with </a:t>
            </a:r>
            <a:r>
              <a:rPr lang="en-US" sz="3200" b="1" dirty="0">
                <a:solidFill>
                  <a:schemeClr val="tx2">
                    <a:lumMod val="75000"/>
                  </a:schemeClr>
                </a:solidFill>
              </a:rPr>
              <a:t>water</a:t>
            </a:r>
            <a:r>
              <a:rPr lang="en-US" sz="3200" dirty="0"/>
              <a:t> unto repentance: but he that cometh after me is mightier than I, whose shoes I am not worthy to bear: he shall </a:t>
            </a:r>
            <a:r>
              <a:rPr lang="en-US" sz="3200" b="1" dirty="0"/>
              <a:t>baptize</a:t>
            </a:r>
            <a:r>
              <a:rPr lang="en-US" sz="3200" dirty="0"/>
              <a:t> you with the Holy Ghost, and </a:t>
            </a:r>
            <a:r>
              <a:rPr lang="en-US" sz="3200" i="1" dirty="0"/>
              <a:t>with</a:t>
            </a:r>
            <a:r>
              <a:rPr lang="en-US" sz="3200" dirty="0"/>
              <a:t> </a:t>
            </a:r>
            <a:r>
              <a:rPr lang="en-US" sz="3200" b="1" dirty="0">
                <a:solidFill>
                  <a:srgbClr val="FF0000"/>
                </a:solidFill>
                <a:effectLst>
                  <a:outerShdw blurRad="38100" dist="38100" dir="2700000" algn="tl">
                    <a:srgbClr val="000000">
                      <a:alpha val="43137"/>
                    </a:srgbClr>
                  </a:outerShdw>
                </a:effectLst>
              </a:rPr>
              <a:t>fire</a:t>
            </a:r>
            <a:r>
              <a:rPr lang="en-US" sz="3200" dirty="0"/>
              <a:t>: </a:t>
            </a:r>
            <a:endParaRPr lang="en-US" sz="3200" dirty="0" smtClean="0"/>
          </a:p>
          <a:p>
            <a:pPr algn="just"/>
            <a:endParaRPr lang="en-AU" sz="3200" b="1" dirty="0"/>
          </a:p>
        </p:txBody>
      </p:sp>
      <p:sp>
        <p:nvSpPr>
          <p:cNvPr id="6" name="TextBox 5"/>
          <p:cNvSpPr txBox="1"/>
          <p:nvPr/>
        </p:nvSpPr>
        <p:spPr>
          <a:xfrm>
            <a:off x="179511" y="3787175"/>
            <a:ext cx="8953441" cy="584775"/>
          </a:xfrm>
          <a:prstGeom prst="rect">
            <a:avLst/>
          </a:prstGeom>
          <a:solidFill>
            <a:schemeClr val="bg1">
              <a:alpha val="80000"/>
            </a:schemeClr>
          </a:solidFill>
          <a:ln>
            <a:noFill/>
          </a:ln>
          <a:effectLst>
            <a:softEdge rad="127000"/>
          </a:effectLst>
        </p:spPr>
        <p:txBody>
          <a:bodyPr wrap="square" rtlCol="0">
            <a:spAutoFit/>
          </a:bodyPr>
          <a:lstStyle/>
          <a:p>
            <a:pPr algn="just"/>
            <a:r>
              <a:rPr lang="en-AU" sz="3200" b="1" dirty="0" smtClean="0"/>
              <a:t>     </a:t>
            </a:r>
            <a:r>
              <a:rPr lang="en-AU" sz="3200" b="1" dirty="0" smtClean="0">
                <a:solidFill>
                  <a:schemeClr val="tx2">
                    <a:lumMod val="75000"/>
                  </a:schemeClr>
                </a:solidFill>
              </a:rPr>
              <a:t>water</a:t>
            </a:r>
            <a:r>
              <a:rPr lang="en-AU" sz="3200" b="1" dirty="0" smtClean="0"/>
              <a:t> – literal                    ---                  </a:t>
            </a:r>
            <a:r>
              <a:rPr lang="en-AU" sz="3200" b="1" dirty="0" smtClean="0">
                <a:solidFill>
                  <a:srgbClr val="FF0000"/>
                </a:solidFill>
                <a:effectLst>
                  <a:outerShdw blurRad="38100" dist="38100" dir="2700000" algn="tl">
                    <a:srgbClr val="000000">
                      <a:alpha val="43137"/>
                    </a:srgbClr>
                  </a:outerShdw>
                </a:effectLst>
              </a:rPr>
              <a:t>fire</a:t>
            </a:r>
            <a:r>
              <a:rPr lang="en-AU" sz="3200" b="1" dirty="0" smtClean="0">
                <a:effectLst>
                  <a:outerShdw blurRad="38100" dist="38100" dir="2700000" algn="tl">
                    <a:srgbClr val="000000">
                      <a:alpha val="43137"/>
                    </a:srgbClr>
                  </a:outerShdw>
                </a:effectLst>
              </a:rPr>
              <a:t> </a:t>
            </a:r>
            <a:r>
              <a:rPr lang="en-AU" sz="3200" b="1" dirty="0" smtClean="0"/>
              <a:t>- ???</a:t>
            </a:r>
            <a:endParaRPr lang="en-AU" sz="3200" b="1" dirty="0"/>
          </a:p>
        </p:txBody>
      </p:sp>
      <p:sp>
        <p:nvSpPr>
          <p:cNvPr id="7" name="TextBox 6"/>
          <p:cNvSpPr txBox="1"/>
          <p:nvPr/>
        </p:nvSpPr>
        <p:spPr>
          <a:xfrm>
            <a:off x="8676456" y="4794706"/>
            <a:ext cx="418704" cy="369332"/>
          </a:xfrm>
          <a:prstGeom prst="rect">
            <a:avLst/>
          </a:prstGeom>
          <a:noFill/>
        </p:spPr>
        <p:txBody>
          <a:bodyPr wrap="none" rtlCol="0">
            <a:spAutoFit/>
          </a:bodyPr>
          <a:lstStyle/>
          <a:p>
            <a:r>
              <a:rPr lang="en-AU" dirty="0" smtClean="0"/>
              <a:t>56</a:t>
            </a:r>
            <a:endParaRPr lang="en-AU" dirty="0"/>
          </a:p>
        </p:txBody>
      </p:sp>
    </p:spTree>
    <p:extLst>
      <p:ext uri="{BB962C8B-B14F-4D97-AF65-F5344CB8AC3E}">
        <p14:creationId xmlns:p14="http://schemas.microsoft.com/office/powerpoint/2010/main" val="131769241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3539430"/>
          </a:xfrm>
          <a:prstGeom prst="rect">
            <a:avLst/>
          </a:prstGeom>
          <a:solidFill>
            <a:schemeClr val="bg1">
              <a:alpha val="80000"/>
            </a:schemeClr>
          </a:solidFill>
          <a:ln>
            <a:noFill/>
          </a:ln>
          <a:effectLst>
            <a:softEdge rad="127000"/>
          </a:effectLst>
        </p:spPr>
        <p:txBody>
          <a:bodyPr wrap="square" rtlCol="0">
            <a:spAutoFit/>
          </a:bodyPr>
          <a:lstStyle/>
          <a:p>
            <a:r>
              <a:rPr lang="en-US" sz="3200" dirty="0" smtClean="0"/>
              <a:t>James </a:t>
            </a:r>
            <a:r>
              <a:rPr lang="en-US" sz="3200" dirty="0"/>
              <a:t>3:5  Even so the tongue is a little member, and </a:t>
            </a:r>
            <a:r>
              <a:rPr lang="en-US" sz="3200" dirty="0" err="1"/>
              <a:t>boasteth</a:t>
            </a:r>
            <a:r>
              <a:rPr lang="en-US" sz="3200" dirty="0"/>
              <a:t> great things. Behold, how great a matter a little </a:t>
            </a:r>
            <a:r>
              <a:rPr lang="en-US" sz="3200" b="1" dirty="0">
                <a:solidFill>
                  <a:srgbClr val="FF0000"/>
                </a:solidFill>
              </a:rPr>
              <a:t>fire</a:t>
            </a:r>
            <a:r>
              <a:rPr lang="en-US" sz="3200" dirty="0"/>
              <a:t> </a:t>
            </a:r>
            <a:r>
              <a:rPr lang="en-US" sz="3200" dirty="0" err="1"/>
              <a:t>kindleth</a:t>
            </a:r>
            <a:r>
              <a:rPr lang="en-US" sz="3200" dirty="0"/>
              <a:t>! </a:t>
            </a:r>
          </a:p>
          <a:p>
            <a:r>
              <a:rPr lang="en-US" sz="3200" dirty="0" smtClean="0"/>
              <a:t>6</a:t>
            </a:r>
            <a:r>
              <a:rPr lang="en-US" sz="3200" dirty="0"/>
              <a:t>  And </a:t>
            </a:r>
            <a:r>
              <a:rPr lang="en-US" sz="3200" b="1" dirty="0">
                <a:solidFill>
                  <a:schemeClr val="accent1">
                    <a:lumMod val="75000"/>
                  </a:schemeClr>
                </a:solidFill>
              </a:rPr>
              <a:t>the tongue </a:t>
            </a:r>
            <a:r>
              <a:rPr lang="en-US" sz="3200" i="1" dirty="0"/>
              <a:t>is</a:t>
            </a:r>
            <a:r>
              <a:rPr lang="en-US" sz="3200" dirty="0"/>
              <a:t> </a:t>
            </a:r>
            <a:r>
              <a:rPr lang="en-US" sz="3200" b="1" dirty="0">
                <a:solidFill>
                  <a:srgbClr val="FF0000"/>
                </a:solidFill>
              </a:rPr>
              <a:t>a fire</a:t>
            </a:r>
            <a:r>
              <a:rPr lang="en-US" sz="3200" dirty="0"/>
              <a:t>, a world of iniquity: so is the tongue among our members, that it </a:t>
            </a:r>
            <a:r>
              <a:rPr lang="en-US" sz="3200" dirty="0" smtClean="0"/>
              <a:t>defiles </a:t>
            </a:r>
            <a:r>
              <a:rPr lang="en-US" sz="3200" dirty="0"/>
              <a:t>the whole body, and </a:t>
            </a:r>
            <a:r>
              <a:rPr lang="en-US" sz="3200" dirty="0" smtClean="0">
                <a:solidFill>
                  <a:srgbClr val="FF0000"/>
                </a:solidFill>
              </a:rPr>
              <a:t>sets </a:t>
            </a:r>
            <a:r>
              <a:rPr lang="en-US" sz="3200" dirty="0">
                <a:solidFill>
                  <a:srgbClr val="FF0000"/>
                </a:solidFill>
              </a:rPr>
              <a:t>on fire </a:t>
            </a:r>
            <a:r>
              <a:rPr lang="en-US" sz="3200" dirty="0"/>
              <a:t>the course of nature; and it is </a:t>
            </a:r>
            <a:r>
              <a:rPr lang="en-US" sz="3200" dirty="0">
                <a:solidFill>
                  <a:srgbClr val="FF0000"/>
                </a:solidFill>
              </a:rPr>
              <a:t>set on fire of hell</a:t>
            </a:r>
            <a:r>
              <a:rPr lang="en-US" sz="3200" dirty="0"/>
              <a:t>. </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57</a:t>
            </a:r>
            <a:endParaRPr lang="en-AU" dirty="0"/>
          </a:p>
        </p:txBody>
      </p:sp>
    </p:spTree>
    <p:extLst>
      <p:ext uri="{BB962C8B-B14F-4D97-AF65-F5344CB8AC3E}">
        <p14:creationId xmlns:p14="http://schemas.microsoft.com/office/powerpoint/2010/main" val="28129296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1569660"/>
          </a:xfrm>
          <a:prstGeom prst="rect">
            <a:avLst/>
          </a:prstGeom>
          <a:solidFill>
            <a:schemeClr val="bg1">
              <a:alpha val="80000"/>
            </a:schemeClr>
          </a:solidFill>
          <a:ln>
            <a:noFill/>
          </a:ln>
          <a:effectLst>
            <a:softEdge rad="127000"/>
          </a:effectLst>
        </p:spPr>
        <p:txBody>
          <a:bodyPr wrap="square" rtlCol="0">
            <a:spAutoFit/>
          </a:bodyPr>
          <a:lstStyle/>
          <a:p>
            <a:r>
              <a:rPr lang="en-US" sz="3200" dirty="0"/>
              <a:t>Rom 12:20  Therefore if thine enemy hunger, feed him; if he thirst, give him drink: for in so doing thou shalt heap </a:t>
            </a:r>
            <a:r>
              <a:rPr lang="en-US" sz="3200" b="1" dirty="0">
                <a:solidFill>
                  <a:srgbClr val="FF0000"/>
                </a:solidFill>
              </a:rPr>
              <a:t>coals of fire </a:t>
            </a:r>
            <a:r>
              <a:rPr lang="en-US" sz="3200" dirty="0"/>
              <a:t>on his head.</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58</a:t>
            </a:r>
            <a:endParaRPr lang="en-AU" dirty="0"/>
          </a:p>
        </p:txBody>
      </p:sp>
    </p:spTree>
    <p:extLst>
      <p:ext uri="{BB962C8B-B14F-4D97-AF65-F5344CB8AC3E}">
        <p14:creationId xmlns:p14="http://schemas.microsoft.com/office/powerpoint/2010/main" val="63876604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584775"/>
          </a:xfrm>
          <a:prstGeom prst="rect">
            <a:avLst/>
          </a:prstGeom>
          <a:solidFill>
            <a:schemeClr val="bg1">
              <a:alpha val="80000"/>
            </a:schemeClr>
          </a:solidFill>
          <a:ln>
            <a:noFill/>
          </a:ln>
          <a:effectLst>
            <a:softEdge rad="127000"/>
          </a:effectLst>
        </p:spPr>
        <p:txBody>
          <a:bodyPr wrap="square" rtlCol="0">
            <a:spAutoFit/>
          </a:bodyPr>
          <a:lstStyle/>
          <a:p>
            <a:r>
              <a:rPr lang="en-US" sz="3200" dirty="0"/>
              <a:t> </a:t>
            </a:r>
            <a:endParaRPr lang="en-AU" sz="3200" b="1" dirty="0"/>
          </a:p>
        </p:txBody>
      </p:sp>
      <p:sp>
        <p:nvSpPr>
          <p:cNvPr id="6" name="TextBox 5"/>
          <p:cNvSpPr txBox="1"/>
          <p:nvPr/>
        </p:nvSpPr>
        <p:spPr>
          <a:xfrm>
            <a:off x="179512" y="339502"/>
            <a:ext cx="8953441" cy="4524315"/>
          </a:xfrm>
          <a:prstGeom prst="rect">
            <a:avLst/>
          </a:prstGeom>
          <a:solidFill>
            <a:schemeClr val="bg1">
              <a:alpha val="80000"/>
            </a:schemeClr>
          </a:solidFill>
          <a:ln>
            <a:noFill/>
          </a:ln>
          <a:effectLst>
            <a:softEdge rad="127000"/>
          </a:effectLst>
        </p:spPr>
        <p:txBody>
          <a:bodyPr wrap="square" rtlCol="0">
            <a:spAutoFit/>
          </a:bodyPr>
          <a:lstStyle/>
          <a:p>
            <a:r>
              <a:rPr lang="en-US" sz="3200" dirty="0" smtClean="0"/>
              <a:t>1Cor </a:t>
            </a:r>
            <a:r>
              <a:rPr lang="en-US" sz="3200" dirty="0"/>
              <a:t>3:13  Every man's work shall be made manifest: for the day shall declare it, because it shall be revealed by </a:t>
            </a:r>
            <a:r>
              <a:rPr lang="en-US" sz="3200" b="1" dirty="0">
                <a:solidFill>
                  <a:srgbClr val="FF0000"/>
                </a:solidFill>
              </a:rPr>
              <a:t>fire</a:t>
            </a:r>
            <a:r>
              <a:rPr lang="en-US" sz="3200" dirty="0"/>
              <a:t>; and </a:t>
            </a:r>
            <a:r>
              <a:rPr lang="en-US" sz="3200" b="1" dirty="0">
                <a:solidFill>
                  <a:srgbClr val="FF0000"/>
                </a:solidFill>
              </a:rPr>
              <a:t>the fire </a:t>
            </a:r>
            <a:r>
              <a:rPr lang="en-US" sz="3200" dirty="0"/>
              <a:t>shall try every man's work of what sort it is. </a:t>
            </a:r>
          </a:p>
          <a:p>
            <a:r>
              <a:rPr lang="en-US" sz="3200" dirty="0"/>
              <a:t>1Co 3:14  If any man's work abide which he hath built thereupon, he shall receive a reward. </a:t>
            </a:r>
          </a:p>
          <a:p>
            <a:r>
              <a:rPr lang="en-US" sz="3200" dirty="0"/>
              <a:t>1Co 3:15  If any man's work shall be </a:t>
            </a:r>
            <a:r>
              <a:rPr lang="en-US" sz="3200" dirty="0">
                <a:solidFill>
                  <a:srgbClr val="FF0000"/>
                </a:solidFill>
              </a:rPr>
              <a:t>burned</a:t>
            </a:r>
            <a:r>
              <a:rPr lang="en-US" sz="3200" dirty="0"/>
              <a:t>, he shall suffer loss: but he himself shall be saved; yet so as by </a:t>
            </a:r>
            <a:r>
              <a:rPr lang="en-US" sz="3200" b="1" dirty="0">
                <a:solidFill>
                  <a:srgbClr val="FF0000"/>
                </a:solidFill>
                <a:effectLst>
                  <a:outerShdw blurRad="38100" dist="38100" dir="2700000" algn="tl">
                    <a:srgbClr val="000000">
                      <a:alpha val="43137"/>
                    </a:srgbClr>
                  </a:outerShdw>
                </a:effectLst>
              </a:rPr>
              <a:t>fire</a:t>
            </a:r>
            <a:r>
              <a:rPr lang="en-US" sz="3200" dirty="0"/>
              <a:t>. </a:t>
            </a:r>
            <a:endParaRPr lang="en-AU" sz="3200" b="1" dirty="0"/>
          </a:p>
        </p:txBody>
      </p:sp>
      <p:sp>
        <p:nvSpPr>
          <p:cNvPr id="7" name="TextBox 6"/>
          <p:cNvSpPr txBox="1"/>
          <p:nvPr/>
        </p:nvSpPr>
        <p:spPr>
          <a:xfrm>
            <a:off x="8676456" y="4794706"/>
            <a:ext cx="418704" cy="369332"/>
          </a:xfrm>
          <a:prstGeom prst="rect">
            <a:avLst/>
          </a:prstGeom>
          <a:noFill/>
        </p:spPr>
        <p:txBody>
          <a:bodyPr wrap="none" rtlCol="0">
            <a:spAutoFit/>
          </a:bodyPr>
          <a:lstStyle/>
          <a:p>
            <a:r>
              <a:rPr lang="en-AU" dirty="0" smtClean="0"/>
              <a:t>59</a:t>
            </a:r>
            <a:endParaRPr lang="en-AU" dirty="0"/>
          </a:p>
        </p:txBody>
      </p:sp>
    </p:spTree>
    <p:extLst>
      <p:ext uri="{BB962C8B-B14F-4D97-AF65-F5344CB8AC3E}">
        <p14:creationId xmlns:p14="http://schemas.microsoft.com/office/powerpoint/2010/main" val="3508473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779662"/>
            <a:ext cx="6624736" cy="2246769"/>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Mat 5:29</a:t>
            </a:r>
            <a:r>
              <a:rPr lang="en-US" sz="2800" b="1" dirty="0"/>
              <a:t>  And if thy right eye offend thee, pluck it out, and cast </a:t>
            </a:r>
            <a:r>
              <a:rPr lang="en-US" sz="2800" b="1" i="1" dirty="0"/>
              <a:t>it</a:t>
            </a:r>
            <a:r>
              <a:rPr lang="en-US" sz="2800" b="1" dirty="0"/>
              <a:t> from thee: for it is profitable for thee that one of thy members should perish, and not </a:t>
            </a:r>
            <a:r>
              <a:rPr lang="en-US" sz="2800" b="1" i="1" dirty="0"/>
              <a:t>that</a:t>
            </a:r>
            <a:r>
              <a:rPr lang="en-US" sz="2800" b="1" dirty="0"/>
              <a:t> thy whole body should be cast into </a:t>
            </a:r>
            <a:r>
              <a:rPr lang="en-US" sz="2800" b="1" dirty="0">
                <a:solidFill>
                  <a:srgbClr val="FF0000"/>
                </a:solidFill>
              </a:rPr>
              <a:t>hell</a:t>
            </a:r>
            <a:r>
              <a:rPr lang="en-US" sz="2800" b="1" dirty="0"/>
              <a:t>.</a:t>
            </a:r>
            <a:endParaRPr lang="en-AU" sz="2800" b="1" dirty="0"/>
          </a:p>
        </p:txBody>
      </p:sp>
      <p:sp>
        <p:nvSpPr>
          <p:cNvPr id="9" name="TextBox 8"/>
          <p:cNvSpPr txBox="1"/>
          <p:nvPr/>
        </p:nvSpPr>
        <p:spPr>
          <a:xfrm>
            <a:off x="4434788" y="3867894"/>
            <a:ext cx="497252" cy="830997"/>
          </a:xfrm>
          <a:prstGeom prst="rect">
            <a:avLst/>
          </a:prstGeom>
          <a:noFill/>
        </p:spPr>
        <p:txBody>
          <a:bodyPr wrap="none" rtlCol="0">
            <a:spAutoFit/>
          </a:bodyPr>
          <a:lstStyle/>
          <a:p>
            <a:r>
              <a:rPr lang="en-AU" sz="4800" dirty="0"/>
              <a:t>2</a:t>
            </a:r>
          </a:p>
        </p:txBody>
      </p:sp>
      <p:sp>
        <p:nvSpPr>
          <p:cNvPr id="6" name="TextBox 5"/>
          <p:cNvSpPr txBox="1"/>
          <p:nvPr/>
        </p:nvSpPr>
        <p:spPr>
          <a:xfrm>
            <a:off x="8748464" y="4794706"/>
            <a:ext cx="301686" cy="369332"/>
          </a:xfrm>
          <a:prstGeom prst="rect">
            <a:avLst/>
          </a:prstGeom>
          <a:noFill/>
        </p:spPr>
        <p:txBody>
          <a:bodyPr wrap="none" rtlCol="0">
            <a:spAutoFit/>
          </a:bodyPr>
          <a:lstStyle/>
          <a:p>
            <a:r>
              <a:rPr lang="en-AU" dirty="0" smtClean="0">
                <a:solidFill>
                  <a:srgbClr val="FFFF00"/>
                </a:solidFill>
              </a:rPr>
              <a:t>6</a:t>
            </a:r>
            <a:endParaRPr lang="en-AU" dirty="0">
              <a:solidFill>
                <a:srgbClr val="FFFF00"/>
              </a:solidFill>
            </a:endParaRPr>
          </a:p>
        </p:txBody>
      </p:sp>
    </p:spTree>
    <p:extLst>
      <p:ext uri="{BB962C8B-B14F-4D97-AF65-F5344CB8AC3E}">
        <p14:creationId xmlns:p14="http://schemas.microsoft.com/office/powerpoint/2010/main" val="10566257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2062103"/>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1Peter 1:7</a:t>
            </a:r>
            <a:r>
              <a:rPr lang="en-US" sz="3200" dirty="0"/>
              <a:t>  That the trial of </a:t>
            </a:r>
            <a:r>
              <a:rPr lang="en-US" sz="3200" b="1" dirty="0">
                <a:solidFill>
                  <a:srgbClr val="7030A0"/>
                </a:solidFill>
              </a:rPr>
              <a:t>your faith</a:t>
            </a:r>
            <a:r>
              <a:rPr lang="en-US" sz="3200" dirty="0"/>
              <a:t>, being much more precious than of gold that </a:t>
            </a:r>
            <a:r>
              <a:rPr lang="en-US" sz="3200" dirty="0" smtClean="0"/>
              <a:t>perishes, </a:t>
            </a:r>
            <a:r>
              <a:rPr lang="en-US" sz="3200" dirty="0"/>
              <a:t>though it be </a:t>
            </a:r>
            <a:r>
              <a:rPr lang="en-US" sz="3200" b="1" dirty="0">
                <a:solidFill>
                  <a:srgbClr val="FF0000"/>
                </a:solidFill>
              </a:rPr>
              <a:t>tried with fire</a:t>
            </a:r>
            <a:r>
              <a:rPr lang="en-US" sz="3200" dirty="0"/>
              <a:t>, might be found unto praise and </a:t>
            </a:r>
            <a:r>
              <a:rPr lang="en-US" sz="3200" dirty="0" err="1"/>
              <a:t>honour</a:t>
            </a:r>
            <a:r>
              <a:rPr lang="en-US" sz="3200" dirty="0"/>
              <a:t> and glory at the appearing of Jesus Christ:</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60</a:t>
            </a:r>
            <a:endParaRPr lang="en-AU" dirty="0"/>
          </a:p>
        </p:txBody>
      </p:sp>
    </p:spTree>
    <p:extLst>
      <p:ext uri="{BB962C8B-B14F-4D97-AF65-F5344CB8AC3E}">
        <p14:creationId xmlns:p14="http://schemas.microsoft.com/office/powerpoint/2010/main" val="171776323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4031873"/>
          </a:xfrm>
          <a:prstGeom prst="rect">
            <a:avLst/>
          </a:prstGeom>
          <a:solidFill>
            <a:schemeClr val="bg1">
              <a:alpha val="80000"/>
            </a:schemeClr>
          </a:solidFill>
          <a:ln>
            <a:noFill/>
          </a:ln>
          <a:effectLst>
            <a:softEdge rad="127000"/>
          </a:effectLst>
        </p:spPr>
        <p:txBody>
          <a:bodyPr wrap="square" rtlCol="0">
            <a:spAutoFit/>
          </a:bodyPr>
          <a:lstStyle/>
          <a:p>
            <a:r>
              <a:rPr lang="en-US" sz="3200" dirty="0" smtClean="0"/>
              <a:t>2Peter </a:t>
            </a:r>
            <a:r>
              <a:rPr lang="en-US" sz="3200" dirty="0"/>
              <a:t>3:12  Looking for and hasting unto the coming of the day of God, wherein </a:t>
            </a:r>
            <a:r>
              <a:rPr lang="en-US" sz="3200" b="1" dirty="0">
                <a:solidFill>
                  <a:srgbClr val="FF0000"/>
                </a:solidFill>
              </a:rPr>
              <a:t>the heavens being on fire </a:t>
            </a:r>
            <a:r>
              <a:rPr lang="en-US" sz="3200" dirty="0"/>
              <a:t>shall be dissolved, and </a:t>
            </a:r>
            <a:r>
              <a:rPr lang="en-US" sz="3200" b="1" dirty="0">
                <a:solidFill>
                  <a:srgbClr val="FF0000"/>
                </a:solidFill>
              </a:rPr>
              <a:t>the elements shall melt with fervent </a:t>
            </a:r>
            <a:r>
              <a:rPr lang="en-US" sz="3200" b="1" dirty="0" smtClean="0">
                <a:solidFill>
                  <a:srgbClr val="FF0000"/>
                </a:solidFill>
              </a:rPr>
              <a:t>heat.</a:t>
            </a:r>
            <a:r>
              <a:rPr lang="en-US" sz="3200" b="1" dirty="0">
                <a:solidFill>
                  <a:srgbClr val="FF0000"/>
                </a:solidFill>
              </a:rPr>
              <a:t> </a:t>
            </a:r>
            <a:endParaRPr lang="en-US" sz="3200" b="1" dirty="0" smtClean="0">
              <a:solidFill>
                <a:srgbClr val="FF0000"/>
              </a:solidFill>
            </a:endParaRPr>
          </a:p>
          <a:p>
            <a:endParaRPr lang="en-US" sz="3200" b="1" dirty="0"/>
          </a:p>
          <a:p>
            <a:pPr marL="457200" indent="-457200">
              <a:buFont typeface="Arial" panose="020B0604020202020204" pitchFamily="34" charset="0"/>
              <a:buChar char="•"/>
            </a:pPr>
            <a:r>
              <a:rPr lang="en-US" sz="3200" b="1" dirty="0" smtClean="0"/>
              <a:t>Literal or symbolic</a:t>
            </a:r>
          </a:p>
          <a:p>
            <a:pPr marL="457200" indent="-457200">
              <a:buFont typeface="Arial" panose="020B0604020202020204" pitchFamily="34" charset="0"/>
              <a:buChar char="•"/>
            </a:pPr>
            <a:r>
              <a:rPr lang="en-US" sz="3200" b="1" dirty="0" smtClean="0">
                <a:solidFill>
                  <a:srgbClr val="FF0000"/>
                </a:solidFill>
              </a:rPr>
              <a:t>But what burns at that time?</a:t>
            </a:r>
          </a:p>
          <a:p>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61</a:t>
            </a:r>
            <a:endParaRPr lang="en-AU" dirty="0"/>
          </a:p>
        </p:txBody>
      </p:sp>
    </p:spTree>
    <p:extLst>
      <p:ext uri="{BB962C8B-B14F-4D97-AF65-F5344CB8AC3E}">
        <p14:creationId xmlns:p14="http://schemas.microsoft.com/office/powerpoint/2010/main" val="350847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1300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par>
                          <p:cTn id="8" fill="hold">
                            <p:stCondLst>
                              <p:cond delay="15000"/>
                            </p:stCondLst>
                            <p:childTnLst>
                              <p:par>
                                <p:cTn id="9" presetID="21" presetClass="entr" presetSubtype="1" fill="hold" nodeType="after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wheel(1)">
                                      <p:cBhvr>
                                        <p:cTn id="1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3724096"/>
          </a:xfrm>
          <a:prstGeom prst="rect">
            <a:avLst/>
          </a:prstGeom>
          <a:solidFill>
            <a:schemeClr val="bg1">
              <a:alpha val="80000"/>
            </a:schemeClr>
          </a:solidFill>
          <a:ln>
            <a:noFill/>
          </a:ln>
          <a:effectLst>
            <a:softEdge rad="127000"/>
          </a:effectLst>
        </p:spPr>
        <p:txBody>
          <a:bodyPr wrap="square" rtlCol="0">
            <a:spAutoFit/>
          </a:bodyPr>
          <a:lstStyle/>
          <a:p>
            <a:r>
              <a:rPr lang="en-US" sz="3200" dirty="0"/>
              <a:t>Rev 3:18  I counsel thee to buy of me </a:t>
            </a:r>
            <a:r>
              <a:rPr lang="en-US" sz="3200" b="1" dirty="0">
                <a:solidFill>
                  <a:srgbClr val="FFC000"/>
                </a:solidFill>
                <a:effectLst>
                  <a:outerShdw blurRad="38100" dist="38100" dir="2700000" algn="tl">
                    <a:srgbClr val="000000">
                      <a:alpha val="43137"/>
                    </a:srgbClr>
                  </a:outerShdw>
                </a:effectLst>
              </a:rPr>
              <a:t>gold</a:t>
            </a:r>
            <a:r>
              <a:rPr lang="en-US" sz="3200" dirty="0">
                <a:effectLst>
                  <a:outerShdw blurRad="38100" dist="38100" dir="2700000" algn="tl">
                    <a:srgbClr val="000000">
                      <a:alpha val="43137"/>
                    </a:srgbClr>
                  </a:outerShdw>
                </a:effectLst>
              </a:rPr>
              <a:t> </a:t>
            </a:r>
            <a:r>
              <a:rPr lang="en-US" sz="3200" dirty="0"/>
              <a:t>tried in </a:t>
            </a:r>
            <a:r>
              <a:rPr lang="en-US" sz="3200" b="1" dirty="0">
                <a:solidFill>
                  <a:srgbClr val="FF0000"/>
                </a:solidFill>
              </a:rPr>
              <a:t>the fire</a:t>
            </a:r>
            <a:r>
              <a:rPr lang="en-US" sz="3200" dirty="0"/>
              <a:t>, that y</a:t>
            </a:r>
            <a:r>
              <a:rPr lang="en-US" sz="3200" dirty="0" smtClean="0"/>
              <a:t>ou may </a:t>
            </a:r>
            <a:r>
              <a:rPr lang="en-US" sz="3200" dirty="0"/>
              <a:t>be rich; </a:t>
            </a:r>
            <a:endParaRPr lang="en-US" sz="3200" dirty="0" smtClean="0"/>
          </a:p>
          <a:p>
            <a:endParaRPr lang="en-US" sz="3200" dirty="0"/>
          </a:p>
          <a:p>
            <a:pPr marL="457200" indent="-457200">
              <a:buFont typeface="Arial" panose="020B0604020202020204" pitchFamily="34" charset="0"/>
              <a:buChar char="•"/>
            </a:pPr>
            <a:r>
              <a:rPr lang="en-US" sz="3200" b="1" dirty="0" smtClean="0">
                <a:solidFill>
                  <a:srgbClr val="FFC000"/>
                </a:solidFill>
                <a:effectLst>
                  <a:outerShdw blurRad="38100" dist="38100" dir="2700000" algn="tl">
                    <a:srgbClr val="000000">
                      <a:alpha val="43137"/>
                    </a:srgbClr>
                  </a:outerShdw>
                </a:effectLst>
              </a:rPr>
              <a:t>Gold</a:t>
            </a:r>
            <a:r>
              <a:rPr lang="en-US" sz="3200" dirty="0" smtClean="0">
                <a:solidFill>
                  <a:srgbClr val="FFC000"/>
                </a:solidFill>
                <a:effectLst>
                  <a:outerShdw blurRad="38100" dist="38100" dir="2700000" algn="tl">
                    <a:srgbClr val="000000">
                      <a:alpha val="43137"/>
                    </a:srgbClr>
                  </a:outerShdw>
                </a:effectLst>
              </a:rPr>
              <a:t> </a:t>
            </a:r>
            <a:r>
              <a:rPr lang="en-US" sz="3200" dirty="0" smtClean="0"/>
              <a:t>= </a:t>
            </a:r>
            <a:r>
              <a:rPr lang="en-US" sz="3200" dirty="0" smtClean="0">
                <a:solidFill>
                  <a:srgbClr val="FFC000"/>
                </a:solidFill>
                <a:effectLst>
                  <a:outerShdw blurRad="38100" dist="38100" dir="2700000" algn="tl">
                    <a:srgbClr val="000000">
                      <a:alpha val="43137"/>
                    </a:srgbClr>
                  </a:outerShdw>
                </a:effectLst>
              </a:rPr>
              <a:t>?????</a:t>
            </a:r>
          </a:p>
          <a:p>
            <a:pPr marL="457200" indent="-457200">
              <a:buFont typeface="Arial" panose="020B0604020202020204" pitchFamily="34" charset="0"/>
              <a:buChar char="•"/>
            </a:pPr>
            <a:r>
              <a:rPr lang="en-US" sz="4400" b="1" dirty="0">
                <a:solidFill>
                  <a:srgbClr val="FFC000"/>
                </a:solidFill>
                <a:effectLst>
                  <a:outerShdw blurRad="38100" dist="38100" dir="2700000" algn="tl">
                    <a:srgbClr val="000000">
                      <a:alpha val="43137"/>
                    </a:srgbClr>
                  </a:outerShdw>
                </a:effectLst>
              </a:rPr>
              <a:t>Gold</a:t>
            </a:r>
            <a:r>
              <a:rPr lang="en-US" sz="4400" dirty="0">
                <a:solidFill>
                  <a:srgbClr val="FFC000"/>
                </a:solidFill>
                <a:effectLst>
                  <a:outerShdw blurRad="38100" dist="38100" dir="2700000" algn="tl">
                    <a:srgbClr val="000000">
                      <a:alpha val="43137"/>
                    </a:srgbClr>
                  </a:outerShdw>
                </a:effectLst>
              </a:rPr>
              <a:t> </a:t>
            </a:r>
            <a:r>
              <a:rPr lang="en-US" sz="4400" dirty="0"/>
              <a:t>= </a:t>
            </a:r>
            <a:r>
              <a:rPr lang="en-US" sz="4400" dirty="0" smtClean="0">
                <a:solidFill>
                  <a:srgbClr val="FFC000"/>
                </a:solidFill>
                <a:effectLst>
                  <a:outerShdw blurRad="38100" dist="38100" dir="2700000" algn="tl">
                    <a:srgbClr val="000000">
                      <a:alpha val="43137"/>
                    </a:srgbClr>
                  </a:outerShdw>
                </a:effectLst>
              </a:rPr>
              <a:t>faith</a:t>
            </a:r>
            <a:endParaRPr lang="en-US" sz="4400" dirty="0">
              <a:solidFill>
                <a:srgbClr val="FFC000"/>
              </a:solidFill>
              <a:effectLst>
                <a:outerShdw blurRad="38100" dist="38100" dir="2700000" algn="tl">
                  <a:srgbClr val="000000">
                    <a:alpha val="43137"/>
                  </a:srgbClr>
                </a:outerShdw>
              </a:effectLst>
            </a:endParaRPr>
          </a:p>
          <a:p>
            <a:pPr marL="457200" indent="-457200">
              <a:buFont typeface="Arial" panose="020B0604020202020204" pitchFamily="34" charset="0"/>
              <a:buChar char="•"/>
            </a:pPr>
            <a:endParaRPr lang="en-US" sz="3200" dirty="0" smtClean="0">
              <a:solidFill>
                <a:srgbClr val="FFC000"/>
              </a:solidFill>
              <a:effectLst>
                <a:outerShdw blurRad="38100" dist="38100" dir="2700000" algn="tl">
                  <a:srgbClr val="000000">
                    <a:alpha val="43137"/>
                  </a:srgbClr>
                </a:outerShdw>
              </a:effectLst>
            </a:endParaRPr>
          </a:p>
          <a:p>
            <a:endParaRPr lang="en-AU" sz="3200" b="1" dirty="0"/>
          </a:p>
        </p:txBody>
      </p:sp>
      <p:sp>
        <p:nvSpPr>
          <p:cNvPr id="6" name="TextBox 5"/>
          <p:cNvSpPr txBox="1"/>
          <p:nvPr/>
        </p:nvSpPr>
        <p:spPr>
          <a:xfrm>
            <a:off x="4751334" y="1707654"/>
            <a:ext cx="3349058" cy="1261884"/>
          </a:xfrm>
          <a:prstGeom prst="rect">
            <a:avLst/>
          </a:prstGeom>
          <a:noFill/>
        </p:spPr>
        <p:txBody>
          <a:bodyPr wrap="none" rtlCol="0">
            <a:spAutoFit/>
          </a:bodyPr>
          <a:lstStyle/>
          <a:p>
            <a:pPr marL="571500" indent="-571500">
              <a:buFont typeface="Arial" panose="020B0604020202020204" pitchFamily="34" charset="0"/>
              <a:buChar char="•"/>
            </a:pPr>
            <a:r>
              <a:rPr lang="en-AU" sz="3200" b="1" dirty="0" smtClean="0">
                <a:solidFill>
                  <a:srgbClr val="FF0000"/>
                </a:solidFill>
                <a:effectLst>
                  <a:outerShdw blurRad="38100" dist="38100" dir="2700000" algn="tl">
                    <a:srgbClr val="000000">
                      <a:alpha val="43137"/>
                    </a:srgbClr>
                  </a:outerShdw>
                </a:effectLst>
              </a:rPr>
              <a:t>Fire = ?????</a:t>
            </a:r>
          </a:p>
          <a:p>
            <a:pPr marL="571500" indent="-571500">
              <a:buFont typeface="Arial" panose="020B0604020202020204" pitchFamily="34" charset="0"/>
              <a:buChar char="•"/>
            </a:pPr>
            <a:r>
              <a:rPr lang="en-AU" sz="4400" b="1" dirty="0" smtClean="0">
                <a:solidFill>
                  <a:srgbClr val="FF0000"/>
                </a:solidFill>
                <a:effectLst>
                  <a:outerShdw blurRad="38100" dist="38100" dir="2700000" algn="tl">
                    <a:srgbClr val="000000">
                      <a:alpha val="43137"/>
                    </a:srgbClr>
                  </a:outerShdw>
                </a:effectLst>
              </a:rPr>
              <a:t>Fire = trials</a:t>
            </a:r>
            <a:endParaRPr lang="en-AU"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8676456" y="4794706"/>
            <a:ext cx="418704" cy="369332"/>
          </a:xfrm>
          <a:prstGeom prst="rect">
            <a:avLst/>
          </a:prstGeom>
          <a:noFill/>
        </p:spPr>
        <p:txBody>
          <a:bodyPr wrap="none" rtlCol="0">
            <a:spAutoFit/>
          </a:bodyPr>
          <a:lstStyle/>
          <a:p>
            <a:r>
              <a:rPr lang="en-AU" dirty="0" smtClean="0"/>
              <a:t>62</a:t>
            </a:r>
            <a:endParaRPr lang="en-AU" dirty="0"/>
          </a:p>
        </p:txBody>
      </p:sp>
      <p:sp>
        <p:nvSpPr>
          <p:cNvPr id="8" name="TextBox 7"/>
          <p:cNvSpPr txBox="1"/>
          <p:nvPr/>
        </p:nvSpPr>
        <p:spPr>
          <a:xfrm>
            <a:off x="179511" y="2931790"/>
            <a:ext cx="8953441" cy="2062103"/>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1Peter 1:7</a:t>
            </a:r>
            <a:r>
              <a:rPr lang="en-US" sz="3200" dirty="0"/>
              <a:t>  That the trial of </a:t>
            </a:r>
            <a:r>
              <a:rPr lang="en-US" sz="3200" b="1" dirty="0">
                <a:solidFill>
                  <a:srgbClr val="7030A0"/>
                </a:solidFill>
              </a:rPr>
              <a:t>your faith</a:t>
            </a:r>
            <a:r>
              <a:rPr lang="en-US" sz="3200" dirty="0"/>
              <a:t>, being much more precious than of gold that </a:t>
            </a:r>
            <a:r>
              <a:rPr lang="en-US" sz="3200" dirty="0" smtClean="0"/>
              <a:t>perishes, </a:t>
            </a:r>
            <a:r>
              <a:rPr lang="en-US" sz="3200" dirty="0"/>
              <a:t>though it be </a:t>
            </a:r>
            <a:r>
              <a:rPr lang="en-US" sz="3200" b="1" dirty="0">
                <a:solidFill>
                  <a:srgbClr val="FF0000"/>
                </a:solidFill>
              </a:rPr>
              <a:t>tried with fire</a:t>
            </a:r>
            <a:r>
              <a:rPr lang="en-US" sz="3200" dirty="0"/>
              <a:t>, might be found unto praise and </a:t>
            </a:r>
            <a:r>
              <a:rPr lang="en-US" sz="3200" dirty="0" err="1"/>
              <a:t>honour</a:t>
            </a:r>
            <a:r>
              <a:rPr lang="en-US" sz="3200" dirty="0"/>
              <a:t> and glory at the appearing of Jesus Christ:</a:t>
            </a:r>
            <a:endParaRPr lang="en-AU" sz="3200" b="1" dirty="0"/>
          </a:p>
        </p:txBody>
      </p:sp>
    </p:spTree>
    <p:extLst>
      <p:ext uri="{BB962C8B-B14F-4D97-AF65-F5344CB8AC3E}">
        <p14:creationId xmlns:p14="http://schemas.microsoft.com/office/powerpoint/2010/main" val="350847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1000"/>
                                        <p:tgtEl>
                                          <p:spTgt spid="5">
                                            <p:txEl>
                                              <p:pRg st="3" end="3"/>
                                            </p:txEl>
                                          </p:spTgt>
                                        </p:tgtEl>
                                      </p:cBhvr>
                                    </p:animEffect>
                                    <p:anim calcmode="lin" valueType="num">
                                      <p:cBhvr>
                                        <p:cTn id="1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1000"/>
                                        <p:tgtEl>
                                          <p:spTgt spid="6">
                                            <p:txEl>
                                              <p:pRg st="0" end="0"/>
                                            </p:txEl>
                                          </p:spTgt>
                                        </p:tgtEl>
                                      </p:cBhvr>
                                    </p:animEffect>
                                    <p:anim calcmode="lin" valueType="num">
                                      <p:cBhvr>
                                        <p:cTn id="2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fade">
                                      <p:cBhvr>
                                        <p:cTn id="29" dur="1000"/>
                                        <p:tgtEl>
                                          <p:spTgt spid="6">
                                            <p:txEl>
                                              <p:pRg st="1" end="1"/>
                                            </p:txEl>
                                          </p:spTgt>
                                        </p:tgtEl>
                                      </p:cBhvr>
                                    </p:animEffect>
                                    <p:anim calcmode="lin" valueType="num">
                                      <p:cBhvr>
                                        <p:cTn id="3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ircle(in)">
                                      <p:cBhvr>
                                        <p:cTn id="3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3539430"/>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James </a:t>
            </a:r>
            <a:r>
              <a:rPr lang="en-US" sz="3200" dirty="0"/>
              <a:t>3:5  Even so the tongue is a little member, and </a:t>
            </a:r>
            <a:r>
              <a:rPr lang="en-US" sz="3200" dirty="0" smtClean="0"/>
              <a:t>boasts </a:t>
            </a:r>
            <a:r>
              <a:rPr lang="en-US" sz="3200" dirty="0"/>
              <a:t>great things. Behold, how great a matter a little fire </a:t>
            </a:r>
            <a:r>
              <a:rPr lang="en-US" sz="3200" dirty="0" smtClean="0"/>
              <a:t>kindles!</a:t>
            </a:r>
            <a:r>
              <a:rPr lang="en-US" sz="3200" dirty="0"/>
              <a:t> </a:t>
            </a:r>
          </a:p>
          <a:p>
            <a:pPr algn="just"/>
            <a:r>
              <a:rPr lang="en-US" sz="3200" dirty="0" smtClean="0"/>
              <a:t>6</a:t>
            </a:r>
            <a:r>
              <a:rPr lang="en-US" sz="3200" dirty="0"/>
              <a:t>  And </a:t>
            </a:r>
            <a:r>
              <a:rPr lang="en-US" sz="3200" dirty="0">
                <a:solidFill>
                  <a:srgbClr val="FF0000"/>
                </a:solidFill>
              </a:rPr>
              <a:t>the tongue </a:t>
            </a:r>
            <a:r>
              <a:rPr lang="en-US" sz="3200" i="1" dirty="0">
                <a:solidFill>
                  <a:srgbClr val="FF0000"/>
                </a:solidFill>
              </a:rPr>
              <a:t>is</a:t>
            </a:r>
            <a:r>
              <a:rPr lang="en-US" sz="3200" dirty="0">
                <a:solidFill>
                  <a:srgbClr val="FF0000"/>
                </a:solidFill>
              </a:rPr>
              <a:t> a fire</a:t>
            </a:r>
            <a:r>
              <a:rPr lang="en-US" sz="3200" dirty="0"/>
              <a:t>, a world of iniquity: so is the tongue among our members, that it </a:t>
            </a:r>
            <a:r>
              <a:rPr lang="en-US" sz="3200" dirty="0" smtClean="0"/>
              <a:t>defiles </a:t>
            </a:r>
            <a:r>
              <a:rPr lang="en-US" sz="3200" dirty="0"/>
              <a:t>the whole body, and </a:t>
            </a:r>
            <a:r>
              <a:rPr lang="en-US" sz="3200" dirty="0" smtClean="0">
                <a:solidFill>
                  <a:srgbClr val="FF0000"/>
                </a:solidFill>
              </a:rPr>
              <a:t>sets </a:t>
            </a:r>
            <a:r>
              <a:rPr lang="en-US" sz="3200" dirty="0">
                <a:solidFill>
                  <a:srgbClr val="FF0000"/>
                </a:solidFill>
              </a:rPr>
              <a:t>on fire </a:t>
            </a:r>
            <a:r>
              <a:rPr lang="en-US" sz="3200" dirty="0"/>
              <a:t>the course of nature; and </a:t>
            </a:r>
            <a:r>
              <a:rPr lang="en-US" sz="3200" dirty="0">
                <a:solidFill>
                  <a:srgbClr val="FF0000"/>
                </a:solidFill>
              </a:rPr>
              <a:t>it is set on fire of hell</a:t>
            </a:r>
            <a:r>
              <a:rPr lang="en-US" sz="3200" dirty="0"/>
              <a:t>. </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63</a:t>
            </a:r>
            <a:endParaRPr lang="en-AU" dirty="0"/>
          </a:p>
        </p:txBody>
      </p:sp>
    </p:spTree>
    <p:extLst>
      <p:ext uri="{BB962C8B-B14F-4D97-AF65-F5344CB8AC3E}">
        <p14:creationId xmlns:p14="http://schemas.microsoft.com/office/powerpoint/2010/main" val="35084735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452431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a:t> </a:t>
            </a:r>
            <a:r>
              <a:rPr lang="en-US" sz="3200" dirty="0" smtClean="0"/>
              <a:t>So we have seen ‘fire’ is used in the Bible in many different ways. Sometimes literal and sometimes symbolic. It can be a real fire like when food is cooked on a fire. It can be used to describe a tough time like a trial or difficult period of life. It can also be used to describe strong emotions. </a:t>
            </a:r>
          </a:p>
          <a:p>
            <a:pPr algn="just"/>
            <a:r>
              <a:rPr lang="en-US" sz="3200" b="1" dirty="0" smtClean="0"/>
              <a:t>Therefore, we need to look closely and ask questions each time to decide whether the ‘fire’ we are reading about is real or symbolic.</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64</a:t>
            </a:r>
            <a:endParaRPr lang="en-AU" dirty="0"/>
          </a:p>
        </p:txBody>
      </p:sp>
    </p:spTree>
    <p:extLst>
      <p:ext uri="{BB962C8B-B14F-4D97-AF65-F5344CB8AC3E}">
        <p14:creationId xmlns:p14="http://schemas.microsoft.com/office/powerpoint/2010/main" val="35084735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2" descr="Was Jesus Married? Did Jesus Have Siblings? | Bible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1" y="233229"/>
            <a:ext cx="8953441" cy="1077218"/>
          </a:xfrm>
          <a:prstGeom prst="rect">
            <a:avLst/>
          </a:prstGeom>
          <a:solidFill>
            <a:schemeClr val="bg1">
              <a:alpha val="80000"/>
            </a:schemeClr>
          </a:solidFill>
          <a:ln>
            <a:noFill/>
          </a:ln>
          <a:effectLst>
            <a:softEdge rad="127000"/>
          </a:effectLst>
        </p:spPr>
        <p:txBody>
          <a:bodyPr wrap="square" rtlCol="0">
            <a:spAutoFit/>
          </a:bodyPr>
          <a:lstStyle/>
          <a:p>
            <a:r>
              <a:rPr lang="en-US" sz="3200" dirty="0"/>
              <a:t> </a:t>
            </a:r>
            <a:r>
              <a:rPr lang="en-US" sz="3200" dirty="0" smtClean="0"/>
              <a:t>We’ll now look at </a:t>
            </a:r>
            <a:r>
              <a:rPr lang="en-US" sz="3200" dirty="0" smtClean="0"/>
              <a:t>a few other </a:t>
            </a:r>
            <a:r>
              <a:rPr lang="en-US" sz="3200" dirty="0" smtClean="0"/>
              <a:t>places where fire is used </a:t>
            </a:r>
            <a:r>
              <a:rPr lang="en-US" sz="3200" dirty="0" smtClean="0"/>
              <a:t>in </a:t>
            </a:r>
            <a:r>
              <a:rPr lang="en-US" sz="3200" dirty="0" smtClean="0"/>
              <a:t>the Bible.</a:t>
            </a:r>
            <a:endParaRPr lang="en-AU" sz="3200" b="1" dirty="0"/>
          </a:p>
        </p:txBody>
      </p:sp>
      <p:sp>
        <p:nvSpPr>
          <p:cNvPr id="6" name="TextBox 5"/>
          <p:cNvSpPr txBox="1"/>
          <p:nvPr/>
        </p:nvSpPr>
        <p:spPr>
          <a:xfrm>
            <a:off x="8676456" y="4794706"/>
            <a:ext cx="418704" cy="369332"/>
          </a:xfrm>
          <a:prstGeom prst="rect">
            <a:avLst/>
          </a:prstGeom>
          <a:noFill/>
        </p:spPr>
        <p:txBody>
          <a:bodyPr wrap="none" rtlCol="0">
            <a:spAutoFit/>
          </a:bodyPr>
          <a:lstStyle/>
          <a:p>
            <a:r>
              <a:rPr lang="en-AU" dirty="0" smtClean="0"/>
              <a:t>65</a:t>
            </a:r>
            <a:endParaRPr lang="en-AU" dirty="0"/>
          </a:p>
        </p:txBody>
      </p:sp>
    </p:spTree>
    <p:extLst>
      <p:ext uri="{BB962C8B-B14F-4D97-AF65-F5344CB8AC3E}">
        <p14:creationId xmlns:p14="http://schemas.microsoft.com/office/powerpoint/2010/main" val="35084735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66</a:t>
            </a:r>
            <a:endParaRPr lang="en-AU" dirty="0">
              <a:solidFill>
                <a:srgbClr val="FFFF00"/>
              </a:solidFill>
            </a:endParaRPr>
          </a:p>
        </p:txBody>
      </p:sp>
      <p:sp>
        <p:nvSpPr>
          <p:cNvPr id="5" name="TextBox 4"/>
          <p:cNvSpPr txBox="1"/>
          <p:nvPr/>
        </p:nvSpPr>
        <p:spPr>
          <a:xfrm>
            <a:off x="542416" y="419216"/>
            <a:ext cx="8037074" cy="1077218"/>
          </a:xfrm>
          <a:prstGeom prst="rect">
            <a:avLst/>
          </a:prstGeom>
          <a:solidFill>
            <a:schemeClr val="bg1">
              <a:alpha val="80000"/>
            </a:schemeClr>
          </a:solidFill>
          <a:ln>
            <a:noFill/>
          </a:ln>
          <a:effectLst>
            <a:softEdge rad="127000"/>
          </a:effectLst>
        </p:spPr>
        <p:txBody>
          <a:bodyPr wrap="square" rtlCol="0">
            <a:spAutoFit/>
          </a:bodyPr>
          <a:lstStyle/>
          <a:p>
            <a:pPr algn="just"/>
            <a:endParaRPr lang="en-US" sz="3200" b="1" dirty="0"/>
          </a:p>
          <a:p>
            <a:pPr algn="just"/>
            <a:endParaRPr lang="en-AU" sz="3200" b="1" dirty="0"/>
          </a:p>
        </p:txBody>
      </p:sp>
      <p:sp>
        <p:nvSpPr>
          <p:cNvPr id="6" name="TextBox 5"/>
          <p:cNvSpPr txBox="1"/>
          <p:nvPr/>
        </p:nvSpPr>
        <p:spPr>
          <a:xfrm>
            <a:off x="179511" y="233229"/>
            <a:ext cx="8953441" cy="4031873"/>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James </a:t>
            </a:r>
            <a:r>
              <a:rPr lang="en-US" sz="3200" dirty="0"/>
              <a:t>3:5  Even so the tongue is a little member, and </a:t>
            </a:r>
            <a:r>
              <a:rPr lang="en-US" sz="3200" dirty="0" smtClean="0"/>
              <a:t>boasts </a:t>
            </a:r>
            <a:r>
              <a:rPr lang="en-US" sz="3200" dirty="0"/>
              <a:t>great things. Behold, how great a matter a little fire </a:t>
            </a:r>
            <a:r>
              <a:rPr lang="en-US" sz="3200" dirty="0" smtClean="0"/>
              <a:t>kindles!</a:t>
            </a:r>
            <a:r>
              <a:rPr lang="en-US" sz="3200" dirty="0"/>
              <a:t> </a:t>
            </a:r>
          </a:p>
          <a:p>
            <a:pPr algn="just"/>
            <a:r>
              <a:rPr lang="en-US" sz="3200" dirty="0" smtClean="0"/>
              <a:t>6</a:t>
            </a:r>
            <a:r>
              <a:rPr lang="en-US" sz="3200" dirty="0"/>
              <a:t>  And </a:t>
            </a:r>
            <a:r>
              <a:rPr lang="en-US" sz="3200" dirty="0">
                <a:solidFill>
                  <a:srgbClr val="FF0000"/>
                </a:solidFill>
              </a:rPr>
              <a:t>the tongue </a:t>
            </a:r>
            <a:r>
              <a:rPr lang="en-US" sz="3200" i="1" dirty="0">
                <a:solidFill>
                  <a:srgbClr val="FF0000"/>
                </a:solidFill>
              </a:rPr>
              <a:t>is</a:t>
            </a:r>
            <a:r>
              <a:rPr lang="en-US" sz="3200" dirty="0">
                <a:solidFill>
                  <a:srgbClr val="FF0000"/>
                </a:solidFill>
              </a:rPr>
              <a:t> a fire</a:t>
            </a:r>
            <a:r>
              <a:rPr lang="en-US" sz="3200" dirty="0"/>
              <a:t>, a world of iniquity: so is the tongue among our members, that it </a:t>
            </a:r>
            <a:r>
              <a:rPr lang="en-US" sz="3200" dirty="0" smtClean="0"/>
              <a:t>defiles </a:t>
            </a:r>
            <a:r>
              <a:rPr lang="en-US" sz="3200" dirty="0"/>
              <a:t>the whole body, and </a:t>
            </a:r>
            <a:r>
              <a:rPr lang="en-US" sz="3200" dirty="0" smtClean="0">
                <a:solidFill>
                  <a:srgbClr val="FF0000"/>
                </a:solidFill>
              </a:rPr>
              <a:t>sets </a:t>
            </a:r>
            <a:r>
              <a:rPr lang="en-US" sz="3200" dirty="0">
                <a:solidFill>
                  <a:srgbClr val="FF0000"/>
                </a:solidFill>
              </a:rPr>
              <a:t>on fire </a:t>
            </a:r>
            <a:r>
              <a:rPr lang="en-US" sz="3200" dirty="0"/>
              <a:t>the course of nature; and </a:t>
            </a:r>
            <a:r>
              <a:rPr lang="en-US" sz="3200" dirty="0">
                <a:solidFill>
                  <a:srgbClr val="FF0000"/>
                </a:solidFill>
              </a:rPr>
              <a:t>it is set on fire of hell</a:t>
            </a:r>
            <a:r>
              <a:rPr lang="en-US" sz="3200" dirty="0" smtClean="0"/>
              <a:t>.</a:t>
            </a:r>
          </a:p>
          <a:p>
            <a:pPr algn="just"/>
            <a:r>
              <a:rPr lang="en-US" sz="3200" dirty="0"/>
              <a:t> </a:t>
            </a:r>
            <a:endParaRPr lang="en-AU" sz="3200" b="1" dirty="0"/>
          </a:p>
        </p:txBody>
      </p:sp>
    </p:spTree>
    <p:extLst>
      <p:ext uri="{BB962C8B-B14F-4D97-AF65-F5344CB8AC3E}">
        <p14:creationId xmlns:p14="http://schemas.microsoft.com/office/powerpoint/2010/main" val="270634743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a:solidFill>
                  <a:srgbClr val="FFFF00"/>
                </a:solidFill>
              </a:rPr>
              <a:t>6</a:t>
            </a:r>
            <a:r>
              <a:rPr lang="en-AU" dirty="0" smtClean="0">
                <a:solidFill>
                  <a:srgbClr val="FFFF00"/>
                </a:solidFill>
              </a:rPr>
              <a:t>7</a:t>
            </a:r>
            <a:endParaRPr lang="en-AU" dirty="0">
              <a:solidFill>
                <a:srgbClr val="FFFF00"/>
              </a:solidFill>
            </a:endParaRPr>
          </a:p>
        </p:txBody>
      </p:sp>
      <p:sp>
        <p:nvSpPr>
          <p:cNvPr id="5" name="TextBox 4"/>
          <p:cNvSpPr txBox="1"/>
          <p:nvPr/>
        </p:nvSpPr>
        <p:spPr>
          <a:xfrm>
            <a:off x="542416" y="419216"/>
            <a:ext cx="8037074" cy="4524315"/>
          </a:xfrm>
          <a:prstGeom prst="rect">
            <a:avLst/>
          </a:prstGeom>
          <a:solidFill>
            <a:schemeClr val="bg1">
              <a:alpha val="80000"/>
            </a:schemeClr>
          </a:solidFill>
          <a:ln>
            <a:noFill/>
          </a:ln>
          <a:effectLst>
            <a:softEdge rad="127000"/>
          </a:effectLst>
        </p:spPr>
        <p:txBody>
          <a:bodyPr wrap="square" rtlCol="0">
            <a:spAutoFit/>
          </a:bodyPr>
          <a:lstStyle/>
          <a:p>
            <a:pPr algn="just"/>
            <a:endParaRPr lang="en-US" sz="3200" dirty="0" smtClean="0"/>
          </a:p>
          <a:p>
            <a:pPr algn="just"/>
            <a:r>
              <a:rPr lang="en-US" sz="3200" dirty="0" err="1" smtClean="0"/>
              <a:t>Heb</a:t>
            </a:r>
            <a:r>
              <a:rPr lang="en-US" sz="3200" dirty="0" smtClean="0"/>
              <a:t> </a:t>
            </a:r>
            <a:r>
              <a:rPr lang="en-US" sz="3200" dirty="0"/>
              <a:t>12:29  For our </a:t>
            </a:r>
            <a:r>
              <a:rPr lang="en-US" sz="3200" b="1" dirty="0"/>
              <a:t>God</a:t>
            </a:r>
            <a:r>
              <a:rPr lang="en-US" sz="3200" dirty="0"/>
              <a:t> </a:t>
            </a:r>
            <a:r>
              <a:rPr lang="en-US" sz="3200" i="1" dirty="0"/>
              <a:t>is</a:t>
            </a:r>
            <a:r>
              <a:rPr lang="en-US" sz="3200" dirty="0"/>
              <a:t> a consuming </a:t>
            </a:r>
            <a:r>
              <a:rPr lang="en-US" sz="3200" b="1" dirty="0">
                <a:solidFill>
                  <a:srgbClr val="FF0000"/>
                </a:solidFill>
                <a:effectLst>
                  <a:outerShdw blurRad="38100" dist="38100" dir="2700000" algn="tl">
                    <a:srgbClr val="000000">
                      <a:alpha val="43137"/>
                    </a:srgbClr>
                  </a:outerShdw>
                </a:effectLst>
              </a:rPr>
              <a:t>fire</a:t>
            </a:r>
            <a:r>
              <a:rPr lang="en-US" sz="3200" dirty="0" smtClean="0"/>
              <a:t>.</a:t>
            </a:r>
          </a:p>
          <a:p>
            <a:pPr algn="just"/>
            <a:endParaRPr lang="en-US" sz="3200" dirty="0"/>
          </a:p>
          <a:p>
            <a:pPr algn="just"/>
            <a:r>
              <a:rPr lang="en-US" sz="3200" dirty="0"/>
              <a:t>Rev 1:14  His </a:t>
            </a:r>
            <a:r>
              <a:rPr lang="en-US" sz="3200" b="1" dirty="0"/>
              <a:t>head</a:t>
            </a:r>
            <a:r>
              <a:rPr lang="en-US" sz="3200" dirty="0"/>
              <a:t> and </a:t>
            </a:r>
            <a:r>
              <a:rPr lang="en-US" sz="3200" i="1" dirty="0"/>
              <a:t>his</a:t>
            </a:r>
            <a:r>
              <a:rPr lang="en-US" sz="3200" dirty="0"/>
              <a:t> </a:t>
            </a:r>
            <a:r>
              <a:rPr lang="en-US" sz="3200" b="1" dirty="0"/>
              <a:t>hairs</a:t>
            </a:r>
            <a:r>
              <a:rPr lang="en-US" sz="3200" dirty="0"/>
              <a:t> </a:t>
            </a:r>
            <a:r>
              <a:rPr lang="en-US" sz="3200" i="1" dirty="0"/>
              <a:t>were</a:t>
            </a:r>
            <a:r>
              <a:rPr lang="en-US" sz="3200" dirty="0"/>
              <a:t> white like wool, as white as snow; and his </a:t>
            </a:r>
            <a:r>
              <a:rPr lang="en-US" sz="3200" b="1" dirty="0"/>
              <a:t>eyes</a:t>
            </a:r>
            <a:r>
              <a:rPr lang="en-US" sz="3200" dirty="0"/>
              <a:t> </a:t>
            </a:r>
            <a:r>
              <a:rPr lang="en-US" sz="3200" i="1" dirty="0"/>
              <a:t>were</a:t>
            </a:r>
            <a:r>
              <a:rPr lang="en-US" sz="3200" dirty="0"/>
              <a:t> as a </a:t>
            </a:r>
            <a:r>
              <a:rPr lang="en-US" sz="3200" b="1" dirty="0">
                <a:solidFill>
                  <a:srgbClr val="FF0000"/>
                </a:solidFill>
              </a:rPr>
              <a:t>flame of fire</a:t>
            </a:r>
            <a:r>
              <a:rPr lang="en-US" sz="3200" dirty="0"/>
              <a:t>; </a:t>
            </a:r>
          </a:p>
          <a:p>
            <a:pPr algn="just"/>
            <a:r>
              <a:rPr lang="en-US" sz="3200" dirty="0" smtClean="0"/>
              <a:t>15</a:t>
            </a:r>
            <a:r>
              <a:rPr lang="en-US" sz="3200" dirty="0"/>
              <a:t>  And his </a:t>
            </a:r>
            <a:r>
              <a:rPr lang="en-US" sz="3200" b="1" dirty="0"/>
              <a:t>feet</a:t>
            </a:r>
            <a:r>
              <a:rPr lang="en-US" sz="3200" dirty="0"/>
              <a:t> like unto fine brass, as if they </a:t>
            </a:r>
            <a:r>
              <a:rPr lang="en-US" sz="3200" b="1" dirty="0">
                <a:solidFill>
                  <a:srgbClr val="FF0000"/>
                </a:solidFill>
              </a:rPr>
              <a:t>burned in a furnace</a:t>
            </a:r>
            <a:r>
              <a:rPr lang="en-US" sz="3200" dirty="0"/>
              <a:t>; and his </a:t>
            </a:r>
            <a:r>
              <a:rPr lang="en-US" sz="3200" b="1" dirty="0"/>
              <a:t>voice</a:t>
            </a:r>
            <a:r>
              <a:rPr lang="en-US" sz="3200" dirty="0"/>
              <a:t> as the sound of many </a:t>
            </a:r>
            <a:r>
              <a:rPr lang="en-US" sz="3200" b="1" dirty="0">
                <a:solidFill>
                  <a:schemeClr val="accent1">
                    <a:lumMod val="75000"/>
                  </a:schemeClr>
                </a:solidFill>
              </a:rPr>
              <a:t>waters</a:t>
            </a:r>
            <a:r>
              <a:rPr lang="en-US" sz="3200" dirty="0"/>
              <a:t>.  </a:t>
            </a:r>
            <a:endParaRPr lang="en-AU" sz="3200" b="1" dirty="0"/>
          </a:p>
        </p:txBody>
      </p:sp>
    </p:spTree>
    <p:extLst>
      <p:ext uri="{BB962C8B-B14F-4D97-AF65-F5344CB8AC3E}">
        <p14:creationId xmlns:p14="http://schemas.microsoft.com/office/powerpoint/2010/main" val="27063474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68</a:t>
            </a:r>
            <a:endParaRPr lang="en-AU" dirty="0">
              <a:solidFill>
                <a:srgbClr val="FFFF00"/>
              </a:solidFill>
            </a:endParaRPr>
          </a:p>
        </p:txBody>
      </p:sp>
      <p:sp>
        <p:nvSpPr>
          <p:cNvPr id="5" name="TextBox 4"/>
          <p:cNvSpPr txBox="1"/>
          <p:nvPr/>
        </p:nvSpPr>
        <p:spPr>
          <a:xfrm>
            <a:off x="542416" y="419216"/>
            <a:ext cx="8037074" cy="4154984"/>
          </a:xfrm>
          <a:prstGeom prst="rect">
            <a:avLst/>
          </a:prstGeom>
          <a:solidFill>
            <a:schemeClr val="bg1">
              <a:alpha val="80000"/>
            </a:schemeClr>
          </a:solidFill>
          <a:ln>
            <a:noFill/>
          </a:ln>
          <a:effectLst>
            <a:softEdge rad="63500"/>
          </a:effectLst>
        </p:spPr>
        <p:txBody>
          <a:bodyPr wrap="square" rtlCol="0">
            <a:spAutoFit/>
          </a:bodyPr>
          <a:lstStyle/>
          <a:p>
            <a:pPr algn="just"/>
            <a:r>
              <a:rPr lang="en-US" sz="2400" dirty="0" err="1"/>
              <a:t>Psa</a:t>
            </a:r>
            <a:r>
              <a:rPr lang="en-US" sz="2400" dirty="0"/>
              <a:t> 18:6  In my distress I called upon </a:t>
            </a:r>
            <a:r>
              <a:rPr lang="en-US" sz="2400" b="1" dirty="0"/>
              <a:t>the LORD</a:t>
            </a:r>
            <a:r>
              <a:rPr lang="en-US" sz="2400" dirty="0"/>
              <a:t>, and cried unto my God: he heard my voice out of his temple, and my cry came before him, </a:t>
            </a:r>
            <a:r>
              <a:rPr lang="en-US" sz="2400" i="1" dirty="0"/>
              <a:t>even</a:t>
            </a:r>
            <a:r>
              <a:rPr lang="en-US" sz="2400" dirty="0"/>
              <a:t> into his ears. </a:t>
            </a:r>
            <a:r>
              <a:rPr lang="en-US" sz="2400" dirty="0" smtClean="0"/>
              <a:t>7</a:t>
            </a:r>
            <a:r>
              <a:rPr lang="en-US" sz="2400" dirty="0"/>
              <a:t>  Then the earth shook and trembled; the foundations also of the hills moved and were shaken, because he was wroth. </a:t>
            </a:r>
            <a:r>
              <a:rPr lang="en-US" sz="2400" dirty="0" smtClean="0"/>
              <a:t>8</a:t>
            </a:r>
            <a:r>
              <a:rPr lang="en-US" sz="2400" dirty="0"/>
              <a:t>  There went up a </a:t>
            </a:r>
            <a:r>
              <a:rPr lang="en-US" sz="2400" b="1" dirty="0">
                <a:solidFill>
                  <a:srgbClr val="C00000"/>
                </a:solidFill>
              </a:rPr>
              <a:t>smoke out of his nostrils</a:t>
            </a:r>
            <a:r>
              <a:rPr lang="en-US" sz="2400" dirty="0"/>
              <a:t>, and </a:t>
            </a:r>
            <a:r>
              <a:rPr lang="en-US" sz="2400" b="1" dirty="0">
                <a:solidFill>
                  <a:srgbClr val="FF0000"/>
                </a:solidFill>
              </a:rPr>
              <a:t>fire out of his mouth devoured</a:t>
            </a:r>
            <a:r>
              <a:rPr lang="en-US" sz="2400" dirty="0"/>
              <a:t>: </a:t>
            </a:r>
            <a:r>
              <a:rPr lang="en-US" sz="2400" b="1" dirty="0">
                <a:solidFill>
                  <a:srgbClr val="C00000"/>
                </a:solidFill>
              </a:rPr>
              <a:t>coals</a:t>
            </a:r>
            <a:r>
              <a:rPr lang="en-US" sz="2400" dirty="0"/>
              <a:t> were kindled by it. </a:t>
            </a:r>
            <a:r>
              <a:rPr lang="en-US" sz="2400" dirty="0" smtClean="0"/>
              <a:t>9-11 …</a:t>
            </a:r>
            <a:r>
              <a:rPr lang="en-US" sz="2400" dirty="0"/>
              <a:t> </a:t>
            </a:r>
          </a:p>
          <a:p>
            <a:pPr algn="just"/>
            <a:r>
              <a:rPr lang="en-US" sz="2400" dirty="0" smtClean="0"/>
              <a:t>12</a:t>
            </a:r>
            <a:r>
              <a:rPr lang="en-US" sz="2400" dirty="0"/>
              <a:t>  At the brightness </a:t>
            </a:r>
            <a:r>
              <a:rPr lang="en-US" sz="2400" i="1" dirty="0"/>
              <a:t>that was</a:t>
            </a:r>
            <a:r>
              <a:rPr lang="en-US" sz="2400" dirty="0"/>
              <a:t> before him his thick clouds passed, hail </a:t>
            </a:r>
            <a:r>
              <a:rPr lang="en-US" sz="2400" i="1" dirty="0"/>
              <a:t>stones</a:t>
            </a:r>
            <a:r>
              <a:rPr lang="en-US" sz="2400" dirty="0"/>
              <a:t> and </a:t>
            </a:r>
            <a:r>
              <a:rPr lang="en-US" sz="2400" b="1" dirty="0">
                <a:solidFill>
                  <a:srgbClr val="C00000"/>
                </a:solidFill>
              </a:rPr>
              <a:t>coals of fire</a:t>
            </a:r>
            <a:r>
              <a:rPr lang="en-US" sz="2400" dirty="0"/>
              <a:t>. </a:t>
            </a:r>
            <a:r>
              <a:rPr lang="en-US" sz="2400" dirty="0" smtClean="0"/>
              <a:t>13</a:t>
            </a:r>
            <a:r>
              <a:rPr lang="en-US" sz="2400" dirty="0"/>
              <a:t>  The LORD also thundered in the heavens, and the Highest gave his voice; hail </a:t>
            </a:r>
            <a:r>
              <a:rPr lang="en-US" sz="2400" i="1" dirty="0"/>
              <a:t>stones</a:t>
            </a:r>
            <a:r>
              <a:rPr lang="en-US" sz="2400" dirty="0"/>
              <a:t> and </a:t>
            </a:r>
            <a:r>
              <a:rPr lang="en-US" sz="2400" b="1" dirty="0">
                <a:solidFill>
                  <a:srgbClr val="C00000"/>
                </a:solidFill>
              </a:rPr>
              <a:t>coals of fire</a:t>
            </a:r>
            <a:r>
              <a:rPr lang="en-US" sz="2400" dirty="0"/>
              <a:t>. </a:t>
            </a:r>
            <a:endParaRPr lang="en-AU" sz="2400" b="1" dirty="0"/>
          </a:p>
        </p:txBody>
      </p:sp>
    </p:spTree>
    <p:extLst>
      <p:ext uri="{BB962C8B-B14F-4D97-AF65-F5344CB8AC3E}">
        <p14:creationId xmlns:p14="http://schemas.microsoft.com/office/powerpoint/2010/main" val="270634743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69</a:t>
            </a:r>
            <a:endParaRPr lang="en-AU" dirty="0">
              <a:solidFill>
                <a:srgbClr val="FFFF00"/>
              </a:solidFill>
            </a:endParaRPr>
          </a:p>
        </p:txBody>
      </p:sp>
      <p:sp>
        <p:nvSpPr>
          <p:cNvPr id="5" name="TextBox 4"/>
          <p:cNvSpPr txBox="1"/>
          <p:nvPr/>
        </p:nvSpPr>
        <p:spPr>
          <a:xfrm>
            <a:off x="542416" y="419216"/>
            <a:ext cx="8037074" cy="4524315"/>
          </a:xfrm>
          <a:prstGeom prst="rect">
            <a:avLst/>
          </a:prstGeom>
          <a:solidFill>
            <a:schemeClr val="bg1">
              <a:alpha val="80000"/>
            </a:schemeClr>
          </a:solidFill>
          <a:ln>
            <a:noFill/>
          </a:ln>
          <a:effectLst>
            <a:softEdge rad="127000"/>
          </a:effectLst>
        </p:spPr>
        <p:txBody>
          <a:bodyPr wrap="square" rtlCol="0">
            <a:spAutoFit/>
          </a:bodyPr>
          <a:lstStyle/>
          <a:p>
            <a:pPr algn="ctr"/>
            <a:r>
              <a:rPr lang="en-AU" sz="3200" b="1" dirty="0" smtClean="0"/>
              <a:t>Coals of Fire</a:t>
            </a:r>
          </a:p>
          <a:p>
            <a:r>
              <a:rPr lang="en-AU" sz="3200" b="1" dirty="0" smtClean="0"/>
              <a:t>2 Samuel 22:1-15 (Psalm 18:1-4)</a:t>
            </a:r>
          </a:p>
          <a:p>
            <a:r>
              <a:rPr lang="en-AU" sz="3200" b="1" dirty="0" smtClean="0"/>
              <a:t>Psalm 140:1-13 </a:t>
            </a:r>
            <a:r>
              <a:rPr lang="en-US" sz="3200" dirty="0" err="1"/>
              <a:t>Psa</a:t>
            </a:r>
            <a:r>
              <a:rPr lang="en-US" sz="3200" dirty="0"/>
              <a:t> 140:9  </a:t>
            </a:r>
            <a:r>
              <a:rPr lang="en-US" sz="3200" i="1" dirty="0"/>
              <a:t>As for</a:t>
            </a:r>
            <a:r>
              <a:rPr lang="en-US" sz="3200" dirty="0"/>
              <a:t> the head of those that compass me about, let the </a:t>
            </a:r>
            <a:r>
              <a:rPr lang="en-US" sz="3200" b="1" dirty="0">
                <a:solidFill>
                  <a:srgbClr val="C00000"/>
                </a:solidFill>
              </a:rPr>
              <a:t>mischief</a:t>
            </a:r>
            <a:r>
              <a:rPr lang="en-US" sz="3200" dirty="0">
                <a:solidFill>
                  <a:srgbClr val="C00000"/>
                </a:solidFill>
              </a:rPr>
              <a:t> </a:t>
            </a:r>
            <a:r>
              <a:rPr lang="en-US" sz="3200" dirty="0"/>
              <a:t>of their own lips </a:t>
            </a:r>
            <a:r>
              <a:rPr lang="en-US" sz="3200" b="1" dirty="0">
                <a:solidFill>
                  <a:srgbClr val="C00000"/>
                </a:solidFill>
              </a:rPr>
              <a:t>cover them</a:t>
            </a:r>
            <a:r>
              <a:rPr lang="en-US" sz="3200" dirty="0"/>
              <a:t>. </a:t>
            </a:r>
          </a:p>
          <a:p>
            <a:r>
              <a:rPr lang="en-US" sz="3200" dirty="0" err="1"/>
              <a:t>Psa</a:t>
            </a:r>
            <a:r>
              <a:rPr lang="en-US" sz="3200" dirty="0"/>
              <a:t> 140:10  Let </a:t>
            </a:r>
            <a:r>
              <a:rPr lang="en-US" sz="3200" b="1" dirty="0">
                <a:solidFill>
                  <a:srgbClr val="C00000"/>
                </a:solidFill>
              </a:rPr>
              <a:t>burning coals </a:t>
            </a:r>
            <a:r>
              <a:rPr lang="en-US" sz="3200" dirty="0"/>
              <a:t>fall upon them: let them be </a:t>
            </a:r>
            <a:r>
              <a:rPr lang="en-US" sz="3200" b="1" dirty="0">
                <a:solidFill>
                  <a:srgbClr val="FF0000"/>
                </a:solidFill>
              </a:rPr>
              <a:t>cast into the fire</a:t>
            </a:r>
            <a:r>
              <a:rPr lang="en-US" sz="3200" dirty="0"/>
              <a:t>; into deep pits, that they rise not up again. </a:t>
            </a:r>
            <a:endParaRPr lang="en-AU" sz="3200" b="1" dirty="0" smtClean="0"/>
          </a:p>
          <a:p>
            <a:endParaRPr lang="en-AU" sz="3200" b="1" dirty="0"/>
          </a:p>
        </p:txBody>
      </p:sp>
      <p:sp>
        <p:nvSpPr>
          <p:cNvPr id="6" name="TextBox 5"/>
          <p:cNvSpPr txBox="1"/>
          <p:nvPr/>
        </p:nvSpPr>
        <p:spPr>
          <a:xfrm>
            <a:off x="1331640" y="4312136"/>
            <a:ext cx="6199261" cy="707886"/>
          </a:xfrm>
          <a:prstGeom prst="rect">
            <a:avLst/>
          </a:prstGeom>
          <a:solidFill>
            <a:schemeClr val="bg1"/>
          </a:solidFill>
          <a:ln>
            <a:solidFill>
              <a:schemeClr val="bg1"/>
            </a:solidFill>
          </a:ln>
          <a:effectLst>
            <a:softEdge rad="127000"/>
          </a:effectLst>
        </p:spPr>
        <p:txBody>
          <a:bodyPr wrap="none" rtlCol="0">
            <a:spAutoFit/>
          </a:bodyPr>
          <a:lstStyle/>
          <a:p>
            <a:r>
              <a:rPr lang="en-AU" sz="4000" dirty="0" smtClean="0"/>
              <a:t>Burning coals = Strong regret</a:t>
            </a:r>
            <a:endParaRPr lang="en-AU" sz="4000" dirty="0"/>
          </a:p>
        </p:txBody>
      </p:sp>
      <p:sp>
        <p:nvSpPr>
          <p:cNvPr id="7" name="TextBox 6"/>
          <p:cNvSpPr txBox="1"/>
          <p:nvPr/>
        </p:nvSpPr>
        <p:spPr>
          <a:xfrm>
            <a:off x="5509568" y="2283718"/>
            <a:ext cx="2574744" cy="707886"/>
          </a:xfrm>
          <a:prstGeom prst="rect">
            <a:avLst/>
          </a:prstGeom>
          <a:solidFill>
            <a:schemeClr val="bg1"/>
          </a:solidFill>
          <a:ln>
            <a:solidFill>
              <a:schemeClr val="bg1"/>
            </a:solidFill>
          </a:ln>
          <a:effectLst>
            <a:softEdge rad="127000"/>
          </a:effectLst>
        </p:spPr>
        <p:txBody>
          <a:bodyPr wrap="none" rtlCol="0">
            <a:spAutoFit/>
          </a:bodyPr>
          <a:lstStyle/>
          <a:p>
            <a:pPr algn="ctr"/>
            <a:r>
              <a:rPr lang="en-AU" sz="2000" dirty="0" smtClean="0"/>
              <a:t>Consequences of their </a:t>
            </a:r>
          </a:p>
          <a:p>
            <a:pPr algn="ctr"/>
            <a:r>
              <a:rPr lang="en-AU" sz="2000" dirty="0" smtClean="0"/>
              <a:t>actions or words</a:t>
            </a:r>
            <a:endParaRPr lang="en-AU" sz="2000" dirty="0"/>
          </a:p>
        </p:txBody>
      </p:sp>
    </p:spTree>
    <p:extLst>
      <p:ext uri="{BB962C8B-B14F-4D97-AF65-F5344CB8AC3E}">
        <p14:creationId xmlns:p14="http://schemas.microsoft.com/office/powerpoint/2010/main" val="270634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779662"/>
            <a:ext cx="6624736" cy="2246769"/>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Mat 5:30</a:t>
            </a:r>
            <a:r>
              <a:rPr lang="en-US" sz="2800" b="1" dirty="0"/>
              <a:t>  And if thy right hand offend thee, cut it off, and cast </a:t>
            </a:r>
            <a:r>
              <a:rPr lang="en-US" sz="2800" b="1" i="1" dirty="0"/>
              <a:t>it</a:t>
            </a:r>
            <a:r>
              <a:rPr lang="en-US" sz="2800" b="1" dirty="0"/>
              <a:t> from thee: for it is profitable for thee that one of thy members should perish, and not </a:t>
            </a:r>
            <a:r>
              <a:rPr lang="en-US" sz="2800" b="1" i="1" dirty="0"/>
              <a:t>that</a:t>
            </a:r>
            <a:r>
              <a:rPr lang="en-US" sz="2800" b="1" dirty="0"/>
              <a:t> thy whole body should be cast into </a:t>
            </a:r>
            <a:r>
              <a:rPr lang="en-US" sz="2800" b="1" dirty="0">
                <a:solidFill>
                  <a:srgbClr val="FF0000"/>
                </a:solidFill>
              </a:rPr>
              <a:t>hell</a:t>
            </a:r>
            <a:r>
              <a:rPr lang="en-US" sz="2800" b="1" dirty="0"/>
              <a:t>.</a:t>
            </a:r>
            <a:endParaRPr lang="en-AU" sz="2800" b="1" dirty="0"/>
          </a:p>
        </p:txBody>
      </p:sp>
      <p:sp>
        <p:nvSpPr>
          <p:cNvPr id="9" name="TextBox 8"/>
          <p:cNvSpPr txBox="1"/>
          <p:nvPr/>
        </p:nvSpPr>
        <p:spPr>
          <a:xfrm>
            <a:off x="4434788" y="3867894"/>
            <a:ext cx="497252" cy="830997"/>
          </a:xfrm>
          <a:prstGeom prst="rect">
            <a:avLst/>
          </a:prstGeom>
          <a:noFill/>
        </p:spPr>
        <p:txBody>
          <a:bodyPr wrap="none" rtlCol="0">
            <a:spAutoFit/>
          </a:bodyPr>
          <a:lstStyle/>
          <a:p>
            <a:r>
              <a:rPr lang="en-AU" sz="4800" dirty="0"/>
              <a:t>3</a:t>
            </a:r>
          </a:p>
        </p:txBody>
      </p:sp>
      <p:sp>
        <p:nvSpPr>
          <p:cNvPr id="6" name="TextBox 5"/>
          <p:cNvSpPr txBox="1"/>
          <p:nvPr/>
        </p:nvSpPr>
        <p:spPr>
          <a:xfrm>
            <a:off x="8748464" y="4794706"/>
            <a:ext cx="301686" cy="369332"/>
          </a:xfrm>
          <a:prstGeom prst="rect">
            <a:avLst/>
          </a:prstGeom>
          <a:noFill/>
        </p:spPr>
        <p:txBody>
          <a:bodyPr wrap="none" rtlCol="0">
            <a:spAutoFit/>
          </a:bodyPr>
          <a:lstStyle/>
          <a:p>
            <a:r>
              <a:rPr lang="en-AU" dirty="0">
                <a:solidFill>
                  <a:srgbClr val="FFFF00"/>
                </a:solidFill>
              </a:rPr>
              <a:t>7</a:t>
            </a: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70</a:t>
            </a:r>
            <a:endParaRPr lang="en-AU" dirty="0">
              <a:solidFill>
                <a:srgbClr val="FFFF00"/>
              </a:solidFill>
            </a:endParaRPr>
          </a:p>
        </p:txBody>
      </p:sp>
      <p:sp>
        <p:nvSpPr>
          <p:cNvPr id="5" name="TextBox 4"/>
          <p:cNvSpPr txBox="1"/>
          <p:nvPr/>
        </p:nvSpPr>
        <p:spPr>
          <a:xfrm>
            <a:off x="542416" y="419216"/>
            <a:ext cx="8037074" cy="2554545"/>
          </a:xfrm>
          <a:prstGeom prst="rect">
            <a:avLst/>
          </a:prstGeom>
          <a:solidFill>
            <a:schemeClr val="bg1">
              <a:alpha val="80000"/>
            </a:schemeClr>
          </a:solidFill>
          <a:ln>
            <a:noFill/>
          </a:ln>
          <a:effectLst>
            <a:softEdge rad="127000"/>
          </a:effectLst>
        </p:spPr>
        <p:txBody>
          <a:bodyPr wrap="square" rtlCol="0">
            <a:spAutoFit/>
          </a:bodyPr>
          <a:lstStyle/>
          <a:p>
            <a:r>
              <a:rPr lang="en-US" sz="3200" dirty="0" smtClean="0"/>
              <a:t>Proverb </a:t>
            </a:r>
            <a:r>
              <a:rPr lang="en-US" sz="3200" dirty="0"/>
              <a:t>25:21  If thine enemy be hungry, give him bread to eat; and if he be thirsty, give him water to drink: </a:t>
            </a:r>
          </a:p>
          <a:p>
            <a:r>
              <a:rPr lang="en-US" sz="3200" dirty="0" smtClean="0"/>
              <a:t>22</a:t>
            </a:r>
            <a:r>
              <a:rPr lang="en-US" sz="3200" dirty="0"/>
              <a:t>  For thou shalt heap </a:t>
            </a:r>
            <a:r>
              <a:rPr lang="en-US" sz="3200" b="1" dirty="0">
                <a:solidFill>
                  <a:srgbClr val="C00000"/>
                </a:solidFill>
              </a:rPr>
              <a:t>coals of fire </a:t>
            </a:r>
            <a:r>
              <a:rPr lang="en-US" sz="3200" dirty="0"/>
              <a:t>upon his head, and the LORD shall reward thee. </a:t>
            </a:r>
            <a:endParaRPr lang="en-AU" sz="3200" b="1" dirty="0"/>
          </a:p>
        </p:txBody>
      </p:sp>
      <p:sp>
        <p:nvSpPr>
          <p:cNvPr id="6" name="TextBox 5"/>
          <p:cNvSpPr txBox="1"/>
          <p:nvPr/>
        </p:nvSpPr>
        <p:spPr>
          <a:xfrm>
            <a:off x="1331640" y="3435846"/>
            <a:ext cx="6379695" cy="707886"/>
          </a:xfrm>
          <a:prstGeom prst="rect">
            <a:avLst/>
          </a:prstGeom>
          <a:solidFill>
            <a:schemeClr val="bg1"/>
          </a:solidFill>
          <a:ln>
            <a:solidFill>
              <a:schemeClr val="bg1"/>
            </a:solidFill>
          </a:ln>
          <a:effectLst>
            <a:softEdge rad="127000"/>
          </a:effectLst>
        </p:spPr>
        <p:txBody>
          <a:bodyPr wrap="none" rtlCol="0">
            <a:spAutoFit/>
          </a:bodyPr>
          <a:lstStyle/>
          <a:p>
            <a:r>
              <a:rPr lang="en-AU" sz="4000" dirty="0" smtClean="0"/>
              <a:t>Coals of fire = Strong emotion</a:t>
            </a:r>
            <a:endParaRPr lang="en-AU" sz="4000" dirty="0"/>
          </a:p>
        </p:txBody>
      </p:sp>
    </p:spTree>
    <p:extLst>
      <p:ext uri="{BB962C8B-B14F-4D97-AF65-F5344CB8AC3E}">
        <p14:creationId xmlns:p14="http://schemas.microsoft.com/office/powerpoint/2010/main" val="270634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71</a:t>
            </a:r>
            <a:endParaRPr lang="en-AU" dirty="0">
              <a:solidFill>
                <a:srgbClr val="FFFF00"/>
              </a:solidFill>
            </a:endParaRPr>
          </a:p>
        </p:txBody>
      </p:sp>
      <p:sp>
        <p:nvSpPr>
          <p:cNvPr id="5" name="TextBox 4"/>
          <p:cNvSpPr txBox="1"/>
          <p:nvPr/>
        </p:nvSpPr>
        <p:spPr>
          <a:xfrm>
            <a:off x="542416" y="419216"/>
            <a:ext cx="8037074" cy="4524315"/>
          </a:xfrm>
          <a:prstGeom prst="rect">
            <a:avLst/>
          </a:prstGeom>
          <a:solidFill>
            <a:schemeClr val="bg1">
              <a:alpha val="80000"/>
            </a:schemeClr>
          </a:solidFill>
          <a:ln>
            <a:noFill/>
          </a:ln>
          <a:effectLst>
            <a:softEdge rad="127000"/>
          </a:effectLst>
        </p:spPr>
        <p:txBody>
          <a:bodyPr wrap="square" rtlCol="0">
            <a:spAutoFit/>
          </a:bodyPr>
          <a:lstStyle/>
          <a:p>
            <a:r>
              <a:rPr lang="en-US" sz="3200" dirty="0"/>
              <a:t>Pro 26:20  Where no wood is, </a:t>
            </a:r>
            <a:r>
              <a:rPr lang="en-US" sz="3200" i="1" dirty="0"/>
              <a:t>there</a:t>
            </a:r>
            <a:r>
              <a:rPr lang="en-US" sz="3200" dirty="0"/>
              <a:t> the </a:t>
            </a:r>
            <a:r>
              <a:rPr lang="en-US" sz="3200" b="1" dirty="0">
                <a:solidFill>
                  <a:srgbClr val="FF0000"/>
                </a:solidFill>
              </a:rPr>
              <a:t>fire</a:t>
            </a:r>
            <a:r>
              <a:rPr lang="en-US" sz="3200" dirty="0"/>
              <a:t> </a:t>
            </a:r>
            <a:r>
              <a:rPr lang="en-US" sz="3200" dirty="0" smtClean="0"/>
              <a:t>goes </a:t>
            </a:r>
            <a:r>
              <a:rPr lang="en-US" sz="3200" dirty="0"/>
              <a:t>out: so where </a:t>
            </a:r>
            <a:r>
              <a:rPr lang="en-US" sz="3200" i="1" dirty="0"/>
              <a:t>there is</a:t>
            </a:r>
            <a:r>
              <a:rPr lang="en-US" sz="3200" dirty="0"/>
              <a:t> no talebearer, the </a:t>
            </a:r>
            <a:r>
              <a:rPr lang="en-US" sz="3200" b="1" dirty="0">
                <a:solidFill>
                  <a:srgbClr val="FF0000"/>
                </a:solidFill>
              </a:rPr>
              <a:t>strife</a:t>
            </a:r>
            <a:r>
              <a:rPr lang="en-US" sz="3200" dirty="0"/>
              <a:t> </a:t>
            </a:r>
            <a:r>
              <a:rPr lang="en-US" sz="3200" dirty="0" smtClean="0"/>
              <a:t>ceases. 21</a:t>
            </a:r>
            <a:r>
              <a:rPr lang="en-US" sz="3200" dirty="0"/>
              <a:t>  </a:t>
            </a:r>
            <a:r>
              <a:rPr lang="en-US" sz="3200" i="1" dirty="0"/>
              <a:t>As</a:t>
            </a:r>
            <a:r>
              <a:rPr lang="en-US" sz="3200" dirty="0"/>
              <a:t> </a:t>
            </a:r>
            <a:r>
              <a:rPr lang="en-US" sz="3200" b="1" dirty="0">
                <a:solidFill>
                  <a:srgbClr val="C00000"/>
                </a:solidFill>
              </a:rPr>
              <a:t>coals</a:t>
            </a:r>
            <a:r>
              <a:rPr lang="en-US" sz="3200" dirty="0"/>
              <a:t> </a:t>
            </a:r>
            <a:r>
              <a:rPr lang="en-US" sz="3200" i="1" dirty="0"/>
              <a:t>are</a:t>
            </a:r>
            <a:r>
              <a:rPr lang="en-US" sz="3200" dirty="0"/>
              <a:t> to </a:t>
            </a:r>
            <a:r>
              <a:rPr lang="en-US" sz="3200" b="1" dirty="0">
                <a:solidFill>
                  <a:srgbClr val="C00000"/>
                </a:solidFill>
              </a:rPr>
              <a:t>burning coals</a:t>
            </a:r>
            <a:r>
              <a:rPr lang="en-US" sz="3200" dirty="0"/>
              <a:t>, and wood to fire; so </a:t>
            </a:r>
            <a:r>
              <a:rPr lang="en-US" sz="3200" i="1" dirty="0"/>
              <a:t>is</a:t>
            </a:r>
            <a:r>
              <a:rPr lang="en-US" sz="3200" dirty="0"/>
              <a:t> a </a:t>
            </a:r>
            <a:r>
              <a:rPr lang="en-US" sz="3200" dirty="0">
                <a:solidFill>
                  <a:srgbClr val="C00000"/>
                </a:solidFill>
              </a:rPr>
              <a:t>contentious</a:t>
            </a:r>
            <a:r>
              <a:rPr lang="en-US" sz="3200" dirty="0"/>
              <a:t> man to kindle </a:t>
            </a:r>
            <a:r>
              <a:rPr lang="en-US" sz="3200" dirty="0">
                <a:solidFill>
                  <a:srgbClr val="C00000"/>
                </a:solidFill>
              </a:rPr>
              <a:t>strife</a:t>
            </a:r>
            <a:r>
              <a:rPr lang="en-US" sz="3200" dirty="0"/>
              <a:t>. </a:t>
            </a:r>
            <a:r>
              <a:rPr lang="en-US" sz="3200" dirty="0" smtClean="0"/>
              <a:t>22</a:t>
            </a:r>
            <a:r>
              <a:rPr lang="en-US" sz="3200" dirty="0"/>
              <a:t>  The </a:t>
            </a:r>
            <a:r>
              <a:rPr lang="en-US" sz="3200" dirty="0">
                <a:solidFill>
                  <a:srgbClr val="C00000"/>
                </a:solidFill>
              </a:rPr>
              <a:t>words</a:t>
            </a:r>
            <a:r>
              <a:rPr lang="en-US" sz="3200" dirty="0"/>
              <a:t> of a talebearer </a:t>
            </a:r>
            <a:r>
              <a:rPr lang="en-US" sz="3200" i="1" dirty="0"/>
              <a:t>are</a:t>
            </a:r>
            <a:r>
              <a:rPr lang="en-US" sz="3200" dirty="0"/>
              <a:t> as </a:t>
            </a:r>
            <a:r>
              <a:rPr lang="en-US" sz="3200" dirty="0">
                <a:solidFill>
                  <a:srgbClr val="C00000"/>
                </a:solidFill>
              </a:rPr>
              <a:t>wounds</a:t>
            </a:r>
            <a:r>
              <a:rPr lang="en-US" sz="3200" dirty="0"/>
              <a:t>, and they go down into the innermost parts of the belly. </a:t>
            </a:r>
            <a:r>
              <a:rPr lang="en-US" sz="3200" dirty="0" smtClean="0"/>
              <a:t>23</a:t>
            </a:r>
            <a:r>
              <a:rPr lang="en-US" sz="3200" dirty="0"/>
              <a:t>  </a:t>
            </a:r>
            <a:r>
              <a:rPr lang="en-US" sz="3200" dirty="0">
                <a:solidFill>
                  <a:srgbClr val="FF0000"/>
                </a:solidFill>
              </a:rPr>
              <a:t>Burning lips </a:t>
            </a:r>
            <a:r>
              <a:rPr lang="en-US" sz="3200" dirty="0"/>
              <a:t>and a wicked heart </a:t>
            </a:r>
            <a:r>
              <a:rPr lang="en-US" sz="3200" i="1" dirty="0"/>
              <a:t>are like</a:t>
            </a:r>
            <a:r>
              <a:rPr lang="en-US" sz="3200" dirty="0"/>
              <a:t> a potsherd covered with silver dross. </a:t>
            </a:r>
            <a:endParaRPr lang="en-AU" sz="3200" b="1" dirty="0"/>
          </a:p>
        </p:txBody>
      </p:sp>
      <p:sp>
        <p:nvSpPr>
          <p:cNvPr id="6" name="TextBox 5"/>
          <p:cNvSpPr txBox="1"/>
          <p:nvPr/>
        </p:nvSpPr>
        <p:spPr>
          <a:xfrm>
            <a:off x="3652508" y="4352786"/>
            <a:ext cx="4614981" cy="523220"/>
          </a:xfrm>
          <a:prstGeom prst="rect">
            <a:avLst/>
          </a:prstGeom>
          <a:solidFill>
            <a:schemeClr val="bg1"/>
          </a:solidFill>
          <a:ln>
            <a:solidFill>
              <a:schemeClr val="bg1"/>
            </a:solidFill>
          </a:ln>
          <a:effectLst>
            <a:softEdge rad="127000"/>
          </a:effectLst>
        </p:spPr>
        <p:txBody>
          <a:bodyPr wrap="none" rtlCol="0">
            <a:spAutoFit/>
          </a:bodyPr>
          <a:lstStyle/>
          <a:p>
            <a:r>
              <a:rPr lang="en-AU" sz="2800" b="1" dirty="0" smtClean="0">
                <a:solidFill>
                  <a:srgbClr val="C00000"/>
                </a:solidFill>
              </a:rPr>
              <a:t>Coals of fire = Strong emotion</a:t>
            </a:r>
            <a:endParaRPr lang="en-AU" sz="2800" b="1" dirty="0">
              <a:solidFill>
                <a:srgbClr val="C00000"/>
              </a:solidFill>
            </a:endParaRPr>
          </a:p>
        </p:txBody>
      </p:sp>
      <p:sp>
        <p:nvSpPr>
          <p:cNvPr id="2" name="TextBox 1"/>
          <p:cNvSpPr txBox="1"/>
          <p:nvPr/>
        </p:nvSpPr>
        <p:spPr>
          <a:xfrm>
            <a:off x="6732240" y="1995686"/>
            <a:ext cx="1250086" cy="369332"/>
          </a:xfrm>
          <a:prstGeom prst="rect">
            <a:avLst/>
          </a:prstGeom>
          <a:solidFill>
            <a:schemeClr val="bg1"/>
          </a:solidFill>
        </p:spPr>
        <p:txBody>
          <a:bodyPr wrap="none" rtlCol="0">
            <a:spAutoFit/>
          </a:bodyPr>
          <a:lstStyle/>
          <a:p>
            <a:r>
              <a:rPr lang="en-AU" dirty="0"/>
              <a:t>h</a:t>
            </a:r>
            <a:r>
              <a:rPr lang="en-AU" dirty="0" smtClean="0"/>
              <a:t>is attitude</a:t>
            </a:r>
            <a:endParaRPr lang="en-AU" dirty="0"/>
          </a:p>
        </p:txBody>
      </p:sp>
      <p:sp>
        <p:nvSpPr>
          <p:cNvPr id="7" name="TextBox 6"/>
          <p:cNvSpPr txBox="1"/>
          <p:nvPr/>
        </p:nvSpPr>
        <p:spPr>
          <a:xfrm>
            <a:off x="2680961" y="2490450"/>
            <a:ext cx="1386983" cy="369332"/>
          </a:xfrm>
          <a:prstGeom prst="rect">
            <a:avLst/>
          </a:prstGeom>
          <a:solidFill>
            <a:schemeClr val="bg1"/>
          </a:solidFill>
        </p:spPr>
        <p:txBody>
          <a:bodyPr wrap="none" rtlCol="0">
            <a:spAutoFit/>
          </a:bodyPr>
          <a:lstStyle/>
          <a:p>
            <a:r>
              <a:rPr lang="en-AU" dirty="0"/>
              <a:t>t</a:t>
            </a:r>
            <a:r>
              <a:rPr lang="en-AU" dirty="0" smtClean="0"/>
              <a:t>he outcome</a:t>
            </a:r>
            <a:endParaRPr lang="en-AU" dirty="0"/>
          </a:p>
        </p:txBody>
      </p:sp>
      <p:sp>
        <p:nvSpPr>
          <p:cNvPr id="8" name="TextBox 7"/>
          <p:cNvSpPr txBox="1"/>
          <p:nvPr/>
        </p:nvSpPr>
        <p:spPr>
          <a:xfrm>
            <a:off x="2464937" y="2994506"/>
            <a:ext cx="1386983" cy="369332"/>
          </a:xfrm>
          <a:prstGeom prst="rect">
            <a:avLst/>
          </a:prstGeom>
          <a:solidFill>
            <a:schemeClr val="bg1"/>
          </a:solidFill>
        </p:spPr>
        <p:txBody>
          <a:bodyPr wrap="none" rtlCol="0">
            <a:spAutoFit/>
          </a:bodyPr>
          <a:lstStyle/>
          <a:p>
            <a:r>
              <a:rPr lang="en-AU" dirty="0"/>
              <a:t>t</a:t>
            </a:r>
            <a:r>
              <a:rPr lang="en-AU" dirty="0" smtClean="0"/>
              <a:t>he outcome</a:t>
            </a:r>
            <a:endParaRPr lang="en-AU" dirty="0"/>
          </a:p>
        </p:txBody>
      </p:sp>
      <p:sp>
        <p:nvSpPr>
          <p:cNvPr id="9" name="TextBox 8"/>
          <p:cNvSpPr txBox="1"/>
          <p:nvPr/>
        </p:nvSpPr>
        <p:spPr>
          <a:xfrm>
            <a:off x="5148064" y="2490450"/>
            <a:ext cx="1907061" cy="369332"/>
          </a:xfrm>
          <a:prstGeom prst="rect">
            <a:avLst/>
          </a:prstGeom>
          <a:solidFill>
            <a:schemeClr val="bg1"/>
          </a:solidFill>
        </p:spPr>
        <p:txBody>
          <a:bodyPr wrap="none" rtlCol="0">
            <a:spAutoFit/>
          </a:bodyPr>
          <a:lstStyle/>
          <a:p>
            <a:r>
              <a:rPr lang="en-AU" dirty="0"/>
              <a:t>r</a:t>
            </a:r>
            <a:r>
              <a:rPr lang="en-AU" dirty="0" smtClean="0"/>
              <a:t>eflect his attitude</a:t>
            </a:r>
            <a:endParaRPr lang="en-AU" dirty="0"/>
          </a:p>
        </p:txBody>
      </p:sp>
    </p:spTree>
    <p:extLst>
      <p:ext uri="{BB962C8B-B14F-4D97-AF65-F5344CB8AC3E}">
        <p14:creationId xmlns:p14="http://schemas.microsoft.com/office/powerpoint/2010/main" val="270634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7" grpId="0" animBg="1"/>
      <p:bldP spid="8" grpId="0" animBg="1"/>
      <p:bldP spid="9"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72</a:t>
            </a:r>
            <a:endParaRPr lang="en-AU" dirty="0">
              <a:solidFill>
                <a:srgbClr val="FFFF00"/>
              </a:solidFill>
            </a:endParaRPr>
          </a:p>
        </p:txBody>
      </p:sp>
      <p:sp>
        <p:nvSpPr>
          <p:cNvPr id="5" name="TextBox 4"/>
          <p:cNvSpPr txBox="1"/>
          <p:nvPr/>
        </p:nvSpPr>
        <p:spPr>
          <a:xfrm>
            <a:off x="542416" y="419216"/>
            <a:ext cx="8037074" cy="255454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Song of Solomon </a:t>
            </a:r>
            <a:r>
              <a:rPr lang="en-US" sz="3200" dirty="0"/>
              <a:t>8:6  Set me as a seal upon thine heart, as a seal upon thine arm: for love </a:t>
            </a:r>
            <a:r>
              <a:rPr lang="en-US" sz="3200" i="1" dirty="0"/>
              <a:t>is</a:t>
            </a:r>
            <a:r>
              <a:rPr lang="en-US" sz="3200" dirty="0"/>
              <a:t> strong as death; jealousy </a:t>
            </a:r>
            <a:r>
              <a:rPr lang="en-US" sz="3200" i="1" dirty="0"/>
              <a:t>is</a:t>
            </a:r>
            <a:r>
              <a:rPr lang="en-US" sz="3200" dirty="0"/>
              <a:t> cruel as the grave: the </a:t>
            </a:r>
            <a:r>
              <a:rPr lang="en-US" sz="3200" dirty="0">
                <a:solidFill>
                  <a:srgbClr val="C00000"/>
                </a:solidFill>
              </a:rPr>
              <a:t>coals</a:t>
            </a:r>
            <a:r>
              <a:rPr lang="en-US" sz="3200" dirty="0"/>
              <a:t> thereof </a:t>
            </a:r>
            <a:r>
              <a:rPr lang="en-US" sz="3200" i="1" dirty="0"/>
              <a:t>are</a:t>
            </a:r>
            <a:r>
              <a:rPr lang="en-US" sz="3200" dirty="0"/>
              <a:t> </a:t>
            </a:r>
            <a:r>
              <a:rPr lang="en-US" sz="3200" b="1" dirty="0">
                <a:solidFill>
                  <a:srgbClr val="C00000"/>
                </a:solidFill>
              </a:rPr>
              <a:t>coals of fire, </a:t>
            </a:r>
            <a:r>
              <a:rPr lang="en-US" sz="3200" i="1" dirty="0"/>
              <a:t>which hath a</a:t>
            </a:r>
            <a:r>
              <a:rPr lang="en-US" sz="3200" dirty="0"/>
              <a:t> most </a:t>
            </a:r>
            <a:r>
              <a:rPr lang="en-US" sz="3200" dirty="0">
                <a:solidFill>
                  <a:srgbClr val="FF0000"/>
                </a:solidFill>
              </a:rPr>
              <a:t>vehement flame</a:t>
            </a:r>
            <a:r>
              <a:rPr lang="en-US" sz="3200" dirty="0"/>
              <a:t>. </a:t>
            </a:r>
            <a:endParaRPr lang="en-AU" sz="3200" b="1" dirty="0"/>
          </a:p>
        </p:txBody>
      </p:sp>
      <p:sp>
        <p:nvSpPr>
          <p:cNvPr id="2" name="TextBox 1"/>
          <p:cNvSpPr txBox="1"/>
          <p:nvPr/>
        </p:nvSpPr>
        <p:spPr>
          <a:xfrm>
            <a:off x="1331640" y="3435846"/>
            <a:ext cx="6379695" cy="707886"/>
          </a:xfrm>
          <a:prstGeom prst="rect">
            <a:avLst/>
          </a:prstGeom>
          <a:solidFill>
            <a:schemeClr val="bg1"/>
          </a:solidFill>
          <a:ln>
            <a:solidFill>
              <a:schemeClr val="bg1"/>
            </a:solidFill>
          </a:ln>
          <a:effectLst>
            <a:softEdge rad="127000"/>
          </a:effectLst>
        </p:spPr>
        <p:txBody>
          <a:bodyPr wrap="none" rtlCol="0">
            <a:spAutoFit/>
          </a:bodyPr>
          <a:lstStyle/>
          <a:p>
            <a:r>
              <a:rPr lang="en-AU" sz="4000" dirty="0" smtClean="0"/>
              <a:t>Coals of fire = Strong emotion</a:t>
            </a:r>
            <a:endParaRPr lang="en-AU" sz="4000" dirty="0"/>
          </a:p>
        </p:txBody>
      </p:sp>
    </p:spTree>
    <p:extLst>
      <p:ext uri="{BB962C8B-B14F-4D97-AF65-F5344CB8AC3E}">
        <p14:creationId xmlns:p14="http://schemas.microsoft.com/office/powerpoint/2010/main" val="163871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73</a:t>
            </a:r>
            <a:endParaRPr lang="en-AU" dirty="0">
              <a:solidFill>
                <a:srgbClr val="FFFF00"/>
              </a:solidFill>
            </a:endParaRPr>
          </a:p>
        </p:txBody>
      </p:sp>
      <p:sp>
        <p:nvSpPr>
          <p:cNvPr id="5" name="TextBox 4"/>
          <p:cNvSpPr txBox="1"/>
          <p:nvPr/>
        </p:nvSpPr>
        <p:spPr>
          <a:xfrm>
            <a:off x="542416" y="419216"/>
            <a:ext cx="8037074" cy="3539430"/>
          </a:xfrm>
          <a:prstGeom prst="rect">
            <a:avLst/>
          </a:prstGeom>
          <a:solidFill>
            <a:schemeClr val="bg1">
              <a:alpha val="80000"/>
            </a:schemeClr>
          </a:solidFill>
          <a:ln>
            <a:noFill/>
          </a:ln>
          <a:effectLst>
            <a:softEdge rad="127000"/>
          </a:effectLst>
        </p:spPr>
        <p:txBody>
          <a:bodyPr wrap="square" rtlCol="0">
            <a:spAutoFit/>
          </a:bodyPr>
          <a:lstStyle/>
          <a:p>
            <a:pPr algn="just"/>
            <a:r>
              <a:rPr lang="en-AU" sz="3200" b="1" dirty="0" smtClean="0"/>
              <a:t>Summary:</a:t>
            </a:r>
          </a:p>
          <a:p>
            <a:pPr algn="just"/>
            <a:endParaRPr lang="en-AU" sz="3200" b="1" dirty="0"/>
          </a:p>
          <a:p>
            <a:pPr algn="just"/>
            <a:r>
              <a:rPr lang="en-AU" sz="3200" b="1" dirty="0" smtClean="0"/>
              <a:t>Coals of fire are used throughout the Bible to reflect strong emotion: both positive and negative. Both strong love and strong regret are considered as coals of fire or burning coals. </a:t>
            </a:r>
            <a:endParaRPr lang="en-AU" sz="3200" b="1" dirty="0"/>
          </a:p>
        </p:txBody>
      </p:sp>
    </p:spTree>
    <p:extLst>
      <p:ext uri="{BB962C8B-B14F-4D97-AF65-F5344CB8AC3E}">
        <p14:creationId xmlns:p14="http://schemas.microsoft.com/office/powerpoint/2010/main" val="270634743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74</a:t>
            </a:r>
            <a:endParaRPr lang="en-AU" dirty="0">
              <a:solidFill>
                <a:srgbClr val="FFFF00"/>
              </a:solidFill>
            </a:endParaRPr>
          </a:p>
        </p:txBody>
      </p:sp>
      <p:sp>
        <p:nvSpPr>
          <p:cNvPr id="5" name="TextBox 4"/>
          <p:cNvSpPr txBox="1"/>
          <p:nvPr/>
        </p:nvSpPr>
        <p:spPr>
          <a:xfrm>
            <a:off x="542416" y="419216"/>
            <a:ext cx="8037074" cy="4031873"/>
          </a:xfrm>
          <a:prstGeom prst="rect">
            <a:avLst/>
          </a:prstGeom>
          <a:solidFill>
            <a:schemeClr val="bg1">
              <a:alpha val="80000"/>
            </a:schemeClr>
          </a:solidFill>
          <a:ln>
            <a:noFill/>
          </a:ln>
          <a:effectLst>
            <a:softEdge rad="127000"/>
          </a:effectLst>
        </p:spPr>
        <p:txBody>
          <a:bodyPr wrap="square" rtlCol="0">
            <a:spAutoFit/>
          </a:bodyPr>
          <a:lstStyle/>
          <a:p>
            <a:r>
              <a:rPr lang="en-US" sz="3200" dirty="0" err="1" smtClean="0"/>
              <a:t>Deut</a:t>
            </a:r>
            <a:r>
              <a:rPr lang="en-US" sz="3200" dirty="0" smtClean="0"/>
              <a:t> 4:12</a:t>
            </a:r>
            <a:r>
              <a:rPr lang="en-US" sz="3200" dirty="0"/>
              <a:t>  And the LORD </a:t>
            </a:r>
            <a:r>
              <a:rPr lang="en-US" sz="3200" dirty="0" err="1">
                <a:solidFill>
                  <a:schemeClr val="accent1">
                    <a:lumMod val="75000"/>
                  </a:schemeClr>
                </a:solidFill>
              </a:rPr>
              <a:t>spake</a:t>
            </a:r>
            <a:r>
              <a:rPr lang="en-US" sz="3200" dirty="0">
                <a:solidFill>
                  <a:schemeClr val="accent1">
                    <a:lumMod val="75000"/>
                  </a:schemeClr>
                </a:solidFill>
              </a:rPr>
              <a:t> </a:t>
            </a:r>
            <a:r>
              <a:rPr lang="en-US" sz="3200" dirty="0"/>
              <a:t>unto you out of the midst of the </a:t>
            </a:r>
            <a:r>
              <a:rPr lang="en-US" sz="3200" dirty="0">
                <a:solidFill>
                  <a:srgbClr val="FF0000"/>
                </a:solidFill>
              </a:rPr>
              <a:t>fire</a:t>
            </a:r>
            <a:r>
              <a:rPr lang="en-US" sz="3200" dirty="0"/>
              <a:t>: ye heard the </a:t>
            </a:r>
            <a:r>
              <a:rPr lang="en-US" sz="3200" dirty="0">
                <a:solidFill>
                  <a:schemeClr val="accent1">
                    <a:lumMod val="75000"/>
                  </a:schemeClr>
                </a:solidFill>
              </a:rPr>
              <a:t>voice of the words</a:t>
            </a:r>
            <a:r>
              <a:rPr lang="en-US" sz="3200" dirty="0"/>
              <a:t>, but saw no similitude; only </a:t>
            </a:r>
            <a:r>
              <a:rPr lang="en-US" sz="3200" i="1" dirty="0"/>
              <a:t>ye heard</a:t>
            </a:r>
            <a:r>
              <a:rPr lang="en-US" sz="3200" dirty="0"/>
              <a:t> a </a:t>
            </a:r>
            <a:r>
              <a:rPr lang="en-US" sz="3200" dirty="0">
                <a:solidFill>
                  <a:schemeClr val="accent1">
                    <a:lumMod val="75000"/>
                  </a:schemeClr>
                </a:solidFill>
              </a:rPr>
              <a:t>voice</a:t>
            </a:r>
            <a:r>
              <a:rPr lang="en-US" sz="3200" dirty="0"/>
              <a:t>.</a:t>
            </a:r>
          </a:p>
          <a:p>
            <a:r>
              <a:rPr lang="en-US" sz="3200" dirty="0" err="1" smtClean="0"/>
              <a:t>Deut</a:t>
            </a:r>
            <a:r>
              <a:rPr lang="en-US" sz="3200" dirty="0" smtClean="0"/>
              <a:t> 4:36</a:t>
            </a:r>
            <a:r>
              <a:rPr lang="en-US" sz="3200" dirty="0"/>
              <a:t>  </a:t>
            </a:r>
            <a:r>
              <a:rPr lang="en-US" sz="3200" dirty="0">
                <a:solidFill>
                  <a:schemeClr val="accent1">
                    <a:lumMod val="75000"/>
                  </a:schemeClr>
                </a:solidFill>
              </a:rPr>
              <a:t>Out of heaven </a:t>
            </a:r>
            <a:r>
              <a:rPr lang="en-US" sz="3200" dirty="0"/>
              <a:t>he made thee to hear </a:t>
            </a:r>
            <a:r>
              <a:rPr lang="en-US" sz="3200" dirty="0">
                <a:solidFill>
                  <a:schemeClr val="accent1">
                    <a:lumMod val="75000"/>
                  </a:schemeClr>
                </a:solidFill>
              </a:rPr>
              <a:t>his voice</a:t>
            </a:r>
            <a:r>
              <a:rPr lang="en-US" sz="3200" dirty="0"/>
              <a:t>, that he might instruct thee: and upon earth he shewed thee </a:t>
            </a:r>
            <a:r>
              <a:rPr lang="en-US" sz="3200" dirty="0">
                <a:solidFill>
                  <a:srgbClr val="FF0000"/>
                </a:solidFill>
              </a:rPr>
              <a:t>his great fire</a:t>
            </a:r>
            <a:r>
              <a:rPr lang="en-US" sz="3200" dirty="0"/>
              <a:t>; and thou </a:t>
            </a:r>
            <a:r>
              <a:rPr lang="en-US" sz="3200" dirty="0" err="1"/>
              <a:t>heardest</a:t>
            </a:r>
            <a:r>
              <a:rPr lang="en-US" sz="3200" dirty="0"/>
              <a:t> his </a:t>
            </a:r>
            <a:r>
              <a:rPr lang="en-US" sz="3200" dirty="0">
                <a:solidFill>
                  <a:schemeClr val="accent1">
                    <a:lumMod val="75000"/>
                  </a:schemeClr>
                </a:solidFill>
              </a:rPr>
              <a:t>words </a:t>
            </a:r>
            <a:r>
              <a:rPr lang="en-US" sz="3200" dirty="0"/>
              <a:t>out of </a:t>
            </a:r>
            <a:r>
              <a:rPr lang="en-US" sz="3200" dirty="0">
                <a:solidFill>
                  <a:srgbClr val="FF0000"/>
                </a:solidFill>
              </a:rPr>
              <a:t>the midst of the fire</a:t>
            </a:r>
            <a:r>
              <a:rPr lang="en-US" sz="3200" dirty="0"/>
              <a:t>.</a:t>
            </a:r>
          </a:p>
        </p:txBody>
      </p:sp>
    </p:spTree>
    <p:extLst>
      <p:ext uri="{BB962C8B-B14F-4D97-AF65-F5344CB8AC3E}">
        <p14:creationId xmlns:p14="http://schemas.microsoft.com/office/powerpoint/2010/main" val="290012490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75</a:t>
            </a:r>
            <a:endParaRPr lang="en-AU" dirty="0">
              <a:solidFill>
                <a:srgbClr val="FFFF00"/>
              </a:solidFill>
            </a:endParaRPr>
          </a:p>
        </p:txBody>
      </p:sp>
      <p:pic>
        <p:nvPicPr>
          <p:cNvPr id="1026" name="Picture 2" descr="Poem: Mount Sinai – Literary Y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1898"/>
            <a:ext cx="9144000" cy="52482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42416" y="419216"/>
            <a:ext cx="8037074" cy="3046988"/>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err="1" smtClean="0"/>
              <a:t>Deut</a:t>
            </a:r>
            <a:r>
              <a:rPr lang="en-US" sz="3200" dirty="0" smtClean="0"/>
              <a:t> 5:22</a:t>
            </a:r>
            <a:r>
              <a:rPr lang="en-US" sz="3200" dirty="0"/>
              <a:t>  These </a:t>
            </a:r>
            <a:r>
              <a:rPr lang="en-US" sz="3200" dirty="0">
                <a:solidFill>
                  <a:schemeClr val="accent1">
                    <a:lumMod val="75000"/>
                  </a:schemeClr>
                </a:solidFill>
              </a:rPr>
              <a:t>words </a:t>
            </a:r>
            <a:r>
              <a:rPr lang="en-US" sz="3200" dirty="0"/>
              <a:t>the LORD </a:t>
            </a:r>
            <a:r>
              <a:rPr lang="en-US" sz="3200" dirty="0" err="1">
                <a:solidFill>
                  <a:schemeClr val="accent1">
                    <a:lumMod val="75000"/>
                  </a:schemeClr>
                </a:solidFill>
              </a:rPr>
              <a:t>spake</a:t>
            </a:r>
            <a:r>
              <a:rPr lang="en-US" sz="3200" dirty="0">
                <a:solidFill>
                  <a:schemeClr val="accent1">
                    <a:lumMod val="75000"/>
                  </a:schemeClr>
                </a:solidFill>
              </a:rPr>
              <a:t> </a:t>
            </a:r>
            <a:r>
              <a:rPr lang="en-US" sz="3200" dirty="0"/>
              <a:t>unto all your assembly in the mount out of the midst of </a:t>
            </a:r>
            <a:r>
              <a:rPr lang="en-US" sz="3200" dirty="0">
                <a:solidFill>
                  <a:srgbClr val="FF0000"/>
                </a:solidFill>
              </a:rPr>
              <a:t>the fire</a:t>
            </a:r>
            <a:r>
              <a:rPr lang="en-US" sz="3200" dirty="0"/>
              <a:t>, of the cloud, and of the thick darkness, with </a:t>
            </a:r>
            <a:r>
              <a:rPr lang="en-US" sz="3200" dirty="0">
                <a:solidFill>
                  <a:schemeClr val="accent1">
                    <a:lumMod val="75000"/>
                  </a:schemeClr>
                </a:solidFill>
              </a:rPr>
              <a:t>a great voice</a:t>
            </a:r>
            <a:r>
              <a:rPr lang="en-US" sz="3200" dirty="0"/>
              <a:t>: and he added no more. And he wrote them in </a:t>
            </a:r>
            <a:r>
              <a:rPr lang="en-US" sz="3200" b="1" dirty="0">
                <a:solidFill>
                  <a:schemeClr val="accent1">
                    <a:lumMod val="75000"/>
                  </a:schemeClr>
                </a:solidFill>
              </a:rPr>
              <a:t>two tables of stone</a:t>
            </a:r>
            <a:r>
              <a:rPr lang="en-US" sz="3200" dirty="0"/>
              <a:t>, and delivered them unto me.</a:t>
            </a:r>
          </a:p>
        </p:txBody>
      </p:sp>
      <p:sp>
        <p:nvSpPr>
          <p:cNvPr id="6" name="TextBox 5"/>
          <p:cNvSpPr txBox="1"/>
          <p:nvPr/>
        </p:nvSpPr>
        <p:spPr>
          <a:xfrm>
            <a:off x="8604448" y="4803998"/>
            <a:ext cx="418704" cy="369332"/>
          </a:xfrm>
          <a:prstGeom prst="rect">
            <a:avLst/>
          </a:prstGeom>
          <a:noFill/>
        </p:spPr>
        <p:txBody>
          <a:bodyPr wrap="none" rtlCol="0">
            <a:spAutoFit/>
          </a:bodyPr>
          <a:lstStyle/>
          <a:p>
            <a:r>
              <a:rPr lang="en-AU" dirty="0" smtClean="0">
                <a:solidFill>
                  <a:srgbClr val="FFFF00"/>
                </a:solidFill>
              </a:rPr>
              <a:t>75</a:t>
            </a:r>
            <a:endParaRPr lang="en-AU" dirty="0">
              <a:solidFill>
                <a:srgbClr val="FFFF00"/>
              </a:solidFill>
            </a:endParaRPr>
          </a:p>
        </p:txBody>
      </p:sp>
    </p:spTree>
    <p:extLst>
      <p:ext uri="{BB962C8B-B14F-4D97-AF65-F5344CB8AC3E}">
        <p14:creationId xmlns:p14="http://schemas.microsoft.com/office/powerpoint/2010/main" val="415276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76</a:t>
            </a:r>
            <a:endParaRPr lang="en-AU" dirty="0">
              <a:solidFill>
                <a:srgbClr val="FFFF00"/>
              </a:solidFill>
            </a:endParaRPr>
          </a:p>
        </p:txBody>
      </p:sp>
      <p:sp>
        <p:nvSpPr>
          <p:cNvPr id="5" name="TextBox 4"/>
          <p:cNvSpPr txBox="1"/>
          <p:nvPr/>
        </p:nvSpPr>
        <p:spPr>
          <a:xfrm>
            <a:off x="542416" y="419216"/>
            <a:ext cx="8037074" cy="3046988"/>
          </a:xfrm>
          <a:prstGeom prst="rect">
            <a:avLst/>
          </a:prstGeom>
          <a:solidFill>
            <a:schemeClr val="bg1">
              <a:alpha val="80000"/>
            </a:schemeClr>
          </a:solidFill>
          <a:ln>
            <a:noFill/>
          </a:ln>
          <a:effectLst>
            <a:softEdge rad="127000"/>
          </a:effectLst>
        </p:spPr>
        <p:txBody>
          <a:bodyPr wrap="square" rtlCol="0">
            <a:spAutoFit/>
          </a:bodyPr>
          <a:lstStyle/>
          <a:p>
            <a:r>
              <a:rPr lang="en-US" sz="3200" dirty="0" err="1" smtClean="0"/>
              <a:t>Deut</a:t>
            </a:r>
            <a:r>
              <a:rPr lang="en-US" sz="3200" dirty="0" smtClean="0"/>
              <a:t> 9:10</a:t>
            </a:r>
            <a:r>
              <a:rPr lang="en-US" sz="3200" dirty="0"/>
              <a:t>  And the LORD delivered unto me </a:t>
            </a:r>
            <a:r>
              <a:rPr lang="en-US" sz="3200" b="1" dirty="0">
                <a:solidFill>
                  <a:schemeClr val="accent1">
                    <a:lumMod val="75000"/>
                  </a:schemeClr>
                </a:solidFill>
              </a:rPr>
              <a:t>two tables of stone </a:t>
            </a:r>
            <a:r>
              <a:rPr lang="en-US" sz="3200" dirty="0"/>
              <a:t>written with the finger of God; and on them </a:t>
            </a:r>
            <a:r>
              <a:rPr lang="en-US" sz="3200" i="1" dirty="0"/>
              <a:t>was written</a:t>
            </a:r>
            <a:r>
              <a:rPr lang="en-US" sz="3200" dirty="0"/>
              <a:t> according to all the words, which the LORD </a:t>
            </a:r>
            <a:r>
              <a:rPr lang="en-US" sz="3200" dirty="0" err="1">
                <a:solidFill>
                  <a:schemeClr val="accent1">
                    <a:lumMod val="75000"/>
                  </a:schemeClr>
                </a:solidFill>
              </a:rPr>
              <a:t>spake</a:t>
            </a:r>
            <a:r>
              <a:rPr lang="en-US" sz="3200" dirty="0">
                <a:solidFill>
                  <a:schemeClr val="accent1">
                    <a:lumMod val="75000"/>
                  </a:schemeClr>
                </a:solidFill>
              </a:rPr>
              <a:t> </a:t>
            </a:r>
            <a:r>
              <a:rPr lang="en-US" sz="3200" dirty="0"/>
              <a:t>with you in the mount out of the midst of the </a:t>
            </a:r>
            <a:r>
              <a:rPr lang="en-US" sz="3200" dirty="0">
                <a:solidFill>
                  <a:srgbClr val="FF0000"/>
                </a:solidFill>
              </a:rPr>
              <a:t>fire</a:t>
            </a:r>
            <a:r>
              <a:rPr lang="en-US" sz="3200" dirty="0"/>
              <a:t> in the day of the assembly.</a:t>
            </a:r>
          </a:p>
        </p:txBody>
      </p:sp>
    </p:spTree>
    <p:extLst>
      <p:ext uri="{BB962C8B-B14F-4D97-AF65-F5344CB8AC3E}">
        <p14:creationId xmlns:p14="http://schemas.microsoft.com/office/powerpoint/2010/main" val="415276315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77</a:t>
            </a:r>
            <a:endParaRPr lang="en-AU" dirty="0">
              <a:solidFill>
                <a:srgbClr val="FFFF00"/>
              </a:solidFill>
            </a:endParaRPr>
          </a:p>
        </p:txBody>
      </p:sp>
      <p:sp>
        <p:nvSpPr>
          <p:cNvPr id="5" name="TextBox 4"/>
          <p:cNvSpPr txBox="1"/>
          <p:nvPr/>
        </p:nvSpPr>
        <p:spPr>
          <a:xfrm>
            <a:off x="542416" y="419216"/>
            <a:ext cx="8037074" cy="2062103"/>
          </a:xfrm>
          <a:prstGeom prst="rect">
            <a:avLst/>
          </a:prstGeom>
          <a:solidFill>
            <a:schemeClr val="bg1">
              <a:alpha val="80000"/>
            </a:schemeClr>
          </a:solidFill>
          <a:ln>
            <a:noFill/>
          </a:ln>
          <a:effectLst>
            <a:softEdge rad="127000"/>
          </a:effectLst>
        </p:spPr>
        <p:txBody>
          <a:bodyPr wrap="square" rtlCol="0">
            <a:spAutoFit/>
          </a:bodyPr>
          <a:lstStyle/>
          <a:p>
            <a:r>
              <a:rPr lang="en-US" sz="3200" dirty="0" err="1" smtClean="0"/>
              <a:t>Jer</a:t>
            </a:r>
            <a:r>
              <a:rPr lang="en-US" sz="3200" dirty="0" smtClean="0"/>
              <a:t> 5:14</a:t>
            </a:r>
            <a:r>
              <a:rPr lang="en-US" sz="3200" dirty="0"/>
              <a:t>  Wherefore thus </a:t>
            </a:r>
            <a:r>
              <a:rPr lang="en-US" sz="3200" dirty="0" err="1"/>
              <a:t>saith</a:t>
            </a:r>
            <a:r>
              <a:rPr lang="en-US" sz="3200" dirty="0"/>
              <a:t> the LORD God of hosts, Because ye speak this </a:t>
            </a:r>
            <a:r>
              <a:rPr lang="en-US" sz="3200" dirty="0">
                <a:solidFill>
                  <a:schemeClr val="accent1">
                    <a:lumMod val="75000"/>
                  </a:schemeClr>
                </a:solidFill>
              </a:rPr>
              <a:t>word</a:t>
            </a:r>
            <a:r>
              <a:rPr lang="en-US" sz="3200" dirty="0"/>
              <a:t>, behold, I will make </a:t>
            </a:r>
            <a:r>
              <a:rPr lang="en-US" sz="3200" dirty="0">
                <a:solidFill>
                  <a:schemeClr val="accent1">
                    <a:lumMod val="75000"/>
                  </a:schemeClr>
                </a:solidFill>
              </a:rPr>
              <a:t>my words</a:t>
            </a:r>
            <a:r>
              <a:rPr lang="en-US" sz="3200" dirty="0">
                <a:solidFill>
                  <a:srgbClr val="FF0000"/>
                </a:solidFill>
              </a:rPr>
              <a:t> </a:t>
            </a:r>
            <a:r>
              <a:rPr lang="en-US" sz="3200" dirty="0"/>
              <a:t>in thy mouth </a:t>
            </a:r>
            <a:r>
              <a:rPr lang="en-US" sz="3200" dirty="0">
                <a:solidFill>
                  <a:srgbClr val="FF0000"/>
                </a:solidFill>
              </a:rPr>
              <a:t>fire</a:t>
            </a:r>
            <a:r>
              <a:rPr lang="en-US" sz="3200" dirty="0"/>
              <a:t>, and this people wood, and it shall </a:t>
            </a:r>
            <a:r>
              <a:rPr lang="en-US" sz="3200" dirty="0">
                <a:solidFill>
                  <a:srgbClr val="C00000"/>
                </a:solidFill>
              </a:rPr>
              <a:t>devour</a:t>
            </a:r>
            <a:r>
              <a:rPr lang="en-US" sz="3200" dirty="0"/>
              <a:t> them.</a:t>
            </a:r>
          </a:p>
        </p:txBody>
      </p:sp>
    </p:spTree>
    <p:extLst>
      <p:ext uri="{BB962C8B-B14F-4D97-AF65-F5344CB8AC3E}">
        <p14:creationId xmlns:p14="http://schemas.microsoft.com/office/powerpoint/2010/main" val="41527631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38"/>
            <a:ext cx="9144000" cy="5184576"/>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78</a:t>
            </a:r>
            <a:endParaRPr lang="en-AU" dirty="0">
              <a:solidFill>
                <a:srgbClr val="FFFF00"/>
              </a:solidFill>
            </a:endParaRPr>
          </a:p>
        </p:txBody>
      </p:sp>
      <p:sp>
        <p:nvSpPr>
          <p:cNvPr id="5" name="TextBox 4"/>
          <p:cNvSpPr txBox="1"/>
          <p:nvPr/>
        </p:nvSpPr>
        <p:spPr>
          <a:xfrm>
            <a:off x="542416" y="123478"/>
            <a:ext cx="8037074" cy="5016758"/>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a:t> </a:t>
            </a:r>
            <a:r>
              <a:rPr lang="en-US" sz="3200" b="1" dirty="0" smtClean="0"/>
              <a:t>Now let’s apply what we have learned to this very interesting statement in Revelation 20.</a:t>
            </a:r>
          </a:p>
          <a:p>
            <a:pPr algn="just"/>
            <a:r>
              <a:rPr lang="en-US" sz="3200" dirty="0"/>
              <a:t>Rev 20:7  And when the thousand years are expired, Satan shall be loosed out of his prison, </a:t>
            </a:r>
          </a:p>
          <a:p>
            <a:pPr algn="just"/>
            <a:r>
              <a:rPr lang="en-US" sz="3200" dirty="0"/>
              <a:t>Rev 20:8  And shall go out to deceive the nations which are in the four quarters of the earth, Gog and Magog, to gather them together to battle: the number of whom </a:t>
            </a:r>
            <a:r>
              <a:rPr lang="en-US" sz="3200" i="1" dirty="0"/>
              <a:t>is</a:t>
            </a:r>
            <a:r>
              <a:rPr lang="en-US" sz="3200" dirty="0"/>
              <a:t> as the sand of the sea. </a:t>
            </a:r>
          </a:p>
        </p:txBody>
      </p:sp>
    </p:spTree>
    <p:extLst>
      <p:ext uri="{BB962C8B-B14F-4D97-AF65-F5344CB8AC3E}">
        <p14:creationId xmlns:p14="http://schemas.microsoft.com/office/powerpoint/2010/main" val="41527631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79</a:t>
            </a:r>
            <a:endParaRPr lang="en-AU" dirty="0">
              <a:solidFill>
                <a:srgbClr val="FFFF00"/>
              </a:solidFill>
            </a:endParaRPr>
          </a:p>
        </p:txBody>
      </p:sp>
      <p:sp>
        <p:nvSpPr>
          <p:cNvPr id="5" name="TextBox 4"/>
          <p:cNvSpPr txBox="1"/>
          <p:nvPr/>
        </p:nvSpPr>
        <p:spPr>
          <a:xfrm>
            <a:off x="542416" y="123478"/>
            <a:ext cx="8037074" cy="5016758"/>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Rev </a:t>
            </a:r>
            <a:r>
              <a:rPr lang="en-US" sz="3200" dirty="0"/>
              <a:t>20:9  And they went up on the breadth of the earth, and compassed the camp of the saints about, and the beloved city: and </a:t>
            </a:r>
            <a:r>
              <a:rPr lang="en-US" sz="3200" dirty="0">
                <a:solidFill>
                  <a:srgbClr val="FF0000"/>
                </a:solidFill>
              </a:rPr>
              <a:t>fire</a:t>
            </a:r>
            <a:r>
              <a:rPr lang="en-US" sz="3200" dirty="0"/>
              <a:t> came down from God out of heaven, and </a:t>
            </a:r>
            <a:r>
              <a:rPr lang="en-US" sz="3200" dirty="0">
                <a:solidFill>
                  <a:srgbClr val="C00000"/>
                </a:solidFill>
              </a:rPr>
              <a:t>devoured</a:t>
            </a:r>
            <a:r>
              <a:rPr lang="en-US" sz="3200" dirty="0"/>
              <a:t> them. </a:t>
            </a:r>
          </a:p>
          <a:p>
            <a:pPr algn="just"/>
            <a:r>
              <a:rPr lang="en-US" sz="3200" dirty="0"/>
              <a:t>Rev 20:10  And the devil that </a:t>
            </a:r>
            <a:r>
              <a:rPr lang="en-US" sz="3200" dirty="0">
                <a:solidFill>
                  <a:srgbClr val="FF0000"/>
                </a:solidFill>
              </a:rPr>
              <a:t>deceived</a:t>
            </a:r>
            <a:r>
              <a:rPr lang="en-US" sz="3200" dirty="0"/>
              <a:t> them was cast into the </a:t>
            </a:r>
            <a:r>
              <a:rPr lang="en-US" sz="3200" dirty="0">
                <a:solidFill>
                  <a:srgbClr val="FF0000"/>
                </a:solidFill>
              </a:rPr>
              <a:t>lake of fire </a:t>
            </a:r>
            <a:r>
              <a:rPr lang="en-US" sz="3200" dirty="0"/>
              <a:t>and brimstone, where the beast and the false prophet </a:t>
            </a:r>
            <a:r>
              <a:rPr lang="en-US" sz="3200" i="1" dirty="0"/>
              <a:t>are,</a:t>
            </a:r>
            <a:r>
              <a:rPr lang="en-US" sz="3200" dirty="0"/>
              <a:t> and shall be tormented day and night for ever and ever</a:t>
            </a:r>
            <a:r>
              <a:rPr lang="en-US" sz="3200" dirty="0" smtClean="0"/>
              <a:t>.</a:t>
            </a:r>
            <a:endParaRPr lang="en-US" sz="3200" dirty="0"/>
          </a:p>
        </p:txBody>
      </p:sp>
    </p:spTree>
    <p:extLst>
      <p:ext uri="{BB962C8B-B14F-4D97-AF65-F5344CB8AC3E}">
        <p14:creationId xmlns:p14="http://schemas.microsoft.com/office/powerpoint/2010/main" val="508206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923678"/>
            <a:ext cx="6624736" cy="1815882"/>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Mat 10:28</a:t>
            </a:r>
            <a:r>
              <a:rPr lang="en-US" sz="2800" b="1" dirty="0"/>
              <a:t>  And fear not them which kill the body, but are not able to kill the soul: but rather fear him which is able to destroy both soul and body in </a:t>
            </a:r>
            <a:r>
              <a:rPr lang="en-US" sz="2800" b="1" dirty="0">
                <a:solidFill>
                  <a:srgbClr val="FF0000"/>
                </a:solidFill>
              </a:rPr>
              <a:t>hell</a:t>
            </a:r>
            <a:r>
              <a:rPr lang="en-US" sz="2800" b="1" dirty="0"/>
              <a:t>.</a:t>
            </a:r>
            <a:endParaRPr lang="en-AU" sz="2800" b="1" dirty="0"/>
          </a:p>
        </p:txBody>
      </p:sp>
      <p:sp>
        <p:nvSpPr>
          <p:cNvPr id="9" name="TextBox 8"/>
          <p:cNvSpPr txBox="1"/>
          <p:nvPr/>
        </p:nvSpPr>
        <p:spPr>
          <a:xfrm>
            <a:off x="4434788" y="3867894"/>
            <a:ext cx="497252" cy="830997"/>
          </a:xfrm>
          <a:prstGeom prst="rect">
            <a:avLst/>
          </a:prstGeom>
          <a:noFill/>
        </p:spPr>
        <p:txBody>
          <a:bodyPr wrap="none" rtlCol="0">
            <a:spAutoFit/>
          </a:bodyPr>
          <a:lstStyle/>
          <a:p>
            <a:r>
              <a:rPr lang="en-AU" sz="4800" dirty="0"/>
              <a:t>4</a:t>
            </a:r>
          </a:p>
        </p:txBody>
      </p:sp>
      <p:sp>
        <p:nvSpPr>
          <p:cNvPr id="6" name="TextBox 5"/>
          <p:cNvSpPr txBox="1"/>
          <p:nvPr/>
        </p:nvSpPr>
        <p:spPr>
          <a:xfrm>
            <a:off x="8748464" y="4794706"/>
            <a:ext cx="301686" cy="369332"/>
          </a:xfrm>
          <a:prstGeom prst="rect">
            <a:avLst/>
          </a:prstGeom>
          <a:noFill/>
        </p:spPr>
        <p:txBody>
          <a:bodyPr wrap="none" rtlCol="0">
            <a:spAutoFit/>
          </a:bodyPr>
          <a:lstStyle/>
          <a:p>
            <a:r>
              <a:rPr lang="en-AU" dirty="0">
                <a:solidFill>
                  <a:srgbClr val="FFFF00"/>
                </a:solidFill>
              </a:rPr>
              <a:t>8</a:t>
            </a: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80</a:t>
            </a:r>
            <a:endParaRPr lang="en-AU" dirty="0">
              <a:solidFill>
                <a:srgbClr val="FFFF00"/>
              </a:solidFill>
            </a:endParaRPr>
          </a:p>
        </p:txBody>
      </p:sp>
      <p:sp>
        <p:nvSpPr>
          <p:cNvPr id="5" name="TextBox 4"/>
          <p:cNvSpPr txBox="1"/>
          <p:nvPr/>
        </p:nvSpPr>
        <p:spPr>
          <a:xfrm>
            <a:off x="542416" y="483518"/>
            <a:ext cx="8037074" cy="1077218"/>
          </a:xfrm>
          <a:prstGeom prst="rect">
            <a:avLst/>
          </a:prstGeom>
          <a:solidFill>
            <a:schemeClr val="bg1">
              <a:alpha val="80000"/>
            </a:schemeClr>
          </a:solidFill>
          <a:ln>
            <a:noFill/>
          </a:ln>
          <a:effectLst>
            <a:softEdge rad="127000"/>
          </a:effectLst>
        </p:spPr>
        <p:txBody>
          <a:bodyPr wrap="square" rtlCol="0">
            <a:spAutoFit/>
          </a:bodyPr>
          <a:lstStyle/>
          <a:p>
            <a:pPr algn="ctr"/>
            <a:r>
              <a:rPr lang="en-US" sz="3200" b="1" dirty="0"/>
              <a:t>Pro 18:7  A fool's </a:t>
            </a:r>
            <a:r>
              <a:rPr lang="en-US" sz="3200" b="1" dirty="0">
                <a:solidFill>
                  <a:srgbClr val="FF0000"/>
                </a:solidFill>
              </a:rPr>
              <a:t>mouth</a:t>
            </a:r>
            <a:r>
              <a:rPr lang="en-US" sz="3200" b="1" dirty="0"/>
              <a:t> </a:t>
            </a:r>
            <a:r>
              <a:rPr lang="en-US" sz="3200" b="1" i="1" dirty="0"/>
              <a:t>is</a:t>
            </a:r>
            <a:r>
              <a:rPr lang="en-US" sz="3200" b="1" dirty="0"/>
              <a:t> his destruction, and his </a:t>
            </a:r>
            <a:r>
              <a:rPr lang="en-US" sz="3200" b="1" dirty="0">
                <a:solidFill>
                  <a:srgbClr val="FF0000"/>
                </a:solidFill>
              </a:rPr>
              <a:t>lips</a:t>
            </a:r>
            <a:r>
              <a:rPr lang="en-US" sz="3200" b="1" dirty="0"/>
              <a:t> </a:t>
            </a:r>
            <a:r>
              <a:rPr lang="en-US" sz="3200" b="1" i="1" dirty="0"/>
              <a:t>are</a:t>
            </a:r>
            <a:r>
              <a:rPr lang="en-US" sz="3200" b="1" dirty="0"/>
              <a:t> the snare of his soul. </a:t>
            </a:r>
            <a:endParaRPr lang="en-AU" sz="3200" b="1" dirty="0"/>
          </a:p>
        </p:txBody>
      </p:sp>
      <p:sp>
        <p:nvSpPr>
          <p:cNvPr id="6" name="Rectangle 5"/>
          <p:cNvSpPr/>
          <p:nvPr/>
        </p:nvSpPr>
        <p:spPr>
          <a:xfrm>
            <a:off x="683568" y="1707654"/>
            <a:ext cx="7776864" cy="1077218"/>
          </a:xfrm>
          <a:prstGeom prst="rect">
            <a:avLst/>
          </a:prstGeom>
          <a:solidFill>
            <a:schemeClr val="bg1"/>
          </a:solidFill>
          <a:effectLst>
            <a:softEdge rad="127000"/>
          </a:effectLst>
        </p:spPr>
        <p:txBody>
          <a:bodyPr wrap="square">
            <a:spAutoFit/>
          </a:bodyPr>
          <a:lstStyle/>
          <a:p>
            <a:pPr algn="just"/>
            <a:r>
              <a:rPr lang="en-US" sz="3200" dirty="0" smtClean="0"/>
              <a:t>Rev 20:9 And </a:t>
            </a:r>
            <a:r>
              <a:rPr lang="en-US" sz="3200" dirty="0"/>
              <a:t>the devil that </a:t>
            </a:r>
            <a:r>
              <a:rPr lang="en-US" sz="3200" b="1" dirty="0">
                <a:solidFill>
                  <a:srgbClr val="FF0000"/>
                </a:solidFill>
              </a:rPr>
              <a:t>deceived</a:t>
            </a:r>
            <a:r>
              <a:rPr lang="en-US" sz="3200" dirty="0"/>
              <a:t> them was cast into the </a:t>
            </a:r>
            <a:r>
              <a:rPr lang="en-US" sz="3200" b="1" dirty="0">
                <a:solidFill>
                  <a:srgbClr val="FF0000"/>
                </a:solidFill>
              </a:rPr>
              <a:t>lake of fire </a:t>
            </a:r>
            <a:r>
              <a:rPr lang="en-US" sz="3200" dirty="0"/>
              <a:t>and brimstone</a:t>
            </a:r>
            <a:endParaRPr lang="en-AU" sz="3200" dirty="0"/>
          </a:p>
        </p:txBody>
      </p:sp>
      <p:sp>
        <p:nvSpPr>
          <p:cNvPr id="7" name="Rectangle 6"/>
          <p:cNvSpPr/>
          <p:nvPr/>
        </p:nvSpPr>
        <p:spPr>
          <a:xfrm>
            <a:off x="611560" y="2883589"/>
            <a:ext cx="7967930" cy="1938992"/>
          </a:xfrm>
          <a:prstGeom prst="rect">
            <a:avLst/>
          </a:prstGeom>
          <a:solidFill>
            <a:schemeClr val="bg1"/>
          </a:solidFill>
          <a:effectLst>
            <a:softEdge rad="127000"/>
          </a:effectLst>
        </p:spPr>
        <p:txBody>
          <a:bodyPr wrap="square">
            <a:spAutoFit/>
          </a:bodyPr>
          <a:lstStyle/>
          <a:p>
            <a:pPr algn="just"/>
            <a:r>
              <a:rPr lang="en-US" sz="2400" dirty="0" err="1"/>
              <a:t>Eze</a:t>
            </a:r>
            <a:r>
              <a:rPr lang="en-US" sz="2400" dirty="0"/>
              <a:t> 28:18  Thou hast defiled thy sanctuaries by the multitude of thine </a:t>
            </a:r>
            <a:r>
              <a:rPr lang="en-US" sz="2400" b="1" dirty="0">
                <a:solidFill>
                  <a:srgbClr val="FF0000"/>
                </a:solidFill>
              </a:rPr>
              <a:t>iniquities</a:t>
            </a:r>
            <a:r>
              <a:rPr lang="en-US" sz="2400" dirty="0"/>
              <a:t>, by the iniquity of thy </a:t>
            </a:r>
            <a:r>
              <a:rPr lang="en-US" sz="2400" b="1" dirty="0" err="1">
                <a:solidFill>
                  <a:srgbClr val="FF0000"/>
                </a:solidFill>
              </a:rPr>
              <a:t>traffick</a:t>
            </a:r>
            <a:r>
              <a:rPr lang="en-US" sz="2400" dirty="0"/>
              <a:t>; therefore will I bring forth </a:t>
            </a:r>
            <a:r>
              <a:rPr lang="en-US" sz="2400" b="1" dirty="0">
                <a:solidFill>
                  <a:srgbClr val="FF0000"/>
                </a:solidFill>
              </a:rPr>
              <a:t>a fire </a:t>
            </a:r>
            <a:r>
              <a:rPr lang="en-US" sz="2400" dirty="0"/>
              <a:t>from the midst of thee, it shall </a:t>
            </a:r>
            <a:r>
              <a:rPr lang="en-US" sz="2400" b="1" dirty="0">
                <a:solidFill>
                  <a:srgbClr val="FF0000"/>
                </a:solidFill>
              </a:rPr>
              <a:t>devour</a:t>
            </a:r>
            <a:r>
              <a:rPr lang="en-US" sz="2400" dirty="0"/>
              <a:t> thee, and I will bring thee to </a:t>
            </a:r>
            <a:r>
              <a:rPr lang="en-US" sz="2400" b="1" dirty="0">
                <a:solidFill>
                  <a:srgbClr val="FF0000"/>
                </a:solidFill>
              </a:rPr>
              <a:t>ashes</a:t>
            </a:r>
            <a:r>
              <a:rPr lang="en-US" sz="2400" dirty="0"/>
              <a:t> upon the earth in the sight of all them that behold thee. </a:t>
            </a:r>
            <a:endParaRPr lang="en-AU" sz="2400" dirty="0"/>
          </a:p>
        </p:txBody>
      </p:sp>
    </p:spTree>
    <p:extLst>
      <p:ext uri="{BB962C8B-B14F-4D97-AF65-F5344CB8AC3E}">
        <p14:creationId xmlns:p14="http://schemas.microsoft.com/office/powerpoint/2010/main" val="415276315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81</a:t>
            </a:r>
            <a:endParaRPr lang="en-AU" dirty="0">
              <a:solidFill>
                <a:srgbClr val="FFFF00"/>
              </a:solidFill>
            </a:endParaRPr>
          </a:p>
        </p:txBody>
      </p:sp>
      <p:sp>
        <p:nvSpPr>
          <p:cNvPr id="5" name="TextBox 4"/>
          <p:cNvSpPr txBox="1"/>
          <p:nvPr/>
        </p:nvSpPr>
        <p:spPr>
          <a:xfrm>
            <a:off x="542416" y="419216"/>
            <a:ext cx="8037074" cy="1938992"/>
          </a:xfrm>
          <a:prstGeom prst="rect">
            <a:avLst/>
          </a:prstGeom>
          <a:solidFill>
            <a:schemeClr val="bg1">
              <a:alpha val="80000"/>
            </a:schemeClr>
          </a:solidFill>
          <a:ln>
            <a:noFill/>
          </a:ln>
          <a:effectLst>
            <a:softEdge rad="127000"/>
          </a:effectLst>
        </p:spPr>
        <p:txBody>
          <a:bodyPr wrap="square" rtlCol="0">
            <a:spAutoFit/>
          </a:bodyPr>
          <a:lstStyle/>
          <a:p>
            <a:pPr algn="ctr"/>
            <a:r>
              <a:rPr lang="en-AU" sz="2800" b="1" dirty="0" smtClean="0"/>
              <a:t>Can you now explain to me what this verse means?</a:t>
            </a:r>
          </a:p>
          <a:p>
            <a:pPr algn="ctr"/>
            <a:r>
              <a:rPr lang="en-AU" sz="2800" b="1" dirty="0" smtClean="0"/>
              <a:t> </a:t>
            </a:r>
          </a:p>
          <a:p>
            <a:pPr algn="ctr"/>
            <a:r>
              <a:rPr lang="en-US" sz="3200" dirty="0" err="1" smtClean="0"/>
              <a:t>Heb</a:t>
            </a:r>
            <a:r>
              <a:rPr lang="en-US" sz="3200" dirty="0" smtClean="0"/>
              <a:t> </a:t>
            </a:r>
            <a:r>
              <a:rPr lang="en-US" sz="3200" dirty="0"/>
              <a:t>12:29  For our </a:t>
            </a:r>
            <a:r>
              <a:rPr lang="en-US" sz="3200" b="1" dirty="0"/>
              <a:t>God</a:t>
            </a:r>
            <a:r>
              <a:rPr lang="en-US" sz="3200" dirty="0"/>
              <a:t> </a:t>
            </a:r>
            <a:r>
              <a:rPr lang="en-US" sz="3200" i="1" dirty="0"/>
              <a:t>is</a:t>
            </a:r>
            <a:r>
              <a:rPr lang="en-US" sz="3200" dirty="0"/>
              <a:t> a consuming </a:t>
            </a:r>
            <a:r>
              <a:rPr lang="en-US" sz="3200" b="1" dirty="0">
                <a:solidFill>
                  <a:srgbClr val="FF0000"/>
                </a:solidFill>
                <a:effectLst>
                  <a:outerShdw blurRad="38100" dist="38100" dir="2700000" algn="tl">
                    <a:srgbClr val="000000">
                      <a:alpha val="43137"/>
                    </a:srgbClr>
                  </a:outerShdw>
                </a:effectLst>
              </a:rPr>
              <a:t>fire</a:t>
            </a:r>
            <a:r>
              <a:rPr lang="en-US" sz="3200" dirty="0"/>
              <a:t>.</a:t>
            </a:r>
          </a:p>
          <a:p>
            <a:pPr algn="ctr"/>
            <a:endParaRPr lang="en-AU" sz="3200" dirty="0"/>
          </a:p>
        </p:txBody>
      </p:sp>
    </p:spTree>
    <p:extLst>
      <p:ext uri="{BB962C8B-B14F-4D97-AF65-F5344CB8AC3E}">
        <p14:creationId xmlns:p14="http://schemas.microsoft.com/office/powerpoint/2010/main" val="319192987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82</a:t>
            </a:r>
            <a:endParaRPr lang="en-AU" dirty="0">
              <a:solidFill>
                <a:srgbClr val="FFFF00"/>
              </a:solidFill>
            </a:endParaRPr>
          </a:p>
        </p:txBody>
      </p:sp>
      <p:sp>
        <p:nvSpPr>
          <p:cNvPr id="5" name="TextBox 4"/>
          <p:cNvSpPr txBox="1"/>
          <p:nvPr/>
        </p:nvSpPr>
        <p:spPr>
          <a:xfrm>
            <a:off x="542416" y="419216"/>
            <a:ext cx="8037074" cy="452431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a:t> </a:t>
            </a:r>
            <a:r>
              <a:rPr lang="en-AU" sz="3200" b="1" dirty="0" smtClean="0"/>
              <a:t>Either God’s word will devour the sin in us – purify us like gold in the fire or</a:t>
            </a:r>
          </a:p>
          <a:p>
            <a:pPr algn="just"/>
            <a:r>
              <a:rPr lang="en-AU" sz="3200" b="1" dirty="0" smtClean="0"/>
              <a:t>If we reject God’s word now, coals of fire will devour us if we stand before Him at the end of the thousand years. </a:t>
            </a:r>
          </a:p>
          <a:p>
            <a:pPr algn="just"/>
            <a:endParaRPr lang="en-AU" sz="3200" b="1" dirty="0"/>
          </a:p>
          <a:p>
            <a:pPr marL="457200" indent="-457200" algn="just">
              <a:buFont typeface="Arial" panose="020B0604020202020204" pitchFamily="34" charset="0"/>
              <a:buChar char="•"/>
            </a:pPr>
            <a:r>
              <a:rPr lang="en-AU" sz="3200" b="1" dirty="0" smtClean="0"/>
              <a:t>I do not believe God will literally burn His children. Their own torment – coals of fire – will, when convicted by His word – fire.</a:t>
            </a:r>
            <a:endParaRPr lang="en-AU" sz="3200" b="1" dirty="0"/>
          </a:p>
        </p:txBody>
      </p:sp>
    </p:spTree>
    <p:extLst>
      <p:ext uri="{BB962C8B-B14F-4D97-AF65-F5344CB8AC3E}">
        <p14:creationId xmlns:p14="http://schemas.microsoft.com/office/powerpoint/2010/main" val="6838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circle(in)">
                                      <p:cBhvr>
                                        <p:cTn id="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83</a:t>
            </a:r>
            <a:endParaRPr lang="en-AU" dirty="0">
              <a:solidFill>
                <a:srgbClr val="FFFF00"/>
              </a:solidFill>
            </a:endParaRPr>
          </a:p>
        </p:txBody>
      </p:sp>
      <p:sp>
        <p:nvSpPr>
          <p:cNvPr id="5" name="TextBox 4"/>
          <p:cNvSpPr txBox="1"/>
          <p:nvPr/>
        </p:nvSpPr>
        <p:spPr>
          <a:xfrm>
            <a:off x="542416" y="419216"/>
            <a:ext cx="8037074" cy="2062103"/>
          </a:xfrm>
          <a:prstGeom prst="rect">
            <a:avLst/>
          </a:prstGeom>
          <a:solidFill>
            <a:schemeClr val="bg1">
              <a:alpha val="80000"/>
            </a:schemeClr>
          </a:solidFill>
          <a:ln>
            <a:noFill/>
          </a:ln>
          <a:effectLst>
            <a:softEdge rad="127000"/>
          </a:effectLst>
        </p:spPr>
        <p:txBody>
          <a:bodyPr wrap="square" rtlCol="0">
            <a:spAutoFit/>
          </a:bodyPr>
          <a:lstStyle/>
          <a:p>
            <a:pPr algn="just"/>
            <a:r>
              <a:rPr lang="en-US" sz="3200" b="1" dirty="0" smtClean="0"/>
              <a:t>Men’s hearts will fail them in the presence of God Almighty and the Lamb. Thus our God is a consuming fire. His word will purify or devour: the choice is ours.</a:t>
            </a:r>
          </a:p>
        </p:txBody>
      </p:sp>
    </p:spTree>
    <p:extLst>
      <p:ext uri="{BB962C8B-B14F-4D97-AF65-F5344CB8AC3E}">
        <p14:creationId xmlns:p14="http://schemas.microsoft.com/office/powerpoint/2010/main" val="308161907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84</a:t>
            </a:r>
            <a:endParaRPr lang="en-AU" dirty="0">
              <a:solidFill>
                <a:srgbClr val="FFFF00"/>
              </a:solidFill>
            </a:endParaRPr>
          </a:p>
        </p:txBody>
      </p:sp>
      <p:sp>
        <p:nvSpPr>
          <p:cNvPr id="5" name="TextBox 4"/>
          <p:cNvSpPr txBox="1"/>
          <p:nvPr/>
        </p:nvSpPr>
        <p:spPr>
          <a:xfrm>
            <a:off x="542416" y="419216"/>
            <a:ext cx="8037074" cy="452431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dirty="0" smtClean="0"/>
              <a:t>John 8:9  And they which </a:t>
            </a:r>
            <a:r>
              <a:rPr lang="en-US" sz="3200" b="1" dirty="0" smtClean="0">
                <a:solidFill>
                  <a:schemeClr val="accent1">
                    <a:lumMod val="75000"/>
                  </a:schemeClr>
                </a:solidFill>
              </a:rPr>
              <a:t>heard</a:t>
            </a:r>
            <a:r>
              <a:rPr lang="en-US" sz="3200" dirty="0" smtClean="0"/>
              <a:t> </a:t>
            </a:r>
            <a:r>
              <a:rPr lang="en-US" sz="3200" i="1" dirty="0" smtClean="0"/>
              <a:t>it,</a:t>
            </a:r>
            <a:r>
              <a:rPr lang="en-US" sz="3200" dirty="0" smtClean="0"/>
              <a:t> being </a:t>
            </a:r>
            <a:r>
              <a:rPr lang="en-US" sz="3200" b="1" dirty="0" smtClean="0">
                <a:solidFill>
                  <a:srgbClr val="C00000"/>
                </a:solidFill>
              </a:rPr>
              <a:t>convicted</a:t>
            </a:r>
            <a:r>
              <a:rPr lang="en-US" sz="3200" dirty="0" smtClean="0"/>
              <a:t> by </a:t>
            </a:r>
            <a:r>
              <a:rPr lang="en-US" sz="3200" i="1" dirty="0" smtClean="0"/>
              <a:t>their own</a:t>
            </a:r>
            <a:r>
              <a:rPr lang="en-US" sz="3200" dirty="0" smtClean="0"/>
              <a:t> </a:t>
            </a:r>
            <a:r>
              <a:rPr lang="en-US" sz="3200" b="1" dirty="0" smtClean="0">
                <a:solidFill>
                  <a:srgbClr val="FF0000"/>
                </a:solidFill>
              </a:rPr>
              <a:t>conscience</a:t>
            </a:r>
            <a:r>
              <a:rPr lang="en-US" sz="3200" dirty="0" smtClean="0"/>
              <a:t>, went out one by one, beginning at the eldest, </a:t>
            </a:r>
            <a:r>
              <a:rPr lang="en-US" sz="3200" i="1" dirty="0" smtClean="0"/>
              <a:t>even</a:t>
            </a:r>
            <a:r>
              <a:rPr lang="en-US" sz="3200" dirty="0" smtClean="0"/>
              <a:t> unto the last: and Jesus was left alone, and the woman standing in the midst.</a:t>
            </a:r>
          </a:p>
          <a:p>
            <a:pPr algn="just"/>
            <a:endParaRPr lang="en-US" sz="3200" dirty="0"/>
          </a:p>
          <a:p>
            <a:pPr algn="just"/>
            <a:r>
              <a:rPr lang="en-US" sz="3200" dirty="0" smtClean="0"/>
              <a:t>These men could not remain in the presence of the Word when convicted of their sin. So shall it be on that great day.  </a:t>
            </a:r>
          </a:p>
        </p:txBody>
      </p:sp>
    </p:spTree>
    <p:extLst>
      <p:ext uri="{BB962C8B-B14F-4D97-AF65-F5344CB8AC3E}">
        <p14:creationId xmlns:p14="http://schemas.microsoft.com/office/powerpoint/2010/main" val="63668784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9511" y="627534"/>
            <a:ext cx="8953441" cy="3046988"/>
          </a:xfrm>
          <a:prstGeom prst="rect">
            <a:avLst/>
          </a:prstGeom>
          <a:solidFill>
            <a:schemeClr val="bg1">
              <a:alpha val="80000"/>
            </a:schemeClr>
          </a:solidFill>
          <a:ln>
            <a:noFill/>
          </a:ln>
          <a:effectLst>
            <a:softEdge rad="127000"/>
          </a:effectLst>
        </p:spPr>
        <p:txBody>
          <a:bodyPr wrap="square" rtlCol="0">
            <a:spAutoFit/>
          </a:bodyPr>
          <a:lstStyle/>
          <a:p>
            <a:r>
              <a:rPr lang="en-AU" sz="3200" dirty="0"/>
              <a:t>The tradition </a:t>
            </a:r>
            <a:r>
              <a:rPr lang="en-AU" sz="3200" dirty="0" smtClean="0"/>
              <a:t>of hell has </a:t>
            </a:r>
            <a:r>
              <a:rPr lang="en-AU" sz="3200" dirty="0"/>
              <a:t>gone up in flames in the light of testimony of Scripture</a:t>
            </a:r>
            <a:r>
              <a:rPr lang="en-AU" sz="3200" dirty="0" smtClean="0"/>
              <a:t>. </a:t>
            </a:r>
            <a:r>
              <a:rPr lang="en-AU" sz="3200" dirty="0" smtClean="0">
                <a:solidFill>
                  <a:srgbClr val="FF0000"/>
                </a:solidFill>
              </a:rPr>
              <a:t>Fire</a:t>
            </a:r>
            <a:r>
              <a:rPr lang="en-AU" sz="3200" dirty="0" smtClean="0"/>
              <a:t> will come down from God out of heaven, and devour them; just as we found in Jeremiah - “</a:t>
            </a:r>
            <a:r>
              <a:rPr lang="en-US" sz="3200" dirty="0" smtClean="0"/>
              <a:t>Because </a:t>
            </a:r>
            <a:r>
              <a:rPr lang="en-US" sz="3200" dirty="0"/>
              <a:t>ye speak this </a:t>
            </a:r>
            <a:r>
              <a:rPr lang="en-US" sz="3200" dirty="0">
                <a:solidFill>
                  <a:schemeClr val="accent1">
                    <a:lumMod val="75000"/>
                  </a:schemeClr>
                </a:solidFill>
              </a:rPr>
              <a:t>word</a:t>
            </a:r>
            <a:r>
              <a:rPr lang="en-US" sz="3200" dirty="0"/>
              <a:t>, behold, I will make </a:t>
            </a:r>
            <a:r>
              <a:rPr lang="en-US" sz="3200" dirty="0">
                <a:solidFill>
                  <a:schemeClr val="accent1">
                    <a:lumMod val="75000"/>
                  </a:schemeClr>
                </a:solidFill>
              </a:rPr>
              <a:t>my words</a:t>
            </a:r>
            <a:r>
              <a:rPr lang="en-US" sz="3200" dirty="0">
                <a:solidFill>
                  <a:srgbClr val="FF0000"/>
                </a:solidFill>
              </a:rPr>
              <a:t> </a:t>
            </a:r>
            <a:r>
              <a:rPr lang="en-US" sz="3200" dirty="0"/>
              <a:t>in thy mouth </a:t>
            </a:r>
            <a:r>
              <a:rPr lang="en-US" sz="3200" dirty="0">
                <a:solidFill>
                  <a:srgbClr val="FF0000"/>
                </a:solidFill>
              </a:rPr>
              <a:t>fire</a:t>
            </a:r>
            <a:r>
              <a:rPr lang="en-US" sz="3200" dirty="0"/>
              <a:t>, and this people wood, and it shall </a:t>
            </a:r>
            <a:r>
              <a:rPr lang="en-US" sz="3200" dirty="0">
                <a:solidFill>
                  <a:srgbClr val="C00000"/>
                </a:solidFill>
              </a:rPr>
              <a:t>devour</a:t>
            </a:r>
            <a:r>
              <a:rPr lang="en-US" sz="3200" dirty="0"/>
              <a:t> </a:t>
            </a:r>
            <a:r>
              <a:rPr lang="en-US" sz="3200" dirty="0" smtClean="0"/>
              <a:t>them</a:t>
            </a:r>
            <a:r>
              <a:rPr lang="en-AU" sz="3200" dirty="0" smtClean="0"/>
              <a:t>.” </a:t>
            </a:r>
            <a:endParaRPr lang="en-AU" sz="3200" dirty="0"/>
          </a:p>
        </p:txBody>
      </p:sp>
      <p:sp>
        <p:nvSpPr>
          <p:cNvPr id="5" name="TextBox 4"/>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85</a:t>
            </a:r>
            <a:endParaRPr lang="en-AU" dirty="0">
              <a:solidFill>
                <a:srgbClr val="FFFF00"/>
              </a:solidFill>
            </a:endParaRPr>
          </a:p>
        </p:txBody>
      </p:sp>
    </p:spTree>
    <p:extLst>
      <p:ext uri="{BB962C8B-B14F-4D97-AF65-F5344CB8AC3E}">
        <p14:creationId xmlns:p14="http://schemas.microsoft.com/office/powerpoint/2010/main" val="314206236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79511" y="1241341"/>
            <a:ext cx="8953441" cy="3046988"/>
          </a:xfrm>
          <a:prstGeom prst="rect">
            <a:avLst/>
          </a:prstGeom>
          <a:solidFill>
            <a:schemeClr val="bg1">
              <a:alpha val="80000"/>
            </a:schemeClr>
          </a:solidFill>
          <a:ln>
            <a:noFill/>
          </a:ln>
          <a:effectLst>
            <a:softEdge rad="127000"/>
          </a:effectLst>
        </p:spPr>
        <p:txBody>
          <a:bodyPr wrap="square" rtlCol="0">
            <a:spAutoFit/>
          </a:bodyPr>
          <a:lstStyle/>
          <a:p>
            <a:pPr algn="just"/>
            <a:endParaRPr lang="en-AU" sz="3200" b="1" dirty="0" smtClean="0"/>
          </a:p>
          <a:p>
            <a:pPr algn="just"/>
            <a:endParaRPr lang="en-AU" sz="3200" b="1" dirty="0"/>
          </a:p>
          <a:p>
            <a:pPr algn="just"/>
            <a:endParaRPr lang="en-AU" sz="3200" b="1" dirty="0" smtClean="0"/>
          </a:p>
          <a:p>
            <a:pPr algn="just"/>
            <a:endParaRPr lang="en-AU" sz="3200" b="1" dirty="0"/>
          </a:p>
          <a:p>
            <a:pPr algn="just"/>
            <a:endParaRPr lang="en-AU" sz="3200" b="1" dirty="0" smtClean="0"/>
          </a:p>
          <a:p>
            <a:pPr algn="just"/>
            <a:endParaRPr lang="en-AU" sz="3200" b="1" dirty="0"/>
          </a:p>
        </p:txBody>
      </p:sp>
      <p:sp>
        <p:nvSpPr>
          <p:cNvPr id="10" name="TextBox 9"/>
          <p:cNvSpPr txBox="1"/>
          <p:nvPr/>
        </p:nvSpPr>
        <p:spPr>
          <a:xfrm>
            <a:off x="683568" y="1419622"/>
            <a:ext cx="7920880" cy="2554545"/>
          </a:xfrm>
          <a:prstGeom prst="rect">
            <a:avLst/>
          </a:prstGeom>
          <a:noFill/>
        </p:spPr>
        <p:txBody>
          <a:bodyPr wrap="square" rtlCol="0">
            <a:spAutoFit/>
          </a:bodyPr>
          <a:lstStyle/>
          <a:p>
            <a:pPr algn="just"/>
            <a:r>
              <a:rPr lang="en-AU" sz="3200" dirty="0" smtClean="0"/>
              <a:t>May we take comfort from these words this morning, and allow God to do His good work in us through the baptism of fire, to His honour and glory, and to the saving of our souls. Amen.</a:t>
            </a:r>
            <a:endParaRPr lang="en-AU" sz="3200" dirty="0"/>
          </a:p>
        </p:txBody>
      </p:sp>
      <p:sp>
        <p:nvSpPr>
          <p:cNvPr id="11" name="TextBox 10"/>
          <p:cNvSpPr txBox="1"/>
          <p:nvPr/>
        </p:nvSpPr>
        <p:spPr>
          <a:xfrm>
            <a:off x="8748464" y="4794706"/>
            <a:ext cx="418704" cy="369332"/>
          </a:xfrm>
          <a:prstGeom prst="rect">
            <a:avLst/>
          </a:prstGeom>
          <a:noFill/>
        </p:spPr>
        <p:txBody>
          <a:bodyPr wrap="none" rtlCol="0">
            <a:spAutoFit/>
          </a:bodyPr>
          <a:lstStyle/>
          <a:p>
            <a:r>
              <a:rPr lang="en-AU" dirty="0" smtClean="0">
                <a:solidFill>
                  <a:srgbClr val="FFFF00"/>
                </a:solidFill>
              </a:rPr>
              <a:t>86</a:t>
            </a:r>
            <a:endParaRPr lang="en-AU" dirty="0">
              <a:solidFill>
                <a:srgbClr val="FFFF00"/>
              </a:solidFill>
            </a:endParaRPr>
          </a:p>
        </p:txBody>
      </p:sp>
    </p:spTree>
    <p:extLst>
      <p:ext uri="{BB962C8B-B14F-4D97-AF65-F5344CB8AC3E}">
        <p14:creationId xmlns:p14="http://schemas.microsoft.com/office/powerpoint/2010/main" val="94428607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pic>
        <p:nvPicPr>
          <p:cNvPr id="5" name="Picture 2" descr="Was Jesus Married? Did Jesus Have Siblings? | Bible Ques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20" y="-164554"/>
            <a:ext cx="9523650" cy="534559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9552" y="339502"/>
            <a:ext cx="8280920" cy="2380332"/>
          </a:xfrm>
          <a:prstGeom prst="rect">
            <a:avLst/>
          </a:prstGeom>
          <a:solidFill>
            <a:schemeClr val="bg1">
              <a:alpha val="79000"/>
            </a:schemeClr>
          </a:solidFill>
          <a:ln>
            <a:noFill/>
          </a:ln>
          <a:effectLst>
            <a:softEdge rad="127000"/>
          </a:effectLst>
        </p:spPr>
        <p:txBody>
          <a:bodyPr wrap="square">
            <a:spAutoFit/>
          </a:bodyPr>
          <a:lstStyle/>
          <a:p>
            <a:r>
              <a:rPr lang="en-US" sz="3600" b="1" dirty="0" smtClean="0"/>
              <a:t>John 14:27</a:t>
            </a:r>
            <a:r>
              <a:rPr lang="en-US" sz="3600" b="1" dirty="0"/>
              <a:t>  Peace I leave with you, my peace I give unto you: not as the world giveth, give I unto you. Let not your heart be troubled, neither let it be afraid.</a:t>
            </a:r>
            <a:endParaRPr lang="en-AU" sz="3600" b="1" dirty="0"/>
          </a:p>
        </p:txBody>
      </p:sp>
      <p:sp>
        <p:nvSpPr>
          <p:cNvPr id="6" name="TextBox 5"/>
          <p:cNvSpPr txBox="1"/>
          <p:nvPr/>
        </p:nvSpPr>
        <p:spPr>
          <a:xfrm>
            <a:off x="8636773" y="4722698"/>
            <a:ext cx="543739" cy="369332"/>
          </a:xfrm>
          <a:prstGeom prst="rect">
            <a:avLst/>
          </a:prstGeom>
          <a:noFill/>
        </p:spPr>
        <p:txBody>
          <a:bodyPr wrap="none" rtlCol="0">
            <a:spAutoFit/>
          </a:bodyPr>
          <a:lstStyle/>
          <a:p>
            <a:r>
              <a:rPr lang="en-AU" dirty="0" smtClean="0"/>
              <a:t>end</a:t>
            </a:r>
            <a:endParaRPr lang="en-AU" dirty="0"/>
          </a:p>
        </p:txBody>
      </p:sp>
    </p:spTree>
    <p:extLst>
      <p:ext uri="{BB962C8B-B14F-4D97-AF65-F5344CB8AC3E}">
        <p14:creationId xmlns:p14="http://schemas.microsoft.com/office/powerpoint/2010/main" val="426500119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9511" y="1241341"/>
            <a:ext cx="8953441" cy="2554545"/>
          </a:xfrm>
          <a:prstGeom prst="rect">
            <a:avLst/>
          </a:prstGeom>
          <a:solidFill>
            <a:schemeClr val="bg1">
              <a:alpha val="80000"/>
            </a:schemeClr>
          </a:solidFill>
          <a:ln>
            <a:noFill/>
          </a:ln>
          <a:effectLst>
            <a:softEdge rad="127000"/>
          </a:effectLst>
        </p:spPr>
        <p:txBody>
          <a:bodyPr wrap="square" rtlCol="0">
            <a:spAutoFit/>
          </a:bodyPr>
          <a:lstStyle/>
          <a:p>
            <a:pPr algn="just"/>
            <a:r>
              <a:rPr lang="en-US" sz="3200" b="1" dirty="0" smtClean="0"/>
              <a:t>John the Baptist - </a:t>
            </a:r>
            <a:r>
              <a:rPr lang="en-US" sz="3200" dirty="0" smtClean="0"/>
              <a:t>Matthew </a:t>
            </a:r>
            <a:r>
              <a:rPr lang="en-US" sz="3200" dirty="0"/>
              <a:t>3:11  I indeed baptize you with water unto repentance: but he that cometh after me is mightier than I, whose shoes I am not worthy to bear: he shall baptize you with the Holy Ghost, and </a:t>
            </a:r>
            <a:r>
              <a:rPr lang="en-US" sz="3200" i="1" dirty="0"/>
              <a:t>with</a:t>
            </a:r>
            <a:r>
              <a:rPr lang="en-US" sz="3200" dirty="0"/>
              <a:t> fire: </a:t>
            </a:r>
            <a:endParaRPr lang="en-AU" sz="3200" b="1" dirty="0"/>
          </a:p>
        </p:txBody>
      </p:sp>
    </p:spTree>
    <p:extLst>
      <p:ext uri="{BB962C8B-B14F-4D97-AF65-F5344CB8AC3E}">
        <p14:creationId xmlns:p14="http://schemas.microsoft.com/office/powerpoint/2010/main" val="370141347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486"/>
            <a:ext cx="8229600" cy="4399137"/>
          </a:xfrm>
        </p:spPr>
        <p:txBody>
          <a:bodyPr/>
          <a:lstStyle/>
          <a:p>
            <a:r>
              <a:rPr lang="en-AU" dirty="0" smtClean="0"/>
              <a:t>Coals of Fire</a:t>
            </a:r>
          </a:p>
          <a:p>
            <a:r>
              <a:rPr lang="en-AU" dirty="0" smtClean="0"/>
              <a:t>2 Sam 22:1-15 esp. 9, 13-15 = Psalm 18:1-14</a:t>
            </a:r>
          </a:p>
          <a:p>
            <a:r>
              <a:rPr lang="en-AU" dirty="0" smtClean="0"/>
              <a:t>Psalm 140:1-13</a:t>
            </a:r>
          </a:p>
          <a:p>
            <a:r>
              <a:rPr lang="en-AU" dirty="0" smtClean="0"/>
              <a:t>Proverbs 25:20 = Rom 12:20</a:t>
            </a:r>
          </a:p>
          <a:p>
            <a:r>
              <a:rPr lang="en-AU" dirty="0" smtClean="0"/>
              <a:t>Proverbs 26:20-23</a:t>
            </a:r>
          </a:p>
          <a:p>
            <a:r>
              <a:rPr lang="en-AU" dirty="0" smtClean="0"/>
              <a:t>Song of Solomon 8:6</a:t>
            </a:r>
          </a:p>
          <a:p>
            <a:r>
              <a:rPr lang="en-AU" dirty="0" smtClean="0"/>
              <a:t>Luke 12:49 fire already kindled </a:t>
            </a:r>
            <a:endParaRPr lang="en-AU" dirty="0"/>
          </a:p>
        </p:txBody>
      </p:sp>
    </p:spTree>
    <p:extLst>
      <p:ext uri="{BB962C8B-B14F-4D97-AF65-F5344CB8AC3E}">
        <p14:creationId xmlns:p14="http://schemas.microsoft.com/office/powerpoint/2010/main" val="4063428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w="9525">
            <a:solidFill>
              <a:schemeClr val="bg1"/>
            </a:solidFill>
            <a:miter lim="800000"/>
            <a:headEnd/>
            <a:tailEnd/>
          </a:ln>
          <a:effectLst>
            <a:outerShdw dist="35921" dir="2700000" algn="ctr" rotWithShape="0">
              <a:srgbClr val="FFFF00"/>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821" y="627534"/>
            <a:ext cx="7389587" cy="769441"/>
          </a:xfrm>
          <a:prstGeom prst="rect">
            <a:avLst/>
          </a:prstGeom>
          <a:solidFill>
            <a:schemeClr val="bg1"/>
          </a:solidFill>
          <a:effectLst>
            <a:softEdge rad="127000"/>
          </a:effectLst>
        </p:spPr>
        <p:txBody>
          <a:bodyPr wrap="none" rtlCol="0">
            <a:spAutoFit/>
          </a:bodyPr>
          <a:lstStyle/>
          <a:p>
            <a:r>
              <a:rPr lang="en-AU" sz="4400" dirty="0" smtClean="0"/>
              <a:t>Jesus spoke about hell 15 times</a:t>
            </a:r>
            <a:endParaRPr lang="en-AU" sz="4400" dirty="0"/>
          </a:p>
        </p:txBody>
      </p:sp>
      <p:sp>
        <p:nvSpPr>
          <p:cNvPr id="8" name="TextBox 7"/>
          <p:cNvSpPr txBox="1"/>
          <p:nvPr/>
        </p:nvSpPr>
        <p:spPr>
          <a:xfrm>
            <a:off x="1259632" y="1923678"/>
            <a:ext cx="6624736" cy="1384995"/>
          </a:xfrm>
          <a:prstGeom prst="rect">
            <a:avLst/>
          </a:prstGeom>
          <a:solidFill>
            <a:schemeClr val="bg1">
              <a:alpha val="58000"/>
            </a:schemeClr>
          </a:solidFill>
          <a:effectLst>
            <a:softEdge rad="127000"/>
          </a:effectLst>
        </p:spPr>
        <p:txBody>
          <a:bodyPr wrap="square" rtlCol="0">
            <a:spAutoFit/>
          </a:bodyPr>
          <a:lstStyle/>
          <a:p>
            <a:pPr algn="ctr"/>
            <a:r>
              <a:rPr lang="en-US" sz="2800" b="1" dirty="0" smtClean="0"/>
              <a:t>Mat 11:23</a:t>
            </a:r>
            <a:r>
              <a:rPr lang="en-US" sz="2800" b="1" dirty="0"/>
              <a:t>  And thou, Capernaum, which art exalted unto heaven, </a:t>
            </a:r>
            <a:r>
              <a:rPr lang="en-US" sz="2800" b="1" dirty="0" smtClean="0"/>
              <a:t>shall </a:t>
            </a:r>
            <a:r>
              <a:rPr lang="en-US" sz="2800" b="1" dirty="0"/>
              <a:t>be brought down to </a:t>
            </a:r>
            <a:r>
              <a:rPr lang="en-US" sz="2800" b="1" dirty="0" smtClean="0">
                <a:solidFill>
                  <a:srgbClr val="FF0000"/>
                </a:solidFill>
              </a:rPr>
              <a:t>hell</a:t>
            </a:r>
            <a:r>
              <a:rPr lang="en-US" sz="2800" b="1" dirty="0" smtClean="0"/>
              <a:t> …</a:t>
            </a:r>
            <a:endParaRPr lang="en-AU" sz="2800" b="1" dirty="0"/>
          </a:p>
        </p:txBody>
      </p:sp>
      <p:sp>
        <p:nvSpPr>
          <p:cNvPr id="9" name="TextBox 8"/>
          <p:cNvSpPr txBox="1"/>
          <p:nvPr/>
        </p:nvSpPr>
        <p:spPr>
          <a:xfrm>
            <a:off x="4434788" y="3867894"/>
            <a:ext cx="497252" cy="830997"/>
          </a:xfrm>
          <a:prstGeom prst="rect">
            <a:avLst/>
          </a:prstGeom>
          <a:noFill/>
        </p:spPr>
        <p:txBody>
          <a:bodyPr wrap="none" rtlCol="0">
            <a:spAutoFit/>
          </a:bodyPr>
          <a:lstStyle/>
          <a:p>
            <a:r>
              <a:rPr lang="en-AU" sz="4800" dirty="0"/>
              <a:t>5</a:t>
            </a:r>
          </a:p>
        </p:txBody>
      </p:sp>
      <p:sp>
        <p:nvSpPr>
          <p:cNvPr id="6" name="TextBox 5"/>
          <p:cNvSpPr txBox="1"/>
          <p:nvPr/>
        </p:nvSpPr>
        <p:spPr>
          <a:xfrm>
            <a:off x="8748464" y="4794706"/>
            <a:ext cx="301686" cy="369332"/>
          </a:xfrm>
          <a:prstGeom prst="rect">
            <a:avLst/>
          </a:prstGeom>
          <a:noFill/>
        </p:spPr>
        <p:txBody>
          <a:bodyPr wrap="none" rtlCol="0">
            <a:spAutoFit/>
          </a:bodyPr>
          <a:lstStyle/>
          <a:p>
            <a:r>
              <a:rPr lang="en-AU" dirty="0">
                <a:solidFill>
                  <a:srgbClr val="FFFF00"/>
                </a:solidFill>
              </a:rPr>
              <a:t>9</a:t>
            </a:r>
          </a:p>
        </p:txBody>
      </p:sp>
    </p:spTree>
    <p:extLst>
      <p:ext uri="{BB962C8B-B14F-4D97-AF65-F5344CB8AC3E}">
        <p14:creationId xmlns:p14="http://schemas.microsoft.com/office/powerpoint/2010/main" val="514186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1459</Words>
  <Application>Microsoft Office PowerPoint</Application>
  <PresentationFormat>On-screen Show (16:9)</PresentationFormat>
  <Paragraphs>415</Paragraphs>
  <Slides>89</Slides>
  <Notes>2</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What the Hell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Gavin</dc:creator>
  <cp:lastModifiedBy>Gavin</cp:lastModifiedBy>
  <cp:revision>105</cp:revision>
  <dcterms:created xsi:type="dcterms:W3CDTF">2021-02-22T06:41:56Z</dcterms:created>
  <dcterms:modified xsi:type="dcterms:W3CDTF">2021-06-11T22:27:38Z</dcterms:modified>
</cp:coreProperties>
</file>