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sldIdLst>
    <p:sldId id="279" r:id="rId2"/>
    <p:sldId id="597" r:id="rId3"/>
    <p:sldId id="675" r:id="rId4"/>
    <p:sldId id="627" r:id="rId5"/>
    <p:sldId id="676" r:id="rId6"/>
    <p:sldId id="647" r:id="rId7"/>
    <p:sldId id="628" r:id="rId8"/>
    <p:sldId id="638" r:id="rId9"/>
    <p:sldId id="651" r:id="rId10"/>
    <p:sldId id="670" r:id="rId11"/>
    <p:sldId id="639" r:id="rId12"/>
    <p:sldId id="629" r:id="rId13"/>
    <p:sldId id="665" r:id="rId14"/>
    <p:sldId id="672" r:id="rId15"/>
    <p:sldId id="673" r:id="rId16"/>
    <p:sldId id="677" r:id="rId17"/>
    <p:sldId id="256" r:id="rId18"/>
    <p:sldId id="674" r:id="rId19"/>
    <p:sldId id="630" r:id="rId20"/>
    <p:sldId id="678" r:id="rId21"/>
    <p:sldId id="679" r:id="rId22"/>
    <p:sldId id="680" r:id="rId23"/>
    <p:sldId id="649" r:id="rId24"/>
    <p:sldId id="3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 y="10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24</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2409371"/>
            <a:ext cx="6717827" cy="1611086"/>
          </a:xfrm>
        </p:spPr>
        <p:txBody>
          <a:bodyPr>
            <a:noAutofit/>
          </a:bodyPr>
          <a:lstStyle/>
          <a:p>
            <a:pPr algn="ctr"/>
            <a:r>
              <a:rPr lang="en-AU" sz="4800" dirty="0">
                <a:effectLst>
                  <a:outerShdw blurRad="38100" dist="38100" dir="2700000" algn="tl">
                    <a:srgbClr val="000000">
                      <a:alpha val="43137"/>
                    </a:srgbClr>
                  </a:outerShdw>
                </a:effectLst>
              </a:rPr>
              <a:t>2520 and Adventist Identity</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870859" y="477180"/>
            <a:ext cx="10943770" cy="628459"/>
          </a:xfrm>
        </p:spPr>
        <p:txBody>
          <a:bodyPr>
            <a:normAutofit fontScale="90000"/>
          </a:bodyPr>
          <a:lstStyle/>
          <a:p>
            <a:pPr defTabSz="1036638"/>
            <a:r>
              <a:rPr lang="en-US" altLang="en-US" sz="3200" dirty="0"/>
              <a:t>The great Second Advent Movement pp 523,524</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870859" y="1531589"/>
            <a:ext cx="106680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0" i="0" u="none" strike="noStrike" baseline="0" dirty="0">
                <a:latin typeface="Palatino Linotype" panose="02040502050505030304" pitchFamily="18" charset="0"/>
              </a:rPr>
              <a:t>The Midnight Cry</a:t>
            </a:r>
          </a:p>
          <a:p>
            <a:pPr algn="just"/>
            <a:r>
              <a:rPr lang="en-GB" sz="2200" b="0" i="0" u="none" strike="noStrike" baseline="0" dirty="0">
                <a:latin typeface="Palatino Linotype" panose="02040502050505030304" pitchFamily="18" charset="0"/>
              </a:rPr>
              <a:t>Brother Snow thus questioned them; "Where are we in our Advent experience?" </a:t>
            </a:r>
          </a:p>
          <a:p>
            <a:pPr algn="just"/>
            <a:r>
              <a:rPr lang="en-GB" sz="2200" b="0" i="0" u="none" strike="noStrike" baseline="0" dirty="0">
                <a:latin typeface="Palatino Linotype" panose="02040502050505030304" pitchFamily="18" charset="0"/>
              </a:rPr>
              <a:t>Answer from the audience: "In the tarrying time.“ (Since April 1844)</a:t>
            </a:r>
          </a:p>
          <a:p>
            <a:pPr algn="just"/>
            <a:r>
              <a:rPr lang="en-GB" sz="2200" b="0" i="0" u="none" strike="noStrike" baseline="0" dirty="0">
                <a:latin typeface="Palatino Linotype" panose="02040502050505030304" pitchFamily="18" charset="0"/>
              </a:rPr>
              <a:t>Question: "How long was the vision to tarry?" </a:t>
            </a:r>
          </a:p>
          <a:p>
            <a:pPr algn="just"/>
            <a:r>
              <a:rPr lang="en-GB" sz="2200" b="0" i="0" u="none" strike="noStrike" baseline="0" dirty="0">
                <a:latin typeface="Palatino Linotype" panose="02040502050505030304" pitchFamily="18" charset="0"/>
              </a:rPr>
              <a:t>Answer: "Until midnight" </a:t>
            </a:r>
          </a:p>
          <a:p>
            <a:pPr algn="just"/>
            <a:r>
              <a:rPr lang="en-GB" sz="2200" b="0" i="0" u="none" strike="noStrike" baseline="0" dirty="0">
                <a:latin typeface="Palatino Linotype" panose="02040502050505030304" pitchFamily="18" charset="0"/>
              </a:rPr>
              <a:t>Question: "What is a day in prophecy?" </a:t>
            </a:r>
          </a:p>
          <a:p>
            <a:pPr algn="just"/>
            <a:r>
              <a:rPr lang="en-GB" sz="2200" b="0" i="0" u="none" strike="noStrike" baseline="0" dirty="0">
                <a:latin typeface="Palatino Linotype" panose="02040502050505030304" pitchFamily="18" charset="0"/>
              </a:rPr>
              <a:t>Answer: "A year." </a:t>
            </a:r>
          </a:p>
          <a:p>
            <a:pPr algn="just"/>
            <a:r>
              <a:rPr lang="en-GB" sz="2200" b="0" i="0" u="none" strike="noStrike" baseline="0" dirty="0">
                <a:latin typeface="Palatino Linotype" panose="02040502050505030304" pitchFamily="18" charset="0"/>
              </a:rPr>
              <a:t>Question: "Then what would a night be?" </a:t>
            </a:r>
          </a:p>
          <a:p>
            <a:pPr algn="just"/>
            <a:r>
              <a:rPr lang="en-GB" sz="2200" b="0" i="0" u="none" strike="noStrike" baseline="0" dirty="0">
                <a:latin typeface="Palatino Linotype" panose="02040502050505030304" pitchFamily="18" charset="0"/>
              </a:rPr>
              <a:t>Answer: "Six months." </a:t>
            </a:r>
          </a:p>
          <a:p>
            <a:pPr algn="just"/>
            <a:r>
              <a:rPr lang="en-GB" sz="2200" b="0" i="0" u="none" strike="noStrike" baseline="0" dirty="0">
                <a:latin typeface="Palatino Linotype" panose="02040502050505030304" pitchFamily="18" charset="0"/>
              </a:rPr>
              <a:t>Question: "Then what would Midnight be?" </a:t>
            </a:r>
          </a:p>
          <a:p>
            <a:pPr algn="just"/>
            <a:r>
              <a:rPr lang="en-GB" sz="2200" b="0" i="0" u="none" strike="noStrike" baseline="0" dirty="0">
                <a:latin typeface="Palatino Linotype" panose="02040502050505030304" pitchFamily="18" charset="0"/>
              </a:rPr>
              <a:t>Answer: "Three months." </a:t>
            </a:r>
          </a:p>
          <a:p>
            <a:pPr algn="just"/>
            <a:r>
              <a:rPr lang="en-GB" sz="2200" b="0" i="0" u="none" strike="noStrike" baseline="0" dirty="0">
                <a:latin typeface="Palatino Linotype" panose="02040502050505030304" pitchFamily="18" charset="0"/>
              </a:rPr>
              <a:t>Question: "How long have we been in the tarrying time?" </a:t>
            </a:r>
          </a:p>
          <a:p>
            <a:pPr algn="just"/>
            <a:r>
              <a:rPr lang="en-GB" sz="2200" b="0" i="0" u="none" strike="noStrike" baseline="0" dirty="0">
                <a:latin typeface="Palatino Linotype" panose="02040502050505030304" pitchFamily="18" charset="0"/>
              </a:rPr>
              <a:t>Answer: "Just three months." (May – June – July)</a:t>
            </a:r>
          </a:p>
        </p:txBody>
      </p:sp>
    </p:spTree>
    <p:extLst>
      <p:ext uri="{BB962C8B-B14F-4D97-AF65-F5344CB8AC3E}">
        <p14:creationId xmlns:p14="http://schemas.microsoft.com/office/powerpoint/2010/main" val="365709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The great Second Advent Movement pp 523,524</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938086" y="1466729"/>
            <a:ext cx="103158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He said,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Then it is just the midnight now, and I am here with the midnight cry.</a:t>
            </a:r>
            <a:r>
              <a:rPr lang="en-GB" altLang="en-US" sz="2400" dirty="0">
                <a:effectLst>
                  <a:outerShdw blurRad="38100" dist="38100" dir="2700000" algn="tl">
                    <a:srgbClr val="000000"/>
                  </a:outerShdw>
                </a:effectLst>
                <a:latin typeface="Palatino Linotype" panose="02040502050505030304" pitchFamily="18" charset="0"/>
              </a:rPr>
              <a:t>" In a few sentences he explained that it was the fall of 457 that the decree went forth, and so they were short six months in their reckoning, showing them that the 2300 days would terminate Oct. 22, 1844, instead of the spring as they had previously supposed.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Then, in a strong voice he said, "Behold the Bridegroom cometh on the tenth day of the seventh month, Oct. 22, 1844. Go ye out to meet Him</a:t>
            </a:r>
            <a:r>
              <a:rPr lang="en-GB" altLang="en-US" sz="2400" dirty="0">
                <a:effectLst>
                  <a:outerShdw blurRad="38100" dist="38100" dir="2700000" algn="tl">
                    <a:srgbClr val="000000"/>
                  </a:outerShdw>
                </a:effectLst>
                <a:latin typeface="Palatino Linotype" panose="02040502050505030304" pitchFamily="18" charset="0"/>
              </a:rPr>
              <a:t>."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209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622185" y="408005"/>
            <a:ext cx="10947630" cy="743547"/>
          </a:xfrm>
        </p:spPr>
        <p:txBody>
          <a:bodyPr>
            <a:normAutofit fontScale="90000"/>
          </a:bodyPr>
          <a:lstStyle/>
          <a:p>
            <a:pPr defTabSz="1036638"/>
            <a:r>
              <a:rPr lang="en-US" altLang="en-US" sz="3200" dirty="0"/>
              <a:t>The great Second Advent Movement pp 523,524</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9" y="1321678"/>
            <a:ext cx="106231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As he uttered those words the mighty power of God swept over that camp, prostrating many to the ground, suddenly turning that camp into a most powerful confessing and testimony meeting.</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u="sng" dirty="0">
                <a:effectLst>
                  <a:outerShdw blurRad="38100" dist="38100" dir="2700000" algn="tl">
                    <a:srgbClr val="000000"/>
                  </a:outerShdw>
                </a:effectLst>
                <a:latin typeface="Palatino Linotype" panose="02040502050505030304" pitchFamily="18" charset="0"/>
              </a:rPr>
              <a:t>That was only the beginning of the midnight cry message</a:t>
            </a:r>
            <a:r>
              <a:rPr lang="en-GB" altLang="en-US" sz="2400" dirty="0">
                <a:effectLst>
                  <a:outerShdw blurRad="38100" dist="38100" dir="2700000" algn="tl">
                    <a:srgbClr val="000000"/>
                  </a:outerShdw>
                </a:effectLst>
                <a:latin typeface="Palatino Linotype" panose="02040502050505030304" pitchFamily="18" charset="0"/>
              </a:rPr>
              <a:t>. Of that movement Brother Southard said, in the Midnight Cry, the paper of which he was the editor,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It swept over the land with the velocity of a tornado, and it reached hearts in different and distant places almost simultaneously, and in a manner which can be accounted for only on the supposition that God was in it</a:t>
            </a:r>
            <a:r>
              <a:rPr lang="en-GB" altLang="en-US" sz="2400" dirty="0">
                <a:effectLst>
                  <a:outerShdw blurRad="38100" dist="38100" dir="2700000" algn="tl">
                    <a:srgbClr val="000000"/>
                  </a:outerShdw>
                </a:effectLst>
                <a:latin typeface="Palatino Linotype" panose="02040502050505030304" pitchFamily="18" charset="0"/>
              </a:rPr>
              <a:t>."  J.N. Loughborough, </a:t>
            </a:r>
            <a:r>
              <a:rPr lang="en-GB" altLang="en-US" sz="2400" i="1" dirty="0">
                <a:effectLst>
                  <a:outerShdw blurRad="38100" dist="38100" dir="2700000" algn="tl">
                    <a:srgbClr val="000000"/>
                  </a:outerShdw>
                </a:effectLst>
                <a:latin typeface="Palatino Linotype" panose="02040502050505030304" pitchFamily="18" charset="0"/>
              </a:rPr>
              <a:t>The Great Second Advent Movement</a:t>
            </a:r>
            <a:r>
              <a:rPr lang="en-GB" altLang="en-US" sz="2400" dirty="0">
                <a:effectLst>
                  <a:outerShdw blurRad="38100" dist="38100" dir="2700000" algn="tl">
                    <a:srgbClr val="000000"/>
                  </a:outerShdw>
                </a:effectLst>
                <a:latin typeface="Palatino Linotype" panose="02040502050505030304" pitchFamily="18" charset="0"/>
              </a:rPr>
              <a:t>, p 523</a:t>
            </a:r>
          </a:p>
        </p:txBody>
      </p:sp>
    </p:spTree>
    <p:extLst>
      <p:ext uri="{BB962C8B-B14F-4D97-AF65-F5344CB8AC3E}">
        <p14:creationId xmlns:p14="http://schemas.microsoft.com/office/powerpoint/2010/main" val="150569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A52F-7DF6-C981-C636-762EA1C1212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E771B7E-2F15-F4C6-445B-523712E5CE9B}"/>
              </a:ext>
            </a:extLst>
          </p:cNvPr>
          <p:cNvSpPr>
            <a:spLocks noGrp="1" noChangeArrowheads="1"/>
          </p:cNvSpPr>
          <p:nvPr>
            <p:ph type="ctrTitle"/>
          </p:nvPr>
        </p:nvSpPr>
        <p:spPr>
          <a:xfrm>
            <a:off x="464457" y="390466"/>
            <a:ext cx="11441215" cy="576633"/>
          </a:xfrm>
        </p:spPr>
        <p:txBody>
          <a:bodyPr>
            <a:normAutofit/>
          </a:bodyPr>
          <a:lstStyle/>
          <a:p>
            <a:pPr defTabSz="1036638"/>
            <a:r>
              <a:rPr lang="en-US" altLang="en-US" sz="3200" dirty="0"/>
              <a:t>Ellen White Sees Midnight Cry in Vision</a:t>
            </a:r>
          </a:p>
        </p:txBody>
      </p:sp>
      <p:sp>
        <p:nvSpPr>
          <p:cNvPr id="11267" name="Text Box 3">
            <a:extLst>
              <a:ext uri="{FF2B5EF4-FFF2-40B4-BE49-F238E27FC236}">
                <a16:creationId xmlns:a16="http://schemas.microsoft.com/office/drawing/2014/main" id="{C81C0583-0386-BD4E-D95E-C4DF21BA1E67}"/>
              </a:ext>
            </a:extLst>
          </p:cNvPr>
          <p:cNvSpPr txBox="1">
            <a:spLocks noChangeArrowheads="1"/>
          </p:cNvSpPr>
          <p:nvPr/>
        </p:nvSpPr>
        <p:spPr bwMode="auto">
          <a:xfrm>
            <a:off x="716112" y="1282062"/>
            <a:ext cx="107597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While I was praying at the family altar, the Holy Ghost fell upon me, and I seemed to be rising higher and higher, far above the dark world. I turned to look for the Advent people in the world, but could not find them, when a voice said to me, "Look again, and look a little higher." At this I raised my eyes, and saw a straight and narrow path, cast up high above the world. On this path the Advent people were traveling to the city, which was at the farther end of the path.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They had a bright light set up behind them at the beginning of the path, which an angel told me was the midnight cry.</a:t>
            </a:r>
            <a:r>
              <a:rPr lang="en-GB" altLang="en-US" sz="2400" dirty="0">
                <a:effectLst>
                  <a:outerShdw blurRad="38100" dist="38100" dir="2700000" algn="tl">
                    <a:srgbClr val="000000"/>
                  </a:outerShdw>
                </a:effectLst>
                <a:latin typeface="Palatino Linotype" panose="02040502050505030304" pitchFamily="18" charset="0"/>
              </a:rPr>
              <a:t> This light shone all along the path and gave light for their feet so that they might not stumble. EW 14</a:t>
            </a:r>
          </a:p>
        </p:txBody>
      </p:sp>
    </p:spTree>
    <p:extLst>
      <p:ext uri="{BB962C8B-B14F-4D97-AF65-F5344CB8AC3E}">
        <p14:creationId xmlns:p14="http://schemas.microsoft.com/office/powerpoint/2010/main" val="288216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1DA4-7EA0-529F-6D18-5BBD3B183ED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F91F3EB-B6E8-E35B-5AFB-56CDDA45CA53}"/>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The Elements of the Midnight Cry</a:t>
            </a:r>
            <a:endParaRPr lang="en-US" altLang="en-US" sz="2600" dirty="0"/>
          </a:p>
        </p:txBody>
      </p:sp>
      <p:sp>
        <p:nvSpPr>
          <p:cNvPr id="11267" name="Text Box 3">
            <a:extLst>
              <a:ext uri="{FF2B5EF4-FFF2-40B4-BE49-F238E27FC236}">
                <a16:creationId xmlns:a16="http://schemas.microsoft.com/office/drawing/2014/main" id="{3CC09629-FE17-9B41-F90A-CFE9C818A656}"/>
              </a:ext>
            </a:extLst>
          </p:cNvPr>
          <p:cNvSpPr txBox="1">
            <a:spLocks noChangeArrowheads="1"/>
          </p:cNvSpPr>
          <p:nvPr/>
        </p:nvSpPr>
        <p:spPr bwMode="auto">
          <a:xfrm>
            <a:off x="732971" y="1305898"/>
            <a:ext cx="10726057" cy="467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6000 years (World is 6000 Years Old)</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2520 year prophecy</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2300 year prophecy</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Seventy Weeks of Daniel Nine</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year of the crucifixion being AD 31</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Friday is the day Christ died that year.</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Karaite Jewish Calendar being the correct calendar by which to determine the biblical festivals and thus determine the date Oct 22 1844 as the date for the day of atonement that year. </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giving of the law on Mt Sinai was a type of the outpouring of the Holy Spirit on the day of Pentecost.</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coming of Christ is connected to the Jubilee and then the anti type of the feast of tabernacles will occur with the marriage supper of the Lamb.</a:t>
            </a:r>
          </a:p>
          <a:p>
            <a:pPr marL="342900" lvl="0" indent="-342900" algn="just">
              <a:lnSpc>
                <a:spcPct val="115000"/>
              </a:lnSpc>
              <a:spcAft>
                <a:spcPts val="1000"/>
              </a:spcAft>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period of the 1000 years after the coming of Christ is a Millennial Sabbath of Rest.</a:t>
            </a:r>
          </a:p>
        </p:txBody>
      </p:sp>
    </p:spTree>
    <p:extLst>
      <p:ext uri="{BB962C8B-B14F-4D97-AF65-F5344CB8AC3E}">
        <p14:creationId xmlns:p14="http://schemas.microsoft.com/office/powerpoint/2010/main" val="397003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092F0-57BB-6474-0D0B-F24CD82E16E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E2D3BE2-6237-5059-E56F-2872715A610F}"/>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Midnight Cry Samuel Snow</a:t>
            </a:r>
            <a:endParaRPr lang="en-US" altLang="en-US" sz="2600" dirty="0"/>
          </a:p>
        </p:txBody>
      </p:sp>
      <p:sp>
        <p:nvSpPr>
          <p:cNvPr id="11267" name="Text Box 3">
            <a:extLst>
              <a:ext uri="{FF2B5EF4-FFF2-40B4-BE49-F238E27FC236}">
                <a16:creationId xmlns:a16="http://schemas.microsoft.com/office/drawing/2014/main" id="{9218AC19-CF5C-E349-F1AE-B145259DC060}"/>
              </a:ext>
            </a:extLst>
          </p:cNvPr>
          <p:cNvSpPr txBox="1">
            <a:spLocks noChangeArrowheads="1"/>
          </p:cNvSpPr>
          <p:nvPr/>
        </p:nvSpPr>
        <p:spPr bwMode="auto">
          <a:xfrm>
            <a:off x="614438" y="1117213"/>
            <a:ext cx="1072605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seven times of Gentile domination over the church of God, spoken of in Lev. xxvi., began with the breaking of the pride of their power. at the captivity of Manasseh, king of Judah, B. C. 677</a:t>
            </a:r>
            <a:r>
              <a:rPr lang="en-GB" altLang="en-US" sz="2400" dirty="0">
                <a:effectLst>
                  <a:outerShdw blurRad="38100" dist="38100" dir="2700000" algn="tl">
                    <a:srgbClr val="000000"/>
                  </a:outerShdw>
                </a:effectLst>
                <a:latin typeface="Palatino Linotype" panose="02040502050505030304" pitchFamily="18" charset="0"/>
              </a:rPr>
              <a:t>. See Isa. 10:5-12. Jer. 15:3-9; Jer. 1:17; 2 Chron. 32:9-11. This is the date assigned by all chronologers for that event.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seven prophetic times amount to 2520 years.</a:t>
            </a:r>
            <a:r>
              <a:rPr lang="en-GB" altLang="en-US" sz="2400" dirty="0">
                <a:effectLst>
                  <a:outerShdw blurRad="38100" dist="38100" dir="2700000" algn="tl">
                    <a:srgbClr val="000000"/>
                  </a:outerShdw>
                </a:effectLst>
                <a:latin typeface="Palatino Linotype" panose="02040502050505030304" pitchFamily="18" charset="0"/>
              </a:rPr>
              <a:t> As proof of this, see Rev, 12:6,14, where 3½ times are equivalent to 1260 years. A time therefore consists of 360 solar years, which multiplied by 7, make 2520. Had this period commenced with the first day of B.C. 677, it would have terminated with the first day of A. D. 1844, for 677 full years on one hand, and 1843 on the other, make 2520 complete years. It has been supposed that the period would end in A. D. 1843. But as a part of B.C. 677 is left out, a corresponding part of A. D. 1844 must be taken in to make the period complete. It must have been in autumn that Manasseh was taken captive. – Midnight Cry Samuel Snow</a:t>
            </a:r>
          </a:p>
        </p:txBody>
      </p:sp>
    </p:spTree>
    <p:extLst>
      <p:ext uri="{BB962C8B-B14F-4D97-AF65-F5344CB8AC3E}">
        <p14:creationId xmlns:p14="http://schemas.microsoft.com/office/powerpoint/2010/main" val="140380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37BA0-F633-91B0-6C36-DAC730648EB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65A483F-B623-ACEB-5C8A-756655ECD600}"/>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Midnight Cry Samuel Snow</a:t>
            </a:r>
            <a:endParaRPr lang="en-US" altLang="en-US" sz="2600" dirty="0"/>
          </a:p>
        </p:txBody>
      </p:sp>
      <p:sp>
        <p:nvSpPr>
          <p:cNvPr id="11267" name="Text Box 3">
            <a:extLst>
              <a:ext uri="{FF2B5EF4-FFF2-40B4-BE49-F238E27FC236}">
                <a16:creationId xmlns:a16="http://schemas.microsoft.com/office/drawing/2014/main" id="{12F0410F-AF58-5649-3A6E-C271AD54BBDA}"/>
              </a:ext>
            </a:extLst>
          </p:cNvPr>
          <p:cNvSpPr txBox="1">
            <a:spLocks noChangeArrowheads="1"/>
          </p:cNvSpPr>
          <p:nvPr/>
        </p:nvSpPr>
        <p:spPr bwMode="auto">
          <a:xfrm>
            <a:off x="614438" y="1117213"/>
            <a:ext cx="107260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September 23,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Lord showed me that He had stretched out His hand the second time to recover the remnant of His people</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that efforts must be redoubled in this gathering time. In the scattering, Israel was smitten and torn, but now in the gathering time God will heal and bind up His people.</a:t>
            </a:r>
            <a:r>
              <a:rPr lang="en-GB" altLang="en-US" sz="2400" dirty="0">
                <a:effectLst>
                  <a:outerShdw blurRad="38100" dist="38100" dir="2700000" algn="tl">
                    <a:srgbClr val="000000"/>
                  </a:outerShdw>
                </a:effectLst>
                <a:latin typeface="Palatino Linotype" panose="02040502050505030304" pitchFamily="18" charset="0"/>
              </a:rPr>
              <a:t> In the scattering, efforts made to spread the truth had but little effect, accomplished but little or nothing; but in the gathering,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when God has set His hand to gather His people, efforts to spread the truth will have their designed effect.</a:t>
            </a:r>
            <a:r>
              <a:rPr lang="en-GB" altLang="en-US" sz="2400" dirty="0">
                <a:effectLst>
                  <a:outerShdw blurRad="38100" dist="38100" dir="2700000" algn="tl">
                    <a:srgbClr val="000000"/>
                  </a:outerShdw>
                </a:effectLst>
                <a:latin typeface="Palatino Linotype" panose="02040502050505030304" pitchFamily="18" charset="0"/>
              </a:rPr>
              <a:t> All should be united and zealous in the work. I saw that it was wrong for any to refer to the scattering for examples to govern us now in the gathering; for if God should do no more for us now than He did then, Israel would never be gathered.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have seen that the 1843 chart was directed by the hand of the Lord, and that it should not be altered; that the figures were as He wanted them;</a:t>
            </a:r>
            <a:r>
              <a:rPr lang="en-GB" altLang="en-US" sz="2400" dirty="0">
                <a:effectLst>
                  <a:outerShdw blurRad="38100" dist="38100" dir="2700000" algn="tl">
                    <a:srgbClr val="000000"/>
                  </a:outerShdw>
                </a:effectLst>
                <a:latin typeface="Palatino Linotype" panose="02040502050505030304" pitchFamily="18" charset="0"/>
              </a:rPr>
              <a:t> that His hand was over and hid a mistake in some of the figures, so that none could see it, until His hand was removed. EW 74.1</a:t>
            </a:r>
          </a:p>
        </p:txBody>
      </p:sp>
    </p:spTree>
    <p:extLst>
      <p:ext uri="{BB962C8B-B14F-4D97-AF65-F5344CB8AC3E}">
        <p14:creationId xmlns:p14="http://schemas.microsoft.com/office/powerpoint/2010/main" val="1527132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a:extLst>
              <a:ext uri="{FF2B5EF4-FFF2-40B4-BE49-F238E27FC236}">
                <a16:creationId xmlns:a16="http://schemas.microsoft.com/office/drawing/2014/main" id="{E682ED6F-36D6-402C-672C-34774114547E}"/>
              </a:ext>
            </a:extLst>
          </p:cNvPr>
          <p:cNvSpPr>
            <a:spLocks noChangeShapeType="1"/>
          </p:cNvSpPr>
          <p:nvPr/>
        </p:nvSpPr>
        <p:spPr bwMode="auto">
          <a:xfrm>
            <a:off x="2279651" y="3500438"/>
            <a:ext cx="75612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pic>
        <p:nvPicPr>
          <p:cNvPr id="2053" name="Picture 5">
            <a:extLst>
              <a:ext uri="{FF2B5EF4-FFF2-40B4-BE49-F238E27FC236}">
                <a16:creationId xmlns:a16="http://schemas.microsoft.com/office/drawing/2014/main" id="{ADE1F721-06DB-AAAE-E0DA-0498F79AD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Line 9">
            <a:extLst>
              <a:ext uri="{FF2B5EF4-FFF2-40B4-BE49-F238E27FC236}">
                <a16:creationId xmlns:a16="http://schemas.microsoft.com/office/drawing/2014/main" id="{1977E97B-8ABA-E5BD-7BCF-7C392634AAC2}"/>
              </a:ext>
            </a:extLst>
          </p:cNvPr>
          <p:cNvSpPr>
            <a:spLocks noChangeShapeType="1"/>
          </p:cNvSpPr>
          <p:nvPr/>
        </p:nvSpPr>
        <p:spPr bwMode="auto">
          <a:xfrm>
            <a:off x="2711450"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2058" name="Text Box 10">
            <a:extLst>
              <a:ext uri="{FF2B5EF4-FFF2-40B4-BE49-F238E27FC236}">
                <a16:creationId xmlns:a16="http://schemas.microsoft.com/office/drawing/2014/main" id="{4A94F96B-949B-1B33-4E1B-034B6CBCE9D5}"/>
              </a:ext>
            </a:extLst>
          </p:cNvPr>
          <p:cNvSpPr txBox="1">
            <a:spLocks noChangeArrowheads="1"/>
          </p:cNvSpPr>
          <p:nvPr/>
        </p:nvSpPr>
        <p:spPr bwMode="auto">
          <a:xfrm>
            <a:off x="1833338" y="4059218"/>
            <a:ext cx="175622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t>Captivity of</a:t>
            </a:r>
          </a:p>
          <a:p>
            <a:pPr algn="ctr"/>
            <a:r>
              <a:rPr lang="en-US" altLang="en-US" dirty="0"/>
              <a:t>King Manasseh in Babylon</a:t>
            </a:r>
          </a:p>
          <a:p>
            <a:pPr algn="ctr"/>
            <a:r>
              <a:rPr lang="en-US" altLang="en-US" dirty="0"/>
              <a:t>2 Chron 33:11</a:t>
            </a:r>
          </a:p>
        </p:txBody>
      </p:sp>
      <p:sp>
        <p:nvSpPr>
          <p:cNvPr id="2059" name="Text Box 11">
            <a:extLst>
              <a:ext uri="{FF2B5EF4-FFF2-40B4-BE49-F238E27FC236}">
                <a16:creationId xmlns:a16="http://schemas.microsoft.com/office/drawing/2014/main" id="{6902212B-8FE6-14EE-CA8B-B2752AB607B9}"/>
              </a:ext>
            </a:extLst>
          </p:cNvPr>
          <p:cNvSpPr txBox="1">
            <a:spLocks noChangeArrowheads="1"/>
          </p:cNvSpPr>
          <p:nvPr/>
        </p:nvSpPr>
        <p:spPr bwMode="auto">
          <a:xfrm>
            <a:off x="1962449" y="1482784"/>
            <a:ext cx="16271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dirty="0"/>
              <a:t>677 BC</a:t>
            </a:r>
          </a:p>
          <a:p>
            <a:pPr algn="ctr"/>
            <a:r>
              <a:rPr lang="en-US" altLang="en-US" sz="2400" dirty="0"/>
              <a:t>Scattering</a:t>
            </a:r>
          </a:p>
        </p:txBody>
      </p:sp>
      <p:sp>
        <p:nvSpPr>
          <p:cNvPr id="2062" name="Line 14">
            <a:extLst>
              <a:ext uri="{FF2B5EF4-FFF2-40B4-BE49-F238E27FC236}">
                <a16:creationId xmlns:a16="http://schemas.microsoft.com/office/drawing/2014/main" id="{7E7DB165-6185-F52E-F75F-CF1C53DC0CD9}"/>
              </a:ext>
            </a:extLst>
          </p:cNvPr>
          <p:cNvSpPr>
            <a:spLocks noChangeShapeType="1"/>
          </p:cNvSpPr>
          <p:nvPr/>
        </p:nvSpPr>
        <p:spPr bwMode="auto">
          <a:xfrm>
            <a:off x="9840913" y="2205038"/>
            <a:ext cx="0" cy="27368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2063" name="Text Box 15">
            <a:extLst>
              <a:ext uri="{FF2B5EF4-FFF2-40B4-BE49-F238E27FC236}">
                <a16:creationId xmlns:a16="http://schemas.microsoft.com/office/drawing/2014/main" id="{87AF1777-224D-A8C2-2146-99407C0C4588}"/>
              </a:ext>
            </a:extLst>
          </p:cNvPr>
          <p:cNvSpPr txBox="1">
            <a:spLocks noChangeArrowheads="1"/>
          </p:cNvSpPr>
          <p:nvPr/>
        </p:nvSpPr>
        <p:spPr bwMode="auto">
          <a:xfrm>
            <a:off x="9181103" y="1399528"/>
            <a:ext cx="1670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1844 AD</a:t>
            </a:r>
          </a:p>
          <a:p>
            <a:pPr algn="ctr"/>
            <a:r>
              <a:rPr lang="en-US" altLang="en-US" sz="2400" dirty="0"/>
              <a:t>Gathering</a:t>
            </a:r>
          </a:p>
        </p:txBody>
      </p:sp>
      <p:sp>
        <p:nvSpPr>
          <p:cNvPr id="2068" name="Line 20">
            <a:extLst>
              <a:ext uri="{FF2B5EF4-FFF2-40B4-BE49-F238E27FC236}">
                <a16:creationId xmlns:a16="http://schemas.microsoft.com/office/drawing/2014/main" id="{6FEB47CF-3673-E955-D718-E24F64E3880E}"/>
              </a:ext>
            </a:extLst>
          </p:cNvPr>
          <p:cNvSpPr>
            <a:spLocks noChangeShapeType="1"/>
          </p:cNvSpPr>
          <p:nvPr/>
        </p:nvSpPr>
        <p:spPr bwMode="auto">
          <a:xfrm>
            <a:off x="2711451" y="2565400"/>
            <a:ext cx="71294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2000"/>
          </a:p>
        </p:txBody>
      </p:sp>
      <p:sp>
        <p:nvSpPr>
          <p:cNvPr id="2069" name="Text Box 21">
            <a:extLst>
              <a:ext uri="{FF2B5EF4-FFF2-40B4-BE49-F238E27FC236}">
                <a16:creationId xmlns:a16="http://schemas.microsoft.com/office/drawing/2014/main" id="{5E7E8BF0-EB9E-7153-1467-53EE2F6D5B31}"/>
              </a:ext>
            </a:extLst>
          </p:cNvPr>
          <p:cNvSpPr txBox="1">
            <a:spLocks noChangeArrowheads="1"/>
          </p:cNvSpPr>
          <p:nvPr/>
        </p:nvSpPr>
        <p:spPr bwMode="auto">
          <a:xfrm>
            <a:off x="5102520" y="2303790"/>
            <a:ext cx="1915524"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2520 Years</a:t>
            </a:r>
          </a:p>
        </p:txBody>
      </p:sp>
      <p:sp>
        <p:nvSpPr>
          <p:cNvPr id="2074" name="Text Box 26">
            <a:extLst>
              <a:ext uri="{FF2B5EF4-FFF2-40B4-BE49-F238E27FC236}">
                <a16:creationId xmlns:a16="http://schemas.microsoft.com/office/drawing/2014/main" id="{FD7574ED-8D0E-0F33-F227-A6C7EEB4F3D3}"/>
              </a:ext>
            </a:extLst>
          </p:cNvPr>
          <p:cNvSpPr txBox="1">
            <a:spLocks noChangeArrowheads="1"/>
          </p:cNvSpPr>
          <p:nvPr/>
        </p:nvSpPr>
        <p:spPr bwMode="auto">
          <a:xfrm>
            <a:off x="9181103" y="5013326"/>
            <a:ext cx="1414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Sanctuary </a:t>
            </a:r>
          </a:p>
          <a:p>
            <a:pPr algn="ctr"/>
            <a:r>
              <a:rPr lang="en-US" altLang="en-US" sz="2000" dirty="0"/>
              <a:t>Cleansed</a:t>
            </a:r>
          </a:p>
        </p:txBody>
      </p:sp>
      <p:sp>
        <p:nvSpPr>
          <p:cNvPr id="2085" name="Text Box 37">
            <a:extLst>
              <a:ext uri="{FF2B5EF4-FFF2-40B4-BE49-F238E27FC236}">
                <a16:creationId xmlns:a16="http://schemas.microsoft.com/office/drawing/2014/main" id="{99CE6DFA-6BE2-28DA-5C6C-0FA43D35A3B7}"/>
              </a:ext>
            </a:extLst>
          </p:cNvPr>
          <p:cNvSpPr txBox="1">
            <a:spLocks noChangeArrowheads="1"/>
          </p:cNvSpPr>
          <p:nvPr/>
        </p:nvSpPr>
        <p:spPr bwMode="auto">
          <a:xfrm>
            <a:off x="4583113" y="908050"/>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Seven Times</a:t>
            </a:r>
          </a:p>
        </p:txBody>
      </p:sp>
      <p:sp>
        <p:nvSpPr>
          <p:cNvPr id="2086" name="Text Box 38">
            <a:extLst>
              <a:ext uri="{FF2B5EF4-FFF2-40B4-BE49-F238E27FC236}">
                <a16:creationId xmlns:a16="http://schemas.microsoft.com/office/drawing/2014/main" id="{81ED4E9E-D123-0BBB-FFBF-2EC80A34622E}"/>
              </a:ext>
            </a:extLst>
          </p:cNvPr>
          <p:cNvSpPr txBox="1">
            <a:spLocks noChangeArrowheads="1"/>
          </p:cNvSpPr>
          <p:nvPr/>
        </p:nvSpPr>
        <p:spPr bwMode="auto">
          <a:xfrm>
            <a:off x="3454973" y="355897"/>
            <a:ext cx="53171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Scattering and Gathering of Israel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3B0B-BC34-FEC0-54D3-1F871EDB1DB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69CF5D7-45DD-BDA8-7E60-7F7C9C4C357F}"/>
              </a:ext>
            </a:extLst>
          </p:cNvPr>
          <p:cNvSpPr>
            <a:spLocks noGrp="1" noChangeArrowheads="1"/>
          </p:cNvSpPr>
          <p:nvPr>
            <p:ph type="ctrTitle"/>
          </p:nvPr>
        </p:nvSpPr>
        <p:spPr>
          <a:xfrm>
            <a:off x="253999" y="11826"/>
            <a:ext cx="11684000" cy="743547"/>
          </a:xfrm>
        </p:spPr>
        <p:txBody>
          <a:bodyPr>
            <a:noAutofit/>
          </a:bodyPr>
          <a:lstStyle/>
          <a:p>
            <a:pPr defTabSz="1036638"/>
            <a:r>
              <a:rPr lang="en-US" altLang="en-US" sz="2800" dirty="0"/>
              <a:t>The Scattering Seven Times</a:t>
            </a:r>
            <a:endParaRPr lang="en-US" altLang="en-US" sz="2600" dirty="0"/>
          </a:p>
        </p:txBody>
      </p:sp>
      <p:sp>
        <p:nvSpPr>
          <p:cNvPr id="11267" name="Text Box 3">
            <a:extLst>
              <a:ext uri="{FF2B5EF4-FFF2-40B4-BE49-F238E27FC236}">
                <a16:creationId xmlns:a16="http://schemas.microsoft.com/office/drawing/2014/main" id="{87D82438-ABC5-C815-D7DD-BB54B1ACF26E}"/>
              </a:ext>
            </a:extLst>
          </p:cNvPr>
          <p:cNvSpPr txBox="1">
            <a:spLocks noChangeArrowheads="1"/>
          </p:cNvSpPr>
          <p:nvPr/>
        </p:nvSpPr>
        <p:spPr bwMode="auto">
          <a:xfrm>
            <a:off x="732970" y="863600"/>
            <a:ext cx="107260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100" dirty="0">
                <a:effectLst>
                  <a:outerShdw blurRad="38100" dist="38100" dir="2700000" algn="tl">
                    <a:srgbClr val="000000"/>
                  </a:outerShdw>
                </a:effectLst>
                <a:latin typeface="Palatino Linotype" panose="02040502050505030304" pitchFamily="18" charset="0"/>
              </a:rPr>
              <a:t>'And if by these things you are not reformed by Me, but walk contrary to Me, then I also will walk contrary to you, and </a:t>
            </a:r>
            <a:r>
              <a:rPr lang="en-GB" altLang="en-US" sz="2100" dirty="0">
                <a:solidFill>
                  <a:srgbClr val="92D050"/>
                </a:solidFill>
                <a:effectLst>
                  <a:outerShdw blurRad="38100" dist="38100" dir="2700000" algn="tl">
                    <a:srgbClr val="000000"/>
                  </a:outerShdw>
                </a:effectLst>
                <a:latin typeface="Palatino Linotype" panose="02040502050505030304" pitchFamily="18" charset="0"/>
              </a:rPr>
              <a:t>I will punish you yet seven times for your sins</a:t>
            </a:r>
            <a:r>
              <a:rPr lang="en-GB" altLang="en-US" sz="2100" dirty="0">
                <a:effectLst>
                  <a:outerShdw blurRad="38100" dist="38100" dir="2700000" algn="tl">
                    <a:srgbClr val="000000"/>
                  </a:outerShdw>
                </a:effectLst>
                <a:latin typeface="Palatino Linotype" panose="02040502050505030304" pitchFamily="18" charset="0"/>
              </a:rPr>
              <a:t>. And I will bring a sword against you that will execute the vengeance of the covenant; when you are gathered together within your cities I will send pestilence among you; and you shall be delivered into the hand of the enemy. When I have cut off your supply of bread, ten women shall bake your bread in one oven, and they shall bring back your bread by weight, and you shall eat and not be satisfied. 'And after all this, if you do not obey Me, but walk contrary to Me, then I also will walk contrary to you in fury; and I, even I, will chastise you seven times for your sins. You shall eat the flesh of your sons, and you shall eat the flesh of your daughters. I will destroy your high places, cut down your incense altars, and cast your carcasses on the lifeless forms of your idols; and My soul shall abhor you. I will lay your cities waste and bring your sanctuaries to desolation, and I will not smell the fragrance of your sweet aromas. I will bring the land to desolation, and your enemies who dwell in it shall be astonished at it. </a:t>
            </a:r>
            <a:r>
              <a:rPr lang="en-GB" altLang="en-US" sz="2100" dirty="0">
                <a:solidFill>
                  <a:srgbClr val="92D050"/>
                </a:solidFill>
                <a:effectLst>
                  <a:outerShdw blurRad="38100" dist="38100" dir="2700000" algn="tl">
                    <a:srgbClr val="000000"/>
                  </a:outerShdw>
                </a:effectLst>
                <a:latin typeface="Palatino Linotype" panose="02040502050505030304" pitchFamily="18" charset="0"/>
              </a:rPr>
              <a:t>I will scatter you among the nations and draw out a sword after you; your land shall be desolate and your cities waste</a:t>
            </a:r>
            <a:r>
              <a:rPr lang="en-GB" altLang="en-US" sz="2100" dirty="0">
                <a:effectLst>
                  <a:outerShdw blurRad="38100" dist="38100" dir="2700000" algn="tl">
                    <a:srgbClr val="000000"/>
                  </a:outerShdw>
                </a:effectLst>
                <a:latin typeface="Palatino Linotype" panose="02040502050505030304" pitchFamily="18" charset="0"/>
              </a:rPr>
              <a:t>. Leviticus 26:23-33</a:t>
            </a:r>
          </a:p>
        </p:txBody>
      </p:sp>
    </p:spTree>
    <p:extLst>
      <p:ext uri="{BB962C8B-B14F-4D97-AF65-F5344CB8AC3E}">
        <p14:creationId xmlns:p14="http://schemas.microsoft.com/office/powerpoint/2010/main" val="1993841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605661"/>
          </a:xfrm>
        </p:spPr>
        <p:txBody>
          <a:bodyPr>
            <a:noAutofit/>
          </a:bodyPr>
          <a:lstStyle/>
          <a:p>
            <a:pPr defTabSz="1036638"/>
            <a:r>
              <a:rPr lang="en-US" altLang="en-US" sz="2800" dirty="0"/>
              <a:t>William Miller</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32971" y="905232"/>
            <a:ext cx="1072605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 decree against Judah, was the same as against Israel. They must be scattered among all nations. It could not be revoked, notwithstanding their repentance and partial reformation. Jeremiah xv.4, - "And I will cause them to be removed into all kingdoms of the earth, because of Manasseh, the son of Hezekiah, king of Judah, for that which he did in Jerusalem," - tells us of the same thing, that Judah as well as Israel must be made captives. Israel began to be carried away in the days of Hoshea, 722 B. C., and from that time to 1798 after Christ, is exactly 2520 years, or the seven prophetic years.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How remarkable, that when the seven years ended, </a:t>
            </a:r>
            <a:r>
              <a:rPr lang="en-GB" altLang="en-US" sz="2300" u="sng" dirty="0">
                <a:solidFill>
                  <a:srgbClr val="92D050"/>
                </a:solidFill>
                <a:effectLst>
                  <a:outerShdw blurRad="38100" dist="38100" dir="2700000" algn="tl">
                    <a:srgbClr val="000000"/>
                  </a:outerShdw>
                </a:effectLst>
                <a:latin typeface="Palatino Linotype" panose="02040502050505030304" pitchFamily="18" charset="0"/>
              </a:rPr>
              <a:t>God began to deliver his church from her bondage</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 which for ages had been made subject to the kings of the earth. In 1798 the church came out of the wilderness, and began to be delivered from her captivity. But the completion of her slavery to the kingdoms of the earth, is reserved for another period. Beginning B. C., 677 years, seven prophetic years, or 2520 common years, would end in A. D. 1843. </a:t>
            </a:r>
          </a:p>
        </p:txBody>
      </p:sp>
    </p:spTree>
    <p:extLst>
      <p:ext uri="{BB962C8B-B14F-4D97-AF65-F5344CB8AC3E}">
        <p14:creationId xmlns:p14="http://schemas.microsoft.com/office/powerpoint/2010/main" val="363994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894934" y="729055"/>
            <a:ext cx="4794666" cy="633765"/>
          </a:xfrm>
        </p:spPr>
        <p:txBody>
          <a:bodyPr>
            <a:normAutofit/>
          </a:bodyPr>
          <a:lstStyle/>
          <a:p>
            <a:pPr defTabSz="1036638"/>
            <a:r>
              <a:rPr lang="en-GB" altLang="en-US" sz="3200" dirty="0">
                <a:effectLst>
                  <a:outerShdw blurRad="38100" dist="38100" dir="2700000" algn="tl">
                    <a:srgbClr val="000000"/>
                  </a:outerShdw>
                </a:effectLst>
                <a:latin typeface="+mn-lt"/>
              </a:rPr>
              <a:t>1843 Chart</a:t>
            </a:r>
            <a:endParaRPr lang="en-US" altLang="en-US" sz="3200" dirty="0">
              <a:latin typeface="+mn-lt"/>
            </a:endParaRPr>
          </a:p>
        </p:txBody>
      </p:sp>
      <p:pic>
        <p:nvPicPr>
          <p:cNvPr id="3" name="Picture 2">
            <a:extLst>
              <a:ext uri="{FF2B5EF4-FFF2-40B4-BE49-F238E27FC236}">
                <a16:creationId xmlns:a16="http://schemas.microsoft.com/office/drawing/2014/main" id="{82D71A79-27C1-6532-FC9D-3C833ECAE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5002796" cy="6858000"/>
          </a:xfrm>
          <a:prstGeom prst="rect">
            <a:avLst/>
          </a:prstGeom>
        </p:spPr>
      </p:pic>
    </p:spTree>
    <p:extLst>
      <p:ext uri="{BB962C8B-B14F-4D97-AF65-F5344CB8AC3E}">
        <p14:creationId xmlns:p14="http://schemas.microsoft.com/office/powerpoint/2010/main" val="103876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23A4-4F43-07EC-6474-1DDE27FF041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0829E18-22AD-3047-2BE2-D6AD01F1725C}"/>
              </a:ext>
            </a:extLst>
          </p:cNvPr>
          <p:cNvSpPr>
            <a:spLocks noGrp="1" noChangeArrowheads="1"/>
          </p:cNvSpPr>
          <p:nvPr>
            <p:ph type="ctrTitle"/>
          </p:nvPr>
        </p:nvSpPr>
        <p:spPr>
          <a:xfrm>
            <a:off x="135467" y="221654"/>
            <a:ext cx="11684000" cy="649204"/>
          </a:xfrm>
        </p:spPr>
        <p:txBody>
          <a:bodyPr>
            <a:noAutofit/>
          </a:bodyPr>
          <a:lstStyle/>
          <a:p>
            <a:pPr defTabSz="1036638"/>
            <a:r>
              <a:rPr lang="en-US" altLang="en-US" sz="2800" dirty="0"/>
              <a:t>William Miller</a:t>
            </a:r>
            <a:endParaRPr lang="en-US" altLang="en-US" sz="2600" dirty="0"/>
          </a:p>
        </p:txBody>
      </p:sp>
      <p:sp>
        <p:nvSpPr>
          <p:cNvPr id="11267" name="Text Box 3">
            <a:extLst>
              <a:ext uri="{FF2B5EF4-FFF2-40B4-BE49-F238E27FC236}">
                <a16:creationId xmlns:a16="http://schemas.microsoft.com/office/drawing/2014/main" id="{B38006B4-7F4D-A053-3ECA-3228F8C5CA4C}"/>
              </a:ext>
            </a:extLst>
          </p:cNvPr>
          <p:cNvSpPr txBox="1">
            <a:spLocks noChangeArrowheads="1"/>
          </p:cNvSpPr>
          <p:nvPr/>
        </p:nvSpPr>
        <p:spPr bwMode="auto">
          <a:xfrm>
            <a:off x="732971" y="1059155"/>
            <a:ext cx="1072605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Therefore,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beginning at the captivity of Manasseh and the final dispersion of the ten tribes of Israel, where God has fixed the time for the dispersion of the people of God and the scattering of the holy people, until the year 1843, will be the end of the seven years, when the acceptable year of the LORD will commence;</a:t>
            </a:r>
            <a:r>
              <a:rPr lang="en-GB" altLang="en-US" sz="2400" dirty="0">
                <a:effectLst>
                  <a:outerShdw blurRad="38100" dist="38100" dir="2700000" algn="tl">
                    <a:srgbClr val="000000"/>
                  </a:outerShdw>
                </a:effectLst>
                <a:latin typeface="Palatino Linotype" panose="02040502050505030304" pitchFamily="18" charset="0"/>
              </a:rPr>
              <a:t> and, in my humble opinion, the children of God will be delivered from all the evils enumerated by Moses in Leviticus xxvi., and Jeremiah xv.; from war or the sword, from pestilence and famine, from captivity and spoil, from death and corruption; and all will be comforted, and all tears be wiped from off all faces; sighs and sorrows shall cease forever, and there shall be no more curse, for the throne of the Lamb shall be there, and he shall dwell with them, and be their God, and they shall be his people. This will take place in the acceptable year of the Lord, the antitypical year of release. {</a:t>
            </a:r>
            <a:r>
              <a:rPr lang="en-GB" altLang="en-US" sz="2400" i="1" dirty="0">
                <a:effectLst>
                  <a:outerShdw blurRad="38100" dist="38100" dir="2700000" algn="tl">
                    <a:srgbClr val="000000"/>
                  </a:outerShdw>
                </a:effectLst>
                <a:latin typeface="Palatino Linotype" panose="02040502050505030304" pitchFamily="18" charset="0"/>
              </a:rPr>
              <a:t>1842 William Miller Lecture on the Typical Sabbaths and Great Jubilee 18.1</a:t>
            </a:r>
            <a:r>
              <a:rPr lang="en-GB" altLang="en-US" sz="24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271306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a:extLst>
              <a:ext uri="{FF2B5EF4-FFF2-40B4-BE49-F238E27FC236}">
                <a16:creationId xmlns:a16="http://schemas.microsoft.com/office/drawing/2014/main" id="{E682ED6F-36D6-402C-672C-34774114547E}"/>
              </a:ext>
            </a:extLst>
          </p:cNvPr>
          <p:cNvSpPr>
            <a:spLocks noChangeShapeType="1"/>
          </p:cNvSpPr>
          <p:nvPr/>
        </p:nvSpPr>
        <p:spPr bwMode="auto">
          <a:xfrm>
            <a:off x="1220111" y="3500438"/>
            <a:ext cx="9607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2053" name="Picture 5">
            <a:extLst>
              <a:ext uri="{FF2B5EF4-FFF2-40B4-BE49-F238E27FC236}">
                <a16:creationId xmlns:a16="http://schemas.microsoft.com/office/drawing/2014/main" id="{ADE1F721-06DB-AAAE-E0DA-0498F79AD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Line 6">
            <a:extLst>
              <a:ext uri="{FF2B5EF4-FFF2-40B4-BE49-F238E27FC236}">
                <a16:creationId xmlns:a16="http://schemas.microsoft.com/office/drawing/2014/main" id="{5066280D-106E-4A37-F93E-E2DB2C417519}"/>
              </a:ext>
            </a:extLst>
          </p:cNvPr>
          <p:cNvSpPr>
            <a:spLocks noChangeShapeType="1"/>
          </p:cNvSpPr>
          <p:nvPr/>
        </p:nvSpPr>
        <p:spPr bwMode="auto">
          <a:xfrm>
            <a:off x="1220111" y="1268413"/>
            <a:ext cx="0" cy="3600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5" name="Text Box 7">
            <a:extLst>
              <a:ext uri="{FF2B5EF4-FFF2-40B4-BE49-F238E27FC236}">
                <a16:creationId xmlns:a16="http://schemas.microsoft.com/office/drawing/2014/main" id="{D90125A8-2415-743F-7B6A-9D50E0A9ACF7}"/>
              </a:ext>
            </a:extLst>
          </p:cNvPr>
          <p:cNvSpPr txBox="1">
            <a:spLocks noChangeArrowheads="1"/>
          </p:cNvSpPr>
          <p:nvPr/>
        </p:nvSpPr>
        <p:spPr bwMode="auto">
          <a:xfrm>
            <a:off x="788312" y="738189"/>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722 BC</a:t>
            </a:r>
          </a:p>
        </p:txBody>
      </p:sp>
      <p:sp>
        <p:nvSpPr>
          <p:cNvPr id="2056" name="Text Box 8">
            <a:extLst>
              <a:ext uri="{FF2B5EF4-FFF2-40B4-BE49-F238E27FC236}">
                <a16:creationId xmlns:a16="http://schemas.microsoft.com/office/drawing/2014/main" id="{8F6A40D2-C586-1B55-B125-119636F3B0BB}"/>
              </a:ext>
            </a:extLst>
          </p:cNvPr>
          <p:cNvSpPr txBox="1">
            <a:spLocks noChangeArrowheads="1"/>
          </p:cNvSpPr>
          <p:nvPr/>
        </p:nvSpPr>
        <p:spPr bwMode="auto">
          <a:xfrm>
            <a:off x="316376" y="4993536"/>
            <a:ext cx="1635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a:t>Captivity of</a:t>
            </a:r>
          </a:p>
          <a:p>
            <a:pPr algn="ctr"/>
            <a:r>
              <a:rPr lang="en-US" altLang="en-US" sz="1600" dirty="0"/>
              <a:t>Northern </a:t>
            </a:r>
          </a:p>
          <a:p>
            <a:pPr algn="ctr"/>
            <a:r>
              <a:rPr lang="en-US" altLang="en-US" sz="1600" dirty="0"/>
              <a:t>Kingdom </a:t>
            </a:r>
          </a:p>
          <a:p>
            <a:pPr algn="ctr"/>
            <a:r>
              <a:rPr lang="en-US" altLang="en-US" sz="1600" dirty="0"/>
              <a:t>by Assyria</a:t>
            </a:r>
          </a:p>
          <a:p>
            <a:pPr algn="ctr"/>
            <a:r>
              <a:rPr lang="en-US" altLang="en-US" sz="1600" dirty="0"/>
              <a:t>2 Kings 17:24</a:t>
            </a:r>
          </a:p>
        </p:txBody>
      </p:sp>
      <p:sp>
        <p:nvSpPr>
          <p:cNvPr id="2057" name="Line 9">
            <a:extLst>
              <a:ext uri="{FF2B5EF4-FFF2-40B4-BE49-F238E27FC236}">
                <a16:creationId xmlns:a16="http://schemas.microsoft.com/office/drawing/2014/main" id="{1977E97B-8ABA-E5BD-7BCF-7C392634AAC2}"/>
              </a:ext>
            </a:extLst>
          </p:cNvPr>
          <p:cNvSpPr>
            <a:spLocks noChangeShapeType="1"/>
          </p:cNvSpPr>
          <p:nvPr/>
        </p:nvSpPr>
        <p:spPr bwMode="auto">
          <a:xfrm>
            <a:off x="1651911"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8" name="Text Box 10">
            <a:extLst>
              <a:ext uri="{FF2B5EF4-FFF2-40B4-BE49-F238E27FC236}">
                <a16:creationId xmlns:a16="http://schemas.microsoft.com/office/drawing/2014/main" id="{4A94F96B-949B-1B33-4E1B-034B6CBCE9D5}"/>
              </a:ext>
            </a:extLst>
          </p:cNvPr>
          <p:cNvSpPr txBox="1">
            <a:spLocks noChangeArrowheads="1"/>
          </p:cNvSpPr>
          <p:nvPr/>
        </p:nvSpPr>
        <p:spPr bwMode="auto">
          <a:xfrm>
            <a:off x="1220112" y="3937001"/>
            <a:ext cx="17346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a:t>Captivity of</a:t>
            </a:r>
          </a:p>
          <a:p>
            <a:pPr algn="ctr"/>
            <a:r>
              <a:rPr lang="en-US" altLang="en-US" sz="1600" dirty="0"/>
              <a:t>King Manasseh in Babylon</a:t>
            </a:r>
          </a:p>
          <a:p>
            <a:pPr algn="ctr"/>
            <a:r>
              <a:rPr lang="en-US" altLang="en-US" sz="1600" dirty="0"/>
              <a:t>2 Chron 33:11</a:t>
            </a:r>
          </a:p>
        </p:txBody>
      </p:sp>
      <p:sp>
        <p:nvSpPr>
          <p:cNvPr id="2059" name="Text Box 11">
            <a:extLst>
              <a:ext uri="{FF2B5EF4-FFF2-40B4-BE49-F238E27FC236}">
                <a16:creationId xmlns:a16="http://schemas.microsoft.com/office/drawing/2014/main" id="{6902212B-8FE6-14EE-CA8B-B2752AB607B9}"/>
              </a:ext>
            </a:extLst>
          </p:cNvPr>
          <p:cNvSpPr txBox="1">
            <a:spLocks noChangeArrowheads="1"/>
          </p:cNvSpPr>
          <p:nvPr/>
        </p:nvSpPr>
        <p:spPr bwMode="auto">
          <a:xfrm>
            <a:off x="1220112" y="1916114"/>
            <a:ext cx="103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677 BC</a:t>
            </a:r>
          </a:p>
        </p:txBody>
      </p:sp>
      <p:sp>
        <p:nvSpPr>
          <p:cNvPr id="2060" name="Line 12">
            <a:extLst>
              <a:ext uri="{FF2B5EF4-FFF2-40B4-BE49-F238E27FC236}">
                <a16:creationId xmlns:a16="http://schemas.microsoft.com/office/drawing/2014/main" id="{BD612DF1-7426-86B4-A3AB-3B1A3726625C}"/>
              </a:ext>
            </a:extLst>
          </p:cNvPr>
          <p:cNvSpPr>
            <a:spLocks noChangeShapeType="1"/>
          </p:cNvSpPr>
          <p:nvPr/>
        </p:nvSpPr>
        <p:spPr bwMode="auto">
          <a:xfrm>
            <a:off x="5808663" y="1773238"/>
            <a:ext cx="0" cy="23749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1" name="Text Box 13">
            <a:extLst>
              <a:ext uri="{FF2B5EF4-FFF2-40B4-BE49-F238E27FC236}">
                <a16:creationId xmlns:a16="http://schemas.microsoft.com/office/drawing/2014/main" id="{5795EF4B-F77B-8FC7-F84A-F5199D61AD27}"/>
              </a:ext>
            </a:extLst>
          </p:cNvPr>
          <p:cNvSpPr txBox="1">
            <a:spLocks noChangeArrowheads="1"/>
          </p:cNvSpPr>
          <p:nvPr/>
        </p:nvSpPr>
        <p:spPr bwMode="auto">
          <a:xfrm>
            <a:off x="5334289" y="1435691"/>
            <a:ext cx="1056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538 AD</a:t>
            </a:r>
          </a:p>
        </p:txBody>
      </p:sp>
      <p:sp>
        <p:nvSpPr>
          <p:cNvPr id="2062" name="Line 14">
            <a:extLst>
              <a:ext uri="{FF2B5EF4-FFF2-40B4-BE49-F238E27FC236}">
                <a16:creationId xmlns:a16="http://schemas.microsoft.com/office/drawing/2014/main" id="{7E7DB165-6185-F52E-F75F-CF1C53DC0CD9}"/>
              </a:ext>
            </a:extLst>
          </p:cNvPr>
          <p:cNvSpPr>
            <a:spLocks noChangeShapeType="1"/>
          </p:cNvSpPr>
          <p:nvPr/>
        </p:nvSpPr>
        <p:spPr bwMode="auto">
          <a:xfrm>
            <a:off x="10827879" y="2205037"/>
            <a:ext cx="0" cy="333013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3" name="Text Box 15">
            <a:extLst>
              <a:ext uri="{FF2B5EF4-FFF2-40B4-BE49-F238E27FC236}">
                <a16:creationId xmlns:a16="http://schemas.microsoft.com/office/drawing/2014/main" id="{87AF1777-224D-A8C2-2146-99407C0C4588}"/>
              </a:ext>
            </a:extLst>
          </p:cNvPr>
          <p:cNvSpPr txBox="1">
            <a:spLocks noChangeArrowheads="1"/>
          </p:cNvSpPr>
          <p:nvPr/>
        </p:nvSpPr>
        <p:spPr bwMode="auto">
          <a:xfrm>
            <a:off x="10321466" y="1916114"/>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1844 AD</a:t>
            </a:r>
          </a:p>
        </p:txBody>
      </p:sp>
      <p:sp>
        <p:nvSpPr>
          <p:cNvPr id="2064" name="Line 16">
            <a:extLst>
              <a:ext uri="{FF2B5EF4-FFF2-40B4-BE49-F238E27FC236}">
                <a16:creationId xmlns:a16="http://schemas.microsoft.com/office/drawing/2014/main" id="{1E24EFBE-1D91-2C6D-7076-3176FD65CE18}"/>
              </a:ext>
            </a:extLst>
          </p:cNvPr>
          <p:cNvSpPr>
            <a:spLocks noChangeShapeType="1"/>
          </p:cNvSpPr>
          <p:nvPr/>
        </p:nvSpPr>
        <p:spPr bwMode="auto">
          <a:xfrm>
            <a:off x="10396079" y="1268414"/>
            <a:ext cx="0" cy="302418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5" name="Text Box 17">
            <a:extLst>
              <a:ext uri="{FF2B5EF4-FFF2-40B4-BE49-F238E27FC236}">
                <a16:creationId xmlns:a16="http://schemas.microsoft.com/office/drawing/2014/main" id="{6A9DCD86-D75F-ADA5-3DE5-503AF6796D3A}"/>
              </a:ext>
            </a:extLst>
          </p:cNvPr>
          <p:cNvSpPr txBox="1">
            <a:spLocks noChangeArrowheads="1"/>
          </p:cNvSpPr>
          <p:nvPr/>
        </p:nvSpPr>
        <p:spPr bwMode="auto">
          <a:xfrm>
            <a:off x="9819816" y="908051"/>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1798 AD</a:t>
            </a:r>
          </a:p>
        </p:txBody>
      </p:sp>
      <p:sp>
        <p:nvSpPr>
          <p:cNvPr id="2066" name="Line 18">
            <a:extLst>
              <a:ext uri="{FF2B5EF4-FFF2-40B4-BE49-F238E27FC236}">
                <a16:creationId xmlns:a16="http://schemas.microsoft.com/office/drawing/2014/main" id="{EB894C6C-74C2-A68B-E430-FB7E1DCEFEB7}"/>
              </a:ext>
            </a:extLst>
          </p:cNvPr>
          <p:cNvSpPr>
            <a:spLocks noChangeShapeType="1"/>
          </p:cNvSpPr>
          <p:nvPr/>
        </p:nvSpPr>
        <p:spPr bwMode="auto">
          <a:xfrm>
            <a:off x="1220111" y="1412875"/>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7" name="Text Box 19">
            <a:extLst>
              <a:ext uri="{FF2B5EF4-FFF2-40B4-BE49-F238E27FC236}">
                <a16:creationId xmlns:a16="http://schemas.microsoft.com/office/drawing/2014/main" id="{2483BE04-3EC0-F46C-BC0B-12E9CD2BAFEB}"/>
              </a:ext>
            </a:extLst>
          </p:cNvPr>
          <p:cNvSpPr txBox="1">
            <a:spLocks noChangeArrowheads="1"/>
          </p:cNvSpPr>
          <p:nvPr/>
        </p:nvSpPr>
        <p:spPr bwMode="auto">
          <a:xfrm>
            <a:off x="3952048" y="1079470"/>
            <a:ext cx="142468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Years</a:t>
            </a:r>
          </a:p>
        </p:txBody>
      </p:sp>
      <p:sp>
        <p:nvSpPr>
          <p:cNvPr id="2068" name="Line 20">
            <a:extLst>
              <a:ext uri="{FF2B5EF4-FFF2-40B4-BE49-F238E27FC236}">
                <a16:creationId xmlns:a16="http://schemas.microsoft.com/office/drawing/2014/main" id="{6FEB47CF-3673-E955-D718-E24F64E3880E}"/>
              </a:ext>
            </a:extLst>
          </p:cNvPr>
          <p:cNvSpPr>
            <a:spLocks noChangeShapeType="1"/>
          </p:cNvSpPr>
          <p:nvPr/>
        </p:nvSpPr>
        <p:spPr bwMode="auto">
          <a:xfrm>
            <a:off x="1651911" y="2565400"/>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9" name="Text Box 21">
            <a:extLst>
              <a:ext uri="{FF2B5EF4-FFF2-40B4-BE49-F238E27FC236}">
                <a16:creationId xmlns:a16="http://schemas.microsoft.com/office/drawing/2014/main" id="{5E7E8BF0-EB9E-7153-1467-53EE2F6D5B31}"/>
              </a:ext>
            </a:extLst>
          </p:cNvPr>
          <p:cNvSpPr txBox="1">
            <a:spLocks noChangeArrowheads="1"/>
          </p:cNvSpPr>
          <p:nvPr/>
        </p:nvSpPr>
        <p:spPr bwMode="auto">
          <a:xfrm>
            <a:off x="5820882" y="2384685"/>
            <a:ext cx="142468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2520 Years</a:t>
            </a:r>
          </a:p>
        </p:txBody>
      </p:sp>
      <p:sp>
        <p:nvSpPr>
          <p:cNvPr id="2070" name="Line 22">
            <a:extLst>
              <a:ext uri="{FF2B5EF4-FFF2-40B4-BE49-F238E27FC236}">
                <a16:creationId xmlns:a16="http://schemas.microsoft.com/office/drawing/2014/main" id="{BDCCBD66-F47D-2549-280A-3AD734BDEF83}"/>
              </a:ext>
            </a:extLst>
          </p:cNvPr>
          <p:cNvSpPr>
            <a:spLocks noChangeShapeType="1"/>
          </p:cNvSpPr>
          <p:nvPr/>
        </p:nvSpPr>
        <p:spPr bwMode="auto">
          <a:xfrm>
            <a:off x="1220111" y="1916113"/>
            <a:ext cx="465998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1" name="Line 23">
            <a:extLst>
              <a:ext uri="{FF2B5EF4-FFF2-40B4-BE49-F238E27FC236}">
                <a16:creationId xmlns:a16="http://schemas.microsoft.com/office/drawing/2014/main" id="{95B8C356-60D9-1F2C-342E-28579FE75D60}"/>
              </a:ext>
            </a:extLst>
          </p:cNvPr>
          <p:cNvSpPr>
            <a:spLocks noChangeShapeType="1"/>
          </p:cNvSpPr>
          <p:nvPr/>
        </p:nvSpPr>
        <p:spPr bwMode="auto">
          <a:xfrm>
            <a:off x="5808663" y="1916113"/>
            <a:ext cx="458741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2" name="Text Box 24">
            <a:extLst>
              <a:ext uri="{FF2B5EF4-FFF2-40B4-BE49-F238E27FC236}">
                <a16:creationId xmlns:a16="http://schemas.microsoft.com/office/drawing/2014/main" id="{B6EC372A-2757-89F0-6B53-5A008C6A5B4F}"/>
              </a:ext>
            </a:extLst>
          </p:cNvPr>
          <p:cNvSpPr txBox="1">
            <a:spLocks noChangeArrowheads="1"/>
          </p:cNvSpPr>
          <p:nvPr/>
        </p:nvSpPr>
        <p:spPr bwMode="auto">
          <a:xfrm>
            <a:off x="6888164" y="1773239"/>
            <a:ext cx="2296334"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(3½ Times)</a:t>
            </a:r>
          </a:p>
        </p:txBody>
      </p:sp>
      <p:sp>
        <p:nvSpPr>
          <p:cNvPr id="2073" name="Text Box 25">
            <a:extLst>
              <a:ext uri="{FF2B5EF4-FFF2-40B4-BE49-F238E27FC236}">
                <a16:creationId xmlns:a16="http://schemas.microsoft.com/office/drawing/2014/main" id="{6E18852D-B693-C082-5D9A-6E9F28A1839D}"/>
              </a:ext>
            </a:extLst>
          </p:cNvPr>
          <p:cNvSpPr txBox="1">
            <a:spLocks noChangeArrowheads="1"/>
          </p:cNvSpPr>
          <p:nvPr/>
        </p:nvSpPr>
        <p:spPr bwMode="auto">
          <a:xfrm>
            <a:off x="2446909" y="1698924"/>
            <a:ext cx="234763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a:t>
            </a:r>
            <a:r>
              <a:rPr lang="en-US" altLang="en-US" sz="1600" dirty="0">
                <a:cs typeface="Arial" panose="020B0604020202020204" pitchFamily="34" charset="0"/>
              </a:rPr>
              <a:t>½ Times)</a:t>
            </a:r>
            <a:r>
              <a:rPr lang="en-US" altLang="en-US" sz="1600" dirty="0"/>
              <a:t> </a:t>
            </a:r>
          </a:p>
        </p:txBody>
      </p:sp>
      <p:sp>
        <p:nvSpPr>
          <p:cNvPr id="2074" name="Text Box 26">
            <a:extLst>
              <a:ext uri="{FF2B5EF4-FFF2-40B4-BE49-F238E27FC236}">
                <a16:creationId xmlns:a16="http://schemas.microsoft.com/office/drawing/2014/main" id="{FD7574ED-8D0E-0F33-F227-A6C7EEB4F3D3}"/>
              </a:ext>
            </a:extLst>
          </p:cNvPr>
          <p:cNvSpPr txBox="1">
            <a:spLocks noChangeArrowheads="1"/>
          </p:cNvSpPr>
          <p:nvPr/>
        </p:nvSpPr>
        <p:spPr bwMode="auto">
          <a:xfrm>
            <a:off x="10226803" y="5535177"/>
            <a:ext cx="1414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Sanctuary </a:t>
            </a:r>
          </a:p>
          <a:p>
            <a:pPr algn="ctr"/>
            <a:r>
              <a:rPr lang="en-US" altLang="en-US" sz="2000" dirty="0"/>
              <a:t>Cleansed</a:t>
            </a:r>
          </a:p>
        </p:txBody>
      </p:sp>
      <p:sp>
        <p:nvSpPr>
          <p:cNvPr id="2075" name="Text Box 27">
            <a:extLst>
              <a:ext uri="{FF2B5EF4-FFF2-40B4-BE49-F238E27FC236}">
                <a16:creationId xmlns:a16="http://schemas.microsoft.com/office/drawing/2014/main" id="{0C6B54F2-2EDC-7A70-C2D5-506BF6AF9BEF}"/>
              </a:ext>
            </a:extLst>
          </p:cNvPr>
          <p:cNvSpPr txBox="1">
            <a:spLocks noChangeArrowheads="1"/>
          </p:cNvSpPr>
          <p:nvPr/>
        </p:nvSpPr>
        <p:spPr bwMode="auto">
          <a:xfrm>
            <a:off x="9500735" y="4365626"/>
            <a:ext cx="12255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a:t>Pope taken</a:t>
            </a:r>
          </a:p>
          <a:p>
            <a:pPr algn="ctr"/>
            <a:r>
              <a:rPr lang="en-US" altLang="en-US" sz="1600" dirty="0"/>
              <a:t>Captive – Yoke Broken</a:t>
            </a:r>
          </a:p>
        </p:txBody>
      </p:sp>
      <p:sp>
        <p:nvSpPr>
          <p:cNvPr id="2076" name="Text Box 28">
            <a:extLst>
              <a:ext uri="{FF2B5EF4-FFF2-40B4-BE49-F238E27FC236}">
                <a16:creationId xmlns:a16="http://schemas.microsoft.com/office/drawing/2014/main" id="{6941DE79-DEDB-E528-F3D1-23F4B51EE318}"/>
              </a:ext>
            </a:extLst>
          </p:cNvPr>
          <p:cNvSpPr txBox="1">
            <a:spLocks noChangeArrowheads="1"/>
          </p:cNvSpPr>
          <p:nvPr/>
        </p:nvSpPr>
        <p:spPr bwMode="auto">
          <a:xfrm>
            <a:off x="2364038" y="1973412"/>
            <a:ext cx="25084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a:solidFill>
                  <a:schemeClr val="tx2"/>
                </a:solidFill>
              </a:rPr>
              <a:t>Israel under Pagan Rule</a:t>
            </a:r>
          </a:p>
          <a:p>
            <a:pPr algn="ctr"/>
            <a:r>
              <a:rPr lang="en-US" altLang="en-US" sz="1600" dirty="0">
                <a:solidFill>
                  <a:schemeClr val="tx2"/>
                </a:solidFill>
              </a:rPr>
              <a:t> Daily Desolator - Visible</a:t>
            </a:r>
          </a:p>
        </p:txBody>
      </p:sp>
      <p:sp>
        <p:nvSpPr>
          <p:cNvPr id="2077" name="Text Box 29">
            <a:extLst>
              <a:ext uri="{FF2B5EF4-FFF2-40B4-BE49-F238E27FC236}">
                <a16:creationId xmlns:a16="http://schemas.microsoft.com/office/drawing/2014/main" id="{0BD99CF5-818A-7242-BBB2-85C71148E789}"/>
              </a:ext>
            </a:extLst>
          </p:cNvPr>
          <p:cNvSpPr txBox="1">
            <a:spLocks noChangeArrowheads="1"/>
          </p:cNvSpPr>
          <p:nvPr/>
        </p:nvSpPr>
        <p:spPr bwMode="auto">
          <a:xfrm>
            <a:off x="7125609" y="2048165"/>
            <a:ext cx="2358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a:solidFill>
                  <a:schemeClr val="tx2"/>
                </a:solidFill>
              </a:rPr>
              <a:t>Israel under Papal Rule</a:t>
            </a:r>
          </a:p>
          <a:p>
            <a:pPr algn="ctr"/>
            <a:r>
              <a:rPr lang="en-US" altLang="en-US" sz="1600" dirty="0">
                <a:solidFill>
                  <a:schemeClr val="tx2"/>
                </a:solidFill>
              </a:rPr>
              <a:t>Desolator - Spiritual</a:t>
            </a:r>
          </a:p>
        </p:txBody>
      </p:sp>
      <p:sp>
        <p:nvSpPr>
          <p:cNvPr id="2078" name="Line 30">
            <a:extLst>
              <a:ext uri="{FF2B5EF4-FFF2-40B4-BE49-F238E27FC236}">
                <a16:creationId xmlns:a16="http://schemas.microsoft.com/office/drawing/2014/main" id="{5CCB62EE-96C9-BDF1-C341-B781528CCED1}"/>
              </a:ext>
            </a:extLst>
          </p:cNvPr>
          <p:cNvSpPr>
            <a:spLocks noChangeShapeType="1"/>
          </p:cNvSpPr>
          <p:nvPr/>
        </p:nvSpPr>
        <p:spPr bwMode="auto">
          <a:xfrm>
            <a:off x="5519738" y="2997201"/>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9" name="Text Box 31">
            <a:extLst>
              <a:ext uri="{FF2B5EF4-FFF2-40B4-BE49-F238E27FC236}">
                <a16:creationId xmlns:a16="http://schemas.microsoft.com/office/drawing/2014/main" id="{CD0977B8-4BBA-7222-9079-470BF9A333CA}"/>
              </a:ext>
            </a:extLst>
          </p:cNvPr>
          <p:cNvSpPr txBox="1">
            <a:spLocks noChangeArrowheads="1"/>
          </p:cNvSpPr>
          <p:nvPr/>
        </p:nvSpPr>
        <p:spPr bwMode="auto">
          <a:xfrm>
            <a:off x="5117021" y="2636381"/>
            <a:ext cx="94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508 AD</a:t>
            </a:r>
          </a:p>
        </p:txBody>
      </p:sp>
      <p:sp>
        <p:nvSpPr>
          <p:cNvPr id="2080" name="Line 32">
            <a:extLst>
              <a:ext uri="{FF2B5EF4-FFF2-40B4-BE49-F238E27FC236}">
                <a16:creationId xmlns:a16="http://schemas.microsoft.com/office/drawing/2014/main" id="{DA719A35-2D23-7BF1-9EFC-0D573ABE1BE8}"/>
              </a:ext>
            </a:extLst>
          </p:cNvPr>
          <p:cNvSpPr>
            <a:spLocks noChangeShapeType="1"/>
          </p:cNvSpPr>
          <p:nvPr/>
        </p:nvSpPr>
        <p:spPr bwMode="auto">
          <a:xfrm>
            <a:off x="5519739" y="3141663"/>
            <a:ext cx="487634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1" name="Text Box 33">
            <a:extLst>
              <a:ext uri="{FF2B5EF4-FFF2-40B4-BE49-F238E27FC236}">
                <a16:creationId xmlns:a16="http://schemas.microsoft.com/office/drawing/2014/main" id="{49AB828E-F2B6-2D21-792C-A263D77AF548}"/>
              </a:ext>
            </a:extLst>
          </p:cNvPr>
          <p:cNvSpPr txBox="1">
            <a:spLocks noChangeArrowheads="1"/>
          </p:cNvSpPr>
          <p:nvPr/>
        </p:nvSpPr>
        <p:spPr bwMode="auto">
          <a:xfrm>
            <a:off x="7007226" y="2924175"/>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1290 Years</a:t>
            </a:r>
          </a:p>
        </p:txBody>
      </p:sp>
      <p:sp>
        <p:nvSpPr>
          <p:cNvPr id="2082" name="Line 34">
            <a:extLst>
              <a:ext uri="{FF2B5EF4-FFF2-40B4-BE49-F238E27FC236}">
                <a16:creationId xmlns:a16="http://schemas.microsoft.com/office/drawing/2014/main" id="{9A8ACB9A-A2C8-73E1-79A7-739625DCC844}"/>
              </a:ext>
            </a:extLst>
          </p:cNvPr>
          <p:cNvSpPr>
            <a:spLocks noChangeShapeType="1"/>
          </p:cNvSpPr>
          <p:nvPr/>
        </p:nvSpPr>
        <p:spPr bwMode="auto">
          <a:xfrm>
            <a:off x="5519739" y="3897313"/>
            <a:ext cx="5206546" cy="36512"/>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3" name="Text Box 35">
            <a:extLst>
              <a:ext uri="{FF2B5EF4-FFF2-40B4-BE49-F238E27FC236}">
                <a16:creationId xmlns:a16="http://schemas.microsoft.com/office/drawing/2014/main" id="{2D0CA5D9-135A-F9BD-AD0B-97BF9596F9D1}"/>
              </a:ext>
            </a:extLst>
          </p:cNvPr>
          <p:cNvSpPr txBox="1">
            <a:spLocks noChangeArrowheads="1"/>
          </p:cNvSpPr>
          <p:nvPr/>
        </p:nvSpPr>
        <p:spPr bwMode="auto">
          <a:xfrm>
            <a:off x="7104064" y="3729038"/>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1335 Years</a:t>
            </a:r>
          </a:p>
        </p:txBody>
      </p:sp>
      <p:sp>
        <p:nvSpPr>
          <p:cNvPr id="2084" name="Text Box 36">
            <a:extLst>
              <a:ext uri="{FF2B5EF4-FFF2-40B4-BE49-F238E27FC236}">
                <a16:creationId xmlns:a16="http://schemas.microsoft.com/office/drawing/2014/main" id="{5A255945-A755-0820-35CB-124D74E52735}"/>
              </a:ext>
            </a:extLst>
          </p:cNvPr>
          <p:cNvSpPr txBox="1">
            <a:spLocks noChangeArrowheads="1"/>
          </p:cNvSpPr>
          <p:nvPr/>
        </p:nvSpPr>
        <p:spPr bwMode="auto">
          <a:xfrm>
            <a:off x="4265808" y="4724401"/>
            <a:ext cx="261263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Daily taken</a:t>
            </a:r>
          </a:p>
          <a:p>
            <a:pPr algn="ctr"/>
            <a:r>
              <a:rPr lang="en-US" altLang="en-US" dirty="0"/>
              <a:t>Away/Exalted </a:t>
            </a:r>
          </a:p>
          <a:p>
            <a:pPr algn="ctr"/>
            <a:r>
              <a:rPr lang="en-US" altLang="en-US" dirty="0"/>
              <a:t>European Kings </a:t>
            </a:r>
          </a:p>
          <a:p>
            <a:pPr algn="ctr"/>
            <a:r>
              <a:rPr lang="en-US" altLang="en-US" dirty="0"/>
              <a:t>Now become the Papal</a:t>
            </a:r>
          </a:p>
          <a:p>
            <a:pPr algn="ctr"/>
            <a:r>
              <a:rPr lang="en-US" altLang="en-US" dirty="0"/>
              <a:t>Armies RH Dec 9 1851.</a:t>
            </a:r>
          </a:p>
        </p:txBody>
      </p:sp>
      <p:sp>
        <p:nvSpPr>
          <p:cNvPr id="2085" name="Text Box 37">
            <a:extLst>
              <a:ext uri="{FF2B5EF4-FFF2-40B4-BE49-F238E27FC236}">
                <a16:creationId xmlns:a16="http://schemas.microsoft.com/office/drawing/2014/main" id="{99CE6DFA-6BE2-28DA-5C6C-0FA43D35A3B7}"/>
              </a:ext>
            </a:extLst>
          </p:cNvPr>
          <p:cNvSpPr txBox="1">
            <a:spLocks noChangeArrowheads="1"/>
          </p:cNvSpPr>
          <p:nvPr/>
        </p:nvSpPr>
        <p:spPr bwMode="auto">
          <a:xfrm>
            <a:off x="4532063" y="676331"/>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Seven Times</a:t>
            </a:r>
          </a:p>
        </p:txBody>
      </p:sp>
      <p:sp>
        <p:nvSpPr>
          <p:cNvPr id="2086" name="Text Box 38">
            <a:extLst>
              <a:ext uri="{FF2B5EF4-FFF2-40B4-BE49-F238E27FC236}">
                <a16:creationId xmlns:a16="http://schemas.microsoft.com/office/drawing/2014/main" id="{81ED4E9E-D123-0BBB-FFBF-2EC80A34622E}"/>
              </a:ext>
            </a:extLst>
          </p:cNvPr>
          <p:cNvSpPr txBox="1">
            <a:spLocks noChangeArrowheads="1"/>
          </p:cNvSpPr>
          <p:nvPr/>
        </p:nvSpPr>
        <p:spPr bwMode="auto">
          <a:xfrm>
            <a:off x="2364038" y="260878"/>
            <a:ext cx="74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Scattering and Gathering of Israel/Church</a:t>
            </a:r>
          </a:p>
        </p:txBody>
      </p:sp>
      <p:sp>
        <p:nvSpPr>
          <p:cNvPr id="2087" name="Text Box 39">
            <a:extLst>
              <a:ext uri="{FF2B5EF4-FFF2-40B4-BE49-F238E27FC236}">
                <a16:creationId xmlns:a16="http://schemas.microsoft.com/office/drawing/2014/main" id="{A6589826-66F3-2048-30EF-FCE067B1855D}"/>
              </a:ext>
            </a:extLst>
          </p:cNvPr>
          <p:cNvSpPr txBox="1">
            <a:spLocks noChangeArrowheads="1"/>
          </p:cNvSpPr>
          <p:nvPr/>
        </p:nvSpPr>
        <p:spPr bwMode="auto">
          <a:xfrm>
            <a:off x="6558959" y="1455319"/>
            <a:ext cx="36291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Times of the Gentiles Luke 21:24, Rev 11:2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2CA3-B210-9730-C12D-40848191551B}"/>
            </a:ext>
          </a:extLst>
        </p:cNvPr>
        <p:cNvGrpSpPr/>
        <p:nvPr/>
      </p:nvGrpSpPr>
      <p:grpSpPr>
        <a:xfrm>
          <a:off x="0" y="0"/>
          <a:ext cx="0" cy="0"/>
          <a:chOff x="0" y="0"/>
          <a:chExt cx="0" cy="0"/>
        </a:xfrm>
      </p:grpSpPr>
      <p:sp>
        <p:nvSpPr>
          <p:cNvPr id="2052" name="Line 4">
            <a:extLst>
              <a:ext uri="{FF2B5EF4-FFF2-40B4-BE49-F238E27FC236}">
                <a16:creationId xmlns:a16="http://schemas.microsoft.com/office/drawing/2014/main" id="{A349F038-5FAA-863B-FED6-4879CDC17576}"/>
              </a:ext>
            </a:extLst>
          </p:cNvPr>
          <p:cNvSpPr>
            <a:spLocks noChangeShapeType="1"/>
          </p:cNvSpPr>
          <p:nvPr/>
        </p:nvSpPr>
        <p:spPr bwMode="auto">
          <a:xfrm>
            <a:off x="1220111" y="3500438"/>
            <a:ext cx="9607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2053" name="Picture 5">
            <a:extLst>
              <a:ext uri="{FF2B5EF4-FFF2-40B4-BE49-F238E27FC236}">
                <a16:creationId xmlns:a16="http://schemas.microsoft.com/office/drawing/2014/main" id="{F92672B2-9292-3F2F-D6EE-BBA7AFD91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Line 6">
            <a:extLst>
              <a:ext uri="{FF2B5EF4-FFF2-40B4-BE49-F238E27FC236}">
                <a16:creationId xmlns:a16="http://schemas.microsoft.com/office/drawing/2014/main" id="{2E459A6A-8ADD-F34A-97F1-4F86062245C9}"/>
              </a:ext>
            </a:extLst>
          </p:cNvPr>
          <p:cNvSpPr>
            <a:spLocks noChangeShapeType="1"/>
          </p:cNvSpPr>
          <p:nvPr/>
        </p:nvSpPr>
        <p:spPr bwMode="auto">
          <a:xfrm>
            <a:off x="1220111" y="1268413"/>
            <a:ext cx="0" cy="3600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5" name="Text Box 7">
            <a:extLst>
              <a:ext uri="{FF2B5EF4-FFF2-40B4-BE49-F238E27FC236}">
                <a16:creationId xmlns:a16="http://schemas.microsoft.com/office/drawing/2014/main" id="{72DF5917-A874-97E1-9A91-CF7B0D164807}"/>
              </a:ext>
            </a:extLst>
          </p:cNvPr>
          <p:cNvSpPr txBox="1">
            <a:spLocks noChangeArrowheads="1"/>
          </p:cNvSpPr>
          <p:nvPr/>
        </p:nvSpPr>
        <p:spPr bwMode="auto">
          <a:xfrm>
            <a:off x="788312" y="738189"/>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722 BC</a:t>
            </a:r>
          </a:p>
        </p:txBody>
      </p:sp>
      <p:sp>
        <p:nvSpPr>
          <p:cNvPr id="2056" name="Text Box 8">
            <a:extLst>
              <a:ext uri="{FF2B5EF4-FFF2-40B4-BE49-F238E27FC236}">
                <a16:creationId xmlns:a16="http://schemas.microsoft.com/office/drawing/2014/main" id="{BA38DAF0-888B-BF7B-09C8-1B8CC5DE031F}"/>
              </a:ext>
            </a:extLst>
          </p:cNvPr>
          <p:cNvSpPr txBox="1">
            <a:spLocks noChangeArrowheads="1"/>
          </p:cNvSpPr>
          <p:nvPr/>
        </p:nvSpPr>
        <p:spPr bwMode="auto">
          <a:xfrm>
            <a:off x="316376" y="4993536"/>
            <a:ext cx="163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Church Scattered</a:t>
            </a:r>
          </a:p>
          <a:p>
            <a:pPr algn="ctr"/>
            <a:r>
              <a:rPr lang="en-US" altLang="en-US" sz="2000" dirty="0"/>
              <a:t>Source</a:t>
            </a:r>
          </a:p>
        </p:txBody>
      </p:sp>
      <p:sp>
        <p:nvSpPr>
          <p:cNvPr id="2057" name="Line 9">
            <a:extLst>
              <a:ext uri="{FF2B5EF4-FFF2-40B4-BE49-F238E27FC236}">
                <a16:creationId xmlns:a16="http://schemas.microsoft.com/office/drawing/2014/main" id="{3C8838E5-4B32-E04D-E8F5-CD7B085A99CD}"/>
              </a:ext>
            </a:extLst>
          </p:cNvPr>
          <p:cNvSpPr>
            <a:spLocks noChangeShapeType="1"/>
          </p:cNvSpPr>
          <p:nvPr/>
        </p:nvSpPr>
        <p:spPr bwMode="auto">
          <a:xfrm>
            <a:off x="1651911"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9" name="Text Box 11">
            <a:extLst>
              <a:ext uri="{FF2B5EF4-FFF2-40B4-BE49-F238E27FC236}">
                <a16:creationId xmlns:a16="http://schemas.microsoft.com/office/drawing/2014/main" id="{0821528E-23E9-6CE1-10C4-E3F287755EB4}"/>
              </a:ext>
            </a:extLst>
          </p:cNvPr>
          <p:cNvSpPr txBox="1">
            <a:spLocks noChangeArrowheads="1"/>
          </p:cNvSpPr>
          <p:nvPr/>
        </p:nvSpPr>
        <p:spPr bwMode="auto">
          <a:xfrm>
            <a:off x="1220112" y="1916114"/>
            <a:ext cx="103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677 BC</a:t>
            </a:r>
          </a:p>
        </p:txBody>
      </p:sp>
      <p:sp>
        <p:nvSpPr>
          <p:cNvPr id="2060" name="Line 12">
            <a:extLst>
              <a:ext uri="{FF2B5EF4-FFF2-40B4-BE49-F238E27FC236}">
                <a16:creationId xmlns:a16="http://schemas.microsoft.com/office/drawing/2014/main" id="{2A99798F-05E4-5BB2-E859-CB1596BC65EC}"/>
              </a:ext>
            </a:extLst>
          </p:cNvPr>
          <p:cNvSpPr>
            <a:spLocks noChangeShapeType="1"/>
          </p:cNvSpPr>
          <p:nvPr/>
        </p:nvSpPr>
        <p:spPr bwMode="auto">
          <a:xfrm>
            <a:off x="5808663" y="1773238"/>
            <a:ext cx="0" cy="23749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1" name="Text Box 13">
            <a:extLst>
              <a:ext uri="{FF2B5EF4-FFF2-40B4-BE49-F238E27FC236}">
                <a16:creationId xmlns:a16="http://schemas.microsoft.com/office/drawing/2014/main" id="{133713F6-E56E-F1C5-8A14-82A713CD842E}"/>
              </a:ext>
            </a:extLst>
          </p:cNvPr>
          <p:cNvSpPr txBox="1">
            <a:spLocks noChangeArrowheads="1"/>
          </p:cNvSpPr>
          <p:nvPr/>
        </p:nvSpPr>
        <p:spPr bwMode="auto">
          <a:xfrm>
            <a:off x="5334289" y="1435691"/>
            <a:ext cx="1056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538 AD</a:t>
            </a:r>
          </a:p>
        </p:txBody>
      </p:sp>
      <p:sp>
        <p:nvSpPr>
          <p:cNvPr id="2062" name="Line 14">
            <a:extLst>
              <a:ext uri="{FF2B5EF4-FFF2-40B4-BE49-F238E27FC236}">
                <a16:creationId xmlns:a16="http://schemas.microsoft.com/office/drawing/2014/main" id="{425F7FB9-C715-8FAF-7357-EDCF38D6F319}"/>
              </a:ext>
            </a:extLst>
          </p:cNvPr>
          <p:cNvSpPr>
            <a:spLocks noChangeShapeType="1"/>
          </p:cNvSpPr>
          <p:nvPr/>
        </p:nvSpPr>
        <p:spPr bwMode="auto">
          <a:xfrm flipH="1">
            <a:off x="10800897" y="2205037"/>
            <a:ext cx="26982" cy="278849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3" name="Text Box 15">
            <a:extLst>
              <a:ext uri="{FF2B5EF4-FFF2-40B4-BE49-F238E27FC236}">
                <a16:creationId xmlns:a16="http://schemas.microsoft.com/office/drawing/2014/main" id="{E889B1FF-E328-5AF5-E012-6FB30D4C248F}"/>
              </a:ext>
            </a:extLst>
          </p:cNvPr>
          <p:cNvSpPr txBox="1">
            <a:spLocks noChangeArrowheads="1"/>
          </p:cNvSpPr>
          <p:nvPr/>
        </p:nvSpPr>
        <p:spPr bwMode="auto">
          <a:xfrm>
            <a:off x="10321466" y="1916114"/>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1844 AD</a:t>
            </a:r>
          </a:p>
        </p:txBody>
      </p:sp>
      <p:sp>
        <p:nvSpPr>
          <p:cNvPr id="2064" name="Line 16">
            <a:extLst>
              <a:ext uri="{FF2B5EF4-FFF2-40B4-BE49-F238E27FC236}">
                <a16:creationId xmlns:a16="http://schemas.microsoft.com/office/drawing/2014/main" id="{535D96C2-18E6-6100-3C7F-B1AF76C26CCC}"/>
              </a:ext>
            </a:extLst>
          </p:cNvPr>
          <p:cNvSpPr>
            <a:spLocks noChangeShapeType="1"/>
          </p:cNvSpPr>
          <p:nvPr/>
        </p:nvSpPr>
        <p:spPr bwMode="auto">
          <a:xfrm>
            <a:off x="10396079" y="1268414"/>
            <a:ext cx="0" cy="302418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5" name="Text Box 17">
            <a:extLst>
              <a:ext uri="{FF2B5EF4-FFF2-40B4-BE49-F238E27FC236}">
                <a16:creationId xmlns:a16="http://schemas.microsoft.com/office/drawing/2014/main" id="{0A7EBD91-3465-BA51-255E-D33E642D9650}"/>
              </a:ext>
            </a:extLst>
          </p:cNvPr>
          <p:cNvSpPr txBox="1">
            <a:spLocks noChangeArrowheads="1"/>
          </p:cNvSpPr>
          <p:nvPr/>
        </p:nvSpPr>
        <p:spPr bwMode="auto">
          <a:xfrm>
            <a:off x="9819816" y="908051"/>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1798 AD</a:t>
            </a:r>
          </a:p>
        </p:txBody>
      </p:sp>
      <p:sp>
        <p:nvSpPr>
          <p:cNvPr id="2066" name="Line 18">
            <a:extLst>
              <a:ext uri="{FF2B5EF4-FFF2-40B4-BE49-F238E27FC236}">
                <a16:creationId xmlns:a16="http://schemas.microsoft.com/office/drawing/2014/main" id="{24C6BE07-2100-5EEC-EF68-58412AFDB721}"/>
              </a:ext>
            </a:extLst>
          </p:cNvPr>
          <p:cNvSpPr>
            <a:spLocks noChangeShapeType="1"/>
          </p:cNvSpPr>
          <p:nvPr/>
        </p:nvSpPr>
        <p:spPr bwMode="auto">
          <a:xfrm>
            <a:off x="1220111" y="1412875"/>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7" name="Text Box 19">
            <a:extLst>
              <a:ext uri="{FF2B5EF4-FFF2-40B4-BE49-F238E27FC236}">
                <a16:creationId xmlns:a16="http://schemas.microsoft.com/office/drawing/2014/main" id="{3FF1E8EF-5583-DCE8-1013-93F0476763D2}"/>
              </a:ext>
            </a:extLst>
          </p:cNvPr>
          <p:cNvSpPr txBox="1">
            <a:spLocks noChangeArrowheads="1"/>
          </p:cNvSpPr>
          <p:nvPr/>
        </p:nvSpPr>
        <p:spPr bwMode="auto">
          <a:xfrm>
            <a:off x="3965455" y="1077896"/>
            <a:ext cx="419852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Years – Everlasting Covenant</a:t>
            </a:r>
          </a:p>
        </p:txBody>
      </p:sp>
      <p:sp>
        <p:nvSpPr>
          <p:cNvPr id="2068" name="Line 20">
            <a:extLst>
              <a:ext uri="{FF2B5EF4-FFF2-40B4-BE49-F238E27FC236}">
                <a16:creationId xmlns:a16="http://schemas.microsoft.com/office/drawing/2014/main" id="{25142CF3-787B-F138-4393-37247FE692A2}"/>
              </a:ext>
            </a:extLst>
          </p:cNvPr>
          <p:cNvSpPr>
            <a:spLocks noChangeShapeType="1"/>
          </p:cNvSpPr>
          <p:nvPr/>
        </p:nvSpPr>
        <p:spPr bwMode="auto">
          <a:xfrm>
            <a:off x="1651911" y="2565400"/>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9" name="Text Box 21">
            <a:extLst>
              <a:ext uri="{FF2B5EF4-FFF2-40B4-BE49-F238E27FC236}">
                <a16:creationId xmlns:a16="http://schemas.microsoft.com/office/drawing/2014/main" id="{97A93C59-8F26-97E3-B391-F8A33073F7D5}"/>
              </a:ext>
            </a:extLst>
          </p:cNvPr>
          <p:cNvSpPr txBox="1">
            <a:spLocks noChangeArrowheads="1"/>
          </p:cNvSpPr>
          <p:nvPr/>
        </p:nvSpPr>
        <p:spPr bwMode="auto">
          <a:xfrm>
            <a:off x="5820882" y="2384685"/>
            <a:ext cx="419852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Years – Everlasting Covenant</a:t>
            </a:r>
          </a:p>
        </p:txBody>
      </p:sp>
      <p:sp>
        <p:nvSpPr>
          <p:cNvPr id="2070" name="Line 22">
            <a:extLst>
              <a:ext uri="{FF2B5EF4-FFF2-40B4-BE49-F238E27FC236}">
                <a16:creationId xmlns:a16="http://schemas.microsoft.com/office/drawing/2014/main" id="{F92DDE59-9376-FF07-294C-4CF14357D2DE}"/>
              </a:ext>
            </a:extLst>
          </p:cNvPr>
          <p:cNvSpPr>
            <a:spLocks noChangeShapeType="1"/>
          </p:cNvSpPr>
          <p:nvPr/>
        </p:nvSpPr>
        <p:spPr bwMode="auto">
          <a:xfrm>
            <a:off x="1220111" y="1916113"/>
            <a:ext cx="465998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1" name="Line 23">
            <a:extLst>
              <a:ext uri="{FF2B5EF4-FFF2-40B4-BE49-F238E27FC236}">
                <a16:creationId xmlns:a16="http://schemas.microsoft.com/office/drawing/2014/main" id="{AFEA4C97-A2DB-74C7-3C4E-1E4326E05CBD}"/>
              </a:ext>
            </a:extLst>
          </p:cNvPr>
          <p:cNvSpPr>
            <a:spLocks noChangeShapeType="1"/>
          </p:cNvSpPr>
          <p:nvPr/>
        </p:nvSpPr>
        <p:spPr bwMode="auto">
          <a:xfrm>
            <a:off x="5808663" y="1916113"/>
            <a:ext cx="458741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2" name="Text Box 24">
            <a:extLst>
              <a:ext uri="{FF2B5EF4-FFF2-40B4-BE49-F238E27FC236}">
                <a16:creationId xmlns:a16="http://schemas.microsoft.com/office/drawing/2014/main" id="{0D37FDC1-76D5-6E62-868A-D4C763560254}"/>
              </a:ext>
            </a:extLst>
          </p:cNvPr>
          <p:cNvSpPr txBox="1">
            <a:spLocks noChangeArrowheads="1"/>
          </p:cNvSpPr>
          <p:nvPr/>
        </p:nvSpPr>
        <p:spPr bwMode="auto">
          <a:xfrm>
            <a:off x="6888164" y="1773239"/>
            <a:ext cx="2296334"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(3½ Times)</a:t>
            </a:r>
          </a:p>
        </p:txBody>
      </p:sp>
      <p:sp>
        <p:nvSpPr>
          <p:cNvPr id="2073" name="Text Box 25">
            <a:extLst>
              <a:ext uri="{FF2B5EF4-FFF2-40B4-BE49-F238E27FC236}">
                <a16:creationId xmlns:a16="http://schemas.microsoft.com/office/drawing/2014/main" id="{3FB0A48D-B7E4-15F8-FA7E-CB8ED2F13B18}"/>
              </a:ext>
            </a:extLst>
          </p:cNvPr>
          <p:cNvSpPr txBox="1">
            <a:spLocks noChangeArrowheads="1"/>
          </p:cNvSpPr>
          <p:nvPr/>
        </p:nvSpPr>
        <p:spPr bwMode="auto">
          <a:xfrm>
            <a:off x="2446909" y="1698924"/>
            <a:ext cx="234763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a:t>
            </a:r>
            <a:r>
              <a:rPr lang="en-US" altLang="en-US" sz="1600" dirty="0">
                <a:cs typeface="Arial" panose="020B0604020202020204" pitchFamily="34" charset="0"/>
              </a:rPr>
              <a:t>½ Times)</a:t>
            </a:r>
            <a:r>
              <a:rPr lang="en-US" altLang="en-US" sz="1600" dirty="0"/>
              <a:t> </a:t>
            </a:r>
          </a:p>
        </p:txBody>
      </p:sp>
      <p:sp>
        <p:nvSpPr>
          <p:cNvPr id="2074" name="Text Box 26">
            <a:extLst>
              <a:ext uri="{FF2B5EF4-FFF2-40B4-BE49-F238E27FC236}">
                <a16:creationId xmlns:a16="http://schemas.microsoft.com/office/drawing/2014/main" id="{1CCD18F8-0A87-A921-B9C7-1569B9679D46}"/>
              </a:ext>
            </a:extLst>
          </p:cNvPr>
          <p:cNvSpPr txBox="1">
            <a:spLocks noChangeArrowheads="1"/>
          </p:cNvSpPr>
          <p:nvPr/>
        </p:nvSpPr>
        <p:spPr bwMode="auto">
          <a:xfrm>
            <a:off x="10019404" y="4993536"/>
            <a:ext cx="14871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Church Gathered</a:t>
            </a:r>
          </a:p>
          <a:p>
            <a:pPr algn="ctr"/>
            <a:r>
              <a:rPr lang="en-US" altLang="en-US" sz="2000" dirty="0"/>
              <a:t>Channel</a:t>
            </a:r>
          </a:p>
        </p:txBody>
      </p:sp>
      <p:sp>
        <p:nvSpPr>
          <p:cNvPr id="2078" name="Line 30">
            <a:extLst>
              <a:ext uri="{FF2B5EF4-FFF2-40B4-BE49-F238E27FC236}">
                <a16:creationId xmlns:a16="http://schemas.microsoft.com/office/drawing/2014/main" id="{CDE09C8E-47F4-753D-FE24-13CC3ED135E1}"/>
              </a:ext>
            </a:extLst>
          </p:cNvPr>
          <p:cNvSpPr>
            <a:spLocks noChangeShapeType="1"/>
          </p:cNvSpPr>
          <p:nvPr/>
        </p:nvSpPr>
        <p:spPr bwMode="auto">
          <a:xfrm>
            <a:off x="5519738" y="2997201"/>
            <a:ext cx="0" cy="110116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9" name="Text Box 31">
            <a:extLst>
              <a:ext uri="{FF2B5EF4-FFF2-40B4-BE49-F238E27FC236}">
                <a16:creationId xmlns:a16="http://schemas.microsoft.com/office/drawing/2014/main" id="{D7FDED12-63E7-66FD-4ECC-B68B4B79567D}"/>
              </a:ext>
            </a:extLst>
          </p:cNvPr>
          <p:cNvSpPr txBox="1">
            <a:spLocks noChangeArrowheads="1"/>
          </p:cNvSpPr>
          <p:nvPr/>
        </p:nvSpPr>
        <p:spPr bwMode="auto">
          <a:xfrm>
            <a:off x="5117021" y="2636381"/>
            <a:ext cx="94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508 AD</a:t>
            </a:r>
          </a:p>
        </p:txBody>
      </p:sp>
      <p:sp>
        <p:nvSpPr>
          <p:cNvPr id="2080" name="Line 32">
            <a:extLst>
              <a:ext uri="{FF2B5EF4-FFF2-40B4-BE49-F238E27FC236}">
                <a16:creationId xmlns:a16="http://schemas.microsoft.com/office/drawing/2014/main" id="{C2B68B1B-A152-EDB1-CE48-807DA7B8243D}"/>
              </a:ext>
            </a:extLst>
          </p:cNvPr>
          <p:cNvSpPr>
            <a:spLocks noChangeShapeType="1"/>
          </p:cNvSpPr>
          <p:nvPr/>
        </p:nvSpPr>
        <p:spPr bwMode="auto">
          <a:xfrm>
            <a:off x="5519739" y="3141663"/>
            <a:ext cx="487634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1" name="Text Box 33">
            <a:extLst>
              <a:ext uri="{FF2B5EF4-FFF2-40B4-BE49-F238E27FC236}">
                <a16:creationId xmlns:a16="http://schemas.microsoft.com/office/drawing/2014/main" id="{0142AB28-30A6-3968-3B39-E93A7E363696}"/>
              </a:ext>
            </a:extLst>
          </p:cNvPr>
          <p:cNvSpPr txBox="1">
            <a:spLocks noChangeArrowheads="1"/>
          </p:cNvSpPr>
          <p:nvPr/>
        </p:nvSpPr>
        <p:spPr bwMode="auto">
          <a:xfrm>
            <a:off x="7007226" y="2924175"/>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1290 Years</a:t>
            </a:r>
          </a:p>
        </p:txBody>
      </p:sp>
      <p:sp>
        <p:nvSpPr>
          <p:cNvPr id="2082" name="Line 34">
            <a:extLst>
              <a:ext uri="{FF2B5EF4-FFF2-40B4-BE49-F238E27FC236}">
                <a16:creationId xmlns:a16="http://schemas.microsoft.com/office/drawing/2014/main" id="{DFCD4479-86C3-BD51-5F1C-CDDF5B33F309}"/>
              </a:ext>
            </a:extLst>
          </p:cNvPr>
          <p:cNvSpPr>
            <a:spLocks noChangeShapeType="1"/>
          </p:cNvSpPr>
          <p:nvPr/>
        </p:nvSpPr>
        <p:spPr bwMode="auto">
          <a:xfrm flipV="1">
            <a:off x="5519739" y="3859213"/>
            <a:ext cx="52002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3" name="Text Box 35">
            <a:extLst>
              <a:ext uri="{FF2B5EF4-FFF2-40B4-BE49-F238E27FC236}">
                <a16:creationId xmlns:a16="http://schemas.microsoft.com/office/drawing/2014/main" id="{9CD71035-C056-C096-2D57-C772226CCF88}"/>
              </a:ext>
            </a:extLst>
          </p:cNvPr>
          <p:cNvSpPr txBox="1">
            <a:spLocks noChangeArrowheads="1"/>
          </p:cNvSpPr>
          <p:nvPr/>
        </p:nvSpPr>
        <p:spPr bwMode="auto">
          <a:xfrm>
            <a:off x="7104064" y="3729038"/>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1335 Years</a:t>
            </a:r>
          </a:p>
        </p:txBody>
      </p:sp>
      <p:sp>
        <p:nvSpPr>
          <p:cNvPr id="2085" name="Text Box 37">
            <a:extLst>
              <a:ext uri="{FF2B5EF4-FFF2-40B4-BE49-F238E27FC236}">
                <a16:creationId xmlns:a16="http://schemas.microsoft.com/office/drawing/2014/main" id="{953E49D3-D066-47F8-C051-7ADFE33E233A}"/>
              </a:ext>
            </a:extLst>
          </p:cNvPr>
          <p:cNvSpPr txBox="1">
            <a:spLocks noChangeArrowheads="1"/>
          </p:cNvSpPr>
          <p:nvPr/>
        </p:nvSpPr>
        <p:spPr bwMode="auto">
          <a:xfrm>
            <a:off x="4532063" y="676331"/>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Seven Times</a:t>
            </a:r>
          </a:p>
        </p:txBody>
      </p:sp>
      <p:sp>
        <p:nvSpPr>
          <p:cNvPr id="2086" name="Text Box 38">
            <a:extLst>
              <a:ext uri="{FF2B5EF4-FFF2-40B4-BE49-F238E27FC236}">
                <a16:creationId xmlns:a16="http://schemas.microsoft.com/office/drawing/2014/main" id="{4E7441DC-5241-8D4B-4DFF-053CBA0D6976}"/>
              </a:ext>
            </a:extLst>
          </p:cNvPr>
          <p:cNvSpPr txBox="1">
            <a:spLocks noChangeArrowheads="1"/>
          </p:cNvSpPr>
          <p:nvPr/>
        </p:nvSpPr>
        <p:spPr bwMode="auto">
          <a:xfrm>
            <a:off x="2364038" y="260878"/>
            <a:ext cx="74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2520 and the Everlasting Covenant</a:t>
            </a:r>
          </a:p>
        </p:txBody>
      </p:sp>
      <p:sp>
        <p:nvSpPr>
          <p:cNvPr id="2" name="Line 18">
            <a:extLst>
              <a:ext uri="{FF2B5EF4-FFF2-40B4-BE49-F238E27FC236}">
                <a16:creationId xmlns:a16="http://schemas.microsoft.com/office/drawing/2014/main" id="{487A413D-B575-E0CA-60BC-CF0605A9C5E7}"/>
              </a:ext>
            </a:extLst>
          </p:cNvPr>
          <p:cNvSpPr>
            <a:spLocks noChangeShapeType="1"/>
          </p:cNvSpPr>
          <p:nvPr/>
        </p:nvSpPr>
        <p:spPr bwMode="auto">
          <a:xfrm>
            <a:off x="1687744" y="5501367"/>
            <a:ext cx="842576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Text Box 19">
            <a:extLst>
              <a:ext uri="{FF2B5EF4-FFF2-40B4-BE49-F238E27FC236}">
                <a16:creationId xmlns:a16="http://schemas.microsoft.com/office/drawing/2014/main" id="{8AE03BBE-39D8-23CB-0A4C-073954F86301}"/>
              </a:ext>
            </a:extLst>
          </p:cNvPr>
          <p:cNvSpPr txBox="1">
            <a:spLocks noChangeArrowheads="1"/>
          </p:cNvSpPr>
          <p:nvPr/>
        </p:nvSpPr>
        <p:spPr bwMode="auto">
          <a:xfrm>
            <a:off x="4674202" y="5299236"/>
            <a:ext cx="269779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Same Church</a:t>
            </a:r>
          </a:p>
        </p:txBody>
      </p:sp>
      <p:sp>
        <p:nvSpPr>
          <p:cNvPr id="5" name="TextBox 4">
            <a:extLst>
              <a:ext uri="{FF2B5EF4-FFF2-40B4-BE49-F238E27FC236}">
                <a16:creationId xmlns:a16="http://schemas.microsoft.com/office/drawing/2014/main" id="{FCBA79F0-716E-9EF5-6E65-B719C16F3ADC}"/>
              </a:ext>
            </a:extLst>
          </p:cNvPr>
          <p:cNvSpPr txBox="1"/>
          <p:nvPr/>
        </p:nvSpPr>
        <p:spPr>
          <a:xfrm>
            <a:off x="2026789" y="4102379"/>
            <a:ext cx="8095435" cy="1200329"/>
          </a:xfrm>
          <a:prstGeom prst="rect">
            <a:avLst/>
          </a:prstGeom>
          <a:noFill/>
        </p:spPr>
        <p:txBody>
          <a:bodyPr wrap="square">
            <a:spAutoFit/>
          </a:bodyPr>
          <a:lstStyle/>
          <a:p>
            <a:pPr marR="0" algn="l" rtl="0"/>
            <a:r>
              <a:rPr lang="en-GB" sz="1800" b="0" i="0" u="none" strike="noStrike" baseline="0" dirty="0">
                <a:latin typeface="Verdana" panose="020B0604030504040204" pitchFamily="34" charset="0"/>
              </a:rPr>
              <a:t>For he is not a Jew who is one outwardly, nor is circumcision that which is outward in the flesh; but he is a Jew who is one inwardly; and circumcision is that of the heart, in the Spirit, not in the letter; whose praise is not from men but from God.  </a:t>
            </a:r>
            <a:r>
              <a:rPr lang="en-AU" sz="1800" b="0" i="0" u="none" strike="noStrike" baseline="0" dirty="0">
                <a:latin typeface="Verdana" panose="020B0604030504040204" pitchFamily="34" charset="0"/>
              </a:rPr>
              <a:t>Romans 2:28-29</a:t>
            </a:r>
          </a:p>
        </p:txBody>
      </p:sp>
    </p:spTree>
    <p:extLst>
      <p:ext uri="{BB962C8B-B14F-4D97-AF65-F5344CB8AC3E}">
        <p14:creationId xmlns:p14="http://schemas.microsoft.com/office/powerpoint/2010/main" val="228236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4D7C-A858-0FB1-0E71-72F81C5B56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B7732F3-DB9C-5259-B9C6-BB082AC65F6B}"/>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The 2520 </a:t>
            </a:r>
          </a:p>
        </p:txBody>
      </p:sp>
      <p:sp>
        <p:nvSpPr>
          <p:cNvPr id="11267" name="Text Box 3">
            <a:extLst>
              <a:ext uri="{FF2B5EF4-FFF2-40B4-BE49-F238E27FC236}">
                <a16:creationId xmlns:a16="http://schemas.microsoft.com/office/drawing/2014/main" id="{7F6263CD-6A05-A6F1-2D1B-C15A32BC4CA7}"/>
              </a:ext>
            </a:extLst>
          </p:cNvPr>
          <p:cNvSpPr txBox="1">
            <a:spLocks noChangeArrowheads="1"/>
          </p:cNvSpPr>
          <p:nvPr/>
        </p:nvSpPr>
        <p:spPr bwMode="auto">
          <a:xfrm>
            <a:off x="653143" y="1378473"/>
            <a:ext cx="1065348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gn="just" rtl="0">
              <a:buAutoNum type="arabicPeriod"/>
            </a:pPr>
            <a:r>
              <a:rPr lang="en-GB" sz="2400" b="0" i="0" u="none" strike="noStrike" baseline="0" dirty="0">
                <a:latin typeface="Palatino Linotype" panose="02040502050505030304" pitchFamily="18" charset="0"/>
              </a:rPr>
              <a:t>Part of the Midnight Cry that lights the path to the city</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Connects the current church to Israel of old. This means of the identity of the true church is connected to Israel. </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This means the true church has not come from Rome but from Israel. </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Maintains the Everlasting Covenant with God and His People. It destroys the idea that New Covenant made with Church after 31AD. God made the everlasting covenant with Israel which was renewed in Christ, the seed. </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The remnant are not protestants, protesting against mother Rome. The remnant are not a remnant of Rome but of Israel – True Israel.</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The Protestant Reformation is not the foundation of restored Christianity. It is a window to escape Babylon and come back to True Israel. </a:t>
            </a:r>
          </a:p>
          <a:p>
            <a:pPr marL="457200" marR="0" indent="-457200" algn="just" rtl="0">
              <a:buAutoNum type="arabicPeriod"/>
            </a:pP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97600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FE90-EC6D-56B1-9F42-70D154D9086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A7EB89E-254C-07A7-E0A5-6A3293DD8D3C}"/>
              </a:ext>
            </a:extLst>
          </p:cNvPr>
          <p:cNvSpPr>
            <a:spLocks noGrp="1" noChangeArrowheads="1"/>
          </p:cNvSpPr>
          <p:nvPr>
            <p:ph type="ctrTitle"/>
          </p:nvPr>
        </p:nvSpPr>
        <p:spPr>
          <a:xfrm>
            <a:off x="894934" y="729055"/>
            <a:ext cx="4794666" cy="633765"/>
          </a:xfrm>
        </p:spPr>
        <p:txBody>
          <a:bodyPr>
            <a:normAutofit/>
          </a:bodyPr>
          <a:lstStyle/>
          <a:p>
            <a:pPr defTabSz="1036638"/>
            <a:r>
              <a:rPr lang="en-GB" altLang="en-US" sz="3200" dirty="0">
                <a:effectLst>
                  <a:outerShdw blurRad="38100" dist="38100" dir="2700000" algn="tl">
                    <a:srgbClr val="000000"/>
                  </a:outerShdw>
                </a:effectLst>
                <a:latin typeface="+mn-lt"/>
              </a:rPr>
              <a:t>1843 Chart</a:t>
            </a:r>
            <a:endParaRPr lang="en-US" altLang="en-US" sz="3200" dirty="0">
              <a:latin typeface="+mn-lt"/>
            </a:endParaRPr>
          </a:p>
        </p:txBody>
      </p:sp>
      <p:pic>
        <p:nvPicPr>
          <p:cNvPr id="3" name="Picture 2">
            <a:extLst>
              <a:ext uri="{FF2B5EF4-FFF2-40B4-BE49-F238E27FC236}">
                <a16:creationId xmlns:a16="http://schemas.microsoft.com/office/drawing/2014/main" id="{3749D592-853E-07A6-9FC6-55567C6BF032}"/>
              </a:ext>
            </a:extLst>
          </p:cNvPr>
          <p:cNvPicPr>
            <a:picLocks noChangeAspect="1"/>
          </p:cNvPicPr>
          <p:nvPr/>
        </p:nvPicPr>
        <p:blipFill>
          <a:blip r:embed="rId2">
            <a:extLst>
              <a:ext uri="{28A0092B-C50C-407E-A947-70E740481C1C}">
                <a14:useLocalDpi xmlns:a14="http://schemas.microsoft.com/office/drawing/2010/main" val="0"/>
              </a:ext>
            </a:extLst>
          </a:blip>
          <a:srcRect b="57933"/>
          <a:stretch/>
        </p:blipFill>
        <p:spPr>
          <a:xfrm>
            <a:off x="0" y="-2685"/>
            <a:ext cx="12192000" cy="6860686"/>
          </a:xfrm>
          <a:prstGeom prst="rect">
            <a:avLst/>
          </a:prstGeom>
        </p:spPr>
      </p:pic>
    </p:spTree>
    <p:extLst>
      <p:ext uri="{BB962C8B-B14F-4D97-AF65-F5344CB8AC3E}">
        <p14:creationId xmlns:p14="http://schemas.microsoft.com/office/powerpoint/2010/main" val="272304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362536" y="554880"/>
            <a:ext cx="9266872" cy="633765"/>
          </a:xfrm>
        </p:spPr>
        <p:txBody>
          <a:bodyPr>
            <a:normAutofit/>
          </a:bodyPr>
          <a:lstStyle/>
          <a:p>
            <a:pPr defTabSz="1036638"/>
            <a:r>
              <a:rPr lang="en-US" altLang="en-US" sz="3200" dirty="0"/>
              <a:t>Spirit of Prophecy on 1843 Chart</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827314" y="1668513"/>
            <a:ext cx="102325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 have seen that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1843 chart was directed by the hand of the Lord, and that it should not be altered; that the figures were as He wanted them;</a:t>
            </a:r>
            <a:r>
              <a:rPr lang="en-GB" altLang="en-US" sz="2400" dirty="0">
                <a:effectLst>
                  <a:outerShdw blurRad="38100" dist="38100" dir="2700000" algn="tl">
                    <a:srgbClr val="000000"/>
                  </a:outerShdw>
                </a:effectLst>
                <a:latin typeface="Palatino Linotype" panose="02040502050505030304" pitchFamily="18" charset="0"/>
              </a:rPr>
              <a:t> that </a:t>
            </a:r>
            <a:r>
              <a:rPr lang="en-GB" altLang="en-US" sz="2400" u="sng" dirty="0">
                <a:effectLst>
                  <a:outerShdw blurRad="38100" dist="38100" dir="2700000" algn="tl">
                    <a:srgbClr val="000000"/>
                  </a:outerShdw>
                </a:effectLst>
                <a:latin typeface="Palatino Linotype" panose="02040502050505030304" pitchFamily="18" charset="0"/>
              </a:rPr>
              <a:t>His hand was over and hid a mistake</a:t>
            </a:r>
            <a:r>
              <a:rPr lang="en-GB" altLang="en-US" sz="2400" dirty="0">
                <a:effectLst>
                  <a:outerShdw blurRad="38100" dist="38100" dir="2700000" algn="tl">
                    <a:srgbClr val="000000"/>
                  </a:outerShdw>
                </a:effectLst>
                <a:latin typeface="Palatino Linotype" panose="02040502050505030304" pitchFamily="18" charset="0"/>
              </a:rPr>
              <a:t> in some of the figures, so that none could see it, until His hand was removed. EW 74.1</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cxnSp>
        <p:nvCxnSpPr>
          <p:cNvPr id="3" name="Straight Arrow Connector 2">
            <a:extLst>
              <a:ext uri="{FF2B5EF4-FFF2-40B4-BE49-F238E27FC236}">
                <a16:creationId xmlns:a16="http://schemas.microsoft.com/office/drawing/2014/main" id="{8FE04EE5-9B3A-BEF5-339C-6AB4D218AC3C}"/>
              </a:ext>
            </a:extLst>
          </p:cNvPr>
          <p:cNvCxnSpPr/>
          <p:nvPr/>
        </p:nvCxnSpPr>
        <p:spPr>
          <a:xfrm>
            <a:off x="1219200" y="4572000"/>
            <a:ext cx="9289143"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CC8D11-FF7F-9693-3D44-9678076C7EC6}"/>
              </a:ext>
            </a:extLst>
          </p:cNvPr>
          <p:cNvCxnSpPr>
            <a:cxnSpLocks/>
          </p:cNvCxnSpPr>
          <p:nvPr/>
        </p:nvCxnSpPr>
        <p:spPr>
          <a:xfrm>
            <a:off x="1223390" y="4075043"/>
            <a:ext cx="0" cy="103367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A44D64-9154-CB89-797D-A76408D7A4D4}"/>
              </a:ext>
            </a:extLst>
          </p:cNvPr>
          <p:cNvSpPr txBox="1"/>
          <p:nvPr/>
        </p:nvSpPr>
        <p:spPr>
          <a:xfrm>
            <a:off x="523813" y="5189487"/>
            <a:ext cx="1285109" cy="1200329"/>
          </a:xfrm>
          <a:prstGeom prst="rect">
            <a:avLst/>
          </a:prstGeom>
          <a:noFill/>
        </p:spPr>
        <p:txBody>
          <a:bodyPr wrap="square" rtlCol="0">
            <a:spAutoFit/>
          </a:bodyPr>
          <a:lstStyle/>
          <a:p>
            <a:pPr algn="ctr"/>
            <a:r>
              <a:rPr lang="en-AU" sz="2400" dirty="0"/>
              <a:t>March </a:t>
            </a:r>
          </a:p>
          <a:p>
            <a:pPr algn="ctr"/>
            <a:r>
              <a:rPr lang="en-AU" sz="2400" dirty="0"/>
              <a:t>457 BC</a:t>
            </a:r>
            <a:br>
              <a:rPr lang="en-AU" sz="2400" dirty="0"/>
            </a:br>
            <a:r>
              <a:rPr lang="en-AU" sz="2400" dirty="0"/>
              <a:t>456.75</a:t>
            </a:r>
          </a:p>
        </p:txBody>
      </p:sp>
      <p:cxnSp>
        <p:nvCxnSpPr>
          <p:cNvPr id="8" name="Straight Connector 7">
            <a:extLst>
              <a:ext uri="{FF2B5EF4-FFF2-40B4-BE49-F238E27FC236}">
                <a16:creationId xmlns:a16="http://schemas.microsoft.com/office/drawing/2014/main" id="{B833933A-711E-28D5-B7AD-17959F5BA5D4}"/>
              </a:ext>
            </a:extLst>
          </p:cNvPr>
          <p:cNvCxnSpPr>
            <a:cxnSpLocks/>
          </p:cNvCxnSpPr>
          <p:nvPr/>
        </p:nvCxnSpPr>
        <p:spPr>
          <a:xfrm>
            <a:off x="2528730" y="4075043"/>
            <a:ext cx="0" cy="103367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0AB6E5-A56F-A73C-219F-7883E4156D30}"/>
              </a:ext>
            </a:extLst>
          </p:cNvPr>
          <p:cNvSpPr txBox="1"/>
          <p:nvPr/>
        </p:nvSpPr>
        <p:spPr>
          <a:xfrm>
            <a:off x="1886175" y="5189486"/>
            <a:ext cx="1285109" cy="1200329"/>
          </a:xfrm>
          <a:prstGeom prst="rect">
            <a:avLst/>
          </a:prstGeom>
          <a:noFill/>
        </p:spPr>
        <p:txBody>
          <a:bodyPr wrap="square" rtlCol="0">
            <a:spAutoFit/>
          </a:bodyPr>
          <a:lstStyle/>
          <a:p>
            <a:pPr algn="ctr"/>
            <a:r>
              <a:rPr lang="en-AU" sz="2400" dirty="0"/>
              <a:t>Oct </a:t>
            </a:r>
          </a:p>
          <a:p>
            <a:pPr algn="ctr"/>
            <a:r>
              <a:rPr lang="en-AU" sz="2400" dirty="0"/>
              <a:t>457 BC</a:t>
            </a:r>
            <a:br>
              <a:rPr lang="en-AU" sz="2400" dirty="0"/>
            </a:br>
            <a:r>
              <a:rPr lang="en-AU" sz="2400" dirty="0"/>
              <a:t>456.25</a:t>
            </a:r>
          </a:p>
        </p:txBody>
      </p:sp>
      <p:cxnSp>
        <p:nvCxnSpPr>
          <p:cNvPr id="10" name="Straight Connector 9">
            <a:extLst>
              <a:ext uri="{FF2B5EF4-FFF2-40B4-BE49-F238E27FC236}">
                <a16:creationId xmlns:a16="http://schemas.microsoft.com/office/drawing/2014/main" id="{B8DC2FA5-7590-34AD-D2C4-8F0950C8672B}"/>
              </a:ext>
            </a:extLst>
          </p:cNvPr>
          <p:cNvCxnSpPr>
            <a:cxnSpLocks/>
          </p:cNvCxnSpPr>
          <p:nvPr/>
        </p:nvCxnSpPr>
        <p:spPr>
          <a:xfrm>
            <a:off x="8850015" y="4075043"/>
            <a:ext cx="0" cy="103367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505D72-5A55-98A9-2865-915C2E80D729}"/>
              </a:ext>
            </a:extLst>
          </p:cNvPr>
          <p:cNvSpPr txBox="1"/>
          <p:nvPr/>
        </p:nvSpPr>
        <p:spPr>
          <a:xfrm>
            <a:off x="7911548" y="5133667"/>
            <a:ext cx="1581021" cy="1569660"/>
          </a:xfrm>
          <a:prstGeom prst="rect">
            <a:avLst/>
          </a:prstGeom>
          <a:noFill/>
        </p:spPr>
        <p:txBody>
          <a:bodyPr wrap="square" rtlCol="0">
            <a:spAutoFit/>
          </a:bodyPr>
          <a:lstStyle/>
          <a:p>
            <a:pPr algn="ctr"/>
            <a:r>
              <a:rPr lang="en-AU" sz="2400" dirty="0"/>
              <a:t>March </a:t>
            </a:r>
          </a:p>
          <a:p>
            <a:pPr algn="ctr"/>
            <a:r>
              <a:rPr lang="en-AU" sz="2400" dirty="0"/>
              <a:t>1843.25- 1844.25</a:t>
            </a:r>
            <a:br>
              <a:rPr lang="en-AU" sz="2400" dirty="0"/>
            </a:br>
            <a:endParaRPr lang="en-AU" sz="2400" dirty="0"/>
          </a:p>
        </p:txBody>
      </p:sp>
      <p:cxnSp>
        <p:nvCxnSpPr>
          <p:cNvPr id="12" name="Straight Connector 11">
            <a:extLst>
              <a:ext uri="{FF2B5EF4-FFF2-40B4-BE49-F238E27FC236}">
                <a16:creationId xmlns:a16="http://schemas.microsoft.com/office/drawing/2014/main" id="{A2A9D761-62A3-30EA-0FC3-B872B07B3C97}"/>
              </a:ext>
            </a:extLst>
          </p:cNvPr>
          <p:cNvCxnSpPr>
            <a:cxnSpLocks/>
          </p:cNvCxnSpPr>
          <p:nvPr/>
        </p:nvCxnSpPr>
        <p:spPr>
          <a:xfrm>
            <a:off x="10173051" y="4124951"/>
            <a:ext cx="0" cy="103367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55C714-649B-4479-4977-3F0E21457D8D}"/>
              </a:ext>
            </a:extLst>
          </p:cNvPr>
          <p:cNvSpPr txBox="1"/>
          <p:nvPr/>
        </p:nvSpPr>
        <p:spPr>
          <a:xfrm>
            <a:off x="9380874" y="5158621"/>
            <a:ext cx="1758526" cy="1569660"/>
          </a:xfrm>
          <a:prstGeom prst="rect">
            <a:avLst/>
          </a:prstGeom>
          <a:noFill/>
        </p:spPr>
        <p:txBody>
          <a:bodyPr wrap="square" rtlCol="0">
            <a:spAutoFit/>
          </a:bodyPr>
          <a:lstStyle/>
          <a:p>
            <a:pPr algn="ctr"/>
            <a:r>
              <a:rPr lang="en-AU" sz="2400" dirty="0"/>
              <a:t>Oct </a:t>
            </a:r>
          </a:p>
          <a:p>
            <a:pPr algn="ctr"/>
            <a:r>
              <a:rPr lang="en-AU" sz="2400" dirty="0"/>
              <a:t>1843.75- 1844.75</a:t>
            </a:r>
            <a:br>
              <a:rPr lang="en-AU" sz="2400" dirty="0"/>
            </a:br>
            <a:endParaRPr lang="en-AU" sz="2400" dirty="0"/>
          </a:p>
        </p:txBody>
      </p:sp>
    </p:spTree>
    <p:extLst>
      <p:ext uri="{BB962C8B-B14F-4D97-AF65-F5344CB8AC3E}">
        <p14:creationId xmlns:p14="http://schemas.microsoft.com/office/powerpoint/2010/main" val="68721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13ED7-BBF9-220D-F470-8B57E266EBA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1A10B8D-50E9-2DF4-C7D8-C314903FC5B1}"/>
              </a:ext>
            </a:extLst>
          </p:cNvPr>
          <p:cNvSpPr>
            <a:spLocks noGrp="1" noChangeArrowheads="1"/>
          </p:cNvSpPr>
          <p:nvPr>
            <p:ph type="ctrTitle"/>
          </p:nvPr>
        </p:nvSpPr>
        <p:spPr>
          <a:xfrm>
            <a:off x="894934" y="729055"/>
            <a:ext cx="4794666" cy="633765"/>
          </a:xfrm>
        </p:spPr>
        <p:txBody>
          <a:bodyPr>
            <a:normAutofit/>
          </a:bodyPr>
          <a:lstStyle/>
          <a:p>
            <a:pPr defTabSz="1036638"/>
            <a:r>
              <a:rPr lang="en-GB" altLang="en-US" sz="3200" dirty="0">
                <a:effectLst>
                  <a:outerShdw blurRad="38100" dist="38100" dir="2700000" algn="tl">
                    <a:srgbClr val="000000"/>
                  </a:outerShdw>
                </a:effectLst>
                <a:latin typeface="+mn-lt"/>
              </a:rPr>
              <a:t>1843 Chart</a:t>
            </a:r>
            <a:endParaRPr lang="en-US" altLang="en-US" sz="3200" dirty="0">
              <a:latin typeface="+mn-lt"/>
            </a:endParaRPr>
          </a:p>
        </p:txBody>
      </p:sp>
      <p:pic>
        <p:nvPicPr>
          <p:cNvPr id="3" name="Picture 2">
            <a:extLst>
              <a:ext uri="{FF2B5EF4-FFF2-40B4-BE49-F238E27FC236}">
                <a16:creationId xmlns:a16="http://schemas.microsoft.com/office/drawing/2014/main" id="{C87D2906-E49C-A618-A43F-AAB28D6A2763}"/>
              </a:ext>
            </a:extLst>
          </p:cNvPr>
          <p:cNvPicPr>
            <a:picLocks noChangeAspect="1"/>
          </p:cNvPicPr>
          <p:nvPr/>
        </p:nvPicPr>
        <p:blipFill>
          <a:blip r:embed="rId2">
            <a:extLst>
              <a:ext uri="{28A0092B-C50C-407E-A947-70E740481C1C}">
                <a14:useLocalDpi xmlns:a14="http://schemas.microsoft.com/office/drawing/2010/main" val="0"/>
              </a:ext>
            </a:extLst>
          </a:blip>
          <a:srcRect b="57933"/>
          <a:stretch/>
        </p:blipFill>
        <p:spPr>
          <a:xfrm>
            <a:off x="0" y="-2685"/>
            <a:ext cx="12192000" cy="6860686"/>
          </a:xfrm>
          <a:prstGeom prst="rect">
            <a:avLst/>
          </a:prstGeom>
        </p:spPr>
      </p:pic>
    </p:spTree>
    <p:extLst>
      <p:ext uri="{BB962C8B-B14F-4D97-AF65-F5344CB8AC3E}">
        <p14:creationId xmlns:p14="http://schemas.microsoft.com/office/powerpoint/2010/main" val="258364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322655"/>
            <a:ext cx="10566399" cy="633765"/>
          </a:xfrm>
        </p:spPr>
        <p:txBody>
          <a:bodyPr>
            <a:normAutofit/>
          </a:bodyPr>
          <a:lstStyle/>
          <a:p>
            <a:pPr defTabSz="1036638"/>
            <a:r>
              <a:rPr lang="en-US" altLang="en-US" sz="3200" dirty="0"/>
              <a:t>Happiest Year of Ellen White’s Life</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624112" y="1166842"/>
            <a:ext cx="1094377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Our hopes now </a:t>
            </a:r>
            <a:r>
              <a:rPr lang="en-GB" altLang="en-US" sz="2400" dirty="0" err="1">
                <a:effectLst>
                  <a:outerShdw blurRad="38100" dist="38100" dir="2700000" algn="tl">
                    <a:srgbClr val="000000"/>
                  </a:outerShdw>
                </a:effectLst>
                <a:latin typeface="Palatino Linotype" panose="02040502050505030304" pitchFamily="18" charset="0"/>
              </a:rPr>
              <a:t>centered</a:t>
            </a:r>
            <a:r>
              <a:rPr lang="en-GB" altLang="en-US" sz="2400" dirty="0">
                <a:effectLst>
                  <a:outerShdw blurRad="38100" dist="38100" dir="2700000" algn="tl">
                    <a:srgbClr val="000000"/>
                  </a:outerShdw>
                </a:effectLst>
                <a:latin typeface="Palatino Linotype" panose="02040502050505030304" pitchFamily="18" charset="0"/>
              </a:rPr>
              <a:t> on the coming of the Lord in 1844. This was also the time for the message of the second angel, who, flying through the midst of heaven, cried, "Babylon is fallen, is fallen, that great city." Revelation 14:8.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That message was first proclaimed by the servants of God in the summer of 1844. As a result, many left the fallen churches.</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In connection with this message the "midnight cry" [See Matthew 25:1-13.] was given</a:t>
            </a:r>
            <a:r>
              <a:rPr lang="en-GB" altLang="en-US" sz="2400" dirty="0">
                <a:effectLst>
                  <a:outerShdw blurRad="38100" dist="38100" dir="2700000" algn="tl">
                    <a:srgbClr val="000000"/>
                  </a:outerShdw>
                </a:effectLst>
                <a:latin typeface="Palatino Linotype" panose="02040502050505030304" pitchFamily="18" charset="0"/>
              </a:rPr>
              <a:t>: "Behold, the Bridegroom cometh; go ye out to meet Him." In every part of the land light was given concerning this message, and the cry aroused thousands. It went from city to city, from village to village, and into the remote country regions. It reached the learned and talented, as well as the obscure and humble.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This was the happiest year of my life. My heart was full of glad expectation</a:t>
            </a:r>
            <a:r>
              <a:rPr lang="en-GB" altLang="en-US" sz="2400" dirty="0">
                <a:effectLst>
                  <a:outerShdw blurRad="38100" dist="38100" dir="2700000" algn="tl">
                    <a:srgbClr val="000000"/>
                  </a:outerShdw>
                </a:effectLst>
                <a:latin typeface="Palatino Linotype" panose="02040502050505030304" pitchFamily="18" charset="0"/>
              </a:rPr>
              <a:t>; {CET 50, 51}</a:t>
            </a:r>
          </a:p>
        </p:txBody>
      </p:sp>
    </p:spTree>
    <p:extLst>
      <p:ext uri="{BB962C8B-B14F-4D97-AF65-F5344CB8AC3E}">
        <p14:creationId xmlns:p14="http://schemas.microsoft.com/office/powerpoint/2010/main" val="379173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824890" y="434740"/>
            <a:ext cx="10803470" cy="628459"/>
          </a:xfrm>
        </p:spPr>
        <p:txBody>
          <a:bodyPr>
            <a:normAutofit/>
          </a:bodyPr>
          <a:lstStyle/>
          <a:p>
            <a:pPr defTabSz="1036638"/>
            <a:r>
              <a:rPr lang="en-US" altLang="en-US" sz="3200" dirty="0"/>
              <a:t>The Midnight Cry</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333829" y="1063199"/>
            <a:ext cx="1129453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 tenth day of the seventh month,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the great Day of Atonement, the time of the cleansing of the sanctuary, which in the year 1844 fell upon the twenty-second of October</a:t>
            </a:r>
            <a:r>
              <a:rPr lang="en-GB" altLang="en-US" sz="2200" dirty="0">
                <a:effectLst>
                  <a:outerShdw blurRad="38100" dist="38100" dir="2700000" algn="tl">
                    <a:srgbClr val="000000"/>
                  </a:outerShdw>
                </a:effectLst>
                <a:latin typeface="Palatino Linotype" panose="02040502050505030304" pitchFamily="18" charset="0"/>
              </a:rPr>
              <a:t>, was regarded as the time of the Lord's coming. This was in harmony with the proofs already presented that the 2300 days would terminate in the autumn, and the conclusion seemed irresistible.</a:t>
            </a:r>
          </a:p>
          <a:p>
            <a:pPr algn="just"/>
            <a:r>
              <a:rPr lang="en-GB" altLang="en-US" sz="2200" dirty="0">
                <a:effectLst>
                  <a:outerShdw blurRad="38100" dist="38100" dir="2700000" algn="tl">
                    <a:srgbClr val="000000"/>
                  </a:outerShdw>
                </a:effectLst>
                <a:latin typeface="Palatino Linotype" panose="02040502050505030304" pitchFamily="18" charset="0"/>
              </a:rPr>
              <a:t>      In the parable of Matthew 25 the time of waiting and slumber is followed by the coming of the bridegroom. This was in accordance with the arguments just presented, both from prophecy and from the types.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They carried strong conviction of their truthfulness; and the "midnight cry" was heralded by thousands of believers.   </a:t>
            </a:r>
          </a:p>
          <a:p>
            <a:pPr algn="just"/>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Like a tidal wave the movement swept over the land. From city to city, from village to village, and into remote country places it went, until the waiting people of God were fully aroused. Fanaticism disappeared before this proclamation like early frost before the rising sun. </a:t>
            </a:r>
            <a:r>
              <a:rPr lang="en-GB" altLang="en-US" sz="2200" dirty="0">
                <a:effectLst>
                  <a:outerShdw blurRad="38100" dist="38100" dir="2700000" algn="tl">
                    <a:srgbClr val="000000"/>
                  </a:outerShdw>
                </a:effectLst>
                <a:latin typeface="Palatino Linotype" panose="02040502050505030304" pitchFamily="18" charset="0"/>
              </a:rPr>
              <a:t>Believers saw their doubt and perplexity removed, and hope and courage animated their hearts. GC 399,400</a:t>
            </a:r>
          </a:p>
          <a:p>
            <a:pPr algn="just"/>
            <a:endParaRPr lang="en-AU"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290286" y="521826"/>
            <a:ext cx="11381617" cy="628459"/>
          </a:xfrm>
        </p:spPr>
        <p:txBody>
          <a:bodyPr>
            <a:normAutofit fontScale="90000"/>
          </a:bodyPr>
          <a:lstStyle/>
          <a:p>
            <a:pPr defTabSz="1036638"/>
            <a:r>
              <a:rPr lang="en-US" altLang="en-US" sz="3200" dirty="0"/>
              <a:t>The great Second Advent Movement pp 523,524</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914396" y="1536174"/>
            <a:ext cx="10363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So the battle went on until July 1844, when the greatest </a:t>
            </a:r>
            <a:r>
              <a:rPr lang="en-GB" altLang="en-US" sz="2400" dirty="0" err="1">
                <a:effectLst>
                  <a:outerShdw blurRad="38100" dist="38100" dir="2700000" algn="tl">
                    <a:srgbClr val="000000"/>
                  </a:outerShdw>
                </a:effectLst>
                <a:latin typeface="Palatino Linotype" panose="02040502050505030304" pitchFamily="18" charset="0"/>
              </a:rPr>
              <a:t>campmeeting</a:t>
            </a:r>
            <a:r>
              <a:rPr lang="en-GB" altLang="en-US" sz="2400" dirty="0">
                <a:effectLst>
                  <a:outerShdw blurRad="38100" dist="38100" dir="2700000" algn="tl">
                    <a:srgbClr val="000000"/>
                  </a:outerShdw>
                </a:effectLst>
                <a:latin typeface="Palatino Linotype" panose="02040502050505030304" pitchFamily="18" charset="0"/>
              </a:rPr>
              <a:t> that was ever held by Adventists, assembled at the same Exeter, N.H. It was reported that there were three thousand in that encampment. It was held in the woods, in the open, no cloth pavilion for the camp services, but plenty of seats. On Sunday forenoon Elder Joseph Bates was preaching, when a man came riding at full speed into the camp, placed his horse where they kept their stock, then came into the audience, and seated himself by the family of Elder John Couch, and with open Bible, in a whisper, explained to them the cause of their disappointment, and the midnight cry that was now due. </a:t>
            </a:r>
          </a:p>
        </p:txBody>
      </p:sp>
    </p:spTree>
    <p:extLst>
      <p:ext uri="{BB962C8B-B14F-4D97-AF65-F5344CB8AC3E}">
        <p14:creationId xmlns:p14="http://schemas.microsoft.com/office/powerpoint/2010/main" val="106814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694260" y="536341"/>
            <a:ext cx="10803470" cy="628459"/>
          </a:xfrm>
        </p:spPr>
        <p:txBody>
          <a:bodyPr>
            <a:normAutofit fontScale="90000"/>
          </a:bodyPr>
          <a:lstStyle/>
          <a:p>
            <a:pPr defTabSz="1036638"/>
            <a:r>
              <a:rPr lang="en-US" altLang="en-US" sz="3200" dirty="0"/>
              <a:t>The great Second Advent Movement pp 523,524</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881814" y="1523447"/>
            <a:ext cx="1042836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 	Brother Bates was using as an illustration of their course in patient waiting, his experience on nearing home on a sea voyage, after a long absence. The power of God came upon Sister Couch, as she arose, and beckoned to Brother Bates. He said, "Sister, what is it?" She replied, "What you are saying is all very good, but here is a man who has light on the midnight cry." "Well," said Brother Bates, "then let him come up here on the platform, and give it to the people," and he sat down. </a:t>
            </a:r>
          </a:p>
          <a:p>
            <a:pPr algn="just"/>
            <a:r>
              <a:rPr lang="en-GB" altLang="en-US" sz="2400" dirty="0">
                <a:effectLst>
                  <a:outerShdw blurRad="38100" dist="38100" dir="2700000" algn="tl">
                    <a:srgbClr val="000000"/>
                  </a:outerShdw>
                </a:effectLst>
                <a:latin typeface="Palatino Linotype" panose="02040502050505030304" pitchFamily="18" charset="0"/>
              </a:rPr>
              <a:t> 	The minister who thus walked into the stand was S. S. Snow, who in a few sentences gave them the path of his midnight cry message. Elder James White was in that audience; I was not there, but got my light on the subject from those who were there. </a:t>
            </a:r>
          </a:p>
        </p:txBody>
      </p:sp>
    </p:spTree>
    <p:extLst>
      <p:ext uri="{BB962C8B-B14F-4D97-AF65-F5344CB8AC3E}">
        <p14:creationId xmlns:p14="http://schemas.microsoft.com/office/powerpoint/2010/main" val="2169343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23601</TotalTime>
  <Words>3122</Words>
  <Application>Microsoft Office PowerPoint</Application>
  <PresentationFormat>Widescreen</PresentationFormat>
  <Paragraphs>142</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Bookman Old Style</vt:lpstr>
      <vt:lpstr>Calibri</vt:lpstr>
      <vt:lpstr>Palatino Linotype</vt:lpstr>
      <vt:lpstr>Rockwell</vt:lpstr>
      <vt:lpstr>Verdana</vt:lpstr>
      <vt:lpstr>Damask</vt:lpstr>
      <vt:lpstr>2520 and Adventist Identity</vt:lpstr>
      <vt:lpstr>1843 Chart</vt:lpstr>
      <vt:lpstr>1843 Chart</vt:lpstr>
      <vt:lpstr>Spirit of Prophecy on 1843 Chart</vt:lpstr>
      <vt:lpstr>1843 Chart</vt:lpstr>
      <vt:lpstr>Happiest Year of Ellen White’s Life</vt:lpstr>
      <vt:lpstr>The Midnight Cry</vt:lpstr>
      <vt:lpstr>The great Second Advent Movement pp 523,524</vt:lpstr>
      <vt:lpstr>The great Second Advent Movement pp 523,524</vt:lpstr>
      <vt:lpstr>The great Second Advent Movement pp 523,524</vt:lpstr>
      <vt:lpstr>The great Second Advent Movement pp 523,524</vt:lpstr>
      <vt:lpstr>The great Second Advent Movement pp 523,524</vt:lpstr>
      <vt:lpstr>Ellen White Sees Midnight Cry in Vision</vt:lpstr>
      <vt:lpstr>The Elements of the Midnight Cry</vt:lpstr>
      <vt:lpstr>Midnight Cry Samuel Snow</vt:lpstr>
      <vt:lpstr>Midnight Cry Samuel Snow</vt:lpstr>
      <vt:lpstr>PowerPoint Presentation</vt:lpstr>
      <vt:lpstr>The Scattering Seven Times</vt:lpstr>
      <vt:lpstr>William Miller</vt:lpstr>
      <vt:lpstr>William Miller</vt:lpstr>
      <vt:lpstr>PowerPoint Presentation</vt:lpstr>
      <vt:lpstr>PowerPoint Presentation</vt:lpstr>
      <vt:lpstr>The 2520 </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404</cp:revision>
  <dcterms:created xsi:type="dcterms:W3CDTF">2006-05-23T07:55:33Z</dcterms:created>
  <dcterms:modified xsi:type="dcterms:W3CDTF">2025-03-29T06:28:11Z</dcterms:modified>
</cp:coreProperties>
</file>