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6"/>
  </p:notesMasterIdLst>
  <p:sldIdLst>
    <p:sldId id="279" r:id="rId2"/>
    <p:sldId id="675" r:id="rId3"/>
    <p:sldId id="665" r:id="rId4"/>
    <p:sldId id="672" r:id="rId5"/>
    <p:sldId id="677" r:id="rId6"/>
    <p:sldId id="630" r:id="rId7"/>
    <p:sldId id="678" r:id="rId8"/>
    <p:sldId id="679" r:id="rId9"/>
    <p:sldId id="680" r:id="rId10"/>
    <p:sldId id="649" r:id="rId11"/>
    <p:sldId id="681" r:id="rId12"/>
    <p:sldId id="682" r:id="rId13"/>
    <p:sldId id="683" r:id="rId14"/>
    <p:sldId id="684" r:id="rId15"/>
    <p:sldId id="685" r:id="rId16"/>
    <p:sldId id="694" r:id="rId17"/>
    <p:sldId id="687" r:id="rId18"/>
    <p:sldId id="686" r:id="rId19"/>
    <p:sldId id="695" r:id="rId20"/>
    <p:sldId id="688" r:id="rId21"/>
    <p:sldId id="689" r:id="rId22"/>
    <p:sldId id="690" r:id="rId23"/>
    <p:sldId id="691" r:id="rId24"/>
    <p:sldId id="692" r:id="rId25"/>
    <p:sldId id="693" r:id="rId26"/>
    <p:sldId id="696" r:id="rId27"/>
    <p:sldId id="697" r:id="rId28"/>
    <p:sldId id="699" r:id="rId29"/>
    <p:sldId id="700" r:id="rId30"/>
    <p:sldId id="704" r:id="rId31"/>
    <p:sldId id="701" r:id="rId32"/>
    <p:sldId id="702" r:id="rId33"/>
    <p:sldId id="703" r:id="rId34"/>
    <p:sldId id="33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 y="10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34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2409371"/>
            <a:ext cx="6717827" cy="1611086"/>
          </a:xfrm>
        </p:spPr>
        <p:txBody>
          <a:bodyPr>
            <a:noAutofit/>
          </a:bodyPr>
          <a:lstStyle/>
          <a:p>
            <a:pPr algn="ctr"/>
            <a:r>
              <a:rPr lang="en-AU" sz="4800" dirty="0">
                <a:effectLst>
                  <a:outerShdw blurRad="38100" dist="38100" dir="2700000" algn="tl">
                    <a:srgbClr val="000000">
                      <a:alpha val="43137"/>
                    </a:srgbClr>
                  </a:outerShdw>
                </a:effectLst>
              </a:rPr>
              <a:t>2520 and the Covenants</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The 2520 </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653143" y="1378473"/>
            <a:ext cx="1065348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rtl="0">
              <a:buAutoNum type="arabicPeriod"/>
            </a:pPr>
            <a:r>
              <a:rPr lang="en-GB" sz="2400" b="0" i="0" u="none" strike="noStrike" baseline="0" dirty="0">
                <a:latin typeface="Palatino Linotype" panose="02040502050505030304" pitchFamily="18" charset="0"/>
              </a:rPr>
              <a:t>Part of the Midnight Cry that lights the path to the city</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Connects the current church to Israel of old. This means of the identity of the true church is connected to Israel.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This means the true church has not come from Rome but from Israel.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Maintains the Everlasting Covenant with God and His People. It destroys the idea that New Covenant made with Church after 31AD. God made the everlasting covenant with Israel which was renewed in Christ, the seed. </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 remnant are not protestants, protesting against mother Rome. The remnant are not a remnant of Rome but of Israel – True Israel.</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 Protestant Reformation is not the foundation of restored Christianity. It is a window to escape Babylon and come back to True Israel. </a:t>
            </a:r>
          </a:p>
          <a:p>
            <a:pPr marL="457200" marR="0" indent="-457200" algn="just" rtl="0">
              <a:buAutoNum type="arabicPeriod"/>
            </a:pP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97600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FDBA7-5C34-9AAC-9F70-794CDEF7D17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7745DD3-9622-2480-3AA7-3945AF91A662}"/>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The longest and Last Prophetic Period</a:t>
            </a:r>
          </a:p>
        </p:txBody>
      </p:sp>
      <p:sp>
        <p:nvSpPr>
          <p:cNvPr id="11267" name="Text Box 3">
            <a:extLst>
              <a:ext uri="{FF2B5EF4-FFF2-40B4-BE49-F238E27FC236}">
                <a16:creationId xmlns:a16="http://schemas.microsoft.com/office/drawing/2014/main" id="{2EE04CDC-319A-A517-FAAB-E3E497B7CE85}"/>
              </a:ext>
            </a:extLst>
          </p:cNvPr>
          <p:cNvSpPr txBox="1">
            <a:spLocks noChangeArrowheads="1"/>
          </p:cNvSpPr>
          <p:nvPr/>
        </p:nvSpPr>
        <p:spPr bwMode="auto">
          <a:xfrm>
            <a:off x="653143" y="1378473"/>
            <a:ext cx="106534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The experience of the disciples who preached the “gospel of the kingdom” at the first advent of Christ, had its counterpart in the experience of those who proclaimed the message of His second advent. As the disciples went out preaching, “The time is fulfilled, the kingdom of God is at hand,” </a:t>
            </a:r>
            <a:r>
              <a:rPr lang="en-GB" sz="2400" b="0" i="0" u="none" strike="noStrike" baseline="0" dirty="0">
                <a:solidFill>
                  <a:srgbClr val="92D050"/>
                </a:solidFill>
                <a:latin typeface="Palatino Linotype" panose="02040502050505030304" pitchFamily="18" charset="0"/>
              </a:rPr>
              <a:t>so Miller and his associates proclaimed that </a:t>
            </a:r>
            <a:r>
              <a:rPr lang="en-GB" sz="2400" b="0" i="0" u="sng" strike="noStrike" baseline="0" dirty="0">
                <a:solidFill>
                  <a:srgbClr val="92D050"/>
                </a:solidFill>
                <a:latin typeface="Palatino Linotype" panose="02040502050505030304" pitchFamily="18" charset="0"/>
              </a:rPr>
              <a:t>the longest and last prophetic period</a:t>
            </a:r>
            <a:r>
              <a:rPr lang="en-GB" sz="2400" b="0" i="0" u="none" strike="noStrike" baseline="0" dirty="0">
                <a:solidFill>
                  <a:srgbClr val="92D050"/>
                </a:solidFill>
                <a:latin typeface="Palatino Linotype" panose="02040502050505030304" pitchFamily="18" charset="0"/>
              </a:rPr>
              <a:t> brought to view in the Bible was about to expire,</a:t>
            </a:r>
            <a:r>
              <a:rPr lang="en-GB" sz="2400" b="0" i="0" u="none" strike="noStrike" baseline="0" dirty="0">
                <a:latin typeface="Palatino Linotype" panose="02040502050505030304" pitchFamily="18" charset="0"/>
              </a:rPr>
              <a:t> that the judgment was at hand, and the everlasting kingdom was to be ushered in. The preaching of the disciples in regard to time was based on the seventy weeks of Daniel 9. The message given by Miller and his associates announced the termination of the 2300 days of Daniel 8:14, of which the seventy weeks form a part. The preaching of each </a:t>
            </a:r>
            <a:r>
              <a:rPr lang="en-GB" sz="2400" b="0" i="0" u="none" strike="noStrike" baseline="0" dirty="0">
                <a:solidFill>
                  <a:srgbClr val="92D050"/>
                </a:solidFill>
                <a:latin typeface="Palatino Linotype" panose="02040502050505030304" pitchFamily="18" charset="0"/>
              </a:rPr>
              <a:t>was based upon the </a:t>
            </a:r>
            <a:r>
              <a:rPr lang="en-GB" sz="2400" b="0" i="0" u="none" strike="noStrike" baseline="0" dirty="0" err="1">
                <a:solidFill>
                  <a:srgbClr val="92D050"/>
                </a:solidFill>
                <a:latin typeface="Palatino Linotype" panose="02040502050505030304" pitchFamily="18" charset="0"/>
              </a:rPr>
              <a:t>fulfillment</a:t>
            </a:r>
            <a:r>
              <a:rPr lang="en-GB" sz="2400" b="0" i="0" u="none" strike="noStrike" baseline="0" dirty="0">
                <a:solidFill>
                  <a:srgbClr val="92D050"/>
                </a:solidFill>
                <a:latin typeface="Palatino Linotype" panose="02040502050505030304" pitchFamily="18" charset="0"/>
              </a:rPr>
              <a:t> of a different portion of the </a:t>
            </a:r>
            <a:r>
              <a:rPr lang="en-GB" sz="2400" b="0" u="sng" strike="noStrike" baseline="0" dirty="0">
                <a:solidFill>
                  <a:srgbClr val="92D050"/>
                </a:solidFill>
                <a:latin typeface="Palatino Linotype" panose="02040502050505030304" pitchFamily="18" charset="0"/>
              </a:rPr>
              <a:t>same great prophetic period. </a:t>
            </a:r>
            <a:r>
              <a:rPr lang="en-GB" sz="2400" b="0" i="0" u="none" strike="noStrike" baseline="0" dirty="0">
                <a:latin typeface="Palatino Linotype" panose="02040502050505030304" pitchFamily="18" charset="0"/>
              </a:rPr>
              <a:t>{ GC 351.1} </a:t>
            </a:r>
            <a:endParaRPr lang="en-GB" altLang="en-US" sz="2400" dirty="0">
              <a:effectLst>
                <a:outerShdw blurRad="38100" dist="38100" dir="2700000" algn="tl">
                  <a:srgbClr val="000000"/>
                </a:outerShdw>
              </a:effectLst>
              <a:latin typeface="Palatino Linotype" panose="02040502050505030304" pitchFamily="18" charset="0"/>
            </a:endParaRPr>
          </a:p>
        </p:txBody>
      </p:sp>
      <p:cxnSp>
        <p:nvCxnSpPr>
          <p:cNvPr id="3" name="Straight Arrow Connector 2">
            <a:extLst>
              <a:ext uri="{FF2B5EF4-FFF2-40B4-BE49-F238E27FC236}">
                <a16:creationId xmlns:a16="http://schemas.microsoft.com/office/drawing/2014/main" id="{214D2793-302D-D225-4E4C-B632B077962A}"/>
              </a:ext>
            </a:extLst>
          </p:cNvPr>
          <p:cNvCxnSpPr>
            <a:cxnSpLocks/>
          </p:cNvCxnSpPr>
          <p:nvPr/>
        </p:nvCxnSpPr>
        <p:spPr>
          <a:xfrm flipH="1">
            <a:off x="3207657" y="3193143"/>
            <a:ext cx="6154057" cy="23513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03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BDE8-4C88-CF55-187A-36F1ABDF417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DC412E0-363E-E545-BF05-714178A8462D}"/>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What Did Miller and His Associates Proclaim?</a:t>
            </a:r>
          </a:p>
        </p:txBody>
      </p:sp>
      <p:sp>
        <p:nvSpPr>
          <p:cNvPr id="11267" name="Text Box 3">
            <a:extLst>
              <a:ext uri="{FF2B5EF4-FFF2-40B4-BE49-F238E27FC236}">
                <a16:creationId xmlns:a16="http://schemas.microsoft.com/office/drawing/2014/main" id="{831A0321-8986-F880-6D71-7A3F65EEA60A}"/>
              </a:ext>
            </a:extLst>
          </p:cNvPr>
          <p:cNvSpPr txBox="1">
            <a:spLocks noChangeArrowheads="1"/>
          </p:cNvSpPr>
          <p:nvPr/>
        </p:nvSpPr>
        <p:spPr bwMode="auto">
          <a:xfrm>
            <a:off x="518886" y="982176"/>
            <a:ext cx="109171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	The experience of the disciples, who preached the “gospel of the kingdom” at the first advent of Christ, has its counterpart in the experience of those who proclaimed the message of His second advent. As the disciples went out preaching, “The time is fulfilled, and the kingdom of God is at hand,” </a:t>
            </a:r>
            <a:r>
              <a:rPr lang="en-GB" sz="2400" b="0" i="0" u="sng" strike="noStrike" baseline="0" dirty="0">
                <a:solidFill>
                  <a:srgbClr val="92D050"/>
                </a:solidFill>
                <a:latin typeface="Palatino Linotype" panose="02040502050505030304" pitchFamily="18" charset="0"/>
              </a:rPr>
              <a:t>so Miller and his associates proclaimed that the longest and last prophetic period brought to view in the Bible was about to expire</a:t>
            </a:r>
            <a:r>
              <a:rPr lang="en-GB" sz="2400" b="0" i="0" u="none" strike="noStrike" baseline="0" dirty="0">
                <a:solidFill>
                  <a:srgbClr val="92D050"/>
                </a:solidFill>
                <a:latin typeface="Palatino Linotype" panose="02040502050505030304" pitchFamily="18" charset="0"/>
              </a:rPr>
              <a:t>, that the judgment was at hand, and the everlasting kingdom was to be ushered in</a:t>
            </a:r>
            <a:r>
              <a:rPr lang="en-GB" sz="2400" b="0" i="0" u="none" strike="noStrike" baseline="0" dirty="0">
                <a:latin typeface="Palatino Linotype" panose="02040502050505030304" pitchFamily="18" charset="0"/>
              </a:rPr>
              <a:t>. { LSMS 111.1 } </a:t>
            </a:r>
          </a:p>
          <a:p>
            <a:pPr marR="0" algn="just" rtl="0"/>
            <a:r>
              <a:rPr lang="en-GB" sz="2400" b="0" i="0" u="none" strike="noStrike" baseline="0" dirty="0">
                <a:latin typeface="Palatino Linotype" panose="02040502050505030304" pitchFamily="18" charset="0"/>
              </a:rPr>
              <a:t>	The preaching of the disciples in regard to time was based on the seventy weeks of Daniel 9. </a:t>
            </a:r>
            <a:r>
              <a:rPr lang="en-GB" sz="2400" b="0" i="0" u="none" strike="noStrike" baseline="0" dirty="0">
                <a:solidFill>
                  <a:srgbClr val="92D050"/>
                </a:solidFill>
                <a:latin typeface="Palatino Linotype" panose="02040502050505030304" pitchFamily="18" charset="0"/>
              </a:rPr>
              <a:t>The message given by Miller and his associates announced termination of the twenty-three hundred days of Daniel 8:14, of which the seventy weeks form a part. The preaching of each was based upon the </a:t>
            </a:r>
            <a:r>
              <a:rPr lang="en-GB" sz="2400" b="0" i="0" u="none" strike="noStrike" baseline="0" dirty="0" err="1">
                <a:solidFill>
                  <a:srgbClr val="92D050"/>
                </a:solidFill>
                <a:latin typeface="Palatino Linotype" panose="02040502050505030304" pitchFamily="18" charset="0"/>
              </a:rPr>
              <a:t>fulfillment</a:t>
            </a:r>
            <a:r>
              <a:rPr lang="en-GB" sz="2400" b="0" i="0" u="none" strike="noStrike" baseline="0" dirty="0">
                <a:solidFill>
                  <a:srgbClr val="92D050"/>
                </a:solidFill>
                <a:latin typeface="Palatino Linotype" panose="02040502050505030304" pitchFamily="18" charset="0"/>
              </a:rPr>
              <a:t> of a different portion of the same great prophetic period. </a:t>
            </a:r>
            <a:r>
              <a:rPr lang="en-GB" sz="2400" b="0" i="0" u="none" strike="noStrike" baseline="0" dirty="0">
                <a:latin typeface="Palatino Linotype" panose="02040502050505030304" pitchFamily="18" charset="0"/>
              </a:rPr>
              <a:t>{Life Sketches Manuscript 111.2}</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42518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15E9-0DC3-1AD7-80EB-DF994F1C5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FF6250C-F847-5186-35A8-951A14394E97}"/>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Silas Hawley Jan 10 1843</a:t>
            </a:r>
          </a:p>
        </p:txBody>
      </p:sp>
      <p:sp>
        <p:nvSpPr>
          <p:cNvPr id="11267" name="Text Box 3">
            <a:extLst>
              <a:ext uri="{FF2B5EF4-FFF2-40B4-BE49-F238E27FC236}">
                <a16:creationId xmlns:a16="http://schemas.microsoft.com/office/drawing/2014/main" id="{4720FDC2-6352-84D3-80FC-1BA347CACC18}"/>
              </a:ext>
            </a:extLst>
          </p:cNvPr>
          <p:cNvSpPr txBox="1">
            <a:spLocks noChangeArrowheads="1"/>
          </p:cNvSpPr>
          <p:nvPr/>
        </p:nvSpPr>
        <p:spPr bwMode="auto">
          <a:xfrm>
            <a:off x="518886" y="982176"/>
            <a:ext cx="1091716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Silas Hawley in seeking to Prove the 2300 days ends in 1847</a:t>
            </a:r>
          </a:p>
          <a:p>
            <a:pPr marR="0" algn="just" rtl="0"/>
            <a:endParaRPr lang="en-GB" sz="2400" b="0" i="0" u="none" strike="noStrike" baseline="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But it is inquired, "How will you harmonize the other periods of Daniel with this view?" I answer-- {January 10, 1844 </a:t>
            </a:r>
            <a:r>
              <a:rPr lang="en-GB" sz="2400" b="0" i="0" u="none" strike="noStrike" baseline="0" dirty="0" err="1">
                <a:latin typeface="Palatino Linotype" panose="02040502050505030304" pitchFamily="18" charset="0"/>
              </a:rPr>
              <a:t>JVHe</a:t>
            </a:r>
            <a:r>
              <a:rPr lang="en-GB" sz="2400" b="0" i="0" u="none" strike="noStrike" baseline="0" dirty="0">
                <a:latin typeface="Palatino Linotype" panose="02040502050505030304" pitchFamily="18" charset="0"/>
              </a:rPr>
              <a:t>, HST 169.8} </a:t>
            </a:r>
          </a:p>
          <a:p>
            <a:pPr marR="0" algn="just" rtl="0"/>
            <a:endParaRPr lang="en-GB" sz="2400" b="0" i="0" u="none" strike="noStrike" baseline="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1. </a:t>
            </a:r>
            <a:r>
              <a:rPr lang="en-GB" sz="2400" b="0" i="0" u="none" strike="noStrike" baseline="0" dirty="0">
                <a:solidFill>
                  <a:srgbClr val="92D050"/>
                </a:solidFill>
                <a:latin typeface="Palatino Linotype" panose="02040502050505030304" pitchFamily="18" charset="0"/>
              </a:rPr>
              <a:t>That, as the 2300 years constitute the longest prophetic period, it must be regarded as the paramount one.</a:t>
            </a:r>
            <a:r>
              <a:rPr lang="en-GB" sz="2400" b="0" i="0" u="none" strike="noStrike" baseline="0" dirty="0">
                <a:latin typeface="Palatino Linotype" panose="02040502050505030304" pitchFamily="18" charset="0"/>
              </a:rPr>
              <a:t> To settle its termination, or the most probable period of its termination, is to gain the great point. If the other periods are parallel with this as far as they extend, or begin at a point of time after the commencement of this, and end with it, they must harmonize with it, though we may not have sufficient light to discern the harmony. At all events, the longest period is the most important one, and must constitute our main guide. {January 10, 1844 </a:t>
            </a:r>
            <a:r>
              <a:rPr lang="en-GB" sz="2400" b="0" i="0" u="none" strike="noStrike" baseline="0" dirty="0" err="1">
                <a:latin typeface="Palatino Linotype" panose="02040502050505030304" pitchFamily="18" charset="0"/>
              </a:rPr>
              <a:t>JVHe</a:t>
            </a:r>
            <a:r>
              <a:rPr lang="en-GB" sz="2400" b="0" i="0" u="none" strike="noStrike" baseline="0" dirty="0">
                <a:latin typeface="Palatino Linotype" panose="02040502050505030304" pitchFamily="18" charset="0"/>
              </a:rPr>
              <a:t>, HST 169.9}</a:t>
            </a:r>
          </a:p>
        </p:txBody>
      </p:sp>
    </p:spTree>
    <p:extLst>
      <p:ext uri="{BB962C8B-B14F-4D97-AF65-F5344CB8AC3E}">
        <p14:creationId xmlns:p14="http://schemas.microsoft.com/office/powerpoint/2010/main" val="218032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CB0F-9614-89BA-0E36-E85639C3E7D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A65C06-7846-DBF7-83D7-D682E642BC98}"/>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Joshua Himes Responds</a:t>
            </a:r>
          </a:p>
        </p:txBody>
      </p:sp>
      <p:sp>
        <p:nvSpPr>
          <p:cNvPr id="11267" name="Text Box 3">
            <a:extLst>
              <a:ext uri="{FF2B5EF4-FFF2-40B4-BE49-F238E27FC236}">
                <a16:creationId xmlns:a16="http://schemas.microsoft.com/office/drawing/2014/main" id="{0ECD1451-5C88-B947-403D-0B1802691A4F}"/>
              </a:ext>
            </a:extLst>
          </p:cNvPr>
          <p:cNvSpPr txBox="1">
            <a:spLocks noChangeArrowheads="1"/>
          </p:cNvSpPr>
          <p:nvPr/>
        </p:nvSpPr>
        <p:spPr bwMode="auto">
          <a:xfrm>
            <a:off x="518886" y="982176"/>
            <a:ext cx="109171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There are a few points in the above, on which we will make a few remarks. 1st. One period cannot be paramount to another period, unless its commencement and termination are marked by a greater amount of evidence. Each period must be fulfilled with equal precision, independent of its length. It is consequently not on one period alone that we rely, but on all the prophetic periods harmoniously terminating at about the same time, proved by conclusive evidence independent of the termination of each other. </a:t>
            </a:r>
            <a:r>
              <a:rPr lang="en-GB" sz="2400" b="0" i="0" u="none" strike="noStrike" baseline="0" dirty="0">
                <a:solidFill>
                  <a:srgbClr val="92D050"/>
                </a:solidFill>
                <a:latin typeface="Palatino Linotype" panose="02040502050505030304" pitchFamily="18" charset="0"/>
              </a:rPr>
              <a:t>If the longest period was to be paramount, the seven times would take precedence of all others.</a:t>
            </a:r>
            <a:r>
              <a:rPr lang="en-GB" sz="2400" b="0" i="0" u="none" strike="noStrike" baseline="0" dirty="0">
                <a:latin typeface="Palatino Linotype" panose="02040502050505030304" pitchFamily="18" charset="0"/>
              </a:rPr>
              <a:t> {January 10, 1844 </a:t>
            </a:r>
            <a:r>
              <a:rPr lang="en-GB" sz="2400" b="0" i="0" u="none" strike="noStrike" baseline="0" dirty="0" err="1">
                <a:latin typeface="Palatino Linotype" panose="02040502050505030304" pitchFamily="18" charset="0"/>
              </a:rPr>
              <a:t>JVHe</a:t>
            </a:r>
            <a:r>
              <a:rPr lang="en-GB" sz="2400" b="0" i="0" u="none" strike="noStrike" baseline="0" dirty="0">
                <a:latin typeface="Palatino Linotype" panose="02040502050505030304" pitchFamily="18" charset="0"/>
              </a:rPr>
              <a:t>, Historic Signs of th</a:t>
            </a:r>
            <a:r>
              <a:rPr lang="en-GB" sz="2400" dirty="0">
                <a:latin typeface="Palatino Linotype" panose="02040502050505030304" pitchFamily="18" charset="0"/>
              </a:rPr>
              <a:t>e </a:t>
            </a:r>
            <a:r>
              <a:rPr lang="en-GB" sz="2400" b="0" i="0" u="none" strike="noStrike" baseline="0" dirty="0">
                <a:latin typeface="Palatino Linotype" panose="02040502050505030304" pitchFamily="18" charset="0"/>
              </a:rPr>
              <a:t>Times 170.8}</a:t>
            </a:r>
          </a:p>
        </p:txBody>
      </p:sp>
    </p:spTree>
    <p:extLst>
      <p:ext uri="{BB962C8B-B14F-4D97-AF65-F5344CB8AC3E}">
        <p14:creationId xmlns:p14="http://schemas.microsoft.com/office/powerpoint/2010/main" val="422174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1078-CB51-E080-1192-73F7BF057C2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268E439-36A1-51D6-875E-A68F9BD87A84}"/>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Joshua Himes Sept 24, 1844</a:t>
            </a:r>
          </a:p>
        </p:txBody>
      </p:sp>
      <p:sp>
        <p:nvSpPr>
          <p:cNvPr id="11267" name="Text Box 3">
            <a:extLst>
              <a:ext uri="{FF2B5EF4-FFF2-40B4-BE49-F238E27FC236}">
                <a16:creationId xmlns:a16="http://schemas.microsoft.com/office/drawing/2014/main" id="{87D97FDD-1353-5C10-1657-D2FA64F2C84B}"/>
              </a:ext>
            </a:extLst>
          </p:cNvPr>
          <p:cNvSpPr txBox="1">
            <a:spLocks noChangeArrowheads="1"/>
          </p:cNvSpPr>
          <p:nvPr/>
        </p:nvSpPr>
        <p:spPr bwMode="auto">
          <a:xfrm>
            <a:off x="518886" y="1214405"/>
            <a:ext cx="109171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Finally. That we have entered upon a most deeply affecting season, all must admit. </a:t>
            </a:r>
            <a:r>
              <a:rPr lang="en-GB" sz="2400" b="0" i="0" u="sng" strike="noStrike" baseline="0" dirty="0">
                <a:solidFill>
                  <a:srgbClr val="92D050"/>
                </a:solidFill>
                <a:latin typeface="Palatino Linotype" panose="02040502050505030304" pitchFamily="18" charset="0"/>
              </a:rPr>
              <a:t>That the longest prophetic period which brings the end to view, the seven times</a:t>
            </a:r>
            <a:r>
              <a:rPr lang="en-GB" sz="2400" b="0" i="0" u="none" strike="noStrike" baseline="0" dirty="0">
                <a:solidFill>
                  <a:srgbClr val="92D050"/>
                </a:solidFill>
                <a:latin typeface="Palatino Linotype" panose="02040502050505030304" pitchFamily="18" charset="0"/>
              </a:rPr>
              <a:t>,</a:t>
            </a:r>
            <a:r>
              <a:rPr lang="en-GB" sz="2400" b="0" i="0" u="none" strike="noStrike" baseline="0" dirty="0">
                <a:latin typeface="Palatino Linotype" panose="02040502050505030304" pitchFamily="18" charset="0"/>
              </a:rPr>
              <a:t> </a:t>
            </a:r>
            <a:r>
              <a:rPr lang="en-GB" sz="2400" b="0" i="0" u="none" strike="noStrike" baseline="0" dirty="0">
                <a:solidFill>
                  <a:srgbClr val="92D050"/>
                </a:solidFill>
                <a:latin typeface="Palatino Linotype" panose="02040502050505030304" pitchFamily="18" charset="0"/>
              </a:rPr>
              <a:t>with which we may suppose all the others would be squared, in their termination, ends with this autumn, appears very evident; </a:t>
            </a:r>
            <a:r>
              <a:rPr lang="en-GB" sz="2400" b="0" i="0" u="none" strike="noStrike" baseline="0" dirty="0">
                <a:latin typeface="Palatino Linotype" panose="02040502050505030304" pitchFamily="18" charset="0"/>
              </a:rPr>
              <a:t>that we are in the last of the last year of the 2300, is still more evident; and the whole aspect of the world around us, morally and politically, agrees very well with the inspired portrait of "the time of harvest." {September 25, 1844 </a:t>
            </a:r>
            <a:r>
              <a:rPr lang="en-GB" sz="2400" b="0" i="0" u="none" strike="noStrike" baseline="0" dirty="0" err="1">
                <a:latin typeface="Palatino Linotype" panose="02040502050505030304" pitchFamily="18" charset="0"/>
              </a:rPr>
              <a:t>JVHe</a:t>
            </a:r>
            <a:r>
              <a:rPr lang="en-GB" sz="2400" b="0" i="0" u="none" strike="noStrike" baseline="0" dirty="0">
                <a:latin typeface="Palatino Linotype" panose="02040502050505030304" pitchFamily="18" charset="0"/>
              </a:rPr>
              <a:t>, HST 62.7} </a:t>
            </a:r>
          </a:p>
        </p:txBody>
      </p:sp>
    </p:spTree>
    <p:extLst>
      <p:ext uri="{BB962C8B-B14F-4D97-AF65-F5344CB8AC3E}">
        <p14:creationId xmlns:p14="http://schemas.microsoft.com/office/powerpoint/2010/main" val="398314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2F6D-45DE-415C-8F2E-13F96E6A33E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49295AD-A754-C46D-2A06-AE2648E22841}"/>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William Miller</a:t>
            </a:r>
          </a:p>
        </p:txBody>
      </p:sp>
      <p:sp>
        <p:nvSpPr>
          <p:cNvPr id="11267" name="Text Box 3">
            <a:extLst>
              <a:ext uri="{FF2B5EF4-FFF2-40B4-BE49-F238E27FC236}">
                <a16:creationId xmlns:a16="http://schemas.microsoft.com/office/drawing/2014/main" id="{DE807FDC-9756-B96D-DA34-2CC241B2240E}"/>
              </a:ext>
            </a:extLst>
          </p:cNvPr>
          <p:cNvSpPr txBox="1">
            <a:spLocks noChangeArrowheads="1"/>
          </p:cNvSpPr>
          <p:nvPr/>
        </p:nvSpPr>
        <p:spPr bwMode="auto">
          <a:xfrm>
            <a:off x="518886" y="1214405"/>
            <a:ext cx="109171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solidFill>
                  <a:schemeClr val="accent1"/>
                </a:solidFill>
                <a:latin typeface="Palatino Linotype" panose="02040502050505030304" pitchFamily="18" charset="0"/>
              </a:rPr>
              <a:t>The first of the prophetic periods, </a:t>
            </a:r>
            <a:r>
              <a:rPr lang="en-GB" sz="2400" b="0" i="0" u="sng" strike="noStrike" baseline="0" dirty="0">
                <a:solidFill>
                  <a:schemeClr val="accent1"/>
                </a:solidFill>
                <a:latin typeface="Palatino Linotype" panose="02040502050505030304" pitchFamily="18" charset="0"/>
              </a:rPr>
              <a:t>which are considered as main pillars in the calculations</a:t>
            </a:r>
            <a:r>
              <a:rPr lang="en-GB" sz="2400" b="0" i="0" u="none" strike="noStrike" baseline="0" dirty="0">
                <a:solidFill>
                  <a:schemeClr val="accent1"/>
                </a:solidFill>
                <a:latin typeface="Palatino Linotype" panose="02040502050505030304" pitchFamily="18" charset="0"/>
              </a:rPr>
              <a:t> of Mr. Miller, is found in Leviticus xxvi. 18-28</a:t>
            </a:r>
            <a:r>
              <a:rPr lang="en-GB" sz="2400" b="0" i="0" u="none" strike="noStrike" baseline="0" dirty="0">
                <a:latin typeface="Palatino Linotype" panose="02040502050505030304" pitchFamily="18" charset="0"/>
              </a:rPr>
              <a:t>. {1843 Apollos Hale, The Second Advent Manual 33.1} </a:t>
            </a:r>
          </a:p>
          <a:p>
            <a:pPr marR="0" algn="just" rtl="0"/>
            <a:endParaRPr lang="en-GB" sz="2400" dirty="0">
              <a:latin typeface="Palatino Linotype" panose="02040502050505030304" pitchFamily="18" charset="0"/>
            </a:endParaRPr>
          </a:p>
          <a:p>
            <a:pPr marR="0" algn="just" rtl="0"/>
            <a:r>
              <a:rPr lang="en-GB" sz="2400" b="0" i="0" u="none" strike="noStrike" baseline="0" dirty="0">
                <a:solidFill>
                  <a:schemeClr val="accent1"/>
                </a:solidFill>
                <a:latin typeface="Palatino Linotype" panose="02040502050505030304" pitchFamily="18" charset="0"/>
              </a:rPr>
              <a:t>The second of the prophetic periods</a:t>
            </a:r>
            <a:r>
              <a:rPr lang="en-GB" sz="2400" b="0" i="0" u="none" strike="noStrike" baseline="0" dirty="0">
                <a:latin typeface="Palatino Linotype" panose="02040502050505030304" pitchFamily="18" charset="0"/>
              </a:rPr>
              <a:t>, which are considered main pillars in Mr. M's calculations, is found Dan. viii. 14. {1843 </a:t>
            </a:r>
            <a:r>
              <a:rPr lang="en-GB" sz="2400" b="0" i="0" u="none" strike="noStrike" baseline="0" dirty="0" err="1">
                <a:latin typeface="Palatino Linotype" panose="02040502050505030304" pitchFamily="18" charset="0"/>
              </a:rPr>
              <a:t>ApH</a:t>
            </a:r>
            <a:r>
              <a:rPr lang="en-GB" sz="2400" b="0" i="0" u="none" strike="noStrike" baseline="0" dirty="0">
                <a:latin typeface="Palatino Linotype" panose="02040502050505030304" pitchFamily="18" charset="0"/>
              </a:rPr>
              <a:t>, TSAM 42.2} </a:t>
            </a:r>
          </a:p>
        </p:txBody>
      </p:sp>
    </p:spTree>
    <p:extLst>
      <p:ext uri="{BB962C8B-B14F-4D97-AF65-F5344CB8AC3E}">
        <p14:creationId xmlns:p14="http://schemas.microsoft.com/office/powerpoint/2010/main" val="15154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760C-E62A-36A8-D59F-274B67204C3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CCE671-5DD9-6B95-3157-8345F6DA9537}"/>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William Miller 1842</a:t>
            </a:r>
          </a:p>
        </p:txBody>
      </p:sp>
      <p:sp>
        <p:nvSpPr>
          <p:cNvPr id="11267" name="Text Box 3">
            <a:extLst>
              <a:ext uri="{FF2B5EF4-FFF2-40B4-BE49-F238E27FC236}">
                <a16:creationId xmlns:a16="http://schemas.microsoft.com/office/drawing/2014/main" id="{6EDE32A9-2E69-7D9C-C853-2B7283F55664}"/>
              </a:ext>
            </a:extLst>
          </p:cNvPr>
          <p:cNvSpPr txBox="1">
            <a:spLocks noChangeArrowheads="1"/>
          </p:cNvSpPr>
          <p:nvPr/>
        </p:nvSpPr>
        <p:spPr bwMode="auto">
          <a:xfrm>
            <a:off x="637419" y="984452"/>
            <a:ext cx="10917162" cy="48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buNone/>
            </a:pPr>
            <a:r>
              <a:rPr lang="en-AU" sz="2200" kern="100" dirty="0">
                <a:effectLst/>
                <a:latin typeface="Palatino Linotype" panose="02040502050505030304" pitchFamily="18" charset="0"/>
                <a:ea typeface="Calibri" panose="020F0502020204030204" pitchFamily="34" charset="0"/>
                <a:cs typeface="Times New Roman" panose="02020603050405020304" pitchFamily="18" charset="0"/>
              </a:rPr>
              <a:t>The seven times are 2520; take 677 from which, and it leaves 1843 after Christ, when "all these things will be finished." You may wish to know how the "time, times, and a half" are divided. {1842 </a:t>
            </a:r>
            <a:r>
              <a:rPr lang="en-AU" sz="2200" kern="100" dirty="0" err="1">
                <a:effectLst/>
                <a:latin typeface="Palatino Linotype" panose="02040502050505030304" pitchFamily="18" charset="0"/>
                <a:ea typeface="Calibri" panose="020F0502020204030204" pitchFamily="34" charset="0"/>
                <a:cs typeface="Times New Roman" panose="02020603050405020304" pitchFamily="18" charset="0"/>
              </a:rPr>
              <a:t>WiM</a:t>
            </a:r>
            <a:r>
              <a:rPr lang="en-AU" sz="2200" kern="100" dirty="0">
                <a:effectLst/>
                <a:latin typeface="Palatino Linotype" panose="02040502050505030304" pitchFamily="18" charset="0"/>
                <a:ea typeface="Calibri" panose="020F0502020204030204" pitchFamily="34" charset="0"/>
                <a:cs typeface="Times New Roman" panose="02020603050405020304" pitchFamily="18" charset="0"/>
              </a:rPr>
              <a:t>, MWV1 45.1} </a:t>
            </a:r>
          </a:p>
          <a:p>
            <a:pPr algn="just">
              <a:lnSpc>
                <a:spcPct val="107000"/>
              </a:lnSpc>
              <a:spcAft>
                <a:spcPts val="800"/>
              </a:spcAft>
            </a:pPr>
            <a:r>
              <a:rPr lang="en-AU" sz="2200" kern="100" dirty="0">
                <a:effectLst/>
                <a:latin typeface="Palatino Linotype" panose="02040502050505030304" pitchFamily="18" charset="0"/>
                <a:ea typeface="Calibri" panose="020F0502020204030204" pitchFamily="34" charset="0"/>
                <a:cs typeface="Times New Roman" panose="02020603050405020304" pitchFamily="18" charset="0"/>
              </a:rPr>
              <a:t>I answer, the Babylonians bear rule over Israel and Judah 140 years, Medes and Persians 205 years, the Grecians 174 years, and the Romans before the rise of Papacy 696 years; making in all of the four kingdoms 1215 years that the people of God were in bondage to the kings or rulers of these kingdoms. Then Papacy began her time, times and a half, which lasted until 1798, being a period of 1260 years; which added to the 1215 years of the kings, before mentioned, make 2475 years; wanting 45 years to complete the "seven times." And then the kings of the earth must consume the papal power and reign 45 years to complete the "seven times;" which added to 1798, when the last of the ten kings broke loose from the power of Papacy, and again exercised their kingly power, (see the holy alliance, Rev.xvii.16 to 18. Dan.vii.12,) ends 1843. </a:t>
            </a:r>
          </a:p>
        </p:txBody>
      </p:sp>
    </p:spTree>
    <p:extLst>
      <p:ext uri="{BB962C8B-B14F-4D97-AF65-F5344CB8AC3E}">
        <p14:creationId xmlns:p14="http://schemas.microsoft.com/office/powerpoint/2010/main" val="203284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88644-36A3-C06A-F87C-DC8FCC9EB3F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E58B3A8-F22E-38CE-B84E-B236D44549F8}"/>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William Miller 1842</a:t>
            </a:r>
          </a:p>
        </p:txBody>
      </p:sp>
      <p:sp>
        <p:nvSpPr>
          <p:cNvPr id="11267" name="Text Box 3">
            <a:extLst>
              <a:ext uri="{FF2B5EF4-FFF2-40B4-BE49-F238E27FC236}">
                <a16:creationId xmlns:a16="http://schemas.microsoft.com/office/drawing/2014/main" id="{CA84BF97-0AFF-1182-8834-9C160B93B26D}"/>
              </a:ext>
            </a:extLst>
          </p:cNvPr>
          <p:cNvSpPr txBox="1">
            <a:spLocks noChangeArrowheads="1"/>
          </p:cNvSpPr>
          <p:nvPr/>
        </p:nvSpPr>
        <p:spPr bwMode="auto">
          <a:xfrm>
            <a:off x="637419" y="1146630"/>
            <a:ext cx="10917162" cy="512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buNone/>
            </a:pPr>
            <a:r>
              <a:rPr lang="en-AU" sz="2000" kern="100" dirty="0">
                <a:effectLst/>
                <a:latin typeface="Palatino Linotype" panose="02040502050505030304" pitchFamily="18" charset="0"/>
                <a:ea typeface="Calibri" panose="020F0502020204030204" pitchFamily="34" charset="0"/>
                <a:cs typeface="Times New Roman" panose="02020603050405020304" pitchFamily="18" charset="0"/>
              </a:rPr>
              <a:t>Dan.xii.7 to 13. Thus this 45 years accomplishes the "time, times, and a half," which the kingdoms of the earth were to exercise their authority in, "scattering the power of the holy people," being 1260 years. And Papacy, or mystical Babylon, accomplished her "time, times, and the dividing of time," being 1260 years, between A.D. 538 and 1798, in "wearing out the saints of the Most High and thinking to change times and laws." And both together make 2520 years, beginning before Christ 677, which taken out of 2520, leaves 1843 after Christ, when captive Zion will go free from all bondage, even from death, and the last enemy conquered, the remnant out of all nations saved, the New Jerusalem completed, the saints glorified. {1842 </a:t>
            </a:r>
            <a:r>
              <a:rPr lang="en-AU" sz="2000" kern="100" dirty="0" err="1">
                <a:effectLst/>
                <a:latin typeface="Palatino Linotype" panose="02040502050505030304" pitchFamily="18" charset="0"/>
                <a:ea typeface="Calibri" panose="020F0502020204030204" pitchFamily="34" charset="0"/>
                <a:cs typeface="Times New Roman" panose="02020603050405020304" pitchFamily="18" charset="0"/>
              </a:rPr>
              <a:t>WiM</a:t>
            </a:r>
            <a:r>
              <a:rPr lang="en-AU" sz="2000" kern="100" dirty="0">
                <a:effectLst/>
                <a:latin typeface="Palatino Linotype" panose="02040502050505030304" pitchFamily="18" charset="0"/>
                <a:ea typeface="Calibri" panose="020F0502020204030204" pitchFamily="34" charset="0"/>
                <a:cs typeface="Times New Roman" panose="02020603050405020304" pitchFamily="18" charset="0"/>
              </a:rPr>
              <a:t>, MWV1 46.1}</a:t>
            </a:r>
          </a:p>
          <a:p>
            <a:pPr algn="just">
              <a:lnSpc>
                <a:spcPct val="107000"/>
              </a:lnSpc>
              <a:spcAft>
                <a:spcPts val="800"/>
              </a:spcAft>
              <a:buNone/>
            </a:pPr>
            <a:r>
              <a:rPr lang="en-GB" sz="2000" kern="100" dirty="0">
                <a:solidFill>
                  <a:srgbClr val="92D050"/>
                </a:solidFill>
                <a:effectLst/>
                <a:latin typeface="Palatino Linotype" panose="02040502050505030304" pitchFamily="18" charset="0"/>
                <a:ea typeface="Calibri" panose="020F0502020204030204" pitchFamily="34" charset="0"/>
                <a:cs typeface="Times New Roman" panose="02020603050405020304" pitchFamily="18" charset="0"/>
              </a:rPr>
              <a:t>The next prophetic number to which we shall attend, will be Daniel viii.14. "Unto 2300 days, then shall the sanctuary be cleansed, or justified." </a:t>
            </a:r>
            <a:r>
              <a:rPr lang="en-GB" sz="2000" kern="100" dirty="0">
                <a:effectLst/>
                <a:latin typeface="Palatino Linotype" panose="02040502050505030304" pitchFamily="18" charset="0"/>
                <a:ea typeface="Calibri" panose="020F0502020204030204" pitchFamily="34" charset="0"/>
                <a:cs typeface="Times New Roman" panose="02020603050405020304" pitchFamily="18" charset="0"/>
              </a:rPr>
              <a:t>After Daniel had seen three visions, two of them including the whole "seven times," he sees under his last vision but the three last kingdoms, Persia, Grecia and Rome. He then hears a saint speaking, and another saint inquiring for how long time this last vision should be. Daniel was then informed, that it should be unto 2300 days. {1842 </a:t>
            </a:r>
            <a:r>
              <a:rPr lang="en-GB" sz="2000" kern="100" dirty="0" err="1">
                <a:effectLst/>
                <a:latin typeface="Palatino Linotype" panose="02040502050505030304" pitchFamily="18" charset="0"/>
                <a:ea typeface="Calibri" panose="020F0502020204030204" pitchFamily="34" charset="0"/>
                <a:cs typeface="Times New Roman" panose="02020603050405020304" pitchFamily="18" charset="0"/>
              </a:rPr>
              <a:t>WiM</a:t>
            </a:r>
            <a:r>
              <a:rPr lang="en-GB" sz="2000" kern="100" dirty="0">
                <a:effectLst/>
                <a:latin typeface="Palatino Linotype" panose="02040502050505030304" pitchFamily="18" charset="0"/>
                <a:ea typeface="Calibri" panose="020F0502020204030204" pitchFamily="34" charset="0"/>
                <a:cs typeface="Times New Roman" panose="02020603050405020304" pitchFamily="18" charset="0"/>
              </a:rPr>
              <a:t>, MWV1 46.2}</a:t>
            </a:r>
            <a:endParaRPr lang="en-AU" sz="2000" kern="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42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6E31-4D46-FF3A-FAAE-EC2311E2EB7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0ACBF99-8F5A-6295-58FF-463B25961386}"/>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Jospeh Bates</a:t>
            </a:r>
          </a:p>
        </p:txBody>
      </p:sp>
      <p:sp>
        <p:nvSpPr>
          <p:cNvPr id="11267" name="Text Box 3">
            <a:extLst>
              <a:ext uri="{FF2B5EF4-FFF2-40B4-BE49-F238E27FC236}">
                <a16:creationId xmlns:a16="http://schemas.microsoft.com/office/drawing/2014/main" id="{D6DA94DA-E70E-4120-9BEF-F654237499CF}"/>
              </a:ext>
            </a:extLst>
          </p:cNvPr>
          <p:cNvSpPr txBox="1">
            <a:spLocks noChangeArrowheads="1"/>
          </p:cNvSpPr>
          <p:nvPr/>
        </p:nvSpPr>
        <p:spPr bwMode="auto">
          <a:xfrm>
            <a:off x="637419" y="1374783"/>
            <a:ext cx="10917162" cy="20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spcAft>
                <a:spcPts val="800"/>
              </a:spcAft>
              <a:buNone/>
            </a:pPr>
            <a:r>
              <a:rPr lang="en-GB" sz="2000" kern="100" dirty="0">
                <a:effectLst/>
                <a:latin typeface="Palatino Linotype" panose="02040502050505030304" pitchFamily="18" charset="0"/>
                <a:ea typeface="Calibri" panose="020F0502020204030204" pitchFamily="34" charset="0"/>
                <a:cs typeface="Times New Roman" panose="02020603050405020304" pitchFamily="18" charset="0"/>
              </a:rPr>
              <a:t>For instance, we now could see clearly that it would take every hour of 457 B.C., and 1843 years after to fill up 2300 days or years; </a:t>
            </a:r>
            <a:r>
              <a:rPr lang="en-GB" sz="2000" kern="100" dirty="0">
                <a:solidFill>
                  <a:schemeClr val="accent1"/>
                </a:solidFill>
                <a:effectLst/>
                <a:latin typeface="Palatino Linotype" panose="02040502050505030304" pitchFamily="18" charset="0"/>
                <a:ea typeface="Calibri" panose="020F0502020204030204" pitchFamily="34" charset="0"/>
                <a:cs typeface="Times New Roman" panose="02020603050405020304" pitchFamily="18" charset="0"/>
              </a:rPr>
              <a:t>and so of the seven times of the Gentiles; 677 B. C. and 1843, was only 2520 as given on the chart.</a:t>
            </a:r>
            <a:r>
              <a:rPr lang="en-GB" sz="2000" kern="100" dirty="0">
                <a:effectLst/>
                <a:latin typeface="Palatino Linotype" panose="02040502050505030304" pitchFamily="18" charset="0"/>
                <a:ea typeface="Calibri" panose="020F0502020204030204" pitchFamily="34" charset="0"/>
                <a:cs typeface="Times New Roman" panose="02020603050405020304" pitchFamily="18" charset="0"/>
              </a:rPr>
              <a:t> Here we see plainly that the commandment to restore and build Jerusalem, did not go forth until the middle of 457; and so of the captivity of Manasseh, B. C. 677. And also that the 6000 year of the world could not be complete until the seventh month, where it commences. {1847 JB, BP2 58.2}</a:t>
            </a:r>
            <a:endParaRPr lang="en-AU" sz="2000" kern="1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48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FE90-EC6D-56B1-9F42-70D154D9086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A7EB89E-254C-07A7-E0A5-6A3293DD8D3C}"/>
              </a:ext>
            </a:extLst>
          </p:cNvPr>
          <p:cNvSpPr>
            <a:spLocks noGrp="1" noChangeArrowheads="1"/>
          </p:cNvSpPr>
          <p:nvPr>
            <p:ph type="ctrTitle"/>
          </p:nvPr>
        </p:nvSpPr>
        <p:spPr>
          <a:xfrm>
            <a:off x="894934" y="729055"/>
            <a:ext cx="4794666" cy="633765"/>
          </a:xfrm>
        </p:spPr>
        <p:txBody>
          <a:bodyPr>
            <a:normAutofit/>
          </a:bodyPr>
          <a:lstStyle/>
          <a:p>
            <a:pPr defTabSz="1036638"/>
            <a:r>
              <a:rPr lang="en-GB" altLang="en-US" sz="3200" dirty="0">
                <a:effectLst>
                  <a:outerShdw blurRad="38100" dist="38100" dir="2700000" algn="tl">
                    <a:srgbClr val="000000"/>
                  </a:outerShdw>
                </a:effectLst>
                <a:latin typeface="+mn-lt"/>
              </a:rPr>
              <a:t>1843 Chart</a:t>
            </a:r>
            <a:endParaRPr lang="en-US" altLang="en-US" sz="3200" dirty="0">
              <a:latin typeface="+mn-lt"/>
            </a:endParaRPr>
          </a:p>
        </p:txBody>
      </p:sp>
      <p:pic>
        <p:nvPicPr>
          <p:cNvPr id="3" name="Picture 2">
            <a:extLst>
              <a:ext uri="{FF2B5EF4-FFF2-40B4-BE49-F238E27FC236}">
                <a16:creationId xmlns:a16="http://schemas.microsoft.com/office/drawing/2014/main" id="{3749D592-853E-07A6-9FC6-55567C6BF032}"/>
              </a:ext>
            </a:extLst>
          </p:cNvPr>
          <p:cNvPicPr>
            <a:picLocks noChangeAspect="1"/>
          </p:cNvPicPr>
          <p:nvPr/>
        </p:nvPicPr>
        <p:blipFill>
          <a:blip r:embed="rId2">
            <a:extLst>
              <a:ext uri="{28A0092B-C50C-407E-A947-70E740481C1C}">
                <a14:useLocalDpi xmlns:a14="http://schemas.microsoft.com/office/drawing/2010/main" val="0"/>
              </a:ext>
            </a:extLst>
          </a:blip>
          <a:srcRect b="57933"/>
          <a:stretch/>
        </p:blipFill>
        <p:spPr>
          <a:xfrm>
            <a:off x="0" y="-2685"/>
            <a:ext cx="12192000" cy="6860686"/>
          </a:xfrm>
          <a:prstGeom prst="rect">
            <a:avLst/>
          </a:prstGeom>
        </p:spPr>
      </p:pic>
    </p:spTree>
    <p:extLst>
      <p:ext uri="{BB962C8B-B14F-4D97-AF65-F5344CB8AC3E}">
        <p14:creationId xmlns:p14="http://schemas.microsoft.com/office/powerpoint/2010/main" val="272304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436E-E526-1BE2-D714-11491381C70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FBEF222-6B07-5AB7-5ECB-F760BC3842A1}"/>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The Elements of the Midnight Cry</a:t>
            </a:r>
            <a:endParaRPr lang="en-US" altLang="en-US" sz="2600" dirty="0"/>
          </a:p>
        </p:txBody>
      </p:sp>
      <p:sp>
        <p:nvSpPr>
          <p:cNvPr id="11267" name="Text Box 3">
            <a:extLst>
              <a:ext uri="{FF2B5EF4-FFF2-40B4-BE49-F238E27FC236}">
                <a16:creationId xmlns:a16="http://schemas.microsoft.com/office/drawing/2014/main" id="{BCACBE33-76AF-464D-229F-DFA32BEE773A}"/>
              </a:ext>
            </a:extLst>
          </p:cNvPr>
          <p:cNvSpPr txBox="1">
            <a:spLocks noChangeArrowheads="1"/>
          </p:cNvSpPr>
          <p:nvPr/>
        </p:nvSpPr>
        <p:spPr bwMode="auto">
          <a:xfrm>
            <a:off x="732971" y="1305898"/>
            <a:ext cx="10726057" cy="467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6000 years (World is 6000 Years Old)</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2520 year prophecy &lt;- </a:t>
            </a:r>
            <a:r>
              <a:rPr lang="en-AU" sz="20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Mentioned before the 2300 and after 6000 years in order of length</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2300 year prophecy</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Seventy Weeks of Daniel Nine</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year of the crucifixion being AD 31</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Friday is the day Christ died that year.</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Karaite Jewish Calendar being the correct calendar by which to determine the biblical festivals and thus determine the date Oct 22 1844 as the date for the day of atonement that year. </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giving of the law on Mt Sinai was a type of the outpouring of the Holy Spirit on the day of Pentecost.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coming of Christ is connected to the Jubilee and then the anti type of the feast of tabernacles will occur with the marriage supper of the Lamb.</a:t>
            </a:r>
          </a:p>
          <a:p>
            <a:pPr marL="342900" lvl="0" indent="-342900" algn="just">
              <a:lnSpc>
                <a:spcPct val="115000"/>
              </a:lnSpc>
              <a:spcAft>
                <a:spcPts val="1000"/>
              </a:spcAft>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period of the 1000 years after the coming of Christ is a Millennial Sabbath of Rest.</a:t>
            </a:r>
          </a:p>
        </p:txBody>
      </p:sp>
    </p:spTree>
    <p:extLst>
      <p:ext uri="{BB962C8B-B14F-4D97-AF65-F5344CB8AC3E}">
        <p14:creationId xmlns:p14="http://schemas.microsoft.com/office/powerpoint/2010/main" val="285156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F33E-3CBA-0352-2F14-10E65360150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D410668-7691-CB84-890A-F5A27A8813E2}"/>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The longest and Last Prophetic Period</a:t>
            </a:r>
          </a:p>
        </p:txBody>
      </p:sp>
      <p:sp>
        <p:nvSpPr>
          <p:cNvPr id="11267" name="Text Box 3">
            <a:extLst>
              <a:ext uri="{FF2B5EF4-FFF2-40B4-BE49-F238E27FC236}">
                <a16:creationId xmlns:a16="http://schemas.microsoft.com/office/drawing/2014/main" id="{DB045DBE-A718-3F1C-7121-3C5939897534}"/>
              </a:ext>
            </a:extLst>
          </p:cNvPr>
          <p:cNvSpPr txBox="1">
            <a:spLocks noChangeArrowheads="1"/>
          </p:cNvSpPr>
          <p:nvPr/>
        </p:nvSpPr>
        <p:spPr bwMode="auto">
          <a:xfrm>
            <a:off x="653143" y="1378473"/>
            <a:ext cx="106534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The experience of the disciples who preached the “gospel of the kingdom” at the first advent of Christ, had its counterpart in the experience of those who proclaimed the message of His second advent. As the disciples went out preaching, “The time is fulfilled, the kingdom of God is at hand,” </a:t>
            </a:r>
            <a:r>
              <a:rPr lang="en-GB" sz="2400" b="0" i="0" u="sng" strike="noStrike" baseline="0" dirty="0">
                <a:solidFill>
                  <a:srgbClr val="92D050"/>
                </a:solidFill>
                <a:latin typeface="Palatino Linotype" panose="02040502050505030304" pitchFamily="18" charset="0"/>
              </a:rPr>
              <a:t>so Miller and his associates proclaimed that the longest and last prophetic period brought to view in the Bible was about to expire</a:t>
            </a:r>
            <a:r>
              <a:rPr lang="en-GB" sz="2400" b="0" i="0" u="none" strike="noStrike" baseline="0" dirty="0">
                <a:solidFill>
                  <a:srgbClr val="92D050"/>
                </a:solidFill>
                <a:latin typeface="Palatino Linotype" panose="02040502050505030304" pitchFamily="18" charset="0"/>
              </a:rPr>
              <a:t>,</a:t>
            </a:r>
            <a:r>
              <a:rPr lang="en-GB" sz="2400" b="0" i="0" u="none" strike="noStrike" baseline="0" dirty="0">
                <a:latin typeface="Palatino Linotype" panose="02040502050505030304" pitchFamily="18" charset="0"/>
              </a:rPr>
              <a:t> that the judgment was at hand, and the everlasting kingdom was to be ushered in. [New Thought] The preaching of the disciples in regard to time was based on the seventy weeks of Daniel 9. The message given by Miller and his associates announced the termination of the 2300 days of Daniel 8:14, of which the seventy weeks form a part. The preaching of each </a:t>
            </a:r>
            <a:r>
              <a:rPr lang="en-GB" sz="2400" b="0" i="0" strike="noStrike" baseline="0" dirty="0">
                <a:latin typeface="Palatino Linotype" panose="02040502050505030304" pitchFamily="18" charset="0"/>
              </a:rPr>
              <a:t>was based upon the </a:t>
            </a:r>
            <a:r>
              <a:rPr lang="en-GB" sz="2400" b="0" i="0" strike="noStrike" baseline="0" dirty="0" err="1">
                <a:latin typeface="Palatino Linotype" panose="02040502050505030304" pitchFamily="18" charset="0"/>
              </a:rPr>
              <a:t>fulfillment</a:t>
            </a:r>
            <a:r>
              <a:rPr lang="en-GB" sz="2400" b="0" i="0" strike="noStrike" baseline="0" dirty="0">
                <a:latin typeface="Palatino Linotype" panose="02040502050505030304" pitchFamily="18" charset="0"/>
              </a:rPr>
              <a:t> of a different portion of the </a:t>
            </a:r>
            <a:r>
              <a:rPr lang="en-GB" sz="2400" b="0" strike="noStrike" baseline="0" dirty="0">
                <a:latin typeface="Palatino Linotype" panose="02040502050505030304" pitchFamily="18" charset="0"/>
              </a:rPr>
              <a:t>same great prophetic period. </a:t>
            </a:r>
            <a:r>
              <a:rPr lang="en-GB" sz="2400" b="0" i="0" u="none" strike="noStrike" baseline="0" dirty="0">
                <a:latin typeface="Palatino Linotype" panose="02040502050505030304" pitchFamily="18" charset="0"/>
              </a:rPr>
              <a:t>{ GC 351.1} </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9722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7CFB-6CEB-1FD6-162A-104F97D29A3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97197CE-521A-B0F3-AAF7-733ABD4A128C}"/>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Uriah Smith</a:t>
            </a:r>
          </a:p>
        </p:txBody>
      </p:sp>
      <p:sp>
        <p:nvSpPr>
          <p:cNvPr id="11267" name="Text Box 3">
            <a:extLst>
              <a:ext uri="{FF2B5EF4-FFF2-40B4-BE49-F238E27FC236}">
                <a16:creationId xmlns:a16="http://schemas.microsoft.com/office/drawing/2014/main" id="{D9435BD3-67B6-DF36-C5FD-279D67EB1C28}"/>
              </a:ext>
            </a:extLst>
          </p:cNvPr>
          <p:cNvSpPr txBox="1">
            <a:spLocks noChangeArrowheads="1"/>
          </p:cNvSpPr>
          <p:nvPr/>
        </p:nvSpPr>
        <p:spPr bwMode="auto">
          <a:xfrm>
            <a:off x="650724" y="1004035"/>
            <a:ext cx="1065348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Fundamental 9 of the Pioneer Beliefs</a:t>
            </a:r>
          </a:p>
          <a:p>
            <a:pPr marR="0" algn="just" rtl="0"/>
            <a:r>
              <a:rPr lang="en-GB" sz="2400" b="0" i="0" u="none" strike="noStrike" baseline="0" dirty="0">
                <a:latin typeface="Palatino Linotype" panose="02040502050505030304" pitchFamily="18" charset="0"/>
              </a:rPr>
              <a:t>That the mistake of Adventists in 1844 pertained to the nature of the event then to transpire, not to the time; that no prophetic period is given to reach to the second advent, </a:t>
            </a:r>
            <a:r>
              <a:rPr lang="en-GB" sz="2400" b="0" i="0" u="none" strike="noStrike" baseline="0" dirty="0">
                <a:solidFill>
                  <a:schemeClr val="accent1"/>
                </a:solidFill>
                <a:latin typeface="Palatino Linotype" panose="02040502050505030304" pitchFamily="18" charset="0"/>
              </a:rPr>
              <a:t>but that the longest one, the two thousand and three hundred days of Dan. 8:14, terminated in that year, </a:t>
            </a:r>
            <a:r>
              <a:rPr lang="en-GB" sz="2400" b="0" i="0" u="none" strike="noStrike" baseline="0" dirty="0">
                <a:latin typeface="Palatino Linotype" panose="02040502050505030304" pitchFamily="18" charset="0"/>
              </a:rPr>
              <a:t>and brought us to an event called the cleansing of the sanctuary. {Fundamental Principles 1872 7.3}</a:t>
            </a:r>
          </a:p>
          <a:p>
            <a:pPr marR="0" algn="just" rtl="0"/>
            <a:endParaRPr lang="en-GB" sz="2400" b="0" i="0" u="none" strike="noStrike" baseline="0" dirty="0">
              <a:latin typeface="Palatino Linotype" panose="02040502050505030304" pitchFamily="18" charset="0"/>
            </a:endParaRPr>
          </a:p>
          <a:p>
            <a:pPr marR="0" algn="just" rtl="0"/>
            <a:r>
              <a:rPr lang="en-GB" sz="2400" b="0" i="0" u="none" strike="noStrike" baseline="0" dirty="0">
                <a:solidFill>
                  <a:schemeClr val="accent1"/>
                </a:solidFill>
                <a:latin typeface="Palatino Linotype" panose="02040502050505030304" pitchFamily="18" charset="0"/>
              </a:rPr>
              <a:t>Prophetic time ends with the 2300 days, which is the longest prophetic period and reaches down to the latest point. </a:t>
            </a:r>
            <a:r>
              <a:rPr lang="en-GB" sz="2400" b="0" i="0" u="none" strike="noStrike" baseline="0" dirty="0">
                <a:latin typeface="Palatino Linotype" panose="02040502050505030304" pitchFamily="18" charset="0"/>
              </a:rPr>
              <a:t>Hence Rev.10:6 brings us to the conclusion of the 2300 days. {Uriah Smith The Biblical Institute 1878.}</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But the period of 2300 days is the longest prophetic period given in the Bible, and reaches down to the latest point. {Uriah Smith Looking Unto Jesus 1898}</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7678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3157-ACA9-FF23-4C82-2EAC34E743E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7CE4848-325B-9935-61DA-3ACEFFE20854}"/>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SDA Pioneers</a:t>
            </a:r>
          </a:p>
        </p:txBody>
      </p:sp>
      <p:sp>
        <p:nvSpPr>
          <p:cNvPr id="11267" name="Text Box 3">
            <a:extLst>
              <a:ext uri="{FF2B5EF4-FFF2-40B4-BE49-F238E27FC236}">
                <a16:creationId xmlns:a16="http://schemas.microsoft.com/office/drawing/2014/main" id="{2FCF3334-A6D8-3811-2E2B-7CA0A33A1585}"/>
              </a:ext>
            </a:extLst>
          </p:cNvPr>
          <p:cNvSpPr txBox="1">
            <a:spLocks noChangeArrowheads="1"/>
          </p:cNvSpPr>
          <p:nvPr/>
        </p:nvSpPr>
        <p:spPr bwMode="auto">
          <a:xfrm>
            <a:off x="319315" y="841830"/>
            <a:ext cx="1150015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latin typeface="Palatino Linotype" panose="02040502050505030304" pitchFamily="18" charset="0"/>
              </a:rPr>
              <a:t>We see the great question in Daniel's mind was when these prophetic times were to end. </a:t>
            </a:r>
            <a:r>
              <a:rPr lang="en-GB" sz="2000" b="0" i="0" u="none" strike="noStrike" baseline="0" dirty="0">
                <a:solidFill>
                  <a:schemeClr val="accent1"/>
                </a:solidFill>
                <a:latin typeface="Palatino Linotype" panose="02040502050505030304" pitchFamily="18" charset="0"/>
              </a:rPr>
              <a:t>The twenty-three hundred days is the longest prophetic period, coming down a little past the termination of all the others.</a:t>
            </a:r>
            <a:r>
              <a:rPr lang="en-GB" sz="2000" b="0" i="0" u="none" strike="noStrike" baseline="0" dirty="0">
                <a:latin typeface="Palatino Linotype" panose="02040502050505030304" pitchFamily="18" charset="0"/>
              </a:rPr>
              <a:t> {J.N. Loughborough, Heavenly Visions  previously sealed up. 1899}</a:t>
            </a:r>
          </a:p>
          <a:p>
            <a:pPr marR="0" algn="just" rtl="0"/>
            <a:endParaRPr lang="en-GB" sz="2000" b="0" i="0" u="none" strike="noStrike" baseline="0" dirty="0">
              <a:latin typeface="Palatino Linotype" panose="02040502050505030304" pitchFamily="18" charset="0"/>
            </a:endParaRPr>
          </a:p>
          <a:p>
            <a:pPr marR="0" algn="just" rtl="0"/>
            <a:r>
              <a:rPr lang="en-GB" sz="2000" b="0" i="0" u="none" strike="noStrike" baseline="0" dirty="0">
                <a:latin typeface="Palatino Linotype" panose="02040502050505030304" pitchFamily="18" charset="0"/>
              </a:rPr>
              <a:t>Dan. 8:14. Daniel is the only "little book" that gives the 2300 days,-</a:t>
            </a:r>
            <a:r>
              <a:rPr lang="en-GB" sz="2000" b="0" i="0" u="none" strike="noStrike" baseline="0" dirty="0">
                <a:solidFill>
                  <a:srgbClr val="92D050"/>
                </a:solidFill>
                <a:latin typeface="Palatino Linotype" panose="02040502050505030304" pitchFamily="18" charset="0"/>
              </a:rPr>
              <a:t>the longest prophetic period in the Bible</a:t>
            </a:r>
            <a:r>
              <a:rPr lang="en-GB" sz="2000" b="0" i="0" u="none" strike="noStrike" baseline="0" dirty="0">
                <a:latin typeface="Palatino Linotype" panose="02040502050505030304" pitchFamily="18" charset="0"/>
              </a:rPr>
              <a:t>, which ended in 1844. {S.N. Haskell, Bible Hand Book 1919}</a:t>
            </a:r>
          </a:p>
          <a:p>
            <a:pPr marR="0" algn="just" rtl="0"/>
            <a:endParaRPr lang="en-GB" sz="2000" dirty="0">
              <a:latin typeface="Palatino Linotype" panose="02040502050505030304" pitchFamily="18" charset="0"/>
            </a:endParaRPr>
          </a:p>
          <a:p>
            <a:pPr marR="0" algn="just" rtl="0"/>
            <a:r>
              <a:rPr lang="en-GB" sz="2000" b="0" i="0" u="none" strike="noStrike" baseline="0" dirty="0">
                <a:solidFill>
                  <a:schemeClr val="accent1"/>
                </a:solidFill>
                <a:latin typeface="Palatino Linotype" panose="02040502050505030304" pitchFamily="18" charset="0"/>
              </a:rPr>
              <a:t>The whole period of two thousand three hundred years, it can readily be calculated, reaches to the year 1844 A.D., which is in the past. Thus the longest prophetic period given in the Bible has expired</a:t>
            </a:r>
            <a:r>
              <a:rPr lang="en-GB" sz="2000" b="0" i="0" u="none" strike="noStrike" baseline="0" dirty="0">
                <a:latin typeface="Palatino Linotype" panose="02040502050505030304" pitchFamily="18" charset="0"/>
              </a:rPr>
              <a:t>, so that now indeed "the time of the promise" must be very near. {E.J. Waggoner, Everlasting Covenant 1900}</a:t>
            </a: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r>
              <a:rPr lang="en-GB" altLang="en-US" sz="2000" dirty="0">
                <a:effectLst>
                  <a:outerShdw blurRad="38100" dist="38100" dir="2700000" algn="tl">
                    <a:srgbClr val="000000"/>
                  </a:outerShdw>
                </a:effectLst>
                <a:latin typeface="Palatino Linotype" panose="02040502050505030304" pitchFamily="18" charset="0"/>
              </a:rPr>
              <a:t>The two thousand three hundred days, or years, of Daniel's prophecy, reaching to the time when the sanctuary was to be cleansed, beginning at the same point, 457 B. C., bring us down to A. D. 1844, </a:t>
            </a:r>
            <a:r>
              <a:rPr lang="en-GB" altLang="en-US" sz="2000" dirty="0">
                <a:solidFill>
                  <a:schemeClr val="accent1"/>
                </a:solidFill>
                <a:effectLst>
                  <a:outerShdw blurRad="38100" dist="38100" dir="2700000" algn="tl">
                    <a:srgbClr val="000000"/>
                  </a:outerShdw>
                </a:effectLst>
                <a:latin typeface="Palatino Linotype" panose="02040502050505030304" pitchFamily="18" charset="0"/>
              </a:rPr>
              <a:t>the last date of prophetic time, the close of the longest prophetic period</a:t>
            </a:r>
            <a:r>
              <a:rPr lang="en-GB" altLang="en-US" sz="2000" dirty="0">
                <a:effectLst>
                  <a:outerShdw blurRad="38100" dist="38100" dir="2700000" algn="tl">
                    <a:srgbClr val="000000"/>
                  </a:outerShdw>
                </a:effectLst>
                <a:latin typeface="Palatino Linotype" panose="02040502050505030304" pitchFamily="18" charset="0"/>
              </a:rPr>
              <a:t>,… {March 30, 1903 WWP, GCB 4.1} </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833414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9F6B6-F4BA-83D0-D7AE-B72EAB9A106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6E2F78C-F210-5597-4707-BAF336A21ACA}"/>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“Longest Prophetic Period” on EGW CD-ROM</a:t>
            </a:r>
          </a:p>
        </p:txBody>
      </p:sp>
      <p:sp>
        <p:nvSpPr>
          <p:cNvPr id="11267" name="Text Box 3">
            <a:extLst>
              <a:ext uri="{FF2B5EF4-FFF2-40B4-BE49-F238E27FC236}">
                <a16:creationId xmlns:a16="http://schemas.microsoft.com/office/drawing/2014/main" id="{EE40F855-ED6C-9AC6-4D7C-64294BB2025F}"/>
              </a:ext>
            </a:extLst>
          </p:cNvPr>
          <p:cNvSpPr txBox="1">
            <a:spLocks noChangeArrowheads="1"/>
          </p:cNvSpPr>
          <p:nvPr/>
        </p:nvSpPr>
        <p:spPr bwMode="auto">
          <a:xfrm>
            <a:off x="1378857" y="1277258"/>
            <a:ext cx="905691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800" b="0" i="0" u="none" strike="noStrike" baseline="0" dirty="0">
                <a:latin typeface="Palatino Linotype" panose="02040502050505030304" pitchFamily="18" charset="0"/>
              </a:rPr>
              <a:t>13 Times mentioned</a:t>
            </a:r>
          </a:p>
          <a:p>
            <a:pPr marR="0" algn="just" rtl="0"/>
            <a:endParaRPr lang="en-GB" sz="2800" b="0" i="0" u="none" strike="noStrike" baseline="0" dirty="0">
              <a:latin typeface="Palatino Linotype" panose="02040502050505030304" pitchFamily="18" charset="0"/>
            </a:endParaRPr>
          </a:p>
          <a:p>
            <a:pPr marR="0" algn="just" rtl="0"/>
            <a:r>
              <a:rPr lang="en-GB" sz="2800" b="0" i="0" u="none" strike="noStrike" baseline="0" dirty="0">
                <a:latin typeface="Palatino Linotype" panose="02040502050505030304" pitchFamily="18" charset="0"/>
              </a:rPr>
              <a:t>Uriah Smith – 5 times</a:t>
            </a:r>
          </a:p>
          <a:p>
            <a:pPr marR="0" algn="just" rtl="0"/>
            <a:r>
              <a:rPr lang="en-GB" altLang="en-US" sz="2800" dirty="0">
                <a:effectLst>
                  <a:outerShdw blurRad="38100" dist="38100" dir="2700000" algn="tl">
                    <a:srgbClr val="000000"/>
                  </a:outerShdw>
                </a:effectLst>
                <a:latin typeface="Palatino Linotype" panose="02040502050505030304" pitchFamily="18" charset="0"/>
              </a:rPr>
              <a:t>E.J Waggoner – 3 times</a:t>
            </a:r>
          </a:p>
          <a:p>
            <a:pPr marR="0" algn="just" rtl="0"/>
            <a:r>
              <a:rPr lang="en-GB" altLang="en-US" sz="2800" dirty="0">
                <a:effectLst>
                  <a:outerShdw blurRad="38100" dist="38100" dir="2700000" algn="tl">
                    <a:srgbClr val="000000"/>
                  </a:outerShdw>
                </a:effectLst>
                <a:latin typeface="Palatino Linotype" panose="02040502050505030304" pitchFamily="18" charset="0"/>
              </a:rPr>
              <a:t>Joshua Himes – 2 Times – Seven times longest</a:t>
            </a:r>
          </a:p>
          <a:p>
            <a:pPr marR="0" algn="just" rtl="0"/>
            <a:r>
              <a:rPr lang="en-GB" altLang="en-US" sz="2800" dirty="0">
                <a:effectLst>
                  <a:outerShdw blurRad="38100" dist="38100" dir="2700000" algn="tl">
                    <a:srgbClr val="000000"/>
                  </a:outerShdw>
                </a:effectLst>
                <a:latin typeface="Palatino Linotype" panose="02040502050505030304" pitchFamily="18" charset="0"/>
              </a:rPr>
              <a:t>S.N. Haskell – 1 time</a:t>
            </a:r>
          </a:p>
          <a:p>
            <a:pPr marR="0" algn="just" rtl="0"/>
            <a:r>
              <a:rPr lang="en-GB" altLang="en-US" sz="2800" dirty="0">
                <a:effectLst>
                  <a:outerShdw blurRad="38100" dist="38100" dir="2700000" algn="tl">
                    <a:srgbClr val="000000"/>
                  </a:outerShdw>
                </a:effectLst>
                <a:latin typeface="Palatino Linotype" panose="02040502050505030304" pitchFamily="18" charset="0"/>
              </a:rPr>
              <a:t>J.N. Loughborough – 1 time</a:t>
            </a:r>
          </a:p>
          <a:p>
            <a:pPr marR="0" algn="just" rtl="0"/>
            <a:r>
              <a:rPr lang="en-GB" altLang="en-US" sz="2800" dirty="0">
                <a:effectLst>
                  <a:outerShdw blurRad="38100" dist="38100" dir="2700000" algn="tl">
                    <a:srgbClr val="000000"/>
                  </a:outerShdw>
                </a:effectLst>
                <a:latin typeface="Palatino Linotype" panose="02040502050505030304" pitchFamily="18" charset="0"/>
              </a:rPr>
              <a:t>W.W. Prescott – 1 time</a:t>
            </a:r>
          </a:p>
          <a:p>
            <a:pPr marR="0" algn="just" rtl="0"/>
            <a:endParaRPr lang="en-GB" altLang="en-US" sz="2800" dirty="0">
              <a:effectLst>
                <a:outerShdw blurRad="38100" dist="38100" dir="2700000" algn="tl">
                  <a:srgbClr val="000000"/>
                </a:outerShdw>
              </a:effectLst>
              <a:latin typeface="Palatino Linotype" panose="02040502050505030304" pitchFamily="18" charset="0"/>
            </a:endParaRPr>
          </a:p>
          <a:p>
            <a:pPr marR="0" algn="just" rtl="0"/>
            <a:endParaRPr lang="en-GB" altLang="en-US" sz="2800" dirty="0">
              <a:effectLst>
                <a:outerShdw blurRad="38100" dist="38100" dir="2700000" algn="tl">
                  <a:srgbClr val="000000"/>
                </a:outerShdw>
              </a:effectLst>
              <a:latin typeface="Palatino Linotype" panose="02040502050505030304" pitchFamily="18" charset="0"/>
            </a:endParaRP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5991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EDA23-C2D7-17F3-FB06-790B2491D9B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CE7D6E8-D29B-72C7-C10D-D2697C4ED7A5}"/>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Uriah Smith Responds to Age to Come Theory</a:t>
            </a:r>
          </a:p>
        </p:txBody>
      </p:sp>
      <p:sp>
        <p:nvSpPr>
          <p:cNvPr id="11267" name="Text Box 3">
            <a:extLst>
              <a:ext uri="{FF2B5EF4-FFF2-40B4-BE49-F238E27FC236}">
                <a16:creationId xmlns:a16="http://schemas.microsoft.com/office/drawing/2014/main" id="{5841916F-AE13-AB52-EBC3-BE35E79220D6}"/>
              </a:ext>
            </a:extLst>
          </p:cNvPr>
          <p:cNvSpPr txBox="1">
            <a:spLocks noChangeArrowheads="1"/>
          </p:cNvSpPr>
          <p:nvPr/>
        </p:nvSpPr>
        <p:spPr bwMode="auto">
          <a:xfrm>
            <a:off x="362857" y="1016001"/>
            <a:ext cx="1168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latin typeface="Palatino Linotype" panose="02040502050505030304" pitchFamily="18" charset="0"/>
              </a:rPr>
              <a:t>2. THE "SEVEN TIMES" OF LEVITICUS 26</a:t>
            </a:r>
          </a:p>
          <a:p>
            <a:pPr marR="0" algn="just" rtl="0"/>
            <a:r>
              <a:rPr lang="en-GB" sz="2000" b="0" i="0" u="none" strike="noStrike" baseline="0" dirty="0">
                <a:latin typeface="Palatino Linotype" panose="02040502050505030304" pitchFamily="18" charset="0"/>
              </a:rPr>
              <a:t>Almost every scheme of the "Plan of the Ages," "Age-to-come," etc., </a:t>
            </a:r>
            <a:r>
              <a:rPr lang="en-GB" sz="2000" b="0" i="0" u="none" strike="noStrike" baseline="0" dirty="0">
                <a:solidFill>
                  <a:schemeClr val="accent1"/>
                </a:solidFill>
                <a:latin typeface="Palatino Linotype" panose="02040502050505030304" pitchFamily="18" charset="0"/>
              </a:rPr>
              <a:t>makes use of a supposed prophetic period called the "Seven Times;" </a:t>
            </a:r>
            <a:r>
              <a:rPr lang="en-GB" sz="2000" b="0" i="0" u="none" strike="noStrike" baseline="0" dirty="0">
                <a:latin typeface="Palatino Linotype" panose="02040502050505030304" pitchFamily="18" charset="0"/>
              </a:rPr>
              <a:t>and the attempt is made to figure out a remarkable fulfilment by events in Jewish and Gentile history. </a:t>
            </a:r>
            <a:r>
              <a:rPr lang="en-GB" sz="2000" b="0" i="0" u="none" strike="noStrike" baseline="0" dirty="0">
                <a:solidFill>
                  <a:schemeClr val="accent1"/>
                </a:solidFill>
                <a:latin typeface="Palatino Linotype" panose="02040502050505030304" pitchFamily="18" charset="0"/>
              </a:rPr>
              <a:t>All such speculators might as well spare their pains; for there is no such prophetic period in the Bible. </a:t>
            </a:r>
            <a:r>
              <a:rPr lang="en-GB" sz="2000" b="0" i="0" u="none" strike="noStrike" baseline="0" dirty="0">
                <a:latin typeface="Palatino Linotype" panose="02040502050505030304" pitchFamily="18" charset="0"/>
              </a:rPr>
              <a:t>{1897 </a:t>
            </a:r>
            <a:r>
              <a:rPr lang="en-GB" sz="2000" b="0" i="0" u="none" strike="noStrike" baseline="0" dirty="0" err="1">
                <a:latin typeface="Palatino Linotype" panose="02040502050505030304" pitchFamily="18" charset="0"/>
              </a:rPr>
              <a:t>UrS</a:t>
            </a:r>
            <a:r>
              <a:rPr lang="en-GB" sz="2000" b="0" i="0" u="none" strike="noStrike" baseline="0" dirty="0">
                <a:latin typeface="Palatino Linotype" panose="02040502050505030304" pitchFamily="18" charset="0"/>
              </a:rPr>
              <a:t>, DAR 784.3}</a:t>
            </a:r>
          </a:p>
          <a:p>
            <a:pPr marR="0" algn="just" rtl="0"/>
            <a:r>
              <a:rPr lang="en-GB" sz="2000" b="0" i="0" u="none" strike="noStrike" baseline="0" dirty="0">
                <a:latin typeface="Palatino Linotype" panose="02040502050505030304" pitchFamily="18" charset="0"/>
              </a:rPr>
              <a:t> </a:t>
            </a:r>
          </a:p>
          <a:p>
            <a:pPr marR="0" algn="just" rtl="0"/>
            <a:r>
              <a:rPr lang="en-GB" sz="2000" b="0" i="0" u="none" strike="noStrike" baseline="0" dirty="0">
                <a:latin typeface="Palatino Linotype" panose="02040502050505030304" pitchFamily="18" charset="0"/>
              </a:rPr>
              <a:t>The term is taken from Leviticus 26, where the Lord denounces judgments against the Jews, if they shall forsake him. After mentioning a long list of calamities down to verse 17, the Lord says: "And if ye will not yet for all this hearken unto me, then I will punish you seven times more for your sins." Verse 18. Verses 19 and 20 enumerate the additional judgments, then it is added in verse 21: "And if ye walk contrary unto me, and will not hearken unto me: I will bring seven times more plagues upon you according to your sins." More judgments are enumerated, and then in verses 23 and 24 the threatening is repeated: "And if ye will not be reformed by me these things, but will walk contrary unto me; then will I also walk contrary unto you, and will punish you yet seven times for your sins." In verse 28 it is repeated again. {1897 </a:t>
            </a:r>
            <a:r>
              <a:rPr lang="en-GB" sz="2000" b="0" i="0" u="none" strike="noStrike" baseline="0" dirty="0" err="1">
                <a:latin typeface="Palatino Linotype" panose="02040502050505030304" pitchFamily="18" charset="0"/>
              </a:rPr>
              <a:t>UrS</a:t>
            </a:r>
            <a:r>
              <a:rPr lang="en-GB" sz="2000" b="0" i="0" u="none" strike="noStrike" baseline="0" dirty="0">
                <a:latin typeface="Palatino Linotype" panose="02040502050505030304" pitchFamily="18" charset="0"/>
              </a:rPr>
              <a:t>, DAR 784.4} </a:t>
            </a: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53135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9A12D-CC4F-2316-425D-FAC0BD3B359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2CE382F-C6A5-43D6-9977-BFD04AF81011}"/>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Uriah Smith Responds to Age to Come Theory</a:t>
            </a:r>
          </a:p>
        </p:txBody>
      </p:sp>
      <p:sp>
        <p:nvSpPr>
          <p:cNvPr id="11267" name="Text Box 3">
            <a:extLst>
              <a:ext uri="{FF2B5EF4-FFF2-40B4-BE49-F238E27FC236}">
                <a16:creationId xmlns:a16="http://schemas.microsoft.com/office/drawing/2014/main" id="{4EC82FED-0AB4-E6CF-2A86-1B129F2C9296}"/>
              </a:ext>
            </a:extLst>
          </p:cNvPr>
          <p:cNvSpPr txBox="1">
            <a:spLocks noChangeArrowheads="1"/>
          </p:cNvSpPr>
          <p:nvPr/>
        </p:nvSpPr>
        <p:spPr bwMode="auto">
          <a:xfrm>
            <a:off x="899886" y="1117601"/>
            <a:ext cx="1039222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latin typeface="Palatino Linotype" panose="02040502050505030304" pitchFamily="18" charset="0"/>
              </a:rPr>
              <a:t>Thus the expression occurs four times, and each succeeding mention brings to view severer punishments, because the preceding ones were not heeded. </a:t>
            </a:r>
            <a:r>
              <a:rPr lang="en-GB" sz="2000" b="0" i="0" u="none" strike="noStrike" baseline="0" dirty="0">
                <a:solidFill>
                  <a:schemeClr val="accent1"/>
                </a:solidFill>
                <a:latin typeface="Palatino Linotype" panose="02040502050505030304" pitchFamily="18" charset="0"/>
              </a:rPr>
              <a:t>Now, if "seven times" denotes a prophetic period [785] (2520 years), then we would have four of them, amounting in all to 10,080 years</a:t>
            </a:r>
            <a:r>
              <a:rPr lang="en-GB" sz="2000" b="0" i="0" u="none" strike="noStrike" baseline="0" dirty="0">
                <a:latin typeface="Palatino Linotype" panose="02040502050505030304" pitchFamily="18" charset="0"/>
              </a:rPr>
              <a:t>, which would be rather a long time to keep a nation under chastisement. {1897 </a:t>
            </a:r>
            <a:r>
              <a:rPr lang="en-GB" sz="2000" b="0" i="0" u="none" strike="noStrike" baseline="0" dirty="0" err="1">
                <a:latin typeface="Palatino Linotype" panose="02040502050505030304" pitchFamily="18" charset="0"/>
              </a:rPr>
              <a:t>UrS</a:t>
            </a:r>
            <a:r>
              <a:rPr lang="en-GB" sz="2000" b="0" i="0" u="none" strike="noStrike" baseline="0" dirty="0">
                <a:latin typeface="Palatino Linotype" panose="02040502050505030304" pitchFamily="18" charset="0"/>
              </a:rPr>
              <a:t>, DAR 784.5} </a:t>
            </a:r>
          </a:p>
          <a:p>
            <a:pPr marR="0" algn="just" rtl="0"/>
            <a:endParaRPr lang="en-GB" sz="2000" b="0" i="0" u="none" strike="noStrike" baseline="0" dirty="0">
              <a:latin typeface="Palatino Linotype" panose="02040502050505030304" pitchFamily="18" charset="0"/>
            </a:endParaRPr>
          </a:p>
          <a:p>
            <a:pPr marR="0" algn="just" rtl="0"/>
            <a:r>
              <a:rPr lang="en-GB" sz="2000" b="0" i="0" u="none" strike="noStrike" baseline="0" dirty="0">
                <a:solidFill>
                  <a:schemeClr val="accent1"/>
                </a:solidFill>
                <a:latin typeface="Palatino Linotype" panose="02040502050505030304" pitchFamily="18" charset="0"/>
              </a:rPr>
              <a:t>But we need borrow no trouble on this score; for the expression "seven times" does not denote a period of duration, but is simply an adverb expressing degree, and setting forth the severity of the judgments to be brought upon Israel.</a:t>
            </a:r>
            <a:r>
              <a:rPr lang="en-GB" sz="2000" b="0" i="0" u="none" strike="noStrike" baseline="0" dirty="0">
                <a:latin typeface="Palatino Linotype" panose="02040502050505030304" pitchFamily="18" charset="0"/>
              </a:rPr>
              <a:t> {1897 </a:t>
            </a:r>
            <a:r>
              <a:rPr lang="en-GB" sz="2000" b="0" i="0" u="none" strike="noStrike" baseline="0" dirty="0" err="1">
                <a:latin typeface="Palatino Linotype" panose="02040502050505030304" pitchFamily="18" charset="0"/>
              </a:rPr>
              <a:t>UrS</a:t>
            </a:r>
            <a:r>
              <a:rPr lang="en-GB" sz="2000" b="0" i="0" u="none" strike="noStrike" baseline="0" dirty="0">
                <a:latin typeface="Palatino Linotype" panose="02040502050505030304" pitchFamily="18" charset="0"/>
              </a:rPr>
              <a:t>, DAR 785.1} </a:t>
            </a: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86892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69F1-E1AD-8171-1487-0A0F2AD2C12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0ACDC1F-9241-0C9E-A42D-5C00588A72A7}"/>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What is Age to Come?</a:t>
            </a:r>
          </a:p>
        </p:txBody>
      </p:sp>
      <p:sp>
        <p:nvSpPr>
          <p:cNvPr id="11267" name="Text Box 3">
            <a:extLst>
              <a:ext uri="{FF2B5EF4-FFF2-40B4-BE49-F238E27FC236}">
                <a16:creationId xmlns:a16="http://schemas.microsoft.com/office/drawing/2014/main" id="{854A16D7-2E67-2C94-1777-B564FF96C195}"/>
              </a:ext>
            </a:extLst>
          </p:cNvPr>
          <p:cNvSpPr txBox="1">
            <a:spLocks noChangeArrowheads="1"/>
          </p:cNvSpPr>
          <p:nvPr/>
        </p:nvSpPr>
        <p:spPr bwMode="auto">
          <a:xfrm>
            <a:off x="687010" y="1117601"/>
            <a:ext cx="1058091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In common with the literalists, most of the believers in the “age-to-come” teaching held that the Second Advent would usher in a millennial kingdom during which probation would continue and th</a:t>
            </a:r>
            <a:r>
              <a:rPr lang="en-GB" sz="2400" dirty="0">
                <a:latin typeface="Palatino Linotype" panose="02040502050505030304" pitchFamily="18" charset="0"/>
              </a:rPr>
              <a:t>e nations would be converted under the reign of Christ and the saints, and during which the Jews would play a leading role. – SDA Encyclopaedia p 871, “Messenger Party.” </a:t>
            </a:r>
          </a:p>
          <a:p>
            <a:pPr marR="0" algn="just" rtl="0"/>
            <a:endParaRPr lang="en-GB" sz="2400" b="0" i="0" u="none" strike="noStrike" baseline="0" dirty="0">
              <a:latin typeface="Palatino Linotype" panose="02040502050505030304" pitchFamily="18" charset="0"/>
            </a:endParaRPr>
          </a:p>
          <a:p>
            <a:pPr marR="0" algn="just" rtl="0"/>
            <a:r>
              <a:rPr lang="en-GB" sz="2400" dirty="0">
                <a:latin typeface="Palatino Linotype" panose="02040502050505030304" pitchFamily="18" charset="0"/>
              </a:rPr>
              <a:t>Age to Come advocates were using the 2520 to present that the Jews would be gathered in from their scattering to do a great work during the 1000 years, which included a second probation. </a:t>
            </a:r>
          </a:p>
          <a:p>
            <a:pPr marR="0" algn="just" rtl="0"/>
            <a:endParaRPr lang="en-GB" sz="2400" dirty="0">
              <a:latin typeface="Palatino Linotype" panose="02040502050505030304" pitchFamily="18" charset="0"/>
            </a:endParaRPr>
          </a:p>
          <a:p>
            <a:pPr marR="0" algn="just" rtl="0"/>
            <a:r>
              <a:rPr lang="en-GB" sz="2400" dirty="0">
                <a:latin typeface="Palatino Linotype" panose="02040502050505030304" pitchFamily="18" charset="0"/>
              </a:rPr>
              <a:t>The doctrine of the two covenants kept the Jewish people as a separate and distinct people from Christians</a:t>
            </a:r>
            <a:endParaRPr lang="en-GB" sz="2400" b="0" i="0" u="none" strike="noStrike" baseline="0" dirty="0">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243348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DD4E6-56C1-8C0B-8071-8D030A3ED56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C4093A5-8EBA-6181-464E-6BDB2AA1E149}"/>
              </a:ext>
            </a:extLst>
          </p:cNvPr>
          <p:cNvSpPr>
            <a:spLocks noGrp="1" noChangeArrowheads="1"/>
          </p:cNvSpPr>
          <p:nvPr>
            <p:ph type="ctrTitle"/>
          </p:nvPr>
        </p:nvSpPr>
        <p:spPr>
          <a:xfrm>
            <a:off x="2602895" y="890307"/>
            <a:ext cx="6541104" cy="620176"/>
          </a:xfrm>
        </p:spPr>
        <p:txBody>
          <a:bodyPr>
            <a:noAutofit/>
          </a:bodyPr>
          <a:lstStyle/>
          <a:p>
            <a:pPr defTabSz="1036638"/>
            <a:r>
              <a:rPr lang="en-US" altLang="en-US" sz="2400" dirty="0"/>
              <a:t>The Logic of Dispensational Covenants Against “Age to Come – J.H. Waggoner”</a:t>
            </a:r>
          </a:p>
        </p:txBody>
      </p:sp>
      <p:sp>
        <p:nvSpPr>
          <p:cNvPr id="11267" name="Text Box 3">
            <a:extLst>
              <a:ext uri="{FF2B5EF4-FFF2-40B4-BE49-F238E27FC236}">
                <a16:creationId xmlns:a16="http://schemas.microsoft.com/office/drawing/2014/main" id="{D27617B8-1A34-F9C6-6FB8-96FF87E0C8CF}"/>
              </a:ext>
            </a:extLst>
          </p:cNvPr>
          <p:cNvSpPr txBox="1">
            <a:spLocks noChangeArrowheads="1"/>
          </p:cNvSpPr>
          <p:nvPr/>
        </p:nvSpPr>
        <p:spPr bwMode="auto">
          <a:xfrm>
            <a:off x="701525" y="1839377"/>
            <a:ext cx="10580913"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2. At the time referred to it is said, "There shall be no more utter destruction," verse 11; which shows that there has been an utter destruction in the past. </a:t>
            </a:r>
            <a:r>
              <a:rPr lang="en-GB" sz="2400" b="0" i="0" u="none" strike="noStrike" baseline="0" dirty="0">
                <a:solidFill>
                  <a:schemeClr val="accent1"/>
                </a:solidFill>
                <a:latin typeface="Palatino Linotype" panose="02040502050505030304" pitchFamily="18" charset="0"/>
              </a:rPr>
              <a:t>And this disproves the Age-to-Come theory; for they deny an "utter destruction," </a:t>
            </a:r>
            <a:r>
              <a:rPr lang="en-GB" sz="2400" b="0" i="0" u="none" strike="noStrike" baseline="0" dirty="0">
                <a:latin typeface="Palatino Linotype" panose="02040502050505030304" pitchFamily="18" charset="0"/>
              </a:rPr>
              <a:t>at the beginning of, or during, the day of the Lord. And if no such destruction takes place till the end of the 1000 years, as they affirm, they cannot locate this prophecy at or near the commencement of that period, as they </a:t>
            </a:r>
            <a:r>
              <a:rPr lang="en-GB" sz="2400" b="0" i="0" u="none" strike="noStrike" baseline="0" dirty="0" err="1">
                <a:latin typeface="Palatino Linotype" panose="02040502050505030304" pitchFamily="18" charset="0"/>
              </a:rPr>
              <a:t>endeavor</a:t>
            </a:r>
            <a:r>
              <a:rPr lang="en-GB" sz="2400" b="0" i="0" u="none" strike="noStrike" baseline="0" dirty="0">
                <a:latin typeface="Palatino Linotype" panose="02040502050505030304" pitchFamily="18" charset="0"/>
              </a:rPr>
              <a:t> to do. It is certain that they misapply this scripture. {1872 JHW, Refutation of the Doctrine called Age to Come 145.1}</a:t>
            </a:r>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12083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74CE-8BA0-6BFB-3A59-AA4212A5CF2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98F477-CBCF-B760-6387-FAF9C751E367}"/>
              </a:ext>
            </a:extLst>
          </p:cNvPr>
          <p:cNvSpPr>
            <a:spLocks noGrp="1" noChangeArrowheads="1"/>
          </p:cNvSpPr>
          <p:nvPr>
            <p:ph type="ctrTitle"/>
          </p:nvPr>
        </p:nvSpPr>
        <p:spPr>
          <a:xfrm>
            <a:off x="2433561" y="266194"/>
            <a:ext cx="7857067" cy="620176"/>
          </a:xfrm>
        </p:spPr>
        <p:txBody>
          <a:bodyPr>
            <a:noAutofit/>
          </a:bodyPr>
          <a:lstStyle/>
          <a:p>
            <a:pPr defTabSz="1036638"/>
            <a:r>
              <a:rPr lang="en-US" altLang="en-US" sz="2400" dirty="0"/>
              <a:t>The Logic of Dispensational Covenants Against “Age to Come” AND 2520</a:t>
            </a:r>
          </a:p>
        </p:txBody>
      </p:sp>
      <p:sp>
        <p:nvSpPr>
          <p:cNvPr id="11267" name="Text Box 3">
            <a:extLst>
              <a:ext uri="{FF2B5EF4-FFF2-40B4-BE49-F238E27FC236}">
                <a16:creationId xmlns:a16="http://schemas.microsoft.com/office/drawing/2014/main" id="{A9F66D7B-7B1B-C589-CB40-669695A8E253}"/>
              </a:ext>
            </a:extLst>
          </p:cNvPr>
          <p:cNvSpPr txBox="1">
            <a:spLocks noChangeArrowheads="1"/>
          </p:cNvSpPr>
          <p:nvPr/>
        </p:nvSpPr>
        <p:spPr bwMode="auto">
          <a:xfrm>
            <a:off x="406400" y="959495"/>
            <a:ext cx="11379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000" b="0" i="0" u="none" strike="noStrike" baseline="0" dirty="0">
                <a:latin typeface="Palatino Linotype" panose="02040502050505030304" pitchFamily="18" charset="0"/>
              </a:rPr>
              <a:t>We have </a:t>
            </a:r>
            <a:r>
              <a:rPr lang="en-GB" sz="2000" b="0" i="0" u="none" strike="noStrike" baseline="0" dirty="0" err="1">
                <a:latin typeface="Palatino Linotype" panose="02040502050505030304" pitchFamily="18" charset="0"/>
              </a:rPr>
              <a:t>endeavored</a:t>
            </a:r>
            <a:r>
              <a:rPr lang="en-GB" sz="2000" b="0" i="0" u="none" strike="noStrike" baseline="0" dirty="0">
                <a:latin typeface="Palatino Linotype" panose="02040502050505030304" pitchFamily="18" charset="0"/>
              </a:rPr>
              <a:t> to show, in the briefest possible manner, that</a:t>
            </a:r>
          </a:p>
          <a:p>
            <a:pPr marL="457200" marR="0" indent="-457200" algn="just" rtl="0">
              <a:buAutoNum type="arabicPeriod"/>
            </a:pPr>
            <a:r>
              <a:rPr lang="en-GB" sz="2000" b="0" i="0" u="none" strike="noStrike" baseline="0" dirty="0">
                <a:latin typeface="Palatino Linotype" panose="02040502050505030304" pitchFamily="18" charset="0"/>
              </a:rPr>
              <a:t>The most clear and definite prophecies point to the coming of Christ as the time of the destruction of all his enemies. </a:t>
            </a:r>
          </a:p>
          <a:p>
            <a:pPr marL="457200" marR="0" indent="-457200" algn="just" rtl="0">
              <a:buAutoNum type="arabicPeriod"/>
            </a:pPr>
            <a:r>
              <a:rPr lang="en-GB" sz="2000" b="0" i="0" u="none" strike="noStrike" baseline="0" dirty="0">
                <a:latin typeface="Palatino Linotype" panose="02040502050505030304" pitchFamily="18" charset="0"/>
              </a:rPr>
              <a:t>The prophecies of Daniel and John, given in symbols agreeing with the declarations of the other prophets, clearly show that all the nations of the earth will be "dashed in pieces" at that time. </a:t>
            </a:r>
          </a:p>
          <a:p>
            <a:pPr marL="457200" marR="0" indent="-457200" algn="just" rtl="0">
              <a:buAutoNum type="arabicPeriod"/>
            </a:pPr>
            <a:r>
              <a:rPr lang="en-GB" sz="2000" b="0" i="0" u="none" strike="noStrike" baseline="0" dirty="0">
                <a:solidFill>
                  <a:schemeClr val="accent1"/>
                </a:solidFill>
                <a:latin typeface="Palatino Linotype" panose="02040502050505030304" pitchFamily="18" charset="0"/>
              </a:rPr>
              <a:t>The New-Covenant mediation is in the present dispensation, and in the present only; hence its blessings can only be secured by obtaining an interest in them in this dispensation. </a:t>
            </a:r>
          </a:p>
          <a:p>
            <a:pPr marL="457200" marR="0" indent="-457200" algn="just" rtl="0">
              <a:buAutoNum type="arabicPeriod"/>
            </a:pPr>
            <a:r>
              <a:rPr lang="en-GB" sz="2000" b="0" i="0" u="none" strike="noStrike" baseline="0" dirty="0">
                <a:solidFill>
                  <a:schemeClr val="accent1"/>
                </a:solidFill>
                <a:latin typeface="Palatino Linotype" panose="02040502050505030304" pitchFamily="18" charset="0"/>
              </a:rPr>
              <a:t>The Old Covenant did not and could not of itself secure the </a:t>
            </a:r>
            <a:r>
              <a:rPr lang="en-GB" sz="2000" b="0" i="0" u="none" strike="noStrike" baseline="0" dirty="0" err="1">
                <a:solidFill>
                  <a:schemeClr val="accent1"/>
                </a:solidFill>
                <a:latin typeface="Palatino Linotype" panose="02040502050505030304" pitchFamily="18" charset="0"/>
              </a:rPr>
              <a:t>favor</a:t>
            </a:r>
            <a:r>
              <a:rPr lang="en-GB" sz="2000" b="0" i="0" u="none" strike="noStrike" baseline="0" dirty="0">
                <a:solidFill>
                  <a:schemeClr val="accent1"/>
                </a:solidFill>
                <a:latin typeface="Palatino Linotype" panose="02040502050505030304" pitchFamily="18" charset="0"/>
              </a:rPr>
              <a:t> or grace of God to those with whom it was made; and of course their descendants can claim nothing under it. </a:t>
            </a:r>
          </a:p>
          <a:p>
            <a:pPr marL="457200" marR="0" indent="-457200" algn="just" rtl="0">
              <a:buAutoNum type="arabicPeriod"/>
            </a:pPr>
            <a:r>
              <a:rPr lang="en-GB" sz="2000" b="0" i="0" u="none" strike="noStrike" baseline="0" dirty="0">
                <a:solidFill>
                  <a:schemeClr val="accent1"/>
                </a:solidFill>
                <a:latin typeface="Palatino Linotype" panose="02040502050505030304" pitchFamily="18" charset="0"/>
              </a:rPr>
              <a:t>The New Covenant holds out no hope of special blessings to the Jews, but its promises extend to all alike, through faith, and will be fully realized in the new earth. </a:t>
            </a:r>
          </a:p>
          <a:p>
            <a:pPr marL="457200" marR="0" indent="-457200" algn="just" rtl="0">
              <a:buAutoNum type="arabicPeriod"/>
            </a:pPr>
            <a:r>
              <a:rPr lang="en-GB" sz="2000" b="0" i="0" u="none" strike="noStrike" baseline="0" dirty="0">
                <a:solidFill>
                  <a:schemeClr val="accent1"/>
                </a:solidFill>
                <a:latin typeface="Palatino Linotype" panose="02040502050505030304" pitchFamily="18" charset="0"/>
              </a:rPr>
              <a:t>There is no promise of the restoration or rebuilding of "Jerusalem which now is.“</a:t>
            </a:r>
          </a:p>
          <a:p>
            <a:pPr marL="457200" marR="0" indent="-457200" algn="just" rtl="0">
              <a:buAutoNum type="arabicPeriod"/>
            </a:pPr>
            <a:r>
              <a:rPr lang="en-GB" sz="2000" b="0" i="0" u="none" strike="noStrike" baseline="0" dirty="0">
                <a:latin typeface="Palatino Linotype" panose="02040502050505030304" pitchFamily="18" charset="0"/>
              </a:rPr>
              <a:t>The great work of subduing the enemies of Christ, claimed for the Age to Come, will be accomplished before the second advent. {1872 JHW, Refutation of the Doctrine called Age to Come 145-146}</a:t>
            </a:r>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40211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A52F-7DF6-C981-C636-762EA1C12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E771B7E-2F15-F4C6-445B-523712E5CE9B}"/>
              </a:ext>
            </a:extLst>
          </p:cNvPr>
          <p:cNvSpPr>
            <a:spLocks noGrp="1" noChangeArrowheads="1"/>
          </p:cNvSpPr>
          <p:nvPr>
            <p:ph type="ctrTitle"/>
          </p:nvPr>
        </p:nvSpPr>
        <p:spPr>
          <a:xfrm>
            <a:off x="464457" y="390466"/>
            <a:ext cx="11441215" cy="576633"/>
          </a:xfrm>
        </p:spPr>
        <p:txBody>
          <a:bodyPr>
            <a:normAutofit/>
          </a:bodyPr>
          <a:lstStyle/>
          <a:p>
            <a:pPr defTabSz="1036638"/>
            <a:r>
              <a:rPr lang="en-US" altLang="en-US" sz="3200" dirty="0"/>
              <a:t>Ellen White Sees Midnight Cry in Vision</a:t>
            </a:r>
          </a:p>
        </p:txBody>
      </p:sp>
      <p:sp>
        <p:nvSpPr>
          <p:cNvPr id="11267" name="Text Box 3">
            <a:extLst>
              <a:ext uri="{FF2B5EF4-FFF2-40B4-BE49-F238E27FC236}">
                <a16:creationId xmlns:a16="http://schemas.microsoft.com/office/drawing/2014/main" id="{C81C0583-0386-BD4E-D95E-C4DF21BA1E67}"/>
              </a:ext>
            </a:extLst>
          </p:cNvPr>
          <p:cNvSpPr txBox="1">
            <a:spLocks noChangeArrowheads="1"/>
          </p:cNvSpPr>
          <p:nvPr/>
        </p:nvSpPr>
        <p:spPr bwMode="auto">
          <a:xfrm>
            <a:off x="716112" y="1514290"/>
            <a:ext cx="107597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…At this I raised my eyes, and saw a straight and narrow path, cast up high above the world. On this path the Advent people were traveling to the city, which was at the farther end of the path.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They had a bright light set up behind them at the beginning of the path, which an angel told me was the midnight cry.</a:t>
            </a:r>
            <a:r>
              <a:rPr lang="en-GB" altLang="en-US" sz="2400" dirty="0">
                <a:effectLst>
                  <a:outerShdw blurRad="38100" dist="38100" dir="2700000" algn="tl">
                    <a:srgbClr val="000000"/>
                  </a:outerShdw>
                </a:effectLst>
                <a:latin typeface="Palatino Linotype" panose="02040502050505030304" pitchFamily="18" charset="0"/>
              </a:rPr>
              <a:t> This light shone all along the path and gave light for their feet so that they might not stumble. EW 14</a:t>
            </a:r>
          </a:p>
        </p:txBody>
      </p:sp>
    </p:spTree>
    <p:extLst>
      <p:ext uri="{BB962C8B-B14F-4D97-AF65-F5344CB8AC3E}">
        <p14:creationId xmlns:p14="http://schemas.microsoft.com/office/powerpoint/2010/main" val="288216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EB3D-207F-C24B-95F8-F55DF916AB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4C2A165-5957-782C-193C-728F10D2E6BD}"/>
              </a:ext>
            </a:extLst>
          </p:cNvPr>
          <p:cNvSpPr>
            <a:spLocks noGrp="1" noChangeArrowheads="1"/>
          </p:cNvSpPr>
          <p:nvPr>
            <p:ph type="ctrTitle"/>
          </p:nvPr>
        </p:nvSpPr>
        <p:spPr>
          <a:xfrm>
            <a:off x="2433561" y="266194"/>
            <a:ext cx="7857067" cy="620176"/>
          </a:xfrm>
        </p:spPr>
        <p:txBody>
          <a:bodyPr>
            <a:noAutofit/>
          </a:bodyPr>
          <a:lstStyle/>
          <a:p>
            <a:pPr defTabSz="1036638"/>
            <a:r>
              <a:rPr lang="en-US" altLang="en-US" sz="2400" dirty="0"/>
              <a:t>The Logic of Dispensational Covenants Against “Age to Come” AND 2520</a:t>
            </a:r>
          </a:p>
        </p:txBody>
      </p:sp>
      <p:sp>
        <p:nvSpPr>
          <p:cNvPr id="11267" name="Text Box 3">
            <a:extLst>
              <a:ext uri="{FF2B5EF4-FFF2-40B4-BE49-F238E27FC236}">
                <a16:creationId xmlns:a16="http://schemas.microsoft.com/office/drawing/2014/main" id="{368C4659-2A32-8CA8-D0CB-A8DB4EF4FB92}"/>
              </a:ext>
            </a:extLst>
          </p:cNvPr>
          <p:cNvSpPr txBox="1">
            <a:spLocks noChangeArrowheads="1"/>
          </p:cNvSpPr>
          <p:nvPr/>
        </p:nvSpPr>
        <p:spPr bwMode="auto">
          <a:xfrm>
            <a:off x="406400" y="1162695"/>
            <a:ext cx="1137920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3. Do the Scriptures teach the pre-eminence of the Jews, and their exclusive right to certain promises in the New Covenant? Or, do they teach the unity of the household of faith, and a perfect equality in respect to God's promises in the New Covenant, </a:t>
            </a:r>
            <a:r>
              <a:rPr lang="en-GB" sz="2400" b="0" i="0" u="none" strike="noStrike" baseline="0" dirty="0">
                <a:solidFill>
                  <a:schemeClr val="accent1"/>
                </a:solidFill>
                <a:latin typeface="Palatino Linotype" panose="02040502050505030304" pitchFamily="18" charset="0"/>
              </a:rPr>
              <a:t>and that all special privileges and promises to the Jews belonged to the old covenant now done away? </a:t>
            </a:r>
            <a:r>
              <a:rPr lang="en-GB" sz="2400" b="0" i="0" u="none" strike="noStrike" baseline="0" dirty="0">
                <a:latin typeface="Palatino Linotype" panose="02040502050505030304" pitchFamily="18" charset="0"/>
              </a:rPr>
              <a:t>{1872 JHW, RDAC 10.3} </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promise of the land cannot be fulfilled under the old covenant; for, 1. They forfeited all claims under that covenant.</a:t>
            </a:r>
            <a:r>
              <a:rPr lang="en-GB" altLang="en-US" sz="2400" dirty="0">
                <a:effectLst>
                  <a:outerShdw blurRad="38100" dist="38100" dir="2700000" algn="tl">
                    <a:srgbClr val="000000"/>
                  </a:outerShdw>
                </a:effectLst>
                <a:latin typeface="Palatino Linotype" panose="02040502050505030304" pitchFamily="18" charset="0"/>
              </a:rPr>
              <a:t> 2. That has passed away and been superseded by the new.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3. It is an offense against the new covenant, or the gospel, to revive or "build again" the old.</a:t>
            </a:r>
            <a:r>
              <a:rPr lang="en-GB" altLang="en-US" sz="2400" dirty="0">
                <a:effectLst>
                  <a:outerShdw blurRad="38100" dist="38100" dir="2700000" algn="tl">
                    <a:srgbClr val="000000"/>
                  </a:outerShdw>
                </a:effectLst>
                <a:latin typeface="Palatino Linotype" panose="02040502050505030304" pitchFamily="18" charset="0"/>
              </a:rPr>
              <a:t> Gal. 2:18. 4. The priests, or mediators of that covenant, could not take away their sins, Heb. 10:1-4, and, therefore, they could not recover under it, what they lost by transgression. These points are sufficient to settle the question. {1872 JHW, RDAC 81.3} </a:t>
            </a: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48259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762E7-238A-0F52-0A24-77571A19B55F}"/>
            </a:ext>
          </a:extLst>
        </p:cNvPr>
        <p:cNvGrpSpPr/>
        <p:nvPr/>
      </p:nvGrpSpPr>
      <p:grpSpPr>
        <a:xfrm>
          <a:off x="0" y="0"/>
          <a:ext cx="0" cy="0"/>
          <a:chOff x="0" y="0"/>
          <a:chExt cx="0" cy="0"/>
        </a:xfrm>
      </p:grpSpPr>
      <p:sp>
        <p:nvSpPr>
          <p:cNvPr id="2052" name="Line 4">
            <a:extLst>
              <a:ext uri="{FF2B5EF4-FFF2-40B4-BE49-F238E27FC236}">
                <a16:creationId xmlns:a16="http://schemas.microsoft.com/office/drawing/2014/main" id="{145EC634-1C5E-EDA7-D855-4C6AAA7C0672}"/>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201A5502-1E61-488D-53F1-F2D5491B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911" y="2427731"/>
            <a:ext cx="722271" cy="109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E47A9E84-DC9D-4DC3-4107-B060595011DB}"/>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6" name="Text Box 8">
            <a:extLst>
              <a:ext uri="{FF2B5EF4-FFF2-40B4-BE49-F238E27FC236}">
                <a16:creationId xmlns:a16="http://schemas.microsoft.com/office/drawing/2014/main" id="{A4BB4D08-64F9-3EF0-D5E9-34CD369702C1}"/>
              </a:ext>
            </a:extLst>
          </p:cNvPr>
          <p:cNvSpPr txBox="1">
            <a:spLocks noChangeArrowheads="1"/>
          </p:cNvSpPr>
          <p:nvPr/>
        </p:nvSpPr>
        <p:spPr bwMode="auto">
          <a:xfrm>
            <a:off x="316376" y="4993536"/>
            <a:ext cx="163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Scattered</a:t>
            </a:r>
          </a:p>
          <a:p>
            <a:pPr algn="ctr"/>
            <a:r>
              <a:rPr lang="en-US" altLang="en-US" sz="2000" dirty="0"/>
              <a:t>Source</a:t>
            </a:r>
          </a:p>
        </p:txBody>
      </p:sp>
      <p:sp>
        <p:nvSpPr>
          <p:cNvPr id="2060" name="Line 12">
            <a:extLst>
              <a:ext uri="{FF2B5EF4-FFF2-40B4-BE49-F238E27FC236}">
                <a16:creationId xmlns:a16="http://schemas.microsoft.com/office/drawing/2014/main" id="{473BFEC9-67DC-DCAC-44FF-C53C33D5217F}"/>
              </a:ext>
            </a:extLst>
          </p:cNvPr>
          <p:cNvSpPr>
            <a:spLocks noChangeShapeType="1"/>
          </p:cNvSpPr>
          <p:nvPr/>
        </p:nvSpPr>
        <p:spPr bwMode="auto">
          <a:xfrm flipH="1">
            <a:off x="4829176" y="1268413"/>
            <a:ext cx="0" cy="242964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2" name="Line 14">
            <a:extLst>
              <a:ext uri="{FF2B5EF4-FFF2-40B4-BE49-F238E27FC236}">
                <a16:creationId xmlns:a16="http://schemas.microsoft.com/office/drawing/2014/main" id="{33FC9C01-8A8A-331B-A7E4-103537B73047}"/>
              </a:ext>
            </a:extLst>
          </p:cNvPr>
          <p:cNvSpPr>
            <a:spLocks noChangeShapeType="1"/>
          </p:cNvSpPr>
          <p:nvPr/>
        </p:nvSpPr>
        <p:spPr bwMode="auto">
          <a:xfrm flipH="1">
            <a:off x="10800896" y="1268413"/>
            <a:ext cx="36045" cy="372512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1EB5CF0F-4CDA-A040-40EC-7F4570591DD1}"/>
              </a:ext>
            </a:extLst>
          </p:cNvPr>
          <p:cNvSpPr txBox="1">
            <a:spLocks noChangeArrowheads="1"/>
          </p:cNvSpPr>
          <p:nvPr/>
        </p:nvSpPr>
        <p:spPr bwMode="auto">
          <a:xfrm>
            <a:off x="10321466" y="191611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1844 AD</a:t>
            </a:r>
          </a:p>
        </p:txBody>
      </p:sp>
      <p:sp>
        <p:nvSpPr>
          <p:cNvPr id="2066" name="Line 18">
            <a:extLst>
              <a:ext uri="{FF2B5EF4-FFF2-40B4-BE49-F238E27FC236}">
                <a16:creationId xmlns:a16="http://schemas.microsoft.com/office/drawing/2014/main" id="{3C40CD90-FEC6-73D9-F04A-496533553DD7}"/>
              </a:ext>
            </a:extLst>
          </p:cNvPr>
          <p:cNvSpPr>
            <a:spLocks noChangeShapeType="1"/>
          </p:cNvSpPr>
          <p:nvPr/>
        </p:nvSpPr>
        <p:spPr bwMode="auto">
          <a:xfrm>
            <a:off x="1206619" y="4417331"/>
            <a:ext cx="959427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A8E7A25A-FE51-D3CA-BBAC-CC58D8C308FD}"/>
              </a:ext>
            </a:extLst>
          </p:cNvPr>
          <p:cNvSpPr txBox="1">
            <a:spLocks noChangeArrowheads="1"/>
          </p:cNvSpPr>
          <p:nvPr/>
        </p:nvSpPr>
        <p:spPr bwMode="auto">
          <a:xfrm>
            <a:off x="3617360" y="4198372"/>
            <a:ext cx="419852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 – Everlasting Covenant</a:t>
            </a:r>
          </a:p>
        </p:txBody>
      </p:sp>
      <p:sp>
        <p:nvSpPr>
          <p:cNvPr id="2068" name="Line 20">
            <a:extLst>
              <a:ext uri="{FF2B5EF4-FFF2-40B4-BE49-F238E27FC236}">
                <a16:creationId xmlns:a16="http://schemas.microsoft.com/office/drawing/2014/main" id="{37D19195-5A7A-58F6-7238-2DA89D9CEAD6}"/>
              </a:ext>
            </a:extLst>
          </p:cNvPr>
          <p:cNvSpPr>
            <a:spLocks noChangeShapeType="1"/>
          </p:cNvSpPr>
          <p:nvPr/>
        </p:nvSpPr>
        <p:spPr bwMode="auto">
          <a:xfrm flipV="1">
            <a:off x="1220111" y="2565399"/>
            <a:ext cx="9607768" cy="48317"/>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4" name="Text Box 26">
            <a:extLst>
              <a:ext uri="{FF2B5EF4-FFF2-40B4-BE49-F238E27FC236}">
                <a16:creationId xmlns:a16="http://schemas.microsoft.com/office/drawing/2014/main" id="{242DB367-3787-A632-4554-3737550B7A76}"/>
              </a:ext>
            </a:extLst>
          </p:cNvPr>
          <p:cNvSpPr txBox="1">
            <a:spLocks noChangeArrowheads="1"/>
          </p:cNvSpPr>
          <p:nvPr/>
        </p:nvSpPr>
        <p:spPr bwMode="auto">
          <a:xfrm>
            <a:off x="10019404" y="4993536"/>
            <a:ext cx="14871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Gathered</a:t>
            </a:r>
          </a:p>
          <a:p>
            <a:pPr algn="ctr"/>
            <a:r>
              <a:rPr lang="en-US" altLang="en-US" sz="2000" dirty="0"/>
              <a:t>Channel</a:t>
            </a:r>
          </a:p>
        </p:txBody>
      </p:sp>
      <p:sp>
        <p:nvSpPr>
          <p:cNvPr id="2085" name="Text Box 37">
            <a:extLst>
              <a:ext uri="{FF2B5EF4-FFF2-40B4-BE49-F238E27FC236}">
                <a16:creationId xmlns:a16="http://schemas.microsoft.com/office/drawing/2014/main" id="{A7DDE388-F334-C752-1925-56F7675A2FD8}"/>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63FF13A9-59BC-744C-79C3-5D04FF8A6191}"/>
              </a:ext>
            </a:extLst>
          </p:cNvPr>
          <p:cNvSpPr txBox="1">
            <a:spLocks noChangeArrowheads="1"/>
          </p:cNvSpPr>
          <p:nvPr/>
        </p:nvSpPr>
        <p:spPr bwMode="auto">
          <a:xfrm>
            <a:off x="2286103" y="184831"/>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Dispensational Covenants and the 2520</a:t>
            </a:r>
          </a:p>
        </p:txBody>
      </p:sp>
      <p:sp>
        <p:nvSpPr>
          <p:cNvPr id="2" name="Line 18">
            <a:extLst>
              <a:ext uri="{FF2B5EF4-FFF2-40B4-BE49-F238E27FC236}">
                <a16:creationId xmlns:a16="http://schemas.microsoft.com/office/drawing/2014/main" id="{331C9416-0E6C-69DD-461F-2E5F3D056BFE}"/>
              </a:ext>
            </a:extLst>
          </p:cNvPr>
          <p:cNvSpPr>
            <a:spLocks noChangeShapeType="1"/>
          </p:cNvSpPr>
          <p:nvPr/>
        </p:nvSpPr>
        <p:spPr bwMode="auto">
          <a:xfrm>
            <a:off x="1687744" y="5501367"/>
            <a:ext cx="842576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Text Box 19">
            <a:extLst>
              <a:ext uri="{FF2B5EF4-FFF2-40B4-BE49-F238E27FC236}">
                <a16:creationId xmlns:a16="http://schemas.microsoft.com/office/drawing/2014/main" id="{89BCABD6-06F9-5ED7-A97E-385510944A28}"/>
              </a:ext>
            </a:extLst>
          </p:cNvPr>
          <p:cNvSpPr txBox="1">
            <a:spLocks noChangeArrowheads="1"/>
          </p:cNvSpPr>
          <p:nvPr/>
        </p:nvSpPr>
        <p:spPr bwMode="auto">
          <a:xfrm>
            <a:off x="4674202" y="5299236"/>
            <a:ext cx="269779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Same Church</a:t>
            </a:r>
          </a:p>
        </p:txBody>
      </p:sp>
      <p:sp>
        <p:nvSpPr>
          <p:cNvPr id="4" name="Text Box 19">
            <a:extLst>
              <a:ext uri="{FF2B5EF4-FFF2-40B4-BE49-F238E27FC236}">
                <a16:creationId xmlns:a16="http://schemas.microsoft.com/office/drawing/2014/main" id="{9B863172-9026-C21A-16CF-403F88190CF2}"/>
              </a:ext>
            </a:extLst>
          </p:cNvPr>
          <p:cNvSpPr txBox="1">
            <a:spLocks noChangeArrowheads="1"/>
          </p:cNvSpPr>
          <p:nvPr/>
        </p:nvSpPr>
        <p:spPr bwMode="auto">
          <a:xfrm>
            <a:off x="2085989" y="2413661"/>
            <a:ext cx="1811073"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Old Covenant</a:t>
            </a:r>
          </a:p>
          <a:p>
            <a:pPr algn="ctr"/>
            <a:r>
              <a:rPr lang="en-US" altLang="en-US" sz="2000" dirty="0"/>
              <a:t>No Blessings</a:t>
            </a:r>
          </a:p>
        </p:txBody>
      </p:sp>
      <p:sp>
        <p:nvSpPr>
          <p:cNvPr id="6" name="Text Box 19">
            <a:extLst>
              <a:ext uri="{FF2B5EF4-FFF2-40B4-BE49-F238E27FC236}">
                <a16:creationId xmlns:a16="http://schemas.microsoft.com/office/drawing/2014/main" id="{6965DBBC-BA32-C8DF-5A41-15F8D2A51936}"/>
              </a:ext>
            </a:extLst>
          </p:cNvPr>
          <p:cNvSpPr txBox="1">
            <a:spLocks noChangeArrowheads="1"/>
          </p:cNvSpPr>
          <p:nvPr/>
        </p:nvSpPr>
        <p:spPr bwMode="auto">
          <a:xfrm>
            <a:off x="6813591" y="2362203"/>
            <a:ext cx="1894108"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New Covenant</a:t>
            </a:r>
          </a:p>
          <a:p>
            <a:pPr algn="ctr"/>
            <a:r>
              <a:rPr lang="en-US" altLang="en-US" sz="2000" dirty="0"/>
              <a:t>All Blessings</a:t>
            </a:r>
          </a:p>
        </p:txBody>
      </p:sp>
      <p:sp>
        <p:nvSpPr>
          <p:cNvPr id="7" name="Text Box 19">
            <a:extLst>
              <a:ext uri="{FF2B5EF4-FFF2-40B4-BE49-F238E27FC236}">
                <a16:creationId xmlns:a16="http://schemas.microsoft.com/office/drawing/2014/main" id="{64555947-CD5F-6119-5461-D12753A59CE0}"/>
              </a:ext>
            </a:extLst>
          </p:cNvPr>
          <p:cNvSpPr txBox="1">
            <a:spLocks noChangeArrowheads="1"/>
          </p:cNvSpPr>
          <p:nvPr/>
        </p:nvSpPr>
        <p:spPr bwMode="auto">
          <a:xfrm>
            <a:off x="1642630" y="1665761"/>
            <a:ext cx="2375587"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Old Church</a:t>
            </a:r>
          </a:p>
        </p:txBody>
      </p:sp>
      <p:sp>
        <p:nvSpPr>
          <p:cNvPr id="8" name="Text Box 19">
            <a:extLst>
              <a:ext uri="{FF2B5EF4-FFF2-40B4-BE49-F238E27FC236}">
                <a16:creationId xmlns:a16="http://schemas.microsoft.com/office/drawing/2014/main" id="{6CFF553D-7DD2-D596-094F-720785DCE4CB}"/>
              </a:ext>
            </a:extLst>
          </p:cNvPr>
          <p:cNvSpPr txBox="1">
            <a:spLocks noChangeArrowheads="1"/>
          </p:cNvSpPr>
          <p:nvPr/>
        </p:nvSpPr>
        <p:spPr bwMode="auto">
          <a:xfrm>
            <a:off x="6377881" y="1673946"/>
            <a:ext cx="2508444"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New Church</a:t>
            </a:r>
          </a:p>
        </p:txBody>
      </p:sp>
      <p:sp>
        <p:nvSpPr>
          <p:cNvPr id="9" name="Text Box 15">
            <a:extLst>
              <a:ext uri="{FF2B5EF4-FFF2-40B4-BE49-F238E27FC236}">
                <a16:creationId xmlns:a16="http://schemas.microsoft.com/office/drawing/2014/main" id="{0E16D533-5CCA-4316-7E44-06028B4B2D79}"/>
              </a:ext>
            </a:extLst>
          </p:cNvPr>
          <p:cNvSpPr txBox="1">
            <a:spLocks noChangeArrowheads="1"/>
          </p:cNvSpPr>
          <p:nvPr/>
        </p:nvSpPr>
        <p:spPr bwMode="auto">
          <a:xfrm>
            <a:off x="667251" y="76208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677 BC</a:t>
            </a:r>
          </a:p>
        </p:txBody>
      </p:sp>
    </p:spTree>
    <p:extLst>
      <p:ext uri="{BB962C8B-B14F-4D97-AF65-F5344CB8AC3E}">
        <p14:creationId xmlns:p14="http://schemas.microsoft.com/office/powerpoint/2010/main" val="47683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DDF5-D328-24D6-88AD-1A017113B1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0FDA1FB-605A-B91D-ED4D-0030771673C9}"/>
              </a:ext>
            </a:extLst>
          </p:cNvPr>
          <p:cNvSpPr>
            <a:spLocks noGrp="1" noChangeArrowheads="1"/>
          </p:cNvSpPr>
          <p:nvPr>
            <p:ph type="ctrTitle"/>
          </p:nvPr>
        </p:nvSpPr>
        <p:spPr>
          <a:xfrm>
            <a:off x="2535161" y="338766"/>
            <a:ext cx="7857067" cy="620176"/>
          </a:xfrm>
        </p:spPr>
        <p:txBody>
          <a:bodyPr>
            <a:noAutofit/>
          </a:bodyPr>
          <a:lstStyle/>
          <a:p>
            <a:pPr defTabSz="1036638"/>
            <a:r>
              <a:rPr lang="en-US" altLang="en-US" sz="2400" dirty="0"/>
              <a:t>The 2520 doesn’t make sense in context of False Justice and Penal Substitution</a:t>
            </a:r>
          </a:p>
        </p:txBody>
      </p:sp>
      <p:sp>
        <p:nvSpPr>
          <p:cNvPr id="11267" name="Text Box 3">
            <a:extLst>
              <a:ext uri="{FF2B5EF4-FFF2-40B4-BE49-F238E27FC236}">
                <a16:creationId xmlns:a16="http://schemas.microsoft.com/office/drawing/2014/main" id="{082D3C04-DFE9-3E16-50AD-F2477A0D8E15}"/>
              </a:ext>
            </a:extLst>
          </p:cNvPr>
          <p:cNvSpPr txBox="1">
            <a:spLocks noChangeArrowheads="1"/>
          </p:cNvSpPr>
          <p:nvPr/>
        </p:nvSpPr>
        <p:spPr bwMode="auto">
          <a:xfrm>
            <a:off x="994228" y="1322351"/>
            <a:ext cx="1020354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Why did the Pioneers hold to this view?</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They believed justice demanded punishment</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They believed in Penal substitution creating a natural divide in history</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Christ had to be made perfect through suffers to be our high priest</a:t>
            </a:r>
          </a:p>
          <a:p>
            <a:pPr marL="457200" marR="0" indent="-457200" algn="just" rtl="0">
              <a:buAutoNum type="arabicPeriod"/>
            </a:pPr>
            <a:r>
              <a:rPr lang="en-GB" altLang="en-US" sz="2400" dirty="0">
                <a:effectLst>
                  <a:outerShdw blurRad="38100" dist="38100" dir="2700000" algn="tl">
                    <a:srgbClr val="000000"/>
                  </a:outerShdw>
                </a:effectLst>
                <a:latin typeface="Palatino Linotype" panose="02040502050505030304" pitchFamily="18" charset="0"/>
              </a:rPr>
              <a:t>Therefore, no promises could be delivered to those living before the cross. The best they could hope for was the promise of eternal life AFTER death. </a:t>
            </a:r>
          </a:p>
          <a:p>
            <a:pPr marL="457200" marR="0" indent="-457200" algn="just" rtl="0">
              <a:buAutoNum type="arabicPeriod"/>
            </a:pPr>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8171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98D1A-DBF7-96A9-80AD-8DB896A18BA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26C22D3-8C44-3B90-F4E3-5676CA47905C}"/>
              </a:ext>
            </a:extLst>
          </p:cNvPr>
          <p:cNvSpPr>
            <a:spLocks noGrp="1" noChangeArrowheads="1"/>
          </p:cNvSpPr>
          <p:nvPr>
            <p:ph type="ctrTitle"/>
          </p:nvPr>
        </p:nvSpPr>
        <p:spPr>
          <a:xfrm>
            <a:off x="2167466" y="353281"/>
            <a:ext cx="7857067" cy="620176"/>
          </a:xfrm>
        </p:spPr>
        <p:txBody>
          <a:bodyPr>
            <a:noAutofit/>
          </a:bodyPr>
          <a:lstStyle/>
          <a:p>
            <a:pPr defTabSz="1036638"/>
            <a:r>
              <a:rPr lang="en-US" altLang="en-US" sz="2400" dirty="0"/>
              <a:t>Next Presentation ON 2520</a:t>
            </a:r>
          </a:p>
        </p:txBody>
      </p:sp>
      <p:sp>
        <p:nvSpPr>
          <p:cNvPr id="11267" name="Text Box 3">
            <a:extLst>
              <a:ext uri="{FF2B5EF4-FFF2-40B4-BE49-F238E27FC236}">
                <a16:creationId xmlns:a16="http://schemas.microsoft.com/office/drawing/2014/main" id="{7E24808C-A3F9-46E3-0529-F05340C2863B}"/>
              </a:ext>
            </a:extLst>
          </p:cNvPr>
          <p:cNvSpPr txBox="1">
            <a:spLocks noChangeArrowheads="1"/>
          </p:cNvSpPr>
          <p:nvPr/>
        </p:nvSpPr>
        <p:spPr bwMode="auto">
          <a:xfrm>
            <a:off x="994228" y="1322351"/>
            <a:ext cx="1020354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rtl="0"/>
            <a:r>
              <a:rPr lang="en-GB" sz="2400" b="0" i="0" u="none" strike="noStrike" baseline="0" dirty="0">
                <a:latin typeface="Palatino Linotype" panose="02040502050505030304" pitchFamily="18" charset="0"/>
              </a:rPr>
              <a:t>The Seven Times of Lev 26 mentioned 4 times.</a:t>
            </a:r>
          </a:p>
          <a:p>
            <a:pPr marR="0" algn="ctr" rtl="0"/>
            <a:r>
              <a:rPr lang="en-GB" altLang="en-US" sz="2400" dirty="0">
                <a:effectLst>
                  <a:outerShdw blurRad="38100" dist="38100" dir="2700000" algn="tl">
                    <a:srgbClr val="000000"/>
                  </a:outerShdw>
                </a:effectLst>
                <a:latin typeface="Palatino Linotype" panose="02040502050505030304" pitchFamily="18" charset="0"/>
              </a:rPr>
              <a:t>Is it a time period of a statement of intensity?</a:t>
            </a:r>
          </a:p>
          <a:p>
            <a:pPr marR="0" algn="ctr" rtl="0"/>
            <a:r>
              <a:rPr lang="en-GB" altLang="en-US" sz="2400" dirty="0">
                <a:effectLst>
                  <a:outerShdw blurRad="38100" dist="38100" dir="2700000" algn="tl">
                    <a:srgbClr val="000000"/>
                  </a:outerShdw>
                </a:effectLst>
                <a:latin typeface="Palatino Linotype" panose="02040502050505030304" pitchFamily="18" charset="0"/>
              </a:rPr>
              <a:t>Isaiah chapter 10</a:t>
            </a:r>
          </a:p>
          <a:p>
            <a:pPr marR="0" algn="ctr" rtl="0"/>
            <a:endParaRPr lang="en-GB" altLang="en-US" sz="2400" dirty="0">
              <a:effectLst>
                <a:outerShdw blurRad="38100" dist="38100" dir="2700000" algn="tl">
                  <a:srgbClr val="000000"/>
                </a:outerShdw>
              </a:effectLst>
              <a:latin typeface="Palatino Linotype" panose="02040502050505030304" pitchFamily="18" charset="0"/>
            </a:endParaRPr>
          </a:p>
          <a:p>
            <a:pPr marL="457200" marR="0" indent="-457200" algn="just" rtl="0">
              <a:buAutoNum type="arabicPeriod"/>
            </a:pPr>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a:p>
            <a:pPr marR="0" algn="just" rtl="0"/>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802382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1DA4-7EA0-529F-6D18-5BBD3B183ED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F91F3EB-B6E8-E35B-5AFB-56CDDA45CA53}"/>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The Elements of the Midnight Cry</a:t>
            </a:r>
            <a:endParaRPr lang="en-US" altLang="en-US" sz="2600" dirty="0"/>
          </a:p>
        </p:txBody>
      </p:sp>
      <p:sp>
        <p:nvSpPr>
          <p:cNvPr id="11267" name="Text Box 3">
            <a:extLst>
              <a:ext uri="{FF2B5EF4-FFF2-40B4-BE49-F238E27FC236}">
                <a16:creationId xmlns:a16="http://schemas.microsoft.com/office/drawing/2014/main" id="{3CC09629-FE17-9B41-F90A-CFE9C818A656}"/>
              </a:ext>
            </a:extLst>
          </p:cNvPr>
          <p:cNvSpPr txBox="1">
            <a:spLocks noChangeArrowheads="1"/>
          </p:cNvSpPr>
          <p:nvPr/>
        </p:nvSpPr>
        <p:spPr bwMode="auto">
          <a:xfrm>
            <a:off x="732971" y="1305898"/>
            <a:ext cx="10726057" cy="467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6000 years (World is 6000 Years Old)</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2520 year prophecy</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2300 year prophecy</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Seventy Weeks of Daniel Nine</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year of the crucifixion being AD 31</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Friday is the day Christ died that year.</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Karaite Jewish Calendar being the correct calendar by which to determine the biblical festivals and thus determine the date Oct 22 1844 as the date for the day of atonement that year. </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giving of the law on Mt Sinai was a type of the outpouring of the Holy Spirit on the day of Pentecost.</a:t>
            </a:r>
          </a:p>
          <a:p>
            <a:pPr marL="342900" lvl="0" indent="-342900" algn="just">
              <a:lnSpc>
                <a:spcPct val="115000"/>
              </a:lnSpc>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coming of Christ is connected to the Jubilee and then the anti type of the feast of tabernacles will occur with the marriage supper of the Lamb.</a:t>
            </a:r>
          </a:p>
          <a:p>
            <a:pPr marL="342900" lvl="0" indent="-342900" algn="just">
              <a:lnSpc>
                <a:spcPct val="115000"/>
              </a:lnSpc>
              <a:spcAft>
                <a:spcPts val="1000"/>
              </a:spcAft>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The period of the 1000 years after the coming of Christ is a Millennial Sabbath of Rest.</a:t>
            </a:r>
          </a:p>
        </p:txBody>
      </p:sp>
    </p:spTree>
    <p:extLst>
      <p:ext uri="{BB962C8B-B14F-4D97-AF65-F5344CB8AC3E}">
        <p14:creationId xmlns:p14="http://schemas.microsoft.com/office/powerpoint/2010/main" val="397003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37BA0-F633-91B0-6C36-DAC730648EB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65A483F-B623-ACEB-5C8A-756655ECD600}"/>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Midnight Cry Samuel Snow</a:t>
            </a:r>
            <a:endParaRPr lang="en-US" altLang="en-US" sz="2600" dirty="0"/>
          </a:p>
        </p:txBody>
      </p:sp>
      <p:sp>
        <p:nvSpPr>
          <p:cNvPr id="11267" name="Text Box 3">
            <a:extLst>
              <a:ext uri="{FF2B5EF4-FFF2-40B4-BE49-F238E27FC236}">
                <a16:creationId xmlns:a16="http://schemas.microsoft.com/office/drawing/2014/main" id="{12F0410F-AF58-5649-3A6E-C271AD54BBDA}"/>
              </a:ext>
            </a:extLst>
          </p:cNvPr>
          <p:cNvSpPr txBox="1">
            <a:spLocks noChangeArrowheads="1"/>
          </p:cNvSpPr>
          <p:nvPr/>
        </p:nvSpPr>
        <p:spPr bwMode="auto">
          <a:xfrm>
            <a:off x="614438" y="1117213"/>
            <a:ext cx="107260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September 23,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Lord showed me that He had stretched out His hand the second time to recover the remnant of His people</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that efforts must be redoubled in this gathering time. In the scattering, Israel was smitten and torn, but now in the gathering time God will heal and bind up His people.</a:t>
            </a:r>
            <a:r>
              <a:rPr lang="en-GB" altLang="en-US" sz="2400" dirty="0">
                <a:effectLst>
                  <a:outerShdw blurRad="38100" dist="38100" dir="2700000" algn="tl">
                    <a:srgbClr val="000000"/>
                  </a:outerShdw>
                </a:effectLst>
                <a:latin typeface="Palatino Linotype" panose="02040502050505030304" pitchFamily="18" charset="0"/>
              </a:rPr>
              <a:t> In the scattering, efforts made to spread the truth had but little effect, accomplished but little or nothing; but in the gathering,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when God has set His hand to gather His people, efforts to spread the truth will have their designed effect.</a:t>
            </a:r>
            <a:r>
              <a:rPr lang="en-GB" altLang="en-US" sz="2400" dirty="0">
                <a:effectLst>
                  <a:outerShdw blurRad="38100" dist="38100" dir="2700000" algn="tl">
                    <a:srgbClr val="000000"/>
                  </a:outerShdw>
                </a:effectLst>
                <a:latin typeface="Palatino Linotype" panose="02040502050505030304" pitchFamily="18" charset="0"/>
              </a:rPr>
              <a:t> All should be united and zealous in the work. I saw that it was wrong for any to refer to the scattering for examples to govern us now in the gathering; for if God should do no more for us now than He did then, Israel would never be gathered.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have seen that the 1843 chart was directed by the hand of the Lord, and that it should not be altered; that the figures were as He wanted them;</a:t>
            </a:r>
            <a:r>
              <a:rPr lang="en-GB" altLang="en-US" sz="2400" dirty="0">
                <a:effectLst>
                  <a:outerShdw blurRad="38100" dist="38100" dir="2700000" algn="tl">
                    <a:srgbClr val="000000"/>
                  </a:outerShdw>
                </a:effectLst>
                <a:latin typeface="Palatino Linotype" panose="02040502050505030304" pitchFamily="18" charset="0"/>
              </a:rPr>
              <a:t> that His hand was over and hid a mistake in some of the figures, so that none could see it, until His hand was removed. EW 74.1</a:t>
            </a:r>
          </a:p>
        </p:txBody>
      </p:sp>
    </p:spTree>
    <p:extLst>
      <p:ext uri="{BB962C8B-B14F-4D97-AF65-F5344CB8AC3E}">
        <p14:creationId xmlns:p14="http://schemas.microsoft.com/office/powerpoint/2010/main" val="152713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605661"/>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32971" y="905232"/>
            <a:ext cx="1072605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decree against Judah, was the same as against Israel. They must be scattered among all nations. It could not be revoked, notwithstanding their repentance and partial reformation. Jeremiah xv.4, - "And I will cause them to be removed into all kingdoms of the earth, because of Manasseh, the son of Hezekiah, king of Judah, for that which he did in Jerusalem," - tells us of the same thing, that Judah as well as Israel must be made captives. Israel began to be carried away in the days of Hoshea, 722 B. C., and from that time to 1798 after Christ, is exactly 2520 years, or the seven prophetic years.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How remarkable, that when the seven years ended, </a:t>
            </a:r>
            <a:r>
              <a:rPr lang="en-GB" altLang="en-US" sz="2300" u="sng" dirty="0">
                <a:solidFill>
                  <a:srgbClr val="92D050"/>
                </a:solidFill>
                <a:effectLst>
                  <a:outerShdw blurRad="38100" dist="38100" dir="2700000" algn="tl">
                    <a:srgbClr val="000000"/>
                  </a:outerShdw>
                </a:effectLst>
                <a:latin typeface="Palatino Linotype" panose="02040502050505030304" pitchFamily="18" charset="0"/>
              </a:rPr>
              <a:t>God began to deliver his church from her bondage</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 which for ages had been made subject to the kings of the earth. In 1798 the church came out of the wilderness, and began to be delivered from her captivity. But the completion of her slavery to the kingdoms of the earth, is reserved for another period. Beginning B. C., 677 years, seven prophetic years, or 2520 common years, would end in A. D. 1843. </a:t>
            </a:r>
          </a:p>
        </p:txBody>
      </p:sp>
    </p:spTree>
    <p:extLst>
      <p:ext uri="{BB962C8B-B14F-4D97-AF65-F5344CB8AC3E}">
        <p14:creationId xmlns:p14="http://schemas.microsoft.com/office/powerpoint/2010/main" val="363994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23A4-4F43-07EC-6474-1DDE27FF041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0829E18-22AD-3047-2BE2-D6AD01F1725C}"/>
              </a:ext>
            </a:extLst>
          </p:cNvPr>
          <p:cNvSpPr>
            <a:spLocks noGrp="1" noChangeArrowheads="1"/>
          </p:cNvSpPr>
          <p:nvPr>
            <p:ph type="ctrTitle"/>
          </p:nvPr>
        </p:nvSpPr>
        <p:spPr>
          <a:xfrm>
            <a:off x="135467" y="221654"/>
            <a:ext cx="11684000" cy="649204"/>
          </a:xfrm>
        </p:spPr>
        <p:txBody>
          <a:bodyPr>
            <a:noAutofit/>
          </a:bodyPr>
          <a:lstStyle/>
          <a:p>
            <a:pPr defTabSz="1036638"/>
            <a:r>
              <a:rPr lang="en-US" altLang="en-US" sz="2800" dirty="0"/>
              <a:t>William Miller</a:t>
            </a:r>
            <a:endParaRPr lang="en-US" altLang="en-US" sz="2600" dirty="0"/>
          </a:p>
        </p:txBody>
      </p:sp>
      <p:sp>
        <p:nvSpPr>
          <p:cNvPr id="11267" name="Text Box 3">
            <a:extLst>
              <a:ext uri="{FF2B5EF4-FFF2-40B4-BE49-F238E27FC236}">
                <a16:creationId xmlns:a16="http://schemas.microsoft.com/office/drawing/2014/main" id="{B38006B4-7F4D-A053-3ECA-3228F8C5CA4C}"/>
              </a:ext>
            </a:extLst>
          </p:cNvPr>
          <p:cNvSpPr txBox="1">
            <a:spLocks noChangeArrowheads="1"/>
          </p:cNvSpPr>
          <p:nvPr/>
        </p:nvSpPr>
        <p:spPr bwMode="auto">
          <a:xfrm>
            <a:off x="732971" y="1059155"/>
            <a:ext cx="1072605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Therefore,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beginning at the captivity of Manasseh and the final dispersion of the ten tribes of Israel, where God has fixed the time for the dispersion of the people of God and the scattering of the holy people, until the year 1843, will be the end of the seven years, when the acceptable year of the LORD will commence;</a:t>
            </a:r>
            <a:r>
              <a:rPr lang="en-GB" altLang="en-US" sz="2400" dirty="0">
                <a:effectLst>
                  <a:outerShdw blurRad="38100" dist="38100" dir="2700000" algn="tl">
                    <a:srgbClr val="000000"/>
                  </a:outerShdw>
                </a:effectLst>
                <a:latin typeface="Palatino Linotype" panose="02040502050505030304" pitchFamily="18" charset="0"/>
              </a:rPr>
              <a:t> and, in my humble opinion, the children of God will be delivered from all the evils enumerated by Moses in Leviticus xxvi., and Jeremiah xv.; from war or the sword, from pestilence and famine, from captivity and spoil, from death and corruption; and all will be comforted, and all tears be wiped from off all faces; sighs and sorrows shall cease forever, and there shall be no more curse, for the throne of the Lamb shall be there, and he shall dwell with them, and be their God, and they shall be his people. This will take place in the acceptable year of the Lord, the antitypical year of release. {</a:t>
            </a:r>
            <a:r>
              <a:rPr lang="en-GB" altLang="en-US" sz="2400" i="1" dirty="0">
                <a:effectLst>
                  <a:outerShdw blurRad="38100" dist="38100" dir="2700000" algn="tl">
                    <a:srgbClr val="000000"/>
                  </a:outerShdw>
                </a:effectLst>
                <a:latin typeface="Palatino Linotype" panose="02040502050505030304" pitchFamily="18" charset="0"/>
              </a:rPr>
              <a:t>1842 William Miller Lecture on the Typical Sabbaths and Great Jubilee 18.1</a:t>
            </a:r>
            <a:r>
              <a:rPr lang="en-GB" altLang="en-US" sz="2400" dirty="0">
                <a:effectLst>
                  <a:outerShdw blurRad="38100" dist="38100" dir="2700000" algn="tl">
                    <a:srgbClr val="000000"/>
                  </a:outerShdw>
                </a:effectLst>
                <a:latin typeface="Palatino Linotype" panose="02040502050505030304" pitchFamily="18" charset="0"/>
              </a:rPr>
              <a:t>} </a:t>
            </a:r>
          </a:p>
        </p:txBody>
      </p:sp>
    </p:spTree>
    <p:extLst>
      <p:ext uri="{BB962C8B-B14F-4D97-AF65-F5344CB8AC3E}">
        <p14:creationId xmlns:p14="http://schemas.microsoft.com/office/powerpoint/2010/main" val="271306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a:extLst>
              <a:ext uri="{FF2B5EF4-FFF2-40B4-BE49-F238E27FC236}">
                <a16:creationId xmlns:a16="http://schemas.microsoft.com/office/drawing/2014/main" id="{E682ED6F-36D6-402C-672C-34774114547E}"/>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ADE1F721-06DB-AAAE-E0DA-0498F79AD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5066280D-106E-4A37-F93E-E2DB2C41751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D90125A8-2415-743F-7B6A-9D50E0A9ACF7}"/>
              </a:ext>
            </a:extLst>
          </p:cNvPr>
          <p:cNvSpPr txBox="1">
            <a:spLocks noChangeArrowheads="1"/>
          </p:cNvSpPr>
          <p:nvPr/>
        </p:nvSpPr>
        <p:spPr bwMode="auto">
          <a:xfrm>
            <a:off x="788312" y="738189"/>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BC</a:t>
            </a:r>
          </a:p>
        </p:txBody>
      </p:sp>
      <p:sp>
        <p:nvSpPr>
          <p:cNvPr id="2056" name="Text Box 8">
            <a:extLst>
              <a:ext uri="{FF2B5EF4-FFF2-40B4-BE49-F238E27FC236}">
                <a16:creationId xmlns:a16="http://schemas.microsoft.com/office/drawing/2014/main" id="{8F6A40D2-C586-1B55-B125-119636F3B0BB}"/>
              </a:ext>
            </a:extLst>
          </p:cNvPr>
          <p:cNvSpPr txBox="1">
            <a:spLocks noChangeArrowheads="1"/>
          </p:cNvSpPr>
          <p:nvPr/>
        </p:nvSpPr>
        <p:spPr bwMode="auto">
          <a:xfrm>
            <a:off x="316376" y="4993536"/>
            <a:ext cx="1635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Captivity of</a:t>
            </a:r>
          </a:p>
          <a:p>
            <a:pPr algn="ctr"/>
            <a:r>
              <a:rPr lang="en-US" altLang="en-US" sz="1600" dirty="0"/>
              <a:t>Northern </a:t>
            </a:r>
          </a:p>
          <a:p>
            <a:pPr algn="ctr"/>
            <a:r>
              <a:rPr lang="en-US" altLang="en-US" sz="1600" dirty="0"/>
              <a:t>Kingdom </a:t>
            </a:r>
          </a:p>
          <a:p>
            <a:pPr algn="ctr"/>
            <a:r>
              <a:rPr lang="en-US" altLang="en-US" sz="1600" dirty="0"/>
              <a:t>by Assyria</a:t>
            </a:r>
          </a:p>
          <a:p>
            <a:pPr algn="ctr"/>
            <a:r>
              <a:rPr lang="en-US" altLang="en-US" sz="1600" dirty="0"/>
              <a:t>2 Kings 17:24</a:t>
            </a:r>
          </a:p>
        </p:txBody>
      </p:sp>
      <p:sp>
        <p:nvSpPr>
          <p:cNvPr id="2057" name="Line 9">
            <a:extLst>
              <a:ext uri="{FF2B5EF4-FFF2-40B4-BE49-F238E27FC236}">
                <a16:creationId xmlns:a16="http://schemas.microsoft.com/office/drawing/2014/main" id="{1977E97B-8ABA-E5BD-7BCF-7C392634AAC2}"/>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8" name="Text Box 10">
            <a:extLst>
              <a:ext uri="{FF2B5EF4-FFF2-40B4-BE49-F238E27FC236}">
                <a16:creationId xmlns:a16="http://schemas.microsoft.com/office/drawing/2014/main" id="{4A94F96B-949B-1B33-4E1B-034B6CBCE9D5}"/>
              </a:ext>
            </a:extLst>
          </p:cNvPr>
          <p:cNvSpPr txBox="1">
            <a:spLocks noChangeArrowheads="1"/>
          </p:cNvSpPr>
          <p:nvPr/>
        </p:nvSpPr>
        <p:spPr bwMode="auto">
          <a:xfrm>
            <a:off x="1220112" y="3937001"/>
            <a:ext cx="17346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Captivity of</a:t>
            </a:r>
          </a:p>
          <a:p>
            <a:pPr algn="ctr"/>
            <a:r>
              <a:rPr lang="en-US" altLang="en-US" sz="1600" dirty="0"/>
              <a:t>King Manasseh in Babylon</a:t>
            </a:r>
          </a:p>
          <a:p>
            <a:pPr algn="ctr"/>
            <a:r>
              <a:rPr lang="en-US" altLang="en-US" sz="1600" dirty="0"/>
              <a:t>2 Chron 33:11</a:t>
            </a:r>
          </a:p>
        </p:txBody>
      </p:sp>
      <p:sp>
        <p:nvSpPr>
          <p:cNvPr id="2059" name="Text Box 11">
            <a:extLst>
              <a:ext uri="{FF2B5EF4-FFF2-40B4-BE49-F238E27FC236}">
                <a16:creationId xmlns:a16="http://schemas.microsoft.com/office/drawing/2014/main" id="{6902212B-8FE6-14EE-CA8B-B2752AB607B9}"/>
              </a:ext>
            </a:extLst>
          </p:cNvPr>
          <p:cNvSpPr txBox="1">
            <a:spLocks noChangeArrowheads="1"/>
          </p:cNvSpPr>
          <p:nvPr/>
        </p:nvSpPr>
        <p:spPr bwMode="auto">
          <a:xfrm>
            <a:off x="1220112" y="1916114"/>
            <a:ext cx="103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BC</a:t>
            </a:r>
          </a:p>
        </p:txBody>
      </p:sp>
      <p:sp>
        <p:nvSpPr>
          <p:cNvPr id="2060" name="Line 12">
            <a:extLst>
              <a:ext uri="{FF2B5EF4-FFF2-40B4-BE49-F238E27FC236}">
                <a16:creationId xmlns:a16="http://schemas.microsoft.com/office/drawing/2014/main" id="{BD612DF1-7426-86B4-A3AB-3B1A3726625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5795EF4B-F77B-8FC7-F84A-F5199D61AD27}"/>
              </a:ext>
            </a:extLst>
          </p:cNvPr>
          <p:cNvSpPr txBox="1">
            <a:spLocks noChangeArrowheads="1"/>
          </p:cNvSpPr>
          <p:nvPr/>
        </p:nvSpPr>
        <p:spPr bwMode="auto">
          <a:xfrm>
            <a:off x="5334289" y="1435691"/>
            <a:ext cx="105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538 AD</a:t>
            </a:r>
          </a:p>
        </p:txBody>
      </p:sp>
      <p:sp>
        <p:nvSpPr>
          <p:cNvPr id="2062" name="Line 14">
            <a:extLst>
              <a:ext uri="{FF2B5EF4-FFF2-40B4-BE49-F238E27FC236}">
                <a16:creationId xmlns:a16="http://schemas.microsoft.com/office/drawing/2014/main" id="{7E7DB165-6185-F52E-F75F-CF1C53DC0CD9}"/>
              </a:ext>
            </a:extLst>
          </p:cNvPr>
          <p:cNvSpPr>
            <a:spLocks noChangeShapeType="1"/>
          </p:cNvSpPr>
          <p:nvPr/>
        </p:nvSpPr>
        <p:spPr bwMode="auto">
          <a:xfrm>
            <a:off x="10827879" y="2205037"/>
            <a:ext cx="0" cy="333013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87AF1777-224D-A8C2-2146-99407C0C4588}"/>
              </a:ext>
            </a:extLst>
          </p:cNvPr>
          <p:cNvSpPr txBox="1">
            <a:spLocks noChangeArrowheads="1"/>
          </p:cNvSpPr>
          <p:nvPr/>
        </p:nvSpPr>
        <p:spPr bwMode="auto">
          <a:xfrm>
            <a:off x="10321466" y="191611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1844 AD</a:t>
            </a:r>
          </a:p>
        </p:txBody>
      </p:sp>
      <p:sp>
        <p:nvSpPr>
          <p:cNvPr id="2064" name="Line 16">
            <a:extLst>
              <a:ext uri="{FF2B5EF4-FFF2-40B4-BE49-F238E27FC236}">
                <a16:creationId xmlns:a16="http://schemas.microsoft.com/office/drawing/2014/main" id="{1E24EFBE-1D91-2C6D-7076-3176FD65CE18}"/>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6A9DCD86-D75F-ADA5-3DE5-503AF6796D3A}"/>
              </a:ext>
            </a:extLst>
          </p:cNvPr>
          <p:cNvSpPr txBox="1">
            <a:spLocks noChangeArrowheads="1"/>
          </p:cNvSpPr>
          <p:nvPr/>
        </p:nvSpPr>
        <p:spPr bwMode="auto">
          <a:xfrm>
            <a:off x="9819816" y="90805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1798 AD</a:t>
            </a:r>
          </a:p>
        </p:txBody>
      </p:sp>
      <p:sp>
        <p:nvSpPr>
          <p:cNvPr id="2066" name="Line 18">
            <a:extLst>
              <a:ext uri="{FF2B5EF4-FFF2-40B4-BE49-F238E27FC236}">
                <a16:creationId xmlns:a16="http://schemas.microsoft.com/office/drawing/2014/main" id="{EB894C6C-74C2-A68B-E430-FB7E1DCEFEB7}"/>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2483BE04-3EC0-F46C-BC0B-12E9CD2BAFEB}"/>
              </a:ext>
            </a:extLst>
          </p:cNvPr>
          <p:cNvSpPr txBox="1">
            <a:spLocks noChangeArrowheads="1"/>
          </p:cNvSpPr>
          <p:nvPr/>
        </p:nvSpPr>
        <p:spPr bwMode="auto">
          <a:xfrm>
            <a:off x="3952048" y="1079470"/>
            <a:ext cx="142468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a:t>
            </a:r>
          </a:p>
        </p:txBody>
      </p:sp>
      <p:sp>
        <p:nvSpPr>
          <p:cNvPr id="2068" name="Line 20">
            <a:extLst>
              <a:ext uri="{FF2B5EF4-FFF2-40B4-BE49-F238E27FC236}">
                <a16:creationId xmlns:a16="http://schemas.microsoft.com/office/drawing/2014/main" id="{6FEB47CF-3673-E955-D718-E24F64E3880E}"/>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5E7E8BF0-EB9E-7153-1467-53EE2F6D5B31}"/>
              </a:ext>
            </a:extLst>
          </p:cNvPr>
          <p:cNvSpPr txBox="1">
            <a:spLocks noChangeArrowheads="1"/>
          </p:cNvSpPr>
          <p:nvPr/>
        </p:nvSpPr>
        <p:spPr bwMode="auto">
          <a:xfrm>
            <a:off x="5820882" y="2384685"/>
            <a:ext cx="142468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2520 Years</a:t>
            </a:r>
          </a:p>
        </p:txBody>
      </p:sp>
      <p:sp>
        <p:nvSpPr>
          <p:cNvPr id="2070" name="Line 22">
            <a:extLst>
              <a:ext uri="{FF2B5EF4-FFF2-40B4-BE49-F238E27FC236}">
                <a16:creationId xmlns:a16="http://schemas.microsoft.com/office/drawing/2014/main" id="{BDCCBD66-F47D-2549-280A-3AD734BDEF83}"/>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95B8C356-60D9-1F2C-342E-28579FE75D60}"/>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B6EC372A-2757-89F0-6B53-5A008C6A5B4F}"/>
              </a:ext>
            </a:extLst>
          </p:cNvPr>
          <p:cNvSpPr txBox="1">
            <a:spLocks noChangeArrowheads="1"/>
          </p:cNvSpPr>
          <p:nvPr/>
        </p:nvSpPr>
        <p:spPr bwMode="auto">
          <a:xfrm>
            <a:off x="6888164" y="1773239"/>
            <a:ext cx="229633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(3½ Times)</a:t>
            </a:r>
          </a:p>
        </p:txBody>
      </p:sp>
      <p:sp>
        <p:nvSpPr>
          <p:cNvPr id="2073" name="Text Box 25">
            <a:extLst>
              <a:ext uri="{FF2B5EF4-FFF2-40B4-BE49-F238E27FC236}">
                <a16:creationId xmlns:a16="http://schemas.microsoft.com/office/drawing/2014/main" id="{6E18852D-B693-C082-5D9A-6E9F28A1839D}"/>
              </a:ext>
            </a:extLst>
          </p:cNvPr>
          <p:cNvSpPr txBox="1">
            <a:spLocks noChangeArrowheads="1"/>
          </p:cNvSpPr>
          <p:nvPr/>
        </p:nvSpPr>
        <p:spPr bwMode="auto">
          <a:xfrm>
            <a:off x="2446909" y="1698924"/>
            <a:ext cx="234763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a:t>
            </a:r>
            <a:r>
              <a:rPr lang="en-US" altLang="en-US" sz="1600" dirty="0">
                <a:cs typeface="Arial" panose="020B0604020202020204" pitchFamily="34" charset="0"/>
              </a:rPr>
              <a:t>½ Times)</a:t>
            </a:r>
            <a:r>
              <a:rPr lang="en-US" altLang="en-US" sz="1600" dirty="0"/>
              <a:t> </a:t>
            </a:r>
          </a:p>
        </p:txBody>
      </p:sp>
      <p:sp>
        <p:nvSpPr>
          <p:cNvPr id="2074" name="Text Box 26">
            <a:extLst>
              <a:ext uri="{FF2B5EF4-FFF2-40B4-BE49-F238E27FC236}">
                <a16:creationId xmlns:a16="http://schemas.microsoft.com/office/drawing/2014/main" id="{FD7574ED-8D0E-0F33-F227-A6C7EEB4F3D3}"/>
              </a:ext>
            </a:extLst>
          </p:cNvPr>
          <p:cNvSpPr txBox="1">
            <a:spLocks noChangeArrowheads="1"/>
          </p:cNvSpPr>
          <p:nvPr/>
        </p:nvSpPr>
        <p:spPr bwMode="auto">
          <a:xfrm>
            <a:off x="10226803" y="5535177"/>
            <a:ext cx="1414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Sanctuary </a:t>
            </a:r>
          </a:p>
          <a:p>
            <a:pPr algn="ctr"/>
            <a:r>
              <a:rPr lang="en-US" altLang="en-US" sz="2000" dirty="0"/>
              <a:t>Cleansed</a:t>
            </a:r>
          </a:p>
        </p:txBody>
      </p:sp>
      <p:sp>
        <p:nvSpPr>
          <p:cNvPr id="2075" name="Text Box 27">
            <a:extLst>
              <a:ext uri="{FF2B5EF4-FFF2-40B4-BE49-F238E27FC236}">
                <a16:creationId xmlns:a16="http://schemas.microsoft.com/office/drawing/2014/main" id="{0C6B54F2-2EDC-7A70-C2D5-506BF6AF9BEF}"/>
              </a:ext>
            </a:extLst>
          </p:cNvPr>
          <p:cNvSpPr txBox="1">
            <a:spLocks noChangeArrowheads="1"/>
          </p:cNvSpPr>
          <p:nvPr/>
        </p:nvSpPr>
        <p:spPr bwMode="auto">
          <a:xfrm>
            <a:off x="9500735" y="4365626"/>
            <a:ext cx="12255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dirty="0"/>
              <a:t>Pope taken</a:t>
            </a:r>
          </a:p>
          <a:p>
            <a:pPr algn="ctr"/>
            <a:r>
              <a:rPr lang="en-US" altLang="en-US" sz="1600" dirty="0"/>
              <a:t>Captive – Yoke Broken</a:t>
            </a:r>
          </a:p>
        </p:txBody>
      </p:sp>
      <p:sp>
        <p:nvSpPr>
          <p:cNvPr id="2076" name="Text Box 28">
            <a:extLst>
              <a:ext uri="{FF2B5EF4-FFF2-40B4-BE49-F238E27FC236}">
                <a16:creationId xmlns:a16="http://schemas.microsoft.com/office/drawing/2014/main" id="{6941DE79-DEDB-E528-F3D1-23F4B51EE318}"/>
              </a:ext>
            </a:extLst>
          </p:cNvPr>
          <p:cNvSpPr txBox="1">
            <a:spLocks noChangeArrowheads="1"/>
          </p:cNvSpPr>
          <p:nvPr/>
        </p:nvSpPr>
        <p:spPr bwMode="auto">
          <a:xfrm>
            <a:off x="2364038" y="1973412"/>
            <a:ext cx="25084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solidFill>
                  <a:schemeClr val="tx2"/>
                </a:solidFill>
              </a:rPr>
              <a:t>Israel under Pagan Rule</a:t>
            </a:r>
          </a:p>
          <a:p>
            <a:pPr algn="ctr"/>
            <a:r>
              <a:rPr lang="en-US" altLang="en-US" sz="1600" dirty="0">
                <a:solidFill>
                  <a:schemeClr val="tx2"/>
                </a:solidFill>
              </a:rPr>
              <a:t> Daily Desolator - Visible</a:t>
            </a:r>
          </a:p>
        </p:txBody>
      </p:sp>
      <p:sp>
        <p:nvSpPr>
          <p:cNvPr id="2077" name="Text Box 29">
            <a:extLst>
              <a:ext uri="{FF2B5EF4-FFF2-40B4-BE49-F238E27FC236}">
                <a16:creationId xmlns:a16="http://schemas.microsoft.com/office/drawing/2014/main" id="{0BD99CF5-818A-7242-BBB2-85C71148E789}"/>
              </a:ext>
            </a:extLst>
          </p:cNvPr>
          <p:cNvSpPr txBox="1">
            <a:spLocks noChangeArrowheads="1"/>
          </p:cNvSpPr>
          <p:nvPr/>
        </p:nvSpPr>
        <p:spPr bwMode="auto">
          <a:xfrm>
            <a:off x="7125609" y="2048165"/>
            <a:ext cx="2358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dirty="0">
                <a:solidFill>
                  <a:schemeClr val="tx2"/>
                </a:solidFill>
              </a:rPr>
              <a:t>Israel under Papal Rule</a:t>
            </a:r>
          </a:p>
          <a:p>
            <a:pPr algn="ctr"/>
            <a:r>
              <a:rPr lang="en-US" altLang="en-US" sz="1600" dirty="0">
                <a:solidFill>
                  <a:schemeClr val="tx2"/>
                </a:solidFill>
              </a:rPr>
              <a:t>Desolator - Spiritual</a:t>
            </a:r>
          </a:p>
        </p:txBody>
      </p:sp>
      <p:sp>
        <p:nvSpPr>
          <p:cNvPr id="2078" name="Line 30">
            <a:extLst>
              <a:ext uri="{FF2B5EF4-FFF2-40B4-BE49-F238E27FC236}">
                <a16:creationId xmlns:a16="http://schemas.microsoft.com/office/drawing/2014/main" id="{5CCB62EE-96C9-BDF1-C341-B781528CCED1}"/>
              </a:ext>
            </a:extLst>
          </p:cNvPr>
          <p:cNvSpPr>
            <a:spLocks noChangeShapeType="1"/>
          </p:cNvSpPr>
          <p:nvPr/>
        </p:nvSpPr>
        <p:spPr bwMode="auto">
          <a:xfrm>
            <a:off x="5519738" y="2997201"/>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CD0977B8-4BBA-7222-9079-470BF9A333CA}"/>
              </a:ext>
            </a:extLst>
          </p:cNvPr>
          <p:cNvSpPr txBox="1">
            <a:spLocks noChangeArrowheads="1"/>
          </p:cNvSpPr>
          <p:nvPr/>
        </p:nvSpPr>
        <p:spPr bwMode="auto">
          <a:xfrm>
            <a:off x="5117021" y="2636381"/>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508 AD</a:t>
            </a:r>
          </a:p>
        </p:txBody>
      </p:sp>
      <p:sp>
        <p:nvSpPr>
          <p:cNvPr id="2080" name="Line 32">
            <a:extLst>
              <a:ext uri="{FF2B5EF4-FFF2-40B4-BE49-F238E27FC236}">
                <a16:creationId xmlns:a16="http://schemas.microsoft.com/office/drawing/2014/main" id="{DA719A35-2D23-7BF1-9EFC-0D573ABE1BE8}"/>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49AB828E-F2B6-2D21-792C-A263D77AF548}"/>
              </a:ext>
            </a:extLst>
          </p:cNvPr>
          <p:cNvSpPr txBox="1">
            <a:spLocks noChangeArrowheads="1"/>
          </p:cNvSpPr>
          <p:nvPr/>
        </p:nvSpPr>
        <p:spPr bwMode="auto">
          <a:xfrm>
            <a:off x="7007226" y="2924175"/>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1290 Years</a:t>
            </a:r>
          </a:p>
        </p:txBody>
      </p:sp>
      <p:sp>
        <p:nvSpPr>
          <p:cNvPr id="2082" name="Line 34">
            <a:extLst>
              <a:ext uri="{FF2B5EF4-FFF2-40B4-BE49-F238E27FC236}">
                <a16:creationId xmlns:a16="http://schemas.microsoft.com/office/drawing/2014/main" id="{9A8ACB9A-A2C8-73E1-79A7-739625DCC844}"/>
              </a:ext>
            </a:extLst>
          </p:cNvPr>
          <p:cNvSpPr>
            <a:spLocks noChangeShapeType="1"/>
          </p:cNvSpPr>
          <p:nvPr/>
        </p:nvSpPr>
        <p:spPr bwMode="auto">
          <a:xfrm>
            <a:off x="5519739" y="3897313"/>
            <a:ext cx="5206546" cy="36512"/>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2D0CA5D9-135A-F9BD-AD0B-97BF9596F9D1}"/>
              </a:ext>
            </a:extLst>
          </p:cNvPr>
          <p:cNvSpPr txBox="1">
            <a:spLocks noChangeArrowheads="1"/>
          </p:cNvSpPr>
          <p:nvPr/>
        </p:nvSpPr>
        <p:spPr bwMode="auto">
          <a:xfrm>
            <a:off x="7104064" y="3729038"/>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1335 Years</a:t>
            </a:r>
          </a:p>
        </p:txBody>
      </p:sp>
      <p:sp>
        <p:nvSpPr>
          <p:cNvPr id="2084" name="Text Box 36">
            <a:extLst>
              <a:ext uri="{FF2B5EF4-FFF2-40B4-BE49-F238E27FC236}">
                <a16:creationId xmlns:a16="http://schemas.microsoft.com/office/drawing/2014/main" id="{5A255945-A755-0820-35CB-124D74E52735}"/>
              </a:ext>
            </a:extLst>
          </p:cNvPr>
          <p:cNvSpPr txBox="1">
            <a:spLocks noChangeArrowheads="1"/>
          </p:cNvSpPr>
          <p:nvPr/>
        </p:nvSpPr>
        <p:spPr bwMode="auto">
          <a:xfrm>
            <a:off x="4265808" y="4724401"/>
            <a:ext cx="26126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Daily taken</a:t>
            </a:r>
          </a:p>
          <a:p>
            <a:pPr algn="ctr"/>
            <a:r>
              <a:rPr lang="en-US" altLang="en-US" dirty="0"/>
              <a:t>Away/Exalted </a:t>
            </a:r>
          </a:p>
          <a:p>
            <a:pPr algn="ctr"/>
            <a:r>
              <a:rPr lang="en-US" altLang="en-US" dirty="0"/>
              <a:t>European Kings </a:t>
            </a:r>
          </a:p>
          <a:p>
            <a:pPr algn="ctr"/>
            <a:r>
              <a:rPr lang="en-US" altLang="en-US" dirty="0"/>
              <a:t>Now become the Papal</a:t>
            </a:r>
          </a:p>
          <a:p>
            <a:pPr algn="ctr"/>
            <a:r>
              <a:rPr lang="en-US" altLang="en-US" dirty="0"/>
              <a:t>Armies RH Dec 9 1851.</a:t>
            </a:r>
          </a:p>
        </p:txBody>
      </p:sp>
      <p:sp>
        <p:nvSpPr>
          <p:cNvPr id="2085" name="Text Box 37">
            <a:extLst>
              <a:ext uri="{FF2B5EF4-FFF2-40B4-BE49-F238E27FC236}">
                <a16:creationId xmlns:a16="http://schemas.microsoft.com/office/drawing/2014/main" id="{99CE6DFA-6BE2-28DA-5C6C-0FA43D35A3B7}"/>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81ED4E9E-D123-0BBB-FFBF-2EC80A34622E}"/>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Scattering and Gathering of Israel/Church</a:t>
            </a:r>
          </a:p>
        </p:txBody>
      </p:sp>
      <p:sp>
        <p:nvSpPr>
          <p:cNvPr id="2087" name="Text Box 39">
            <a:extLst>
              <a:ext uri="{FF2B5EF4-FFF2-40B4-BE49-F238E27FC236}">
                <a16:creationId xmlns:a16="http://schemas.microsoft.com/office/drawing/2014/main" id="{A6589826-66F3-2048-30EF-FCE067B1855D}"/>
              </a:ext>
            </a:extLst>
          </p:cNvPr>
          <p:cNvSpPr txBox="1">
            <a:spLocks noChangeArrowheads="1"/>
          </p:cNvSpPr>
          <p:nvPr/>
        </p:nvSpPr>
        <p:spPr bwMode="auto">
          <a:xfrm>
            <a:off x="6558959" y="1455319"/>
            <a:ext cx="36291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Times of the Gentiles Luke 21:24, Rev 11:2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2CA3-B210-9730-C12D-40848191551B}"/>
            </a:ext>
          </a:extLst>
        </p:cNvPr>
        <p:cNvGrpSpPr/>
        <p:nvPr/>
      </p:nvGrpSpPr>
      <p:grpSpPr>
        <a:xfrm>
          <a:off x="0" y="0"/>
          <a:ext cx="0" cy="0"/>
          <a:chOff x="0" y="0"/>
          <a:chExt cx="0" cy="0"/>
        </a:xfrm>
      </p:grpSpPr>
      <p:sp>
        <p:nvSpPr>
          <p:cNvPr id="2052" name="Line 4">
            <a:extLst>
              <a:ext uri="{FF2B5EF4-FFF2-40B4-BE49-F238E27FC236}">
                <a16:creationId xmlns:a16="http://schemas.microsoft.com/office/drawing/2014/main" id="{A349F038-5FAA-863B-FED6-4879CDC17576}"/>
              </a:ext>
            </a:extLst>
          </p:cNvPr>
          <p:cNvSpPr>
            <a:spLocks noChangeShapeType="1"/>
          </p:cNvSpPr>
          <p:nvPr/>
        </p:nvSpPr>
        <p:spPr bwMode="auto">
          <a:xfrm>
            <a:off x="1220111" y="3500438"/>
            <a:ext cx="960776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2053" name="Picture 5">
            <a:extLst>
              <a:ext uri="{FF2B5EF4-FFF2-40B4-BE49-F238E27FC236}">
                <a16:creationId xmlns:a16="http://schemas.microsoft.com/office/drawing/2014/main" id="{F92672B2-9292-3F2F-D6EE-BBA7AFD9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2997201"/>
            <a:ext cx="346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Line 6">
            <a:extLst>
              <a:ext uri="{FF2B5EF4-FFF2-40B4-BE49-F238E27FC236}">
                <a16:creationId xmlns:a16="http://schemas.microsoft.com/office/drawing/2014/main" id="{2E459A6A-8ADD-F34A-97F1-4F86062245C9}"/>
              </a:ext>
            </a:extLst>
          </p:cNvPr>
          <p:cNvSpPr>
            <a:spLocks noChangeShapeType="1"/>
          </p:cNvSpPr>
          <p:nvPr/>
        </p:nvSpPr>
        <p:spPr bwMode="auto">
          <a:xfrm>
            <a:off x="1220111" y="1268413"/>
            <a:ext cx="0" cy="360045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5" name="Text Box 7">
            <a:extLst>
              <a:ext uri="{FF2B5EF4-FFF2-40B4-BE49-F238E27FC236}">
                <a16:creationId xmlns:a16="http://schemas.microsoft.com/office/drawing/2014/main" id="{72DF5917-A874-97E1-9A91-CF7B0D164807}"/>
              </a:ext>
            </a:extLst>
          </p:cNvPr>
          <p:cNvSpPr txBox="1">
            <a:spLocks noChangeArrowheads="1"/>
          </p:cNvSpPr>
          <p:nvPr/>
        </p:nvSpPr>
        <p:spPr bwMode="auto">
          <a:xfrm>
            <a:off x="788312" y="738189"/>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722 BC</a:t>
            </a:r>
          </a:p>
        </p:txBody>
      </p:sp>
      <p:sp>
        <p:nvSpPr>
          <p:cNvPr id="2056" name="Text Box 8">
            <a:extLst>
              <a:ext uri="{FF2B5EF4-FFF2-40B4-BE49-F238E27FC236}">
                <a16:creationId xmlns:a16="http://schemas.microsoft.com/office/drawing/2014/main" id="{BA38DAF0-888B-BF7B-09C8-1B8CC5DE031F}"/>
              </a:ext>
            </a:extLst>
          </p:cNvPr>
          <p:cNvSpPr txBox="1">
            <a:spLocks noChangeArrowheads="1"/>
          </p:cNvSpPr>
          <p:nvPr/>
        </p:nvSpPr>
        <p:spPr bwMode="auto">
          <a:xfrm>
            <a:off x="316376" y="4993536"/>
            <a:ext cx="163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Scattered</a:t>
            </a:r>
          </a:p>
          <a:p>
            <a:pPr algn="ctr"/>
            <a:r>
              <a:rPr lang="en-US" altLang="en-US" sz="2000" dirty="0"/>
              <a:t>Source</a:t>
            </a:r>
          </a:p>
        </p:txBody>
      </p:sp>
      <p:sp>
        <p:nvSpPr>
          <p:cNvPr id="2057" name="Line 9">
            <a:extLst>
              <a:ext uri="{FF2B5EF4-FFF2-40B4-BE49-F238E27FC236}">
                <a16:creationId xmlns:a16="http://schemas.microsoft.com/office/drawing/2014/main" id="{3C8838E5-4B32-E04D-E8F5-CD7B085A99CD}"/>
              </a:ext>
            </a:extLst>
          </p:cNvPr>
          <p:cNvSpPr>
            <a:spLocks noChangeShapeType="1"/>
          </p:cNvSpPr>
          <p:nvPr/>
        </p:nvSpPr>
        <p:spPr bwMode="auto">
          <a:xfrm>
            <a:off x="1651911" y="2276476"/>
            <a:ext cx="0" cy="1655763"/>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59" name="Text Box 11">
            <a:extLst>
              <a:ext uri="{FF2B5EF4-FFF2-40B4-BE49-F238E27FC236}">
                <a16:creationId xmlns:a16="http://schemas.microsoft.com/office/drawing/2014/main" id="{0821528E-23E9-6CE1-10C4-E3F287755EB4}"/>
              </a:ext>
            </a:extLst>
          </p:cNvPr>
          <p:cNvSpPr txBox="1">
            <a:spLocks noChangeArrowheads="1"/>
          </p:cNvSpPr>
          <p:nvPr/>
        </p:nvSpPr>
        <p:spPr bwMode="auto">
          <a:xfrm>
            <a:off x="1220112" y="1916114"/>
            <a:ext cx="103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677 BC</a:t>
            </a:r>
          </a:p>
        </p:txBody>
      </p:sp>
      <p:sp>
        <p:nvSpPr>
          <p:cNvPr id="2060" name="Line 12">
            <a:extLst>
              <a:ext uri="{FF2B5EF4-FFF2-40B4-BE49-F238E27FC236}">
                <a16:creationId xmlns:a16="http://schemas.microsoft.com/office/drawing/2014/main" id="{2A99798F-05E4-5BB2-E859-CB1596BC65EC}"/>
              </a:ext>
            </a:extLst>
          </p:cNvPr>
          <p:cNvSpPr>
            <a:spLocks noChangeShapeType="1"/>
          </p:cNvSpPr>
          <p:nvPr/>
        </p:nvSpPr>
        <p:spPr bwMode="auto">
          <a:xfrm>
            <a:off x="5808663" y="1773238"/>
            <a:ext cx="0" cy="23749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1" name="Text Box 13">
            <a:extLst>
              <a:ext uri="{FF2B5EF4-FFF2-40B4-BE49-F238E27FC236}">
                <a16:creationId xmlns:a16="http://schemas.microsoft.com/office/drawing/2014/main" id="{133713F6-E56E-F1C5-8A14-82A713CD842E}"/>
              </a:ext>
            </a:extLst>
          </p:cNvPr>
          <p:cNvSpPr txBox="1">
            <a:spLocks noChangeArrowheads="1"/>
          </p:cNvSpPr>
          <p:nvPr/>
        </p:nvSpPr>
        <p:spPr bwMode="auto">
          <a:xfrm>
            <a:off x="5334289" y="1435691"/>
            <a:ext cx="1056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538 AD</a:t>
            </a:r>
          </a:p>
        </p:txBody>
      </p:sp>
      <p:sp>
        <p:nvSpPr>
          <p:cNvPr id="2062" name="Line 14">
            <a:extLst>
              <a:ext uri="{FF2B5EF4-FFF2-40B4-BE49-F238E27FC236}">
                <a16:creationId xmlns:a16="http://schemas.microsoft.com/office/drawing/2014/main" id="{425F7FB9-C715-8FAF-7357-EDCF38D6F319}"/>
              </a:ext>
            </a:extLst>
          </p:cNvPr>
          <p:cNvSpPr>
            <a:spLocks noChangeShapeType="1"/>
          </p:cNvSpPr>
          <p:nvPr/>
        </p:nvSpPr>
        <p:spPr bwMode="auto">
          <a:xfrm flipH="1">
            <a:off x="10800897" y="2205037"/>
            <a:ext cx="26982" cy="278849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3" name="Text Box 15">
            <a:extLst>
              <a:ext uri="{FF2B5EF4-FFF2-40B4-BE49-F238E27FC236}">
                <a16:creationId xmlns:a16="http://schemas.microsoft.com/office/drawing/2014/main" id="{E889B1FF-E328-5AF5-E012-6FB30D4C248F}"/>
              </a:ext>
            </a:extLst>
          </p:cNvPr>
          <p:cNvSpPr txBox="1">
            <a:spLocks noChangeArrowheads="1"/>
          </p:cNvSpPr>
          <p:nvPr/>
        </p:nvSpPr>
        <p:spPr bwMode="auto">
          <a:xfrm>
            <a:off x="10321466" y="1916114"/>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1844 AD</a:t>
            </a:r>
          </a:p>
        </p:txBody>
      </p:sp>
      <p:sp>
        <p:nvSpPr>
          <p:cNvPr id="2064" name="Line 16">
            <a:extLst>
              <a:ext uri="{FF2B5EF4-FFF2-40B4-BE49-F238E27FC236}">
                <a16:creationId xmlns:a16="http://schemas.microsoft.com/office/drawing/2014/main" id="{535D96C2-18E6-6100-3C7F-B1AF76C26CCC}"/>
              </a:ext>
            </a:extLst>
          </p:cNvPr>
          <p:cNvSpPr>
            <a:spLocks noChangeShapeType="1"/>
          </p:cNvSpPr>
          <p:nvPr/>
        </p:nvSpPr>
        <p:spPr bwMode="auto">
          <a:xfrm>
            <a:off x="10396079" y="1268414"/>
            <a:ext cx="0" cy="302418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5" name="Text Box 17">
            <a:extLst>
              <a:ext uri="{FF2B5EF4-FFF2-40B4-BE49-F238E27FC236}">
                <a16:creationId xmlns:a16="http://schemas.microsoft.com/office/drawing/2014/main" id="{0A7EBD91-3465-BA51-255E-D33E642D9650}"/>
              </a:ext>
            </a:extLst>
          </p:cNvPr>
          <p:cNvSpPr txBox="1">
            <a:spLocks noChangeArrowheads="1"/>
          </p:cNvSpPr>
          <p:nvPr/>
        </p:nvSpPr>
        <p:spPr bwMode="auto">
          <a:xfrm>
            <a:off x="9819816" y="908051"/>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1798 AD</a:t>
            </a:r>
          </a:p>
        </p:txBody>
      </p:sp>
      <p:sp>
        <p:nvSpPr>
          <p:cNvPr id="2066" name="Line 18">
            <a:extLst>
              <a:ext uri="{FF2B5EF4-FFF2-40B4-BE49-F238E27FC236}">
                <a16:creationId xmlns:a16="http://schemas.microsoft.com/office/drawing/2014/main" id="{24C6BE07-2100-5EEC-EF68-58412AFDB721}"/>
              </a:ext>
            </a:extLst>
          </p:cNvPr>
          <p:cNvSpPr>
            <a:spLocks noChangeShapeType="1"/>
          </p:cNvSpPr>
          <p:nvPr/>
        </p:nvSpPr>
        <p:spPr bwMode="auto">
          <a:xfrm>
            <a:off x="1220111" y="1412875"/>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7" name="Text Box 19">
            <a:extLst>
              <a:ext uri="{FF2B5EF4-FFF2-40B4-BE49-F238E27FC236}">
                <a16:creationId xmlns:a16="http://schemas.microsoft.com/office/drawing/2014/main" id="{3FF1E8EF-5583-DCE8-1013-93F0476763D2}"/>
              </a:ext>
            </a:extLst>
          </p:cNvPr>
          <p:cNvSpPr txBox="1">
            <a:spLocks noChangeArrowheads="1"/>
          </p:cNvSpPr>
          <p:nvPr/>
        </p:nvSpPr>
        <p:spPr bwMode="auto">
          <a:xfrm>
            <a:off x="3965455" y="1077896"/>
            <a:ext cx="419852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 – Everlasting Covenant</a:t>
            </a:r>
          </a:p>
        </p:txBody>
      </p:sp>
      <p:sp>
        <p:nvSpPr>
          <p:cNvPr id="2068" name="Line 20">
            <a:extLst>
              <a:ext uri="{FF2B5EF4-FFF2-40B4-BE49-F238E27FC236}">
                <a16:creationId xmlns:a16="http://schemas.microsoft.com/office/drawing/2014/main" id="{25142CF3-787B-F138-4393-37247FE692A2}"/>
              </a:ext>
            </a:extLst>
          </p:cNvPr>
          <p:cNvSpPr>
            <a:spLocks noChangeShapeType="1"/>
          </p:cNvSpPr>
          <p:nvPr/>
        </p:nvSpPr>
        <p:spPr bwMode="auto">
          <a:xfrm>
            <a:off x="1651911" y="2565400"/>
            <a:ext cx="91759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69" name="Text Box 21">
            <a:extLst>
              <a:ext uri="{FF2B5EF4-FFF2-40B4-BE49-F238E27FC236}">
                <a16:creationId xmlns:a16="http://schemas.microsoft.com/office/drawing/2014/main" id="{97A93C59-8F26-97E3-B391-F8A33073F7D5}"/>
              </a:ext>
            </a:extLst>
          </p:cNvPr>
          <p:cNvSpPr txBox="1">
            <a:spLocks noChangeArrowheads="1"/>
          </p:cNvSpPr>
          <p:nvPr/>
        </p:nvSpPr>
        <p:spPr bwMode="auto">
          <a:xfrm>
            <a:off x="5820882" y="2384685"/>
            <a:ext cx="419852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2520 Years – Everlasting Covenant</a:t>
            </a:r>
          </a:p>
        </p:txBody>
      </p:sp>
      <p:sp>
        <p:nvSpPr>
          <p:cNvPr id="2070" name="Line 22">
            <a:extLst>
              <a:ext uri="{FF2B5EF4-FFF2-40B4-BE49-F238E27FC236}">
                <a16:creationId xmlns:a16="http://schemas.microsoft.com/office/drawing/2014/main" id="{F92DDE59-9376-FF07-294C-4CF14357D2DE}"/>
              </a:ext>
            </a:extLst>
          </p:cNvPr>
          <p:cNvSpPr>
            <a:spLocks noChangeShapeType="1"/>
          </p:cNvSpPr>
          <p:nvPr/>
        </p:nvSpPr>
        <p:spPr bwMode="auto">
          <a:xfrm>
            <a:off x="1220111" y="1916113"/>
            <a:ext cx="465998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1" name="Line 23">
            <a:extLst>
              <a:ext uri="{FF2B5EF4-FFF2-40B4-BE49-F238E27FC236}">
                <a16:creationId xmlns:a16="http://schemas.microsoft.com/office/drawing/2014/main" id="{AFEA4C97-A2DB-74C7-3C4E-1E4326E05CBD}"/>
              </a:ext>
            </a:extLst>
          </p:cNvPr>
          <p:cNvSpPr>
            <a:spLocks noChangeShapeType="1"/>
          </p:cNvSpPr>
          <p:nvPr/>
        </p:nvSpPr>
        <p:spPr bwMode="auto">
          <a:xfrm>
            <a:off x="5808663" y="1916113"/>
            <a:ext cx="458741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2" name="Text Box 24">
            <a:extLst>
              <a:ext uri="{FF2B5EF4-FFF2-40B4-BE49-F238E27FC236}">
                <a16:creationId xmlns:a16="http://schemas.microsoft.com/office/drawing/2014/main" id="{0D37FDC1-76D5-6E62-868A-D4C763560254}"/>
              </a:ext>
            </a:extLst>
          </p:cNvPr>
          <p:cNvSpPr txBox="1">
            <a:spLocks noChangeArrowheads="1"/>
          </p:cNvSpPr>
          <p:nvPr/>
        </p:nvSpPr>
        <p:spPr bwMode="auto">
          <a:xfrm>
            <a:off x="6888164" y="1773239"/>
            <a:ext cx="229633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(3½ Times)</a:t>
            </a:r>
          </a:p>
        </p:txBody>
      </p:sp>
      <p:sp>
        <p:nvSpPr>
          <p:cNvPr id="2073" name="Text Box 25">
            <a:extLst>
              <a:ext uri="{FF2B5EF4-FFF2-40B4-BE49-F238E27FC236}">
                <a16:creationId xmlns:a16="http://schemas.microsoft.com/office/drawing/2014/main" id="{3FB0A48D-B7E4-15F8-FA7E-CB8ED2F13B18}"/>
              </a:ext>
            </a:extLst>
          </p:cNvPr>
          <p:cNvSpPr txBox="1">
            <a:spLocks noChangeArrowheads="1"/>
          </p:cNvSpPr>
          <p:nvPr/>
        </p:nvSpPr>
        <p:spPr bwMode="auto">
          <a:xfrm>
            <a:off x="2446909" y="1698924"/>
            <a:ext cx="234763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1260 Years (3</a:t>
            </a:r>
            <a:r>
              <a:rPr lang="en-US" altLang="en-US" sz="1600" dirty="0">
                <a:cs typeface="Arial" panose="020B0604020202020204" pitchFamily="34" charset="0"/>
              </a:rPr>
              <a:t>½ Times)</a:t>
            </a:r>
            <a:r>
              <a:rPr lang="en-US" altLang="en-US" sz="1600" dirty="0"/>
              <a:t> </a:t>
            </a:r>
          </a:p>
        </p:txBody>
      </p:sp>
      <p:sp>
        <p:nvSpPr>
          <p:cNvPr id="2074" name="Text Box 26">
            <a:extLst>
              <a:ext uri="{FF2B5EF4-FFF2-40B4-BE49-F238E27FC236}">
                <a16:creationId xmlns:a16="http://schemas.microsoft.com/office/drawing/2014/main" id="{1CCD18F8-0A87-A921-B9C7-1569B9679D46}"/>
              </a:ext>
            </a:extLst>
          </p:cNvPr>
          <p:cNvSpPr txBox="1">
            <a:spLocks noChangeArrowheads="1"/>
          </p:cNvSpPr>
          <p:nvPr/>
        </p:nvSpPr>
        <p:spPr bwMode="auto">
          <a:xfrm>
            <a:off x="10019404" y="4993536"/>
            <a:ext cx="14871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Church Gathered</a:t>
            </a:r>
          </a:p>
          <a:p>
            <a:pPr algn="ctr"/>
            <a:r>
              <a:rPr lang="en-US" altLang="en-US" sz="2000" dirty="0"/>
              <a:t>Channel</a:t>
            </a:r>
          </a:p>
        </p:txBody>
      </p:sp>
      <p:sp>
        <p:nvSpPr>
          <p:cNvPr id="2078" name="Line 30">
            <a:extLst>
              <a:ext uri="{FF2B5EF4-FFF2-40B4-BE49-F238E27FC236}">
                <a16:creationId xmlns:a16="http://schemas.microsoft.com/office/drawing/2014/main" id="{CDE09C8E-47F4-753D-FE24-13CC3ED135E1}"/>
              </a:ext>
            </a:extLst>
          </p:cNvPr>
          <p:cNvSpPr>
            <a:spLocks noChangeShapeType="1"/>
          </p:cNvSpPr>
          <p:nvPr/>
        </p:nvSpPr>
        <p:spPr bwMode="auto">
          <a:xfrm>
            <a:off x="5519738" y="2997201"/>
            <a:ext cx="0" cy="1101169"/>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79" name="Text Box 31">
            <a:extLst>
              <a:ext uri="{FF2B5EF4-FFF2-40B4-BE49-F238E27FC236}">
                <a16:creationId xmlns:a16="http://schemas.microsoft.com/office/drawing/2014/main" id="{D7FDED12-63E7-66FD-4ECC-B68B4B79567D}"/>
              </a:ext>
            </a:extLst>
          </p:cNvPr>
          <p:cNvSpPr txBox="1">
            <a:spLocks noChangeArrowheads="1"/>
          </p:cNvSpPr>
          <p:nvPr/>
        </p:nvSpPr>
        <p:spPr bwMode="auto">
          <a:xfrm>
            <a:off x="5117021" y="2636381"/>
            <a:ext cx="94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508 AD</a:t>
            </a:r>
          </a:p>
        </p:txBody>
      </p:sp>
      <p:sp>
        <p:nvSpPr>
          <p:cNvPr id="2080" name="Line 32">
            <a:extLst>
              <a:ext uri="{FF2B5EF4-FFF2-40B4-BE49-F238E27FC236}">
                <a16:creationId xmlns:a16="http://schemas.microsoft.com/office/drawing/2014/main" id="{C2B68B1B-A152-EDB1-CE48-807DA7B8243D}"/>
              </a:ext>
            </a:extLst>
          </p:cNvPr>
          <p:cNvSpPr>
            <a:spLocks noChangeShapeType="1"/>
          </p:cNvSpPr>
          <p:nvPr/>
        </p:nvSpPr>
        <p:spPr bwMode="auto">
          <a:xfrm>
            <a:off x="5519739" y="3141663"/>
            <a:ext cx="487634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1" name="Text Box 33">
            <a:extLst>
              <a:ext uri="{FF2B5EF4-FFF2-40B4-BE49-F238E27FC236}">
                <a16:creationId xmlns:a16="http://schemas.microsoft.com/office/drawing/2014/main" id="{0142AB28-30A6-3968-3B39-E93A7E363696}"/>
              </a:ext>
            </a:extLst>
          </p:cNvPr>
          <p:cNvSpPr txBox="1">
            <a:spLocks noChangeArrowheads="1"/>
          </p:cNvSpPr>
          <p:nvPr/>
        </p:nvSpPr>
        <p:spPr bwMode="auto">
          <a:xfrm>
            <a:off x="7007226" y="2924175"/>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1290 Years</a:t>
            </a:r>
          </a:p>
        </p:txBody>
      </p:sp>
      <p:sp>
        <p:nvSpPr>
          <p:cNvPr id="2082" name="Line 34">
            <a:extLst>
              <a:ext uri="{FF2B5EF4-FFF2-40B4-BE49-F238E27FC236}">
                <a16:creationId xmlns:a16="http://schemas.microsoft.com/office/drawing/2014/main" id="{DFCD4479-86C3-BD51-5F1C-CDDF5B33F309}"/>
              </a:ext>
            </a:extLst>
          </p:cNvPr>
          <p:cNvSpPr>
            <a:spLocks noChangeShapeType="1"/>
          </p:cNvSpPr>
          <p:nvPr/>
        </p:nvSpPr>
        <p:spPr bwMode="auto">
          <a:xfrm flipV="1">
            <a:off x="5519739" y="3859213"/>
            <a:ext cx="52002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83" name="Text Box 35">
            <a:extLst>
              <a:ext uri="{FF2B5EF4-FFF2-40B4-BE49-F238E27FC236}">
                <a16:creationId xmlns:a16="http://schemas.microsoft.com/office/drawing/2014/main" id="{9CD71035-C056-C096-2D57-C772226CCF88}"/>
              </a:ext>
            </a:extLst>
          </p:cNvPr>
          <p:cNvSpPr txBox="1">
            <a:spLocks noChangeArrowheads="1"/>
          </p:cNvSpPr>
          <p:nvPr/>
        </p:nvSpPr>
        <p:spPr bwMode="auto">
          <a:xfrm>
            <a:off x="7104064" y="3729038"/>
            <a:ext cx="129875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1335 Years</a:t>
            </a:r>
          </a:p>
        </p:txBody>
      </p:sp>
      <p:sp>
        <p:nvSpPr>
          <p:cNvPr id="2085" name="Text Box 37">
            <a:extLst>
              <a:ext uri="{FF2B5EF4-FFF2-40B4-BE49-F238E27FC236}">
                <a16:creationId xmlns:a16="http://schemas.microsoft.com/office/drawing/2014/main" id="{953E49D3-D066-47F8-C051-7ADFE33E233A}"/>
              </a:ext>
            </a:extLst>
          </p:cNvPr>
          <p:cNvSpPr txBox="1">
            <a:spLocks noChangeArrowheads="1"/>
          </p:cNvSpPr>
          <p:nvPr/>
        </p:nvSpPr>
        <p:spPr bwMode="auto">
          <a:xfrm>
            <a:off x="4532063" y="676331"/>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t>Seven Times</a:t>
            </a:r>
          </a:p>
        </p:txBody>
      </p:sp>
      <p:sp>
        <p:nvSpPr>
          <p:cNvPr id="2086" name="Text Box 38">
            <a:extLst>
              <a:ext uri="{FF2B5EF4-FFF2-40B4-BE49-F238E27FC236}">
                <a16:creationId xmlns:a16="http://schemas.microsoft.com/office/drawing/2014/main" id="{4E7441DC-5241-8D4B-4DFF-053CBA0D6976}"/>
              </a:ext>
            </a:extLst>
          </p:cNvPr>
          <p:cNvSpPr txBox="1">
            <a:spLocks noChangeArrowheads="1"/>
          </p:cNvSpPr>
          <p:nvPr/>
        </p:nvSpPr>
        <p:spPr bwMode="auto">
          <a:xfrm>
            <a:off x="2364038" y="260878"/>
            <a:ext cx="74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2520 and the Everlasting Covenant</a:t>
            </a:r>
          </a:p>
        </p:txBody>
      </p:sp>
      <p:sp>
        <p:nvSpPr>
          <p:cNvPr id="2" name="Line 18">
            <a:extLst>
              <a:ext uri="{FF2B5EF4-FFF2-40B4-BE49-F238E27FC236}">
                <a16:creationId xmlns:a16="http://schemas.microsoft.com/office/drawing/2014/main" id="{487A413D-B575-E0CA-60BC-CF0605A9C5E7}"/>
              </a:ext>
            </a:extLst>
          </p:cNvPr>
          <p:cNvSpPr>
            <a:spLocks noChangeShapeType="1"/>
          </p:cNvSpPr>
          <p:nvPr/>
        </p:nvSpPr>
        <p:spPr bwMode="auto">
          <a:xfrm>
            <a:off x="1687744" y="5501367"/>
            <a:ext cx="8425766"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Text Box 19">
            <a:extLst>
              <a:ext uri="{FF2B5EF4-FFF2-40B4-BE49-F238E27FC236}">
                <a16:creationId xmlns:a16="http://schemas.microsoft.com/office/drawing/2014/main" id="{8AE03BBE-39D8-23CB-0A4C-073954F86301}"/>
              </a:ext>
            </a:extLst>
          </p:cNvPr>
          <p:cNvSpPr txBox="1">
            <a:spLocks noChangeArrowheads="1"/>
          </p:cNvSpPr>
          <p:nvPr/>
        </p:nvSpPr>
        <p:spPr bwMode="auto">
          <a:xfrm>
            <a:off x="4674202" y="5299236"/>
            <a:ext cx="269779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Same Church</a:t>
            </a:r>
          </a:p>
        </p:txBody>
      </p:sp>
      <p:sp>
        <p:nvSpPr>
          <p:cNvPr id="5" name="TextBox 4">
            <a:extLst>
              <a:ext uri="{FF2B5EF4-FFF2-40B4-BE49-F238E27FC236}">
                <a16:creationId xmlns:a16="http://schemas.microsoft.com/office/drawing/2014/main" id="{FCBA79F0-716E-9EF5-6E65-B719C16F3ADC}"/>
              </a:ext>
            </a:extLst>
          </p:cNvPr>
          <p:cNvSpPr txBox="1"/>
          <p:nvPr/>
        </p:nvSpPr>
        <p:spPr>
          <a:xfrm>
            <a:off x="2026789" y="4102379"/>
            <a:ext cx="8095435" cy="1200329"/>
          </a:xfrm>
          <a:prstGeom prst="rect">
            <a:avLst/>
          </a:prstGeom>
          <a:noFill/>
        </p:spPr>
        <p:txBody>
          <a:bodyPr wrap="square">
            <a:spAutoFit/>
          </a:bodyPr>
          <a:lstStyle/>
          <a:p>
            <a:pPr marR="0" algn="l" rtl="0"/>
            <a:r>
              <a:rPr lang="en-GB" sz="1800" b="0" i="0" u="none" strike="noStrike" baseline="0" dirty="0">
                <a:latin typeface="Verdana" panose="020B0604030504040204" pitchFamily="34" charset="0"/>
              </a:rPr>
              <a:t>For he is not a Jew who is one outwardly, nor is circumcision that which is outward in the flesh; but he is a Jew who is one inwardly; and circumcision is that of the heart, in the Spirit, not in the letter; whose praise is not from men but from God.  </a:t>
            </a:r>
            <a:r>
              <a:rPr lang="en-AU" sz="1800" b="0" i="0" u="none" strike="noStrike" baseline="0" dirty="0">
                <a:latin typeface="Verdana" panose="020B0604030504040204" pitchFamily="34" charset="0"/>
              </a:rPr>
              <a:t>Romans 2:28-29</a:t>
            </a:r>
          </a:p>
        </p:txBody>
      </p:sp>
    </p:spTree>
    <p:extLst>
      <p:ext uri="{BB962C8B-B14F-4D97-AF65-F5344CB8AC3E}">
        <p14:creationId xmlns:p14="http://schemas.microsoft.com/office/powerpoint/2010/main" val="2282365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23925</TotalTime>
  <Words>4912</Words>
  <Application>Microsoft Office PowerPoint</Application>
  <PresentationFormat>Widescreen</PresentationFormat>
  <Paragraphs>212</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Bookman Old Style</vt:lpstr>
      <vt:lpstr>Calibri</vt:lpstr>
      <vt:lpstr>Palatino Linotype</vt:lpstr>
      <vt:lpstr>Rockwell</vt:lpstr>
      <vt:lpstr>Verdana</vt:lpstr>
      <vt:lpstr>Damask</vt:lpstr>
      <vt:lpstr>2520 and the Covenants</vt:lpstr>
      <vt:lpstr>1843 Chart</vt:lpstr>
      <vt:lpstr>Ellen White Sees Midnight Cry in Vision</vt:lpstr>
      <vt:lpstr>The Elements of the Midnight Cry</vt:lpstr>
      <vt:lpstr>Midnight Cry Samuel Snow</vt:lpstr>
      <vt:lpstr>William Miller</vt:lpstr>
      <vt:lpstr>William Miller</vt:lpstr>
      <vt:lpstr>PowerPoint Presentation</vt:lpstr>
      <vt:lpstr>PowerPoint Presentation</vt:lpstr>
      <vt:lpstr>The 2520 </vt:lpstr>
      <vt:lpstr>The longest and Last Prophetic Period</vt:lpstr>
      <vt:lpstr>What Did Miller and His Associates Proclaim?</vt:lpstr>
      <vt:lpstr>Silas Hawley Jan 10 1843</vt:lpstr>
      <vt:lpstr>Joshua Himes Responds</vt:lpstr>
      <vt:lpstr>Joshua Himes Sept 24, 1844</vt:lpstr>
      <vt:lpstr>William Miller</vt:lpstr>
      <vt:lpstr>William Miller 1842</vt:lpstr>
      <vt:lpstr>William Miller 1842</vt:lpstr>
      <vt:lpstr>Jospeh Bates</vt:lpstr>
      <vt:lpstr>The Elements of the Midnight Cry</vt:lpstr>
      <vt:lpstr>The longest and Last Prophetic Period</vt:lpstr>
      <vt:lpstr>Uriah Smith</vt:lpstr>
      <vt:lpstr>SDA Pioneers</vt:lpstr>
      <vt:lpstr>“Longest Prophetic Period” on EGW CD-ROM</vt:lpstr>
      <vt:lpstr>Uriah Smith Responds to Age to Come Theory</vt:lpstr>
      <vt:lpstr>Uriah Smith Responds to Age to Come Theory</vt:lpstr>
      <vt:lpstr>What is Age to Come?</vt:lpstr>
      <vt:lpstr>The Logic of Dispensational Covenants Against “Age to Come – J.H. Waggoner”</vt:lpstr>
      <vt:lpstr>The Logic of Dispensational Covenants Against “Age to Come” AND 2520</vt:lpstr>
      <vt:lpstr>The Logic of Dispensational Covenants Against “Age to Come” AND 2520</vt:lpstr>
      <vt:lpstr>PowerPoint Presentation</vt:lpstr>
      <vt:lpstr>The 2520 doesn’t make sense in context of False Justice and Penal Substitution</vt:lpstr>
      <vt:lpstr>Next Presentation ON 2520</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415</cp:revision>
  <dcterms:created xsi:type="dcterms:W3CDTF">2006-05-23T07:55:33Z</dcterms:created>
  <dcterms:modified xsi:type="dcterms:W3CDTF">2025-03-14T12:28:29Z</dcterms:modified>
</cp:coreProperties>
</file>