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5"/>
  </p:notesMasterIdLst>
  <p:sldIdLst>
    <p:sldId id="279" r:id="rId2"/>
    <p:sldId id="597" r:id="rId3"/>
    <p:sldId id="627" r:id="rId4"/>
    <p:sldId id="560" r:id="rId5"/>
    <p:sldId id="628" r:id="rId6"/>
    <p:sldId id="638" r:id="rId7"/>
    <p:sldId id="639" r:id="rId8"/>
    <p:sldId id="629" r:id="rId9"/>
    <p:sldId id="640" r:id="rId10"/>
    <p:sldId id="641" r:id="rId11"/>
    <p:sldId id="642" r:id="rId12"/>
    <p:sldId id="630" r:id="rId13"/>
    <p:sldId id="631" r:id="rId14"/>
    <p:sldId id="632" r:id="rId15"/>
    <p:sldId id="643" r:id="rId16"/>
    <p:sldId id="644" r:id="rId17"/>
    <p:sldId id="426" r:id="rId18"/>
    <p:sldId id="621" r:id="rId19"/>
    <p:sldId id="622" r:id="rId20"/>
    <p:sldId id="645" r:id="rId21"/>
    <p:sldId id="646" r:id="rId22"/>
    <p:sldId id="593" r:id="rId23"/>
    <p:sldId id="33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0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23</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191805" y="1191768"/>
            <a:ext cx="6717827" cy="4474463"/>
          </a:xfrm>
        </p:spPr>
        <p:txBody>
          <a:bodyPr>
            <a:noAutofit/>
          </a:bodyPr>
          <a:lstStyle/>
          <a:p>
            <a:pPr algn="ctr"/>
            <a:r>
              <a:rPr lang="en-AU" sz="4800" dirty="0">
                <a:effectLst>
                  <a:outerShdw blurRad="38100" dist="38100" dir="2700000" algn="tl">
                    <a:srgbClr val="000000">
                      <a:alpha val="43137"/>
                    </a:srgbClr>
                  </a:outerShdw>
                </a:effectLst>
              </a:rPr>
              <a:t>After the Order of Melchizedek</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B7473-5AC9-3632-9A0C-0DC5AE777B6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9A76233-C109-8D3E-5825-18A9C3468F67}"/>
              </a:ext>
            </a:extLst>
          </p:cNvPr>
          <p:cNvSpPr>
            <a:spLocks noGrp="1" noChangeArrowheads="1"/>
          </p:cNvSpPr>
          <p:nvPr>
            <p:ph type="ctrTitle"/>
          </p:nvPr>
        </p:nvSpPr>
        <p:spPr>
          <a:xfrm>
            <a:off x="1244370" y="221653"/>
            <a:ext cx="9703258" cy="743547"/>
          </a:xfrm>
        </p:spPr>
        <p:txBody>
          <a:bodyPr>
            <a:normAutofit/>
          </a:bodyPr>
          <a:lstStyle/>
          <a:p>
            <a:pPr defTabSz="1036638"/>
            <a:r>
              <a:rPr lang="en-US" altLang="en-US" sz="3200" dirty="0"/>
              <a:t>Sonship and Inheritance</a:t>
            </a:r>
          </a:p>
        </p:txBody>
      </p:sp>
      <p:sp>
        <p:nvSpPr>
          <p:cNvPr id="11267" name="Text Box 3">
            <a:extLst>
              <a:ext uri="{FF2B5EF4-FFF2-40B4-BE49-F238E27FC236}">
                <a16:creationId xmlns:a16="http://schemas.microsoft.com/office/drawing/2014/main" id="{F83232DC-5D76-74FF-2000-BA61C56D7788}"/>
              </a:ext>
            </a:extLst>
          </p:cNvPr>
          <p:cNvSpPr txBox="1">
            <a:spLocks noChangeArrowheads="1"/>
          </p:cNvSpPr>
          <p:nvPr/>
        </p:nvSpPr>
        <p:spPr bwMode="auto">
          <a:xfrm>
            <a:off x="784408" y="1223651"/>
            <a:ext cx="10623182"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The Spirit itself </a:t>
            </a:r>
            <a:r>
              <a:rPr lang="en-GB" altLang="en-US" sz="2300" dirty="0" err="1">
                <a:effectLst>
                  <a:outerShdw blurRad="38100" dist="38100" dir="2700000" algn="tl">
                    <a:srgbClr val="000000"/>
                  </a:outerShdw>
                </a:effectLst>
                <a:latin typeface="Palatino Linotype" panose="02040502050505030304" pitchFamily="18" charset="0"/>
              </a:rPr>
              <a:t>beareth</a:t>
            </a:r>
            <a:r>
              <a:rPr lang="en-GB" altLang="en-US" sz="2300" dirty="0">
                <a:effectLst>
                  <a:outerShdw blurRad="38100" dist="38100" dir="2700000" algn="tl">
                    <a:srgbClr val="000000"/>
                  </a:outerShdw>
                </a:effectLst>
                <a:latin typeface="Palatino Linotype" panose="02040502050505030304" pitchFamily="18" charset="0"/>
              </a:rPr>
              <a:t> witness with our spirit, that we are the children of God: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And if children, then heirs; heirs of God, and joint-heirs with Christ</a:t>
            </a:r>
            <a:r>
              <a:rPr lang="en-GB" altLang="en-US" sz="2300" dirty="0">
                <a:effectLst>
                  <a:outerShdw blurRad="38100" dist="38100" dir="2700000" algn="tl">
                    <a:srgbClr val="000000"/>
                  </a:outerShdw>
                </a:effectLst>
                <a:latin typeface="Palatino Linotype" panose="02040502050505030304" pitchFamily="18" charset="0"/>
              </a:rPr>
              <a:t>; if so be that we suffer with him, that we may be also glorified together. Romans 8:16-17</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Spiritual Inheritance - Sonship accepted (Invisible)</a:t>
            </a:r>
          </a:p>
          <a:p>
            <a:pPr algn="just"/>
            <a:r>
              <a:rPr lang="en-GB" altLang="en-US" sz="2300" dirty="0">
                <a:effectLst>
                  <a:outerShdw blurRad="38100" dist="38100" dir="2700000" algn="tl">
                    <a:srgbClr val="000000"/>
                  </a:outerShdw>
                </a:effectLst>
                <a:latin typeface="Palatino Linotype" panose="02040502050505030304" pitchFamily="18" charset="0"/>
              </a:rPr>
              <a:t>And he believed in the LORD; and he counted it to him for righteousness. Genesis 15:6</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Offer of Physical Inheritance (Visible)</a:t>
            </a:r>
          </a:p>
          <a:p>
            <a:pPr algn="just"/>
            <a:r>
              <a:rPr lang="en-GB" altLang="en-US" sz="2300" dirty="0">
                <a:effectLst>
                  <a:outerShdw blurRad="38100" dist="38100" dir="2700000" algn="tl">
                    <a:srgbClr val="000000"/>
                  </a:outerShdw>
                </a:effectLst>
                <a:latin typeface="Palatino Linotype" panose="02040502050505030304" pitchFamily="18" charset="0"/>
              </a:rPr>
              <a:t>And he said unto him, I am the LORD that brought thee out of Ur of the Chaldees, to give thee this land to inherit it. Genesis 15:7</a:t>
            </a:r>
          </a:p>
          <a:p>
            <a:pPr algn="just"/>
            <a:endParaRPr lang="en-GB"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46736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6899E-F61A-4ADC-80C1-3C7C92A13BF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850441A-A9EA-9985-BF2C-3FFAC51A3B38}"/>
              </a:ext>
            </a:extLst>
          </p:cNvPr>
          <p:cNvSpPr>
            <a:spLocks noGrp="1" noChangeArrowheads="1"/>
          </p:cNvSpPr>
          <p:nvPr>
            <p:ph type="ctrTitle"/>
          </p:nvPr>
        </p:nvSpPr>
        <p:spPr>
          <a:xfrm>
            <a:off x="1244370" y="221653"/>
            <a:ext cx="9703258" cy="743547"/>
          </a:xfrm>
        </p:spPr>
        <p:txBody>
          <a:bodyPr>
            <a:normAutofit/>
          </a:bodyPr>
          <a:lstStyle/>
          <a:p>
            <a:pPr defTabSz="1036638"/>
            <a:r>
              <a:rPr lang="en-US" altLang="en-US" sz="3200" dirty="0"/>
              <a:t>Abraham Saw Christ’s Day</a:t>
            </a:r>
          </a:p>
        </p:txBody>
      </p:sp>
      <p:graphicFrame>
        <p:nvGraphicFramePr>
          <p:cNvPr id="2" name="Table 1">
            <a:extLst>
              <a:ext uri="{FF2B5EF4-FFF2-40B4-BE49-F238E27FC236}">
                <a16:creationId xmlns:a16="http://schemas.microsoft.com/office/drawing/2014/main" id="{7AD9040F-1966-AAF9-1C61-C19B4B2C031D}"/>
              </a:ext>
            </a:extLst>
          </p:cNvPr>
          <p:cNvGraphicFramePr>
            <a:graphicFrameLocks noGrp="1"/>
          </p:cNvGraphicFramePr>
          <p:nvPr>
            <p:extLst>
              <p:ext uri="{D42A27DB-BD31-4B8C-83A1-F6EECF244321}">
                <p14:modId xmlns:p14="http://schemas.microsoft.com/office/powerpoint/2010/main" val="1896950196"/>
              </p:ext>
            </p:extLst>
          </p:nvPr>
        </p:nvGraphicFramePr>
        <p:xfrm>
          <a:off x="849085" y="1102051"/>
          <a:ext cx="10493828" cy="5120640"/>
        </p:xfrm>
        <a:graphic>
          <a:graphicData uri="http://schemas.openxmlformats.org/drawingml/2006/table">
            <a:tbl>
              <a:tblPr firstRow="1" bandRow="1">
                <a:tableStyleId>{5C22544A-7EE6-4342-B048-85BDC9FD1C3A}</a:tableStyleId>
              </a:tblPr>
              <a:tblGrid>
                <a:gridCol w="5246914">
                  <a:extLst>
                    <a:ext uri="{9D8B030D-6E8A-4147-A177-3AD203B41FA5}">
                      <a16:colId xmlns:a16="http://schemas.microsoft.com/office/drawing/2014/main" val="3904093745"/>
                    </a:ext>
                  </a:extLst>
                </a:gridCol>
                <a:gridCol w="5246914">
                  <a:extLst>
                    <a:ext uri="{9D8B030D-6E8A-4147-A177-3AD203B41FA5}">
                      <a16:colId xmlns:a16="http://schemas.microsoft.com/office/drawing/2014/main" val="3267082167"/>
                    </a:ext>
                  </a:extLst>
                </a:gridCol>
              </a:tblGrid>
              <a:tr h="370840">
                <a:tc>
                  <a:txBody>
                    <a:bodyPr/>
                    <a:lstStyle/>
                    <a:p>
                      <a:r>
                        <a:rPr lang="en-AU" sz="2000" dirty="0"/>
                        <a:t>Abraham</a:t>
                      </a:r>
                    </a:p>
                  </a:txBody>
                  <a:tcPr/>
                </a:tc>
                <a:tc>
                  <a:txBody>
                    <a:bodyPr/>
                    <a:lstStyle/>
                    <a:p>
                      <a:r>
                        <a:rPr lang="en-AU" sz="2000" dirty="0"/>
                        <a:t>Christ – the seed</a:t>
                      </a:r>
                    </a:p>
                  </a:txBody>
                  <a:tcPr/>
                </a:tc>
                <a:extLst>
                  <a:ext uri="{0D108BD9-81ED-4DB2-BD59-A6C34878D82A}">
                    <a16:rowId xmlns:a16="http://schemas.microsoft.com/office/drawing/2014/main" val="126854026"/>
                  </a:ext>
                </a:extLst>
              </a:tr>
              <a:tr h="370840">
                <a:tc>
                  <a:txBody>
                    <a:bodyPr/>
                    <a:lstStyle/>
                    <a:p>
                      <a:r>
                        <a:rPr lang="en-AU" sz="2000" dirty="0">
                          <a:solidFill>
                            <a:schemeClr val="bg1">
                              <a:lumMod val="50000"/>
                              <a:lumOff val="50000"/>
                            </a:schemeClr>
                          </a:solidFill>
                        </a:rPr>
                        <a:t>Gen 14:18 – Melchizedek brought bread and wine and blessed Abraham. (The Blessing)</a:t>
                      </a:r>
                    </a:p>
                  </a:txBody>
                  <a:tcPr/>
                </a:tc>
                <a:tc>
                  <a:txBody>
                    <a:bodyPr/>
                    <a:lstStyle/>
                    <a:p>
                      <a:r>
                        <a:rPr lang="en-AU" sz="2000" dirty="0">
                          <a:solidFill>
                            <a:schemeClr val="bg1">
                              <a:lumMod val="50000"/>
                              <a:lumOff val="50000"/>
                            </a:schemeClr>
                          </a:solidFill>
                        </a:rPr>
                        <a:t>Matt 3:16 – The baptism of Christ – the Spirit of God rested upon Him. </a:t>
                      </a:r>
                    </a:p>
                    <a:p>
                      <a:r>
                        <a:rPr lang="en-AU" sz="2000" dirty="0">
                          <a:solidFill>
                            <a:schemeClr val="bg1">
                              <a:lumMod val="50000"/>
                              <a:lumOff val="50000"/>
                            </a:schemeClr>
                          </a:solidFill>
                        </a:rPr>
                        <a:t>(The Blessing)</a:t>
                      </a:r>
                    </a:p>
                  </a:txBody>
                  <a:tcPr/>
                </a:tc>
                <a:extLst>
                  <a:ext uri="{0D108BD9-81ED-4DB2-BD59-A6C34878D82A}">
                    <a16:rowId xmlns:a16="http://schemas.microsoft.com/office/drawing/2014/main" val="236033135"/>
                  </a:ext>
                </a:extLst>
              </a:tr>
              <a:tr h="370840">
                <a:tc>
                  <a:txBody>
                    <a:bodyPr/>
                    <a:lstStyle/>
                    <a:p>
                      <a:r>
                        <a:rPr lang="en-AU" sz="2000" dirty="0">
                          <a:solidFill>
                            <a:schemeClr val="bg1">
                              <a:lumMod val="50000"/>
                              <a:lumOff val="50000"/>
                            </a:schemeClr>
                          </a:solidFill>
                        </a:rPr>
                        <a:t>Gen 15:1 – Fear not Abraham, I am your great reward. (I am your Father)</a:t>
                      </a:r>
                    </a:p>
                  </a:txBody>
                  <a:tcPr/>
                </a:tc>
                <a:tc>
                  <a:txBody>
                    <a:bodyPr/>
                    <a:lstStyle/>
                    <a:p>
                      <a:r>
                        <a:rPr lang="en-AU" sz="2000" dirty="0">
                          <a:solidFill>
                            <a:schemeClr val="bg1">
                              <a:lumMod val="50000"/>
                              <a:lumOff val="50000"/>
                            </a:schemeClr>
                          </a:solidFill>
                        </a:rPr>
                        <a:t>Matt 3:17 – You are my beloved Son. (I am your Father)</a:t>
                      </a:r>
                    </a:p>
                  </a:txBody>
                  <a:tcPr/>
                </a:tc>
                <a:extLst>
                  <a:ext uri="{0D108BD9-81ED-4DB2-BD59-A6C34878D82A}">
                    <a16:rowId xmlns:a16="http://schemas.microsoft.com/office/drawing/2014/main" val="1528684790"/>
                  </a:ext>
                </a:extLst>
              </a:tr>
              <a:tr h="370840">
                <a:tc>
                  <a:txBody>
                    <a:bodyPr/>
                    <a:lstStyle/>
                    <a:p>
                      <a:r>
                        <a:rPr lang="en-AU" sz="2000" dirty="0">
                          <a:solidFill>
                            <a:schemeClr val="bg1">
                              <a:lumMod val="50000"/>
                              <a:lumOff val="50000"/>
                            </a:schemeClr>
                          </a:solidFill>
                        </a:rPr>
                        <a:t>Gen 15:2 – What will you give me seeing I go childless. Presents Eliezer his servant – a reflection of himself. </a:t>
                      </a:r>
                    </a:p>
                  </a:txBody>
                  <a:tcPr/>
                </a:tc>
                <a:tc>
                  <a:txBody>
                    <a:bodyPr/>
                    <a:lstStyle/>
                    <a:p>
                      <a:r>
                        <a:rPr lang="en-AU" sz="2000" dirty="0">
                          <a:solidFill>
                            <a:schemeClr val="bg1">
                              <a:lumMod val="50000"/>
                              <a:lumOff val="50000"/>
                            </a:schemeClr>
                          </a:solidFill>
                        </a:rPr>
                        <a:t>Matt 4:3 – If you are the Son of God… do the work of a servant. Turn stones into bread.</a:t>
                      </a:r>
                    </a:p>
                  </a:txBody>
                  <a:tcPr/>
                </a:tc>
                <a:extLst>
                  <a:ext uri="{0D108BD9-81ED-4DB2-BD59-A6C34878D82A}">
                    <a16:rowId xmlns:a16="http://schemas.microsoft.com/office/drawing/2014/main" val="2168139187"/>
                  </a:ext>
                </a:extLst>
              </a:tr>
              <a:tr h="370840">
                <a:tc>
                  <a:txBody>
                    <a:bodyPr/>
                    <a:lstStyle/>
                    <a:p>
                      <a:r>
                        <a:rPr lang="en-AU" sz="2000" dirty="0">
                          <a:solidFill>
                            <a:schemeClr val="bg1">
                              <a:lumMod val="50000"/>
                              <a:lumOff val="50000"/>
                            </a:schemeClr>
                          </a:solidFill>
                        </a:rPr>
                        <a:t>Gen 15:5,6 Count the stars. (Job 38:7 – Stars are sons of God) </a:t>
                      </a:r>
                    </a:p>
                    <a:p>
                      <a:r>
                        <a:rPr lang="en-AU" sz="2000" dirty="0">
                          <a:solidFill>
                            <a:schemeClr val="bg1">
                              <a:lumMod val="50000"/>
                              <a:lumOff val="50000"/>
                            </a:schemeClr>
                          </a:solidFill>
                        </a:rPr>
                        <a:t>Abraham believed God</a:t>
                      </a:r>
                    </a:p>
                  </a:txBody>
                  <a:tcPr/>
                </a:tc>
                <a:tc>
                  <a:txBody>
                    <a:bodyPr/>
                    <a:lstStyle/>
                    <a:p>
                      <a:r>
                        <a:rPr lang="en-AU" sz="2000" dirty="0">
                          <a:solidFill>
                            <a:schemeClr val="bg1">
                              <a:lumMod val="50000"/>
                              <a:lumOff val="50000"/>
                            </a:schemeClr>
                          </a:solidFill>
                        </a:rPr>
                        <a:t>Matt 4:4 Man shall not live by bread alone but by every word of God. Christ believed God</a:t>
                      </a:r>
                    </a:p>
                  </a:txBody>
                  <a:tcPr/>
                </a:tc>
                <a:extLst>
                  <a:ext uri="{0D108BD9-81ED-4DB2-BD59-A6C34878D82A}">
                    <a16:rowId xmlns:a16="http://schemas.microsoft.com/office/drawing/2014/main" val="2097313919"/>
                  </a:ext>
                </a:extLst>
              </a:tr>
              <a:tr h="370840">
                <a:tc>
                  <a:txBody>
                    <a:bodyPr/>
                    <a:lstStyle/>
                    <a:p>
                      <a:r>
                        <a:rPr lang="en-AU" sz="2000" dirty="0"/>
                        <a:t>Gen 15:7,8 – I will give you the land (the world) How will I know that I will inherit it?</a:t>
                      </a:r>
                    </a:p>
                  </a:txBody>
                  <a:tcPr/>
                </a:tc>
                <a:tc>
                  <a:txBody>
                    <a:bodyPr/>
                    <a:lstStyle/>
                    <a:p>
                      <a:r>
                        <a:rPr lang="en-AU" sz="2000" dirty="0"/>
                        <a:t>Matt 4:8,9 I will give you all the kingdoms of the world – IF you worship me – the one who does not accept sonship.</a:t>
                      </a:r>
                    </a:p>
                  </a:txBody>
                  <a:tcPr/>
                </a:tc>
                <a:extLst>
                  <a:ext uri="{0D108BD9-81ED-4DB2-BD59-A6C34878D82A}">
                    <a16:rowId xmlns:a16="http://schemas.microsoft.com/office/drawing/2014/main" val="2694670740"/>
                  </a:ext>
                </a:extLst>
              </a:tr>
            </a:tbl>
          </a:graphicData>
        </a:graphic>
      </p:graphicFrame>
    </p:spTree>
    <p:extLst>
      <p:ext uri="{BB962C8B-B14F-4D97-AF65-F5344CB8AC3E}">
        <p14:creationId xmlns:p14="http://schemas.microsoft.com/office/powerpoint/2010/main" val="2590422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35467" y="221653"/>
            <a:ext cx="11684000" cy="743547"/>
          </a:xfrm>
        </p:spPr>
        <p:txBody>
          <a:bodyPr>
            <a:noAutofit/>
          </a:bodyPr>
          <a:lstStyle/>
          <a:p>
            <a:pPr defTabSz="1036638"/>
            <a:r>
              <a:rPr lang="en-US" altLang="en-US" sz="2600" dirty="0"/>
              <a:t>Christ Overcomes Where Abraham Stumbles</a:t>
            </a:r>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665876" y="1422013"/>
            <a:ext cx="10623182"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Then saith Jesus unto him, Get thee hence, Satan: for it is written,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Thou shalt worship the Lord thy God, and him only shalt thou serve. </a:t>
            </a:r>
            <a:r>
              <a:rPr lang="en-GB" altLang="en-US" sz="2300" dirty="0">
                <a:effectLst>
                  <a:outerShdw blurRad="38100" dist="38100" dir="2700000" algn="tl">
                    <a:srgbClr val="000000"/>
                  </a:outerShdw>
                </a:effectLst>
                <a:latin typeface="Palatino Linotype" panose="02040502050505030304" pitchFamily="18" charset="0"/>
              </a:rPr>
              <a:t>Then the devil </a:t>
            </a:r>
            <a:r>
              <a:rPr lang="en-GB" altLang="en-US" sz="2300" dirty="0" err="1">
                <a:effectLst>
                  <a:outerShdw blurRad="38100" dist="38100" dir="2700000" algn="tl">
                    <a:srgbClr val="000000"/>
                  </a:outerShdw>
                </a:effectLst>
                <a:latin typeface="Palatino Linotype" panose="02040502050505030304" pitchFamily="18" charset="0"/>
              </a:rPr>
              <a:t>leaveth</a:t>
            </a:r>
            <a:r>
              <a:rPr lang="en-GB" altLang="en-US" sz="2300" dirty="0">
                <a:effectLst>
                  <a:outerShdw blurRad="38100" dist="38100" dir="2700000" algn="tl">
                    <a:srgbClr val="000000"/>
                  </a:outerShdw>
                </a:effectLst>
                <a:latin typeface="Palatino Linotype" panose="02040502050505030304" pitchFamily="18" charset="0"/>
              </a:rPr>
              <a:t> him, and, behold, angels came and ministered unto him. Matthew 4:10-11</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And he said unto him, Take me an heifer of three years old, and a she goat of three years old, and a ram of three years old, and a turtledove, and a young pigeon. And he took unto him all these, and divided them in the midst, and laid each piece one against another: but the birds divided he not. And when the fowls came down upon the carcases, Abram drove them away. And when the sun was going down, a deep sleep fell upon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Abram; and, lo, an horror of great darkness fell upon him.</a:t>
            </a:r>
            <a:r>
              <a:rPr lang="en-GB" altLang="en-US" sz="2300" dirty="0">
                <a:effectLst>
                  <a:outerShdw blurRad="38100" dist="38100" dir="2700000" algn="tl">
                    <a:srgbClr val="000000"/>
                  </a:outerShdw>
                </a:effectLst>
                <a:latin typeface="Palatino Linotype" panose="02040502050505030304" pitchFamily="18" charset="0"/>
              </a:rPr>
              <a:t> Genesis 15:9-12</a:t>
            </a:r>
          </a:p>
        </p:txBody>
      </p:sp>
    </p:spTree>
    <p:extLst>
      <p:ext uri="{BB962C8B-B14F-4D97-AF65-F5344CB8AC3E}">
        <p14:creationId xmlns:p14="http://schemas.microsoft.com/office/powerpoint/2010/main" val="3639942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35467" y="221654"/>
            <a:ext cx="11684000" cy="533090"/>
          </a:xfrm>
        </p:spPr>
        <p:txBody>
          <a:bodyPr>
            <a:noAutofit/>
          </a:bodyPr>
          <a:lstStyle/>
          <a:p>
            <a:pPr defTabSz="1036638"/>
            <a:r>
              <a:rPr lang="en-US" altLang="en-US" sz="2600" dirty="0"/>
              <a:t>Abraham’s lack of Faith Makes Sacrifice necessary</a:t>
            </a:r>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784409" y="1208110"/>
            <a:ext cx="10623182" cy="484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altLang="en-US" sz="2200" dirty="0">
                <a:effectLst>
                  <a:outerShdw blurRad="38100" dist="38100" dir="2700000" algn="tl">
                    <a:srgbClr val="000000"/>
                  </a:outerShdw>
                </a:effectLst>
                <a:latin typeface="Palatino Linotype" panose="02040502050505030304" pitchFamily="18" charset="0"/>
              </a:rPr>
              <a:t>“Still the patriarch begged for some visible token as a confirmation of his faith and as an evidence to after-generations that God’s gracious purposes toward them would be accomplished.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The Lord condescended to enter into a covenant with His servant, employing such forms as were customary among men for the ratification of a solemn engagement. </a:t>
            </a:r>
            <a:r>
              <a:rPr lang="en-GB" altLang="en-US" sz="2200" dirty="0">
                <a:effectLst>
                  <a:outerShdw blurRad="38100" dist="38100" dir="2700000" algn="tl">
                    <a:srgbClr val="000000"/>
                  </a:outerShdw>
                </a:effectLst>
                <a:latin typeface="Palatino Linotype" panose="02040502050505030304" pitchFamily="18" charset="0"/>
              </a:rPr>
              <a:t>By divine direction, Abraham sacrificed a heifer, a she-goat, and a ram, each three years old, dividing the bodies and laying the pieces a little distance apart. To these he added a turtledove and a young pigeon, which, however, were not divided.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This being done, he reverently passed between the parts of the sacrifice, making a solemn vow to God of perpetual obedience.” </a:t>
            </a:r>
            <a:r>
              <a:rPr lang="en-GB" altLang="en-US" sz="2200" dirty="0">
                <a:effectLst>
                  <a:outerShdw blurRad="38100" dist="38100" dir="2700000" algn="tl">
                    <a:srgbClr val="000000"/>
                  </a:outerShdw>
                </a:effectLst>
                <a:latin typeface="Palatino Linotype" panose="02040502050505030304" pitchFamily="18" charset="0"/>
              </a:rPr>
              <a:t>PP 137</a:t>
            </a:r>
          </a:p>
          <a:p>
            <a:pPr marR="0" algn="just" rtl="0"/>
            <a:endParaRPr lang="en-GB" altLang="en-US" sz="2200" dirty="0">
              <a:effectLst>
                <a:outerShdw blurRad="38100" dist="38100" dir="2700000" algn="tl">
                  <a:srgbClr val="000000"/>
                </a:outerShdw>
              </a:effectLst>
              <a:latin typeface="Palatino Linotype" panose="02040502050505030304" pitchFamily="18" charset="0"/>
            </a:endParaRPr>
          </a:p>
          <a:p>
            <a:pPr marR="0" algn="just" rtl="0"/>
            <a:r>
              <a:rPr lang="en-GB" altLang="en-US" sz="2200" dirty="0">
                <a:effectLst>
                  <a:outerShdw blurRad="38100" dist="38100" dir="2700000" algn="tl">
                    <a:srgbClr val="000000"/>
                  </a:outerShdw>
                </a:effectLst>
                <a:latin typeface="Palatino Linotype" panose="02040502050505030304" pitchFamily="18" charset="0"/>
              </a:rPr>
              <a:t>“I promise to be your son and will demonstrate this by perfectly obeying you.” This pierces the heart of God. It is a rejection of sonship and it brings the horror of a great darkness. It is the crucifixion of sonship to walk this way. </a:t>
            </a:r>
          </a:p>
          <a:p>
            <a:pPr algn="just"/>
            <a:endParaRPr lang="en-GB"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05453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35467" y="221653"/>
            <a:ext cx="11684000" cy="743547"/>
          </a:xfrm>
        </p:spPr>
        <p:txBody>
          <a:bodyPr>
            <a:noAutofit/>
          </a:bodyPr>
          <a:lstStyle/>
          <a:p>
            <a:pPr defTabSz="1036638"/>
            <a:r>
              <a:rPr lang="en-US" altLang="en-US" sz="2600" dirty="0"/>
              <a:t>Without an Intercessor </a:t>
            </a:r>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784409" y="1250417"/>
            <a:ext cx="10623182"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altLang="en-US" sz="2400" dirty="0">
                <a:effectLst>
                  <a:outerShdw blurRad="38100" dist="38100" dir="2700000" algn="tl">
                    <a:srgbClr val="000000"/>
                  </a:outerShdw>
                </a:effectLst>
                <a:latin typeface="Palatino Linotype" panose="02040502050505030304" pitchFamily="18" charset="0"/>
              </a:rPr>
              <a:t>Why is Melchizedek not present to mediate the covenant that God makes with Abraham in Gen 15?</a:t>
            </a:r>
          </a:p>
          <a:p>
            <a:pPr marR="0" algn="just" rtl="0"/>
            <a:endParaRPr lang="en-GB" altLang="en-US" sz="2400" dirty="0">
              <a:effectLst>
                <a:outerShdw blurRad="38100" dist="38100" dir="2700000" algn="tl">
                  <a:srgbClr val="000000"/>
                </a:outerShdw>
              </a:effectLst>
              <a:latin typeface="Palatino Linotype" panose="02040502050505030304" pitchFamily="18" charset="0"/>
            </a:endParaRPr>
          </a:p>
          <a:p>
            <a:pPr marR="0" algn="just" rtl="0"/>
            <a:r>
              <a:rPr lang="en-GB" altLang="en-US" sz="2300" dirty="0">
                <a:effectLst>
                  <a:outerShdw blurRad="38100" dist="38100" dir="2700000" algn="tl">
                    <a:srgbClr val="000000"/>
                  </a:outerShdw>
                </a:effectLst>
                <a:latin typeface="Palatino Linotype" panose="02040502050505030304" pitchFamily="18" charset="0"/>
              </a:rPr>
              <a:t>Furthermore, he had not entered upon the possession of Canaan,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nor could he now hope for an heir, to whom the promise might be fulfilled. </a:t>
            </a:r>
            <a:r>
              <a:rPr lang="en-GB" altLang="en-US" sz="2300" dirty="0">
                <a:effectLst>
                  <a:outerShdw blurRad="38100" dist="38100" dir="2700000" algn="tl">
                    <a:srgbClr val="000000"/>
                  </a:outerShdw>
                </a:effectLst>
                <a:latin typeface="Palatino Linotype" panose="02040502050505030304" pitchFamily="18" charset="0"/>
              </a:rPr>
              <a:t>{ PP 136.2}</a:t>
            </a:r>
          </a:p>
          <a:p>
            <a:pPr marR="0" algn="just" rtl="0"/>
            <a:endParaRPr lang="en-GB" altLang="en-US" sz="2300" dirty="0">
              <a:effectLst>
                <a:outerShdw blurRad="38100" dist="38100" dir="2700000" algn="tl">
                  <a:srgbClr val="000000"/>
                </a:outerShdw>
              </a:effectLst>
              <a:latin typeface="Palatino Linotype" panose="02040502050505030304" pitchFamily="18" charset="0"/>
            </a:endParaRPr>
          </a:p>
          <a:p>
            <a:pPr marR="0" algn="just" rtl="0"/>
            <a:r>
              <a:rPr lang="en-GB" altLang="en-US" sz="2300" dirty="0">
                <a:effectLst>
                  <a:outerShdw blurRad="38100" dist="38100" dir="2700000" algn="tl">
                    <a:srgbClr val="000000"/>
                  </a:outerShdw>
                </a:effectLst>
                <a:latin typeface="Palatino Linotype" panose="02040502050505030304" pitchFamily="18" charset="0"/>
              </a:rPr>
              <a:t>Abraham could not hope for an heir if He could not believe He was an heir.</a:t>
            </a:r>
          </a:p>
          <a:p>
            <a:pPr marR="0" algn="just" rtl="0"/>
            <a:endParaRPr lang="en-GB" altLang="en-US" sz="2300" dirty="0">
              <a:effectLst>
                <a:outerShdw blurRad="38100" dist="38100" dir="2700000" algn="tl">
                  <a:srgbClr val="000000"/>
                </a:outerShdw>
              </a:effectLst>
              <a:latin typeface="Palatino Linotype" panose="02040502050505030304" pitchFamily="18" charset="0"/>
            </a:endParaRPr>
          </a:p>
          <a:p>
            <a:pPr marR="0" algn="just" rtl="0"/>
            <a:r>
              <a:rPr lang="en-GB" altLang="en-US" sz="2300" dirty="0">
                <a:effectLst>
                  <a:outerShdw blurRad="38100" dist="38100" dir="2700000" algn="tl">
                    <a:srgbClr val="000000"/>
                  </a:outerShdw>
                </a:effectLst>
                <a:latin typeface="Palatino Linotype" panose="02040502050505030304" pitchFamily="18" charset="0"/>
              </a:rPr>
              <a:t>I opened to my beloved; but my beloved had withdrawn himself, and was gone: (rejection of sonship drove Christ away) my soul failed when he </a:t>
            </a:r>
            <a:r>
              <a:rPr lang="en-GB" altLang="en-US" sz="2300" dirty="0" err="1">
                <a:effectLst>
                  <a:outerShdw blurRad="38100" dist="38100" dir="2700000" algn="tl">
                    <a:srgbClr val="000000"/>
                  </a:outerShdw>
                </a:effectLst>
                <a:latin typeface="Palatino Linotype" panose="02040502050505030304" pitchFamily="18" charset="0"/>
              </a:rPr>
              <a:t>spake</a:t>
            </a:r>
            <a:r>
              <a:rPr lang="en-GB" altLang="en-US" sz="2300" dirty="0">
                <a:effectLst>
                  <a:outerShdw blurRad="38100" dist="38100" dir="2700000" algn="tl">
                    <a:srgbClr val="000000"/>
                  </a:outerShdw>
                </a:effectLst>
                <a:latin typeface="Palatino Linotype" panose="02040502050505030304" pitchFamily="18" charset="0"/>
              </a:rPr>
              <a:t>: I sought him, but I could not find him; I called him, but he gave me no answer. Song of Solomon 5:6</a:t>
            </a:r>
          </a:p>
        </p:txBody>
      </p:sp>
    </p:spTree>
    <p:extLst>
      <p:ext uri="{BB962C8B-B14F-4D97-AF65-F5344CB8AC3E}">
        <p14:creationId xmlns:p14="http://schemas.microsoft.com/office/powerpoint/2010/main" val="3355028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4AAB8-6E3B-F86B-5A8D-7C8C0A9C4ED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4BA81A4-D312-74E8-22F1-AE66985ED8FC}"/>
              </a:ext>
            </a:extLst>
          </p:cNvPr>
          <p:cNvSpPr>
            <a:spLocks noGrp="1" noChangeArrowheads="1"/>
          </p:cNvSpPr>
          <p:nvPr>
            <p:ph type="ctrTitle"/>
          </p:nvPr>
        </p:nvSpPr>
        <p:spPr>
          <a:xfrm>
            <a:off x="1244370" y="221653"/>
            <a:ext cx="9703258" cy="743547"/>
          </a:xfrm>
        </p:spPr>
        <p:txBody>
          <a:bodyPr>
            <a:normAutofit/>
          </a:bodyPr>
          <a:lstStyle/>
          <a:p>
            <a:pPr defTabSz="1036638"/>
            <a:r>
              <a:rPr lang="en-US" altLang="en-US" sz="3200" dirty="0"/>
              <a:t>Abraham and the Shulamite</a:t>
            </a:r>
          </a:p>
        </p:txBody>
      </p:sp>
      <p:graphicFrame>
        <p:nvGraphicFramePr>
          <p:cNvPr id="2" name="Table 1">
            <a:extLst>
              <a:ext uri="{FF2B5EF4-FFF2-40B4-BE49-F238E27FC236}">
                <a16:creationId xmlns:a16="http://schemas.microsoft.com/office/drawing/2014/main" id="{14E7B217-826B-55CE-D312-A4B8971E8801}"/>
              </a:ext>
            </a:extLst>
          </p:cNvPr>
          <p:cNvGraphicFramePr>
            <a:graphicFrameLocks noGrp="1"/>
          </p:cNvGraphicFramePr>
          <p:nvPr>
            <p:extLst>
              <p:ext uri="{D42A27DB-BD31-4B8C-83A1-F6EECF244321}">
                <p14:modId xmlns:p14="http://schemas.microsoft.com/office/powerpoint/2010/main" val="1350273948"/>
              </p:ext>
            </p:extLst>
          </p:nvPr>
        </p:nvGraphicFramePr>
        <p:xfrm>
          <a:off x="849085" y="1102051"/>
          <a:ext cx="10493828" cy="5120640"/>
        </p:xfrm>
        <a:graphic>
          <a:graphicData uri="http://schemas.openxmlformats.org/drawingml/2006/table">
            <a:tbl>
              <a:tblPr firstRow="1" bandRow="1">
                <a:tableStyleId>{5C22544A-7EE6-4342-B048-85BDC9FD1C3A}</a:tableStyleId>
              </a:tblPr>
              <a:tblGrid>
                <a:gridCol w="5246914">
                  <a:extLst>
                    <a:ext uri="{9D8B030D-6E8A-4147-A177-3AD203B41FA5}">
                      <a16:colId xmlns:a16="http://schemas.microsoft.com/office/drawing/2014/main" val="3904093745"/>
                    </a:ext>
                  </a:extLst>
                </a:gridCol>
                <a:gridCol w="5246914">
                  <a:extLst>
                    <a:ext uri="{9D8B030D-6E8A-4147-A177-3AD203B41FA5}">
                      <a16:colId xmlns:a16="http://schemas.microsoft.com/office/drawing/2014/main" val="3267082167"/>
                    </a:ext>
                  </a:extLst>
                </a:gridCol>
              </a:tblGrid>
              <a:tr h="370840">
                <a:tc>
                  <a:txBody>
                    <a:bodyPr/>
                    <a:lstStyle/>
                    <a:p>
                      <a:r>
                        <a:rPr lang="en-AU" sz="2000" dirty="0"/>
                        <a:t>Abraham</a:t>
                      </a:r>
                    </a:p>
                  </a:txBody>
                  <a:tcPr/>
                </a:tc>
                <a:tc>
                  <a:txBody>
                    <a:bodyPr/>
                    <a:lstStyle/>
                    <a:p>
                      <a:r>
                        <a:rPr lang="en-AU" sz="2000" dirty="0"/>
                        <a:t>Song of Solomon</a:t>
                      </a:r>
                    </a:p>
                  </a:txBody>
                  <a:tcPr/>
                </a:tc>
                <a:extLst>
                  <a:ext uri="{0D108BD9-81ED-4DB2-BD59-A6C34878D82A}">
                    <a16:rowId xmlns:a16="http://schemas.microsoft.com/office/drawing/2014/main" val="126854026"/>
                  </a:ext>
                </a:extLst>
              </a:tr>
              <a:tr h="370840">
                <a:tc>
                  <a:txBody>
                    <a:bodyPr/>
                    <a:lstStyle/>
                    <a:p>
                      <a:r>
                        <a:rPr lang="en-AU" sz="2000" dirty="0">
                          <a:solidFill>
                            <a:schemeClr val="bg1"/>
                          </a:solidFill>
                        </a:rPr>
                        <a:t>Gen 14:15 – Abraham lost the assurance of his sonship through slaughter of the army of </a:t>
                      </a:r>
                      <a:r>
                        <a:rPr lang="en-AU" sz="2000" dirty="0" err="1">
                          <a:solidFill>
                            <a:schemeClr val="bg1"/>
                          </a:solidFill>
                        </a:rPr>
                        <a:t>Chedorlaomer</a:t>
                      </a:r>
                      <a:r>
                        <a:rPr lang="en-AU" sz="2000" dirty="0">
                          <a:solidFill>
                            <a:schemeClr val="bg1"/>
                          </a:solidFill>
                        </a:rPr>
                        <a:t>. Lost the Spirit of Christ</a:t>
                      </a:r>
                    </a:p>
                  </a:txBody>
                  <a:tcPr/>
                </a:tc>
                <a:tc>
                  <a:txBody>
                    <a:bodyPr/>
                    <a:lstStyle/>
                    <a:p>
                      <a:r>
                        <a:rPr lang="en-AU" sz="2000" dirty="0">
                          <a:solidFill>
                            <a:schemeClr val="bg1"/>
                          </a:solidFill>
                        </a:rPr>
                        <a:t>Song 1:5,6 Look not upon me for I am black. My mother’s children are angry with me. </a:t>
                      </a:r>
                    </a:p>
                  </a:txBody>
                  <a:tcPr/>
                </a:tc>
                <a:extLst>
                  <a:ext uri="{0D108BD9-81ED-4DB2-BD59-A6C34878D82A}">
                    <a16:rowId xmlns:a16="http://schemas.microsoft.com/office/drawing/2014/main" val="236033135"/>
                  </a:ext>
                </a:extLst>
              </a:tr>
              <a:tr h="370840">
                <a:tc>
                  <a:txBody>
                    <a:bodyPr/>
                    <a:lstStyle/>
                    <a:p>
                      <a:r>
                        <a:rPr lang="en-AU" sz="2000" dirty="0">
                          <a:solidFill>
                            <a:schemeClr val="bg1"/>
                          </a:solidFill>
                        </a:rPr>
                        <a:t>Gen 15:2 – What will you give me seeing I go childless. Presents Eliezer his servant – a reflection of himself</a:t>
                      </a:r>
                    </a:p>
                  </a:txBody>
                  <a:tcPr/>
                </a:tc>
                <a:tc>
                  <a:txBody>
                    <a:bodyPr/>
                    <a:lstStyle/>
                    <a:p>
                      <a:r>
                        <a:rPr lang="en-AU" sz="2000" dirty="0">
                          <a:solidFill>
                            <a:schemeClr val="bg1"/>
                          </a:solidFill>
                        </a:rPr>
                        <a:t>Song 3:1 I sought Him but found Him not. </a:t>
                      </a:r>
                    </a:p>
                  </a:txBody>
                  <a:tcPr/>
                </a:tc>
                <a:extLst>
                  <a:ext uri="{0D108BD9-81ED-4DB2-BD59-A6C34878D82A}">
                    <a16:rowId xmlns:a16="http://schemas.microsoft.com/office/drawing/2014/main" val="1528684790"/>
                  </a:ext>
                </a:extLst>
              </a:tr>
              <a:tr h="370840">
                <a:tc>
                  <a:txBody>
                    <a:bodyPr/>
                    <a:lstStyle/>
                    <a:p>
                      <a:r>
                        <a:rPr lang="en-AU" sz="2000" dirty="0">
                          <a:solidFill>
                            <a:schemeClr val="bg1"/>
                          </a:solidFill>
                        </a:rPr>
                        <a:t>Gen 15:5,6 Count the stars. (Job 38:7 – Stars are sons of God) </a:t>
                      </a:r>
                    </a:p>
                    <a:p>
                      <a:r>
                        <a:rPr lang="en-AU" sz="2000" dirty="0">
                          <a:solidFill>
                            <a:schemeClr val="bg1"/>
                          </a:solidFill>
                        </a:rPr>
                        <a:t>Abraham believed God</a:t>
                      </a:r>
                    </a:p>
                  </a:txBody>
                  <a:tcPr/>
                </a:tc>
                <a:tc>
                  <a:txBody>
                    <a:bodyPr/>
                    <a:lstStyle/>
                    <a:p>
                      <a:r>
                        <a:rPr lang="en-AU" sz="2000" dirty="0">
                          <a:solidFill>
                            <a:schemeClr val="bg1"/>
                          </a:solidFill>
                        </a:rPr>
                        <a:t>Song 5:2-4– The voice of my beloved that knocks saying open to me my love.</a:t>
                      </a:r>
                    </a:p>
                  </a:txBody>
                  <a:tcPr/>
                </a:tc>
                <a:extLst>
                  <a:ext uri="{0D108BD9-81ED-4DB2-BD59-A6C34878D82A}">
                    <a16:rowId xmlns:a16="http://schemas.microsoft.com/office/drawing/2014/main" val="2168139187"/>
                  </a:ext>
                </a:extLst>
              </a:tr>
              <a:tr h="370840">
                <a:tc>
                  <a:txBody>
                    <a:bodyPr/>
                    <a:lstStyle/>
                    <a:p>
                      <a:r>
                        <a:rPr lang="en-AU" sz="2000" dirty="0"/>
                        <a:t>Gen 15:7,8 – I will give you the land (the world) How will I know that I will inherit it?</a:t>
                      </a:r>
                    </a:p>
                  </a:txBody>
                  <a:tcPr/>
                </a:tc>
                <a:tc>
                  <a:txBody>
                    <a:bodyPr/>
                    <a:lstStyle/>
                    <a:p>
                      <a:r>
                        <a:rPr lang="en-AU" sz="2000" dirty="0">
                          <a:solidFill>
                            <a:schemeClr val="bg1"/>
                          </a:solidFill>
                        </a:rPr>
                        <a:t>Song 5:6 My beloved withdrew (because of unbelief. (1888) I sought him but could not find Him. </a:t>
                      </a:r>
                    </a:p>
                  </a:txBody>
                  <a:tcPr/>
                </a:tc>
                <a:extLst>
                  <a:ext uri="{0D108BD9-81ED-4DB2-BD59-A6C34878D82A}">
                    <a16:rowId xmlns:a16="http://schemas.microsoft.com/office/drawing/2014/main" val="2097313919"/>
                  </a:ext>
                </a:extLst>
              </a:tr>
              <a:tr h="370840">
                <a:tc>
                  <a:txBody>
                    <a:bodyPr/>
                    <a:lstStyle/>
                    <a:p>
                      <a:r>
                        <a:rPr lang="en-AU" sz="2000" dirty="0"/>
                        <a:t>Gen 15:12 – The horror of a great darkness</a:t>
                      </a:r>
                    </a:p>
                  </a:txBody>
                  <a:tcPr/>
                </a:tc>
                <a:tc>
                  <a:txBody>
                    <a:bodyPr/>
                    <a:lstStyle/>
                    <a:p>
                      <a:r>
                        <a:rPr lang="en-AU" sz="2000" dirty="0"/>
                        <a:t>Song 5:7 The watchmen smote me and wounded me, took away my veil from me. </a:t>
                      </a:r>
                    </a:p>
                  </a:txBody>
                  <a:tcPr/>
                </a:tc>
                <a:extLst>
                  <a:ext uri="{0D108BD9-81ED-4DB2-BD59-A6C34878D82A}">
                    <a16:rowId xmlns:a16="http://schemas.microsoft.com/office/drawing/2014/main" val="2694670740"/>
                  </a:ext>
                </a:extLst>
              </a:tr>
            </a:tbl>
          </a:graphicData>
        </a:graphic>
      </p:graphicFrame>
    </p:spTree>
    <p:extLst>
      <p:ext uri="{BB962C8B-B14F-4D97-AF65-F5344CB8AC3E}">
        <p14:creationId xmlns:p14="http://schemas.microsoft.com/office/powerpoint/2010/main" val="177662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BD947-4917-5430-A6B3-D2E6F77346D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1B91212-0211-7BE5-CC2A-47FBD614F601}"/>
              </a:ext>
            </a:extLst>
          </p:cNvPr>
          <p:cNvSpPr>
            <a:spLocks noGrp="1" noChangeArrowheads="1"/>
          </p:cNvSpPr>
          <p:nvPr>
            <p:ph type="ctrTitle"/>
          </p:nvPr>
        </p:nvSpPr>
        <p:spPr>
          <a:xfrm>
            <a:off x="1244370" y="221653"/>
            <a:ext cx="9703258" cy="743547"/>
          </a:xfrm>
        </p:spPr>
        <p:txBody>
          <a:bodyPr>
            <a:normAutofit/>
          </a:bodyPr>
          <a:lstStyle/>
          <a:p>
            <a:pPr defTabSz="1036638"/>
            <a:r>
              <a:rPr lang="en-US" altLang="en-US" sz="3200" dirty="0"/>
              <a:t>Abraham and Christ</a:t>
            </a:r>
          </a:p>
        </p:txBody>
      </p:sp>
      <p:graphicFrame>
        <p:nvGraphicFramePr>
          <p:cNvPr id="2" name="Table 1">
            <a:extLst>
              <a:ext uri="{FF2B5EF4-FFF2-40B4-BE49-F238E27FC236}">
                <a16:creationId xmlns:a16="http://schemas.microsoft.com/office/drawing/2014/main" id="{D8FDB1D4-D342-AAEF-C5EB-38A010F62820}"/>
              </a:ext>
            </a:extLst>
          </p:cNvPr>
          <p:cNvGraphicFramePr>
            <a:graphicFrameLocks noGrp="1"/>
          </p:cNvGraphicFramePr>
          <p:nvPr>
            <p:extLst>
              <p:ext uri="{D42A27DB-BD31-4B8C-83A1-F6EECF244321}">
                <p14:modId xmlns:p14="http://schemas.microsoft.com/office/powerpoint/2010/main" val="660321594"/>
              </p:ext>
            </p:extLst>
          </p:nvPr>
        </p:nvGraphicFramePr>
        <p:xfrm>
          <a:off x="849085" y="1900337"/>
          <a:ext cx="10493828" cy="2316480"/>
        </p:xfrm>
        <a:graphic>
          <a:graphicData uri="http://schemas.openxmlformats.org/drawingml/2006/table">
            <a:tbl>
              <a:tblPr firstRow="1" bandRow="1">
                <a:tableStyleId>{5C22544A-7EE6-4342-B048-85BDC9FD1C3A}</a:tableStyleId>
              </a:tblPr>
              <a:tblGrid>
                <a:gridCol w="5246914">
                  <a:extLst>
                    <a:ext uri="{9D8B030D-6E8A-4147-A177-3AD203B41FA5}">
                      <a16:colId xmlns:a16="http://schemas.microsoft.com/office/drawing/2014/main" val="3904093745"/>
                    </a:ext>
                  </a:extLst>
                </a:gridCol>
                <a:gridCol w="5246914">
                  <a:extLst>
                    <a:ext uri="{9D8B030D-6E8A-4147-A177-3AD203B41FA5}">
                      <a16:colId xmlns:a16="http://schemas.microsoft.com/office/drawing/2014/main" val="3267082167"/>
                    </a:ext>
                  </a:extLst>
                </a:gridCol>
              </a:tblGrid>
              <a:tr h="370840">
                <a:tc>
                  <a:txBody>
                    <a:bodyPr/>
                    <a:lstStyle/>
                    <a:p>
                      <a:r>
                        <a:rPr lang="en-AU" sz="2000" dirty="0"/>
                        <a:t>Abraham</a:t>
                      </a:r>
                    </a:p>
                  </a:txBody>
                  <a:tcPr/>
                </a:tc>
                <a:tc>
                  <a:txBody>
                    <a:bodyPr/>
                    <a:lstStyle/>
                    <a:p>
                      <a:r>
                        <a:rPr lang="en-AU" sz="2000" dirty="0"/>
                        <a:t>Christ</a:t>
                      </a:r>
                    </a:p>
                  </a:txBody>
                  <a:tcPr/>
                </a:tc>
                <a:extLst>
                  <a:ext uri="{0D108BD9-81ED-4DB2-BD59-A6C34878D82A}">
                    <a16:rowId xmlns:a16="http://schemas.microsoft.com/office/drawing/2014/main" val="126854026"/>
                  </a:ext>
                </a:extLst>
              </a:tr>
              <a:tr h="370840">
                <a:tc>
                  <a:txBody>
                    <a:bodyPr/>
                    <a:lstStyle/>
                    <a:p>
                      <a:r>
                        <a:rPr lang="en-GB" sz="2000" dirty="0">
                          <a:solidFill>
                            <a:schemeClr val="bg1"/>
                          </a:solidFill>
                        </a:rPr>
                        <a:t>And he said unto Abram, Know of a surety that thy seed shall be a stranger in a land that is not theirs, and shall serve them; and they shall afflict them four hundred years;  Genesis 15:13</a:t>
                      </a:r>
                    </a:p>
                  </a:txBody>
                  <a:tcPr/>
                </a:tc>
                <a:tc>
                  <a:txBody>
                    <a:bodyPr/>
                    <a:lstStyle/>
                    <a:p>
                      <a:r>
                        <a:rPr lang="en-GB" sz="2000" dirty="0">
                          <a:solidFill>
                            <a:schemeClr val="bg1"/>
                          </a:solidFill>
                        </a:rPr>
                        <a:t>2Co_11:24  Of the Jews </a:t>
                      </a:r>
                      <a:r>
                        <a:rPr lang="en-GB" sz="2000" b="1" dirty="0">
                          <a:solidFill>
                            <a:schemeClr val="bg1"/>
                          </a:solidFill>
                        </a:rPr>
                        <a:t>five times </a:t>
                      </a:r>
                      <a:r>
                        <a:rPr lang="en-GB" sz="2000" dirty="0">
                          <a:solidFill>
                            <a:schemeClr val="bg1"/>
                          </a:solidFill>
                        </a:rPr>
                        <a:t>received I forty stripes save one. Paul was crucified with Christ. </a:t>
                      </a:r>
                    </a:p>
                    <a:p>
                      <a:endParaRPr lang="en-GB" sz="2000" dirty="0">
                        <a:solidFill>
                          <a:schemeClr val="bg1"/>
                        </a:solidFill>
                      </a:endParaRPr>
                    </a:p>
                    <a:p>
                      <a:r>
                        <a:rPr lang="en-GB" sz="2000" dirty="0">
                          <a:solidFill>
                            <a:schemeClr val="bg1"/>
                          </a:solidFill>
                        </a:rPr>
                        <a:t>5 times the affliction 5x400 years = 2000 Years. </a:t>
                      </a:r>
                      <a:endParaRPr lang="en-AU" sz="2000" dirty="0">
                        <a:solidFill>
                          <a:schemeClr val="bg1"/>
                        </a:solidFill>
                      </a:endParaRPr>
                    </a:p>
                  </a:txBody>
                  <a:tcPr/>
                </a:tc>
                <a:extLst>
                  <a:ext uri="{0D108BD9-81ED-4DB2-BD59-A6C34878D82A}">
                    <a16:rowId xmlns:a16="http://schemas.microsoft.com/office/drawing/2014/main" val="236033135"/>
                  </a:ext>
                </a:extLst>
              </a:tr>
            </a:tbl>
          </a:graphicData>
        </a:graphic>
      </p:graphicFrame>
    </p:spTree>
    <p:extLst>
      <p:ext uri="{BB962C8B-B14F-4D97-AF65-F5344CB8AC3E}">
        <p14:creationId xmlns:p14="http://schemas.microsoft.com/office/powerpoint/2010/main" val="1523509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B7960-CDB4-6BD4-E488-8FC2970850B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138A627-66AD-61AE-D26E-4D957428F6CB}"/>
              </a:ext>
            </a:extLst>
          </p:cNvPr>
          <p:cNvSpPr>
            <a:spLocks noGrp="1" noChangeArrowheads="1"/>
          </p:cNvSpPr>
          <p:nvPr>
            <p:ph type="ctrTitle"/>
          </p:nvPr>
        </p:nvSpPr>
        <p:spPr>
          <a:xfrm>
            <a:off x="1547907" y="559602"/>
            <a:ext cx="8810007" cy="628459"/>
          </a:xfrm>
        </p:spPr>
        <p:txBody>
          <a:bodyPr>
            <a:noAutofit/>
          </a:bodyPr>
          <a:lstStyle/>
          <a:p>
            <a:pPr defTabSz="1036638"/>
            <a:r>
              <a:rPr lang="en-GB" altLang="en-US" sz="2800" dirty="0"/>
              <a:t>Without an Intercessor – The going down of the Sun</a:t>
            </a:r>
            <a:endParaRPr lang="en-US" altLang="en-US" sz="2800" dirty="0"/>
          </a:p>
        </p:txBody>
      </p:sp>
      <p:sp>
        <p:nvSpPr>
          <p:cNvPr id="11267" name="Text Box 3">
            <a:extLst>
              <a:ext uri="{FF2B5EF4-FFF2-40B4-BE49-F238E27FC236}">
                <a16:creationId xmlns:a16="http://schemas.microsoft.com/office/drawing/2014/main" id="{5B69C44A-1EB7-CF17-7CA1-EAB2CBE3BCBD}"/>
              </a:ext>
            </a:extLst>
          </p:cNvPr>
          <p:cNvSpPr txBox="1">
            <a:spLocks noChangeArrowheads="1"/>
          </p:cNvSpPr>
          <p:nvPr/>
        </p:nvSpPr>
        <p:spPr bwMode="auto">
          <a:xfrm>
            <a:off x="1005560" y="1588867"/>
            <a:ext cx="10180879"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000" b="0" i="0" u="none" strike="noStrike" baseline="0" dirty="0">
                <a:latin typeface="Palatino Linotype" panose="02040502050505030304" pitchFamily="18" charset="0"/>
              </a:rPr>
              <a:t>Watchful and steadfast, he remained beside the carcasses till the going down of the sun, to guard them from being defiled or devoured by birds of prey. </a:t>
            </a:r>
            <a:r>
              <a:rPr lang="en-GB" sz="2000" b="0" i="0" u="none" strike="noStrike" baseline="0" dirty="0">
                <a:solidFill>
                  <a:srgbClr val="92D050"/>
                </a:solidFill>
                <a:latin typeface="Palatino Linotype" panose="02040502050505030304" pitchFamily="18" charset="0"/>
              </a:rPr>
              <a:t>About sunset he sank into a deep sleep</a:t>
            </a:r>
            <a:r>
              <a:rPr lang="en-GB" sz="2000" b="0" i="0" u="none" strike="noStrike" baseline="0" dirty="0">
                <a:latin typeface="Palatino Linotype" panose="02040502050505030304" pitchFamily="18" charset="0"/>
              </a:rPr>
              <a:t>; and, “lo, a horror of great darkness fell upon him.” And the voice of God was heard, bidding him not to expect immediate possession of the Promised Land, and pointing forward to the sufferings of his posterity before their establishment in Canaan. </a:t>
            </a:r>
            <a:r>
              <a:rPr lang="en-GB" sz="2000" b="0" i="0" u="none" strike="noStrike" baseline="0" dirty="0">
                <a:solidFill>
                  <a:srgbClr val="92D050"/>
                </a:solidFill>
                <a:latin typeface="Palatino Linotype" panose="02040502050505030304" pitchFamily="18" charset="0"/>
              </a:rPr>
              <a:t>The plan of redemption was here opened to him, in the death of Christ, the great sacrifice, and His coming in glory. Abraham saw also the earth restored to its Eden beauty, to be given him for an everlasting possession, as the final and complete </a:t>
            </a:r>
            <a:r>
              <a:rPr lang="en-GB" sz="2000" b="0" i="0" u="none" strike="noStrike" baseline="0" dirty="0" err="1">
                <a:solidFill>
                  <a:srgbClr val="92D050"/>
                </a:solidFill>
                <a:latin typeface="Palatino Linotype" panose="02040502050505030304" pitchFamily="18" charset="0"/>
              </a:rPr>
              <a:t>fulfillment</a:t>
            </a:r>
            <a:r>
              <a:rPr lang="en-GB" sz="2000" b="0" i="0" u="none" strike="noStrike" baseline="0" dirty="0">
                <a:solidFill>
                  <a:srgbClr val="92D050"/>
                </a:solidFill>
                <a:latin typeface="Palatino Linotype" panose="02040502050505030304" pitchFamily="18" charset="0"/>
              </a:rPr>
              <a:t> of the promise.</a:t>
            </a:r>
            <a:r>
              <a:rPr lang="en-GB" sz="2000" b="0" i="0" u="none" strike="noStrike" baseline="0" dirty="0">
                <a:latin typeface="Palatino Linotype" panose="02040502050505030304" pitchFamily="18" charset="0"/>
              </a:rPr>
              <a:t> { PP 137.1} </a:t>
            </a:r>
          </a:p>
          <a:p>
            <a:pPr marR="0" algn="just" rtl="0"/>
            <a:endParaRPr lang="en-GB" sz="2000" dirty="0">
              <a:latin typeface="Palatino Linotype" panose="02040502050505030304" pitchFamily="18" charset="0"/>
            </a:endParaRPr>
          </a:p>
          <a:p>
            <a:pPr marR="0" algn="just" rtl="0"/>
            <a:r>
              <a:rPr lang="en-GB" sz="2000" b="0" i="0" u="none" strike="noStrike" baseline="0" dirty="0">
                <a:latin typeface="Palatino Linotype" panose="02040502050505030304" pitchFamily="18" charset="0"/>
              </a:rPr>
              <a:t>It was morning; </a:t>
            </a:r>
            <a:r>
              <a:rPr lang="en-GB" sz="2000" i="0" u="none" strike="noStrike" baseline="0" dirty="0">
                <a:solidFill>
                  <a:srgbClr val="92D050"/>
                </a:solidFill>
                <a:latin typeface="Palatino Linotype" panose="02040502050505030304" pitchFamily="18" charset="0"/>
              </a:rPr>
              <a:t>the sun had just risen above the Mount of Olives</a:t>
            </a:r>
            <a:r>
              <a:rPr lang="en-GB" sz="2000" b="0" i="0" u="none" strike="noStrike" baseline="0" dirty="0">
                <a:latin typeface="Palatino Linotype" panose="02040502050505030304" pitchFamily="18" charset="0"/>
              </a:rPr>
              <a:t>, and its rays fell with dazzling brightness on the marble palaces, and lighted up the gold of the temple walls, </a:t>
            </a:r>
            <a:r>
              <a:rPr lang="en-GB" sz="2000" b="0" i="0" u="none" strike="noStrike" baseline="0" dirty="0">
                <a:solidFill>
                  <a:srgbClr val="92D050"/>
                </a:solidFill>
                <a:latin typeface="Palatino Linotype" panose="02040502050505030304" pitchFamily="18" charset="0"/>
              </a:rPr>
              <a:t>when Jesus, pointing to it, said, “I am the light of the world.” </a:t>
            </a:r>
            <a:r>
              <a:rPr lang="en-GB" sz="2000" b="0" i="0" u="none" strike="noStrike" baseline="0" dirty="0">
                <a:latin typeface="Palatino Linotype" panose="02040502050505030304" pitchFamily="18" charset="0"/>
              </a:rPr>
              <a:t>{ DA 463.4} </a:t>
            </a:r>
            <a:endParaRPr lang="en-AU" sz="20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196411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B7960-CDB4-6BD4-E488-8FC2970850B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138A627-66AD-61AE-D26E-4D957428F6CB}"/>
              </a:ext>
            </a:extLst>
          </p:cNvPr>
          <p:cNvSpPr>
            <a:spLocks noGrp="1" noChangeArrowheads="1"/>
          </p:cNvSpPr>
          <p:nvPr>
            <p:ph type="ctrTitle"/>
          </p:nvPr>
        </p:nvSpPr>
        <p:spPr>
          <a:xfrm>
            <a:off x="1030677" y="367777"/>
            <a:ext cx="9844467" cy="628459"/>
          </a:xfrm>
        </p:spPr>
        <p:txBody>
          <a:bodyPr>
            <a:noAutofit/>
          </a:bodyPr>
          <a:lstStyle/>
          <a:p>
            <a:pPr defTabSz="1036638"/>
            <a:r>
              <a:rPr lang="en-GB" altLang="en-US" sz="2800" dirty="0"/>
              <a:t>The Connection Restored at The Baptism</a:t>
            </a:r>
            <a:endParaRPr lang="en-US" altLang="en-US" sz="2800" dirty="0"/>
          </a:p>
        </p:txBody>
      </p:sp>
      <p:sp>
        <p:nvSpPr>
          <p:cNvPr id="11267" name="Text Box 3">
            <a:extLst>
              <a:ext uri="{FF2B5EF4-FFF2-40B4-BE49-F238E27FC236}">
                <a16:creationId xmlns:a16="http://schemas.microsoft.com/office/drawing/2014/main" id="{5B69C44A-1EB7-CF17-7CA1-EAB2CBE3BCBD}"/>
              </a:ext>
            </a:extLst>
          </p:cNvPr>
          <p:cNvSpPr txBox="1">
            <a:spLocks noChangeArrowheads="1"/>
          </p:cNvSpPr>
          <p:nvPr/>
        </p:nvSpPr>
        <p:spPr bwMode="auto">
          <a:xfrm>
            <a:off x="766391" y="1171287"/>
            <a:ext cx="1065921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700"/>
              </a:spcAft>
            </a:pPr>
            <a:r>
              <a:rPr lang="en-GB" altLang="en-US" sz="2400" dirty="0">
                <a:latin typeface="Palatino Linotype" panose="02040502050505030304" pitchFamily="18" charset="0"/>
              </a:rPr>
              <a:t>And the word that was spoken to Jesus at the Jordan, “This is My beloved Son, in whom I am well pleased,” embraces humanity. God spoke to Jesus as our representative. With all our sins and weaknesses, we are not cast aside as worthless. “He hath made us accepted in the Beloved.” Ephesians 1:6</a:t>
            </a:r>
            <a:r>
              <a:rPr lang="en-GB" altLang="en-US" sz="2400" dirty="0">
                <a:solidFill>
                  <a:srgbClr val="FFFF00"/>
                </a:solidFill>
                <a:latin typeface="Palatino Linotype" panose="02040502050505030304" pitchFamily="18" charset="0"/>
              </a:rPr>
              <a:t>. </a:t>
            </a:r>
            <a:r>
              <a:rPr lang="en-GB" altLang="en-US" sz="2400" dirty="0">
                <a:solidFill>
                  <a:srgbClr val="92D050"/>
                </a:solidFill>
                <a:latin typeface="Palatino Linotype" panose="02040502050505030304" pitchFamily="18" charset="0"/>
              </a:rPr>
              <a:t>The glory that rested upon Christ is a pledge of the love of God for us</a:t>
            </a:r>
            <a:r>
              <a:rPr lang="en-GB" altLang="en-US" sz="2400" dirty="0">
                <a:solidFill>
                  <a:srgbClr val="FFFF00"/>
                </a:solidFill>
                <a:latin typeface="Palatino Linotype" panose="02040502050505030304" pitchFamily="18" charset="0"/>
              </a:rPr>
              <a:t>. </a:t>
            </a:r>
            <a:r>
              <a:rPr lang="en-GB" altLang="en-US" sz="2400" dirty="0">
                <a:latin typeface="Palatino Linotype" panose="02040502050505030304" pitchFamily="18" charset="0"/>
              </a:rPr>
              <a:t>It tells us of the power of prayer,—how the human voice may reach the ear of God, and our petitions find acceptance in the courts of heaven.</a:t>
            </a:r>
            <a:r>
              <a:rPr lang="en-GB" altLang="en-US" sz="2400" dirty="0">
                <a:solidFill>
                  <a:srgbClr val="FFFF00"/>
                </a:solidFill>
                <a:latin typeface="Palatino Linotype" panose="02040502050505030304" pitchFamily="18" charset="0"/>
              </a:rPr>
              <a:t> </a:t>
            </a:r>
            <a:r>
              <a:rPr lang="en-GB" altLang="en-US" sz="2400" dirty="0">
                <a:solidFill>
                  <a:srgbClr val="92D050"/>
                </a:solidFill>
                <a:latin typeface="Palatino Linotype" panose="02040502050505030304" pitchFamily="18" charset="0"/>
              </a:rPr>
              <a:t>By sin, earth was cut off from heaven, and alienated from its communion; but Jesus has connected it again with the sphere of glory. </a:t>
            </a:r>
            <a:r>
              <a:rPr lang="en-GB" altLang="en-US" sz="2400" dirty="0">
                <a:latin typeface="Palatino Linotype" panose="02040502050505030304" pitchFamily="18" charset="0"/>
              </a:rPr>
              <a:t>His love has encircled man, and reached the highest heaven. The light which fell from the open portals upon the head of our Saviour will fall upon us as we pray for help to resist temptation. </a:t>
            </a:r>
            <a:r>
              <a:rPr lang="en-GB" altLang="en-US" sz="2400" dirty="0">
                <a:solidFill>
                  <a:srgbClr val="92D050"/>
                </a:solidFill>
                <a:latin typeface="Palatino Linotype" panose="02040502050505030304" pitchFamily="18" charset="0"/>
              </a:rPr>
              <a:t>The voice which spoke to Jesus says to every believing soul, This is My beloved child, in whom I am well pleased.</a:t>
            </a:r>
            <a:r>
              <a:rPr lang="en-GB" altLang="en-US" sz="2400" dirty="0">
                <a:solidFill>
                  <a:srgbClr val="FFFF00"/>
                </a:solidFill>
                <a:latin typeface="Palatino Linotype" panose="02040502050505030304" pitchFamily="18" charset="0"/>
              </a:rPr>
              <a:t> { DA 113.1} </a:t>
            </a:r>
          </a:p>
        </p:txBody>
      </p:sp>
    </p:spTree>
    <p:extLst>
      <p:ext uri="{BB962C8B-B14F-4D97-AF65-F5344CB8AC3E}">
        <p14:creationId xmlns:p14="http://schemas.microsoft.com/office/powerpoint/2010/main" val="4112956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B7960-CDB4-6BD4-E488-8FC2970850B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138A627-66AD-61AE-D26E-4D957428F6CB}"/>
              </a:ext>
            </a:extLst>
          </p:cNvPr>
          <p:cNvSpPr>
            <a:spLocks noGrp="1" noChangeArrowheads="1"/>
          </p:cNvSpPr>
          <p:nvPr>
            <p:ph type="ctrTitle"/>
          </p:nvPr>
        </p:nvSpPr>
        <p:spPr>
          <a:xfrm>
            <a:off x="373836" y="503702"/>
            <a:ext cx="11158150" cy="628459"/>
          </a:xfrm>
        </p:spPr>
        <p:txBody>
          <a:bodyPr>
            <a:noAutofit/>
          </a:bodyPr>
          <a:lstStyle/>
          <a:p>
            <a:pPr defTabSz="1036638"/>
            <a:r>
              <a:rPr lang="en-GB" altLang="en-US" sz="2800" dirty="0"/>
              <a:t>This is the WAY – This is the Path – This is the Key</a:t>
            </a:r>
            <a:endParaRPr lang="en-US" altLang="en-US" sz="2800" dirty="0"/>
          </a:p>
        </p:txBody>
      </p:sp>
      <p:sp>
        <p:nvSpPr>
          <p:cNvPr id="11267" name="Text Box 3">
            <a:extLst>
              <a:ext uri="{FF2B5EF4-FFF2-40B4-BE49-F238E27FC236}">
                <a16:creationId xmlns:a16="http://schemas.microsoft.com/office/drawing/2014/main" id="{5B69C44A-1EB7-CF17-7CA1-EAB2CBE3BCBD}"/>
              </a:ext>
            </a:extLst>
          </p:cNvPr>
          <p:cNvSpPr txBox="1">
            <a:spLocks noChangeArrowheads="1"/>
          </p:cNvSpPr>
          <p:nvPr/>
        </p:nvSpPr>
        <p:spPr bwMode="auto">
          <a:xfrm>
            <a:off x="862472" y="1813838"/>
            <a:ext cx="1018087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700"/>
              </a:spcAft>
            </a:pPr>
            <a:r>
              <a:rPr lang="en-GB" altLang="en-US" sz="2400" dirty="0">
                <a:latin typeface="Palatino Linotype" panose="02040502050505030304" pitchFamily="18" charset="0"/>
              </a:rPr>
              <a:t>“Beloved, now are we the sons of God, and it doth not yet appear what we shall be: but we know that, when He shall appear, we shall be like Him; for we shall see Him as He is.” 1 John 3:2. </a:t>
            </a:r>
            <a:r>
              <a:rPr lang="en-GB" altLang="en-US" sz="2400" dirty="0">
                <a:solidFill>
                  <a:srgbClr val="92D050"/>
                </a:solidFill>
                <a:latin typeface="Palatino Linotype" panose="02040502050505030304" pitchFamily="18" charset="0"/>
              </a:rPr>
              <a:t>Our Redeemer has opened the way so that the most sinful, the most needy, the most oppressed and despised, may find access to the Father. </a:t>
            </a:r>
            <a:r>
              <a:rPr lang="en-GB" altLang="en-US" sz="2400" dirty="0">
                <a:latin typeface="Palatino Linotype" panose="02040502050505030304" pitchFamily="18" charset="0"/>
              </a:rPr>
              <a:t>DA 113.2</a:t>
            </a:r>
          </a:p>
        </p:txBody>
      </p:sp>
    </p:spTree>
    <p:extLst>
      <p:ext uri="{BB962C8B-B14F-4D97-AF65-F5344CB8AC3E}">
        <p14:creationId xmlns:p14="http://schemas.microsoft.com/office/powerpoint/2010/main" val="157457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5225-A3F6-3D44-8CA9-EE327B5FCD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E10E3A-788C-13F8-6082-7B4C16C39F1A}"/>
              </a:ext>
            </a:extLst>
          </p:cNvPr>
          <p:cNvSpPr>
            <a:spLocks noGrp="1" noChangeArrowheads="1"/>
          </p:cNvSpPr>
          <p:nvPr>
            <p:ph type="ctrTitle"/>
          </p:nvPr>
        </p:nvSpPr>
        <p:spPr>
          <a:xfrm>
            <a:off x="1562591" y="424255"/>
            <a:ext cx="9066818" cy="633765"/>
          </a:xfrm>
        </p:spPr>
        <p:txBody>
          <a:bodyPr>
            <a:normAutofit/>
          </a:bodyPr>
          <a:lstStyle/>
          <a:p>
            <a:pPr defTabSz="1036638"/>
            <a:r>
              <a:rPr lang="en-GB" altLang="en-US" sz="3200" dirty="0">
                <a:effectLst>
                  <a:outerShdw blurRad="38100" dist="38100" dir="2700000" algn="tl">
                    <a:srgbClr val="000000"/>
                  </a:outerShdw>
                </a:effectLst>
                <a:latin typeface="+mn-lt"/>
              </a:rPr>
              <a:t>Melchizedek</a:t>
            </a:r>
            <a:endParaRPr lang="en-US" altLang="en-US" sz="3200" dirty="0">
              <a:latin typeface="+mn-lt"/>
            </a:endParaRPr>
          </a:p>
        </p:txBody>
      </p:sp>
      <p:sp>
        <p:nvSpPr>
          <p:cNvPr id="11267" name="Text Box 3">
            <a:extLst>
              <a:ext uri="{FF2B5EF4-FFF2-40B4-BE49-F238E27FC236}">
                <a16:creationId xmlns:a16="http://schemas.microsoft.com/office/drawing/2014/main" id="{4F2EDEC5-BFA8-C7A6-A806-D2F5E53E5C7E}"/>
              </a:ext>
            </a:extLst>
          </p:cNvPr>
          <p:cNvSpPr txBox="1">
            <a:spLocks noChangeArrowheads="1"/>
          </p:cNvSpPr>
          <p:nvPr/>
        </p:nvSpPr>
        <p:spPr bwMode="auto">
          <a:xfrm>
            <a:off x="948266" y="1637774"/>
            <a:ext cx="1058333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And Melchizedek king of Salem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brought forth bread and wine: and he was the priest of the most high God.</a:t>
            </a:r>
            <a:r>
              <a:rPr lang="en-GB" altLang="en-US" sz="2400" dirty="0">
                <a:effectLst>
                  <a:outerShdw blurRad="38100" dist="38100" dir="2700000" algn="tl">
                    <a:srgbClr val="000000"/>
                  </a:outerShdw>
                </a:effectLst>
                <a:latin typeface="Palatino Linotype" panose="02040502050505030304" pitchFamily="18" charset="0"/>
              </a:rPr>
              <a:t> And he blessed him, and said, Blessed be Abram of the most high God, possessor of heaven and earth: And blessed be the most high God, which hath delivered thine enemies into thy hand. And he gave him tithes of all. Genesis 14:18-20</a:t>
            </a:r>
            <a:endParaRPr lang="en-GB" altLang="en-US" sz="2400" dirty="0">
              <a:solidFill>
                <a:srgbClr val="92D050"/>
              </a:solidFill>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038764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3D282-7C41-1129-0120-32E1CBB27CC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7C238F7-8DB7-F5CB-A50E-AD03515ACB13}"/>
              </a:ext>
            </a:extLst>
          </p:cNvPr>
          <p:cNvSpPr>
            <a:spLocks noGrp="1" noChangeArrowheads="1"/>
          </p:cNvSpPr>
          <p:nvPr>
            <p:ph type="ctrTitle"/>
          </p:nvPr>
        </p:nvSpPr>
        <p:spPr>
          <a:xfrm>
            <a:off x="1173766" y="262942"/>
            <a:ext cx="9844467" cy="1446549"/>
          </a:xfrm>
        </p:spPr>
        <p:txBody>
          <a:bodyPr>
            <a:noAutofit/>
          </a:bodyPr>
          <a:lstStyle/>
          <a:p>
            <a:pPr defTabSz="1036638"/>
            <a:r>
              <a:rPr lang="en-GB" altLang="en-US" sz="2800" dirty="0"/>
              <a:t>The Death Of Christ made Sure in Abraham’s Question – How shall I Know I will inherit it</a:t>
            </a:r>
            <a:endParaRPr lang="en-US" altLang="en-US" sz="2800" dirty="0"/>
          </a:p>
        </p:txBody>
      </p:sp>
      <p:sp>
        <p:nvSpPr>
          <p:cNvPr id="11267" name="Text Box 3">
            <a:extLst>
              <a:ext uri="{FF2B5EF4-FFF2-40B4-BE49-F238E27FC236}">
                <a16:creationId xmlns:a16="http://schemas.microsoft.com/office/drawing/2014/main" id="{3FC6D0A3-6BBA-B460-1F4F-8D17241EBD3B}"/>
              </a:ext>
            </a:extLst>
          </p:cNvPr>
          <p:cNvSpPr txBox="1">
            <a:spLocks noChangeArrowheads="1"/>
          </p:cNvSpPr>
          <p:nvPr/>
        </p:nvSpPr>
        <p:spPr bwMode="auto">
          <a:xfrm>
            <a:off x="467496" y="1982450"/>
            <a:ext cx="11257006" cy="432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700"/>
              </a:spcAft>
            </a:pPr>
            <a:r>
              <a:rPr lang="en-GB" altLang="en-US" sz="2200" dirty="0">
                <a:latin typeface="Palatino Linotype" panose="02040502050505030304" pitchFamily="18" charset="0"/>
              </a:rPr>
              <a:t>Now it came to pass after these things that God tested Abraham, and said to him, "Abraham!" And he said, "Here I am." Then He said, "Take now your son, your only son Isaac, whom you love, and go to the land of Moriah, and offer him there as a burnt offering on one of the mountains of which I shall tell you." Genesis 22:1-2</a:t>
            </a:r>
          </a:p>
          <a:p>
            <a:pPr algn="just">
              <a:spcAft>
                <a:spcPts val="700"/>
              </a:spcAft>
            </a:pPr>
            <a:endParaRPr lang="en-GB" altLang="en-US" sz="1200" dirty="0">
              <a:latin typeface="Palatino Linotype" panose="02040502050505030304" pitchFamily="18" charset="0"/>
            </a:endParaRPr>
          </a:p>
          <a:p>
            <a:pPr algn="just">
              <a:spcAft>
                <a:spcPts val="700"/>
              </a:spcAft>
            </a:pPr>
            <a:r>
              <a:rPr lang="en-GB" altLang="en-US" sz="2200" dirty="0">
                <a:latin typeface="Palatino Linotype" panose="02040502050505030304" pitchFamily="18" charset="0"/>
              </a:rPr>
              <a:t>Then you shall say to Pharaoh, 'Thus says the LORD: "Israel is My son, My firstborn. So I say to you, let My son go that he may serve Me. But if you refuse to let him go, indeed I will kill your son, your firstborn." ' " Exodus 4:22-23</a:t>
            </a:r>
          </a:p>
          <a:p>
            <a:pPr algn="just">
              <a:spcAft>
                <a:spcPts val="700"/>
              </a:spcAft>
            </a:pPr>
            <a:endParaRPr lang="en-GB" altLang="en-US" sz="1200" dirty="0">
              <a:latin typeface="Palatino Linotype" panose="02040502050505030304" pitchFamily="18" charset="0"/>
            </a:endParaRPr>
          </a:p>
          <a:p>
            <a:pPr algn="just">
              <a:spcAft>
                <a:spcPts val="700"/>
              </a:spcAft>
            </a:pPr>
            <a:r>
              <a:rPr lang="en-GB" altLang="en-US" sz="2200" dirty="0">
                <a:latin typeface="Palatino Linotype" panose="02040502050505030304" pitchFamily="18" charset="0"/>
              </a:rPr>
              <a:t>In struggling to accept his inheritance, Abraham rejected his sonship and therefore caused the threat of death for his own firstborn. Christ took that place and exhausted the curse of not accepting our sonship to God.  </a:t>
            </a:r>
          </a:p>
        </p:txBody>
      </p:sp>
    </p:spTree>
    <p:extLst>
      <p:ext uri="{BB962C8B-B14F-4D97-AF65-F5344CB8AC3E}">
        <p14:creationId xmlns:p14="http://schemas.microsoft.com/office/powerpoint/2010/main" val="4000609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EF5EA-85D5-B9F6-F6D4-787932C8B55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7B36ED5-EAA4-E29C-178E-C299B3F50442}"/>
              </a:ext>
            </a:extLst>
          </p:cNvPr>
          <p:cNvSpPr>
            <a:spLocks noGrp="1" noChangeArrowheads="1"/>
          </p:cNvSpPr>
          <p:nvPr>
            <p:ph type="ctrTitle"/>
          </p:nvPr>
        </p:nvSpPr>
        <p:spPr>
          <a:xfrm>
            <a:off x="1173766" y="546160"/>
            <a:ext cx="9844467" cy="1195554"/>
          </a:xfrm>
        </p:spPr>
        <p:txBody>
          <a:bodyPr>
            <a:noAutofit/>
          </a:bodyPr>
          <a:lstStyle/>
          <a:p>
            <a:pPr defTabSz="1036638"/>
            <a:r>
              <a:rPr lang="en-GB" altLang="en-US" sz="2800" dirty="0"/>
              <a:t>God wanted Mercy not sacrifice but Abraham’s stumble caused it to be required. </a:t>
            </a:r>
            <a:endParaRPr lang="en-US" altLang="en-US" sz="2800" dirty="0"/>
          </a:p>
        </p:txBody>
      </p:sp>
      <p:sp>
        <p:nvSpPr>
          <p:cNvPr id="11267" name="Text Box 3">
            <a:extLst>
              <a:ext uri="{FF2B5EF4-FFF2-40B4-BE49-F238E27FC236}">
                <a16:creationId xmlns:a16="http://schemas.microsoft.com/office/drawing/2014/main" id="{7E6AE6C9-FA4A-2C1C-3325-031CF22AAC9F}"/>
              </a:ext>
            </a:extLst>
          </p:cNvPr>
          <p:cNvSpPr txBox="1">
            <a:spLocks noChangeArrowheads="1"/>
          </p:cNvSpPr>
          <p:nvPr/>
        </p:nvSpPr>
        <p:spPr bwMode="auto">
          <a:xfrm>
            <a:off x="467497" y="1895365"/>
            <a:ext cx="11257006" cy="468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700"/>
              </a:spcAft>
            </a:pPr>
            <a:r>
              <a:rPr lang="en-GB" altLang="en-US" sz="2200" dirty="0">
                <a:latin typeface="Palatino Linotype" panose="02040502050505030304" pitchFamily="18" charset="0"/>
              </a:rPr>
              <a:t>Melchizedek only brought bread and wine to give us delight and strengthen our hearts.</a:t>
            </a:r>
          </a:p>
          <a:p>
            <a:pPr algn="just">
              <a:spcAft>
                <a:spcPts val="700"/>
              </a:spcAft>
            </a:pPr>
            <a:endParaRPr lang="en-GB" altLang="en-US" sz="1050" dirty="0">
              <a:latin typeface="Palatino Linotype" panose="02040502050505030304" pitchFamily="18" charset="0"/>
            </a:endParaRPr>
          </a:p>
          <a:p>
            <a:pPr algn="just">
              <a:spcAft>
                <a:spcPts val="700"/>
              </a:spcAft>
            </a:pPr>
            <a:r>
              <a:rPr lang="en-GB" altLang="en-US" sz="2200" dirty="0">
                <a:latin typeface="Palatino Linotype" panose="02040502050505030304" pitchFamily="18" charset="0"/>
              </a:rPr>
              <a:t>Melchizedek was not present with Abraham to mediate the covenant while Abraham was not fully accepting his sonship to God. </a:t>
            </a:r>
          </a:p>
          <a:p>
            <a:pPr algn="just">
              <a:spcAft>
                <a:spcPts val="700"/>
              </a:spcAft>
            </a:pPr>
            <a:endParaRPr lang="en-GB" altLang="en-US" sz="1050" dirty="0">
              <a:latin typeface="Palatino Linotype" panose="02040502050505030304" pitchFamily="18" charset="0"/>
            </a:endParaRPr>
          </a:p>
          <a:p>
            <a:pPr algn="just">
              <a:spcAft>
                <a:spcPts val="700"/>
              </a:spcAft>
            </a:pPr>
            <a:r>
              <a:rPr lang="en-GB" altLang="en-US" sz="2200" dirty="0">
                <a:latin typeface="Palatino Linotype" panose="02040502050505030304" pitchFamily="18" charset="0"/>
              </a:rPr>
              <a:t>This caused the horror of a great darkness and caused bondage for his descendants. </a:t>
            </a:r>
          </a:p>
          <a:p>
            <a:pPr algn="just">
              <a:spcAft>
                <a:spcPts val="700"/>
              </a:spcAft>
            </a:pPr>
            <a:endParaRPr lang="en-GB" altLang="en-US" sz="1050" dirty="0">
              <a:latin typeface="Palatino Linotype" panose="02040502050505030304" pitchFamily="18" charset="0"/>
            </a:endParaRPr>
          </a:p>
          <a:p>
            <a:pPr algn="just">
              <a:spcAft>
                <a:spcPts val="700"/>
              </a:spcAft>
            </a:pPr>
            <a:r>
              <a:rPr lang="en-GB" altLang="en-US" sz="2200" dirty="0">
                <a:latin typeface="Palatino Linotype" panose="02040502050505030304" pitchFamily="18" charset="0"/>
              </a:rPr>
              <a:t>Christ passed through the horror of a great darkness with Abraham in order to bring us back to the wine and the bread. </a:t>
            </a:r>
          </a:p>
          <a:p>
            <a:pPr algn="just">
              <a:spcAft>
                <a:spcPts val="700"/>
              </a:spcAft>
            </a:pPr>
            <a:endParaRPr lang="en-GB" altLang="en-US" sz="1050" dirty="0">
              <a:latin typeface="Palatino Linotype" panose="02040502050505030304" pitchFamily="18" charset="0"/>
            </a:endParaRPr>
          </a:p>
          <a:p>
            <a:pPr algn="just">
              <a:spcAft>
                <a:spcPts val="700"/>
              </a:spcAft>
            </a:pPr>
            <a:r>
              <a:rPr lang="en-GB" altLang="en-US" sz="2200" dirty="0">
                <a:latin typeface="Palatino Linotype" panose="02040502050505030304" pitchFamily="18" charset="0"/>
              </a:rPr>
              <a:t>Wine and Bread was all the Christ administered on the night before his death. </a:t>
            </a:r>
          </a:p>
          <a:p>
            <a:pPr algn="just">
              <a:spcAft>
                <a:spcPts val="700"/>
              </a:spcAft>
            </a:pPr>
            <a:endParaRPr lang="en-GB" altLang="en-US" sz="1050" dirty="0">
              <a:latin typeface="Palatino Linotype" panose="02040502050505030304" pitchFamily="18" charset="0"/>
            </a:endParaRPr>
          </a:p>
          <a:p>
            <a:pPr algn="just">
              <a:spcAft>
                <a:spcPts val="700"/>
              </a:spcAft>
            </a:pPr>
            <a:r>
              <a:rPr lang="en-GB" altLang="en-US" sz="2200" dirty="0">
                <a:latin typeface="Palatino Linotype" panose="02040502050505030304" pitchFamily="18" charset="0"/>
              </a:rPr>
              <a:t>Christ is the priest after the order of Melchizedek</a:t>
            </a:r>
          </a:p>
        </p:txBody>
      </p:sp>
    </p:spTree>
    <p:extLst>
      <p:ext uri="{BB962C8B-B14F-4D97-AF65-F5344CB8AC3E}">
        <p14:creationId xmlns:p14="http://schemas.microsoft.com/office/powerpoint/2010/main" val="3598714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389614" y="370380"/>
            <a:ext cx="9703258" cy="633765"/>
          </a:xfrm>
        </p:spPr>
        <p:txBody>
          <a:bodyPr>
            <a:normAutofit/>
          </a:bodyPr>
          <a:lstStyle/>
          <a:p>
            <a:pPr defTabSz="1036638"/>
            <a:r>
              <a:rPr lang="en-US" altLang="en-US" sz="3200" dirty="0"/>
              <a:t>Revelation of Truths entirely New</a:t>
            </a:r>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653243" y="1293843"/>
            <a:ext cx="1101153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Light and grace will be given to those who thus obey God. They will behold wondrous things out of his law.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Great truths that have lain unheeded and unseen since the day of Pentecost, are to shine from God's word in their native purity</a:t>
            </a:r>
            <a:r>
              <a:rPr lang="en-GB" altLang="en-US" sz="2400" dirty="0">
                <a:effectLst>
                  <a:outerShdw blurRad="38100" dist="38100" dir="2700000" algn="tl">
                    <a:srgbClr val="000000"/>
                  </a:outerShdw>
                </a:effectLst>
                <a:latin typeface="Palatino Linotype" panose="02040502050505030304" pitchFamily="18" charset="0"/>
              </a:rPr>
              <a:t>. To those who truly love God the Holy Spirit will reveal truths that have faded from the mind, </a:t>
            </a:r>
            <a:r>
              <a:rPr lang="en-GB" altLang="en-US" sz="2400" u="sng" dirty="0">
                <a:solidFill>
                  <a:srgbClr val="92D050"/>
                </a:solidFill>
                <a:effectLst>
                  <a:outerShdw blurRad="38100" dist="38100" dir="2700000" algn="tl">
                    <a:srgbClr val="000000"/>
                  </a:outerShdw>
                </a:effectLst>
                <a:latin typeface="Palatino Linotype" panose="02040502050505030304" pitchFamily="18" charset="0"/>
              </a:rPr>
              <a:t>and will also reveal truths that are entirely new</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Those who eat the flesh and drink the blood [Wine of gladness] of the Son of God will bring from the books of Daniel and Revelation truth that is inspired by the Holy Spirit. They will start into action forces that cannot be repressed. </a:t>
            </a:r>
            <a:r>
              <a:rPr lang="en-GB" altLang="en-US" sz="2400" dirty="0">
                <a:effectLst>
                  <a:outerShdw blurRad="38100" dist="38100" dir="2700000" algn="tl">
                    <a:srgbClr val="000000"/>
                  </a:outerShdw>
                </a:effectLst>
                <a:latin typeface="Palatino Linotype" panose="02040502050505030304" pitchFamily="18" charset="0"/>
              </a:rPr>
              <a:t>The lips of children will be opened to proclaim the mysteries that have been hidden from the minds of men. The Lord has chosen the foolish things of this world to confound the wise, and the weak things of the world to confound the mighty. RH August 17,  1897, par. 19</a:t>
            </a:r>
          </a:p>
        </p:txBody>
      </p:sp>
    </p:spTree>
    <p:extLst>
      <p:ext uri="{BB962C8B-B14F-4D97-AF65-F5344CB8AC3E}">
        <p14:creationId xmlns:p14="http://schemas.microsoft.com/office/powerpoint/2010/main" val="2536945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39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5225-A3F6-3D44-8CA9-EE327B5FCD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E10E3A-788C-13F8-6082-7B4C16C39F1A}"/>
              </a:ext>
            </a:extLst>
          </p:cNvPr>
          <p:cNvSpPr>
            <a:spLocks noGrp="1" noChangeArrowheads="1"/>
          </p:cNvSpPr>
          <p:nvPr>
            <p:ph type="ctrTitle"/>
          </p:nvPr>
        </p:nvSpPr>
        <p:spPr>
          <a:xfrm>
            <a:off x="1562590" y="293626"/>
            <a:ext cx="9066818" cy="633765"/>
          </a:xfrm>
        </p:spPr>
        <p:txBody>
          <a:bodyPr>
            <a:normAutofit/>
          </a:bodyPr>
          <a:lstStyle/>
          <a:p>
            <a:pPr defTabSz="1036638"/>
            <a:r>
              <a:rPr lang="en-US" altLang="en-US" sz="3200" dirty="0"/>
              <a:t>Abraham Saw Christ’s Day</a:t>
            </a:r>
          </a:p>
        </p:txBody>
      </p:sp>
      <p:sp>
        <p:nvSpPr>
          <p:cNvPr id="11267" name="Text Box 3">
            <a:extLst>
              <a:ext uri="{FF2B5EF4-FFF2-40B4-BE49-F238E27FC236}">
                <a16:creationId xmlns:a16="http://schemas.microsoft.com/office/drawing/2014/main" id="{4F2EDEC5-BFA8-C7A6-A806-D2F5E53E5C7E}"/>
              </a:ext>
            </a:extLst>
          </p:cNvPr>
          <p:cNvSpPr txBox="1">
            <a:spLocks noChangeArrowheads="1"/>
          </p:cNvSpPr>
          <p:nvPr/>
        </p:nvSpPr>
        <p:spPr bwMode="auto">
          <a:xfrm>
            <a:off x="493486" y="927391"/>
            <a:ext cx="1121954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100" dirty="0">
                <a:effectLst>
                  <a:outerShdw blurRad="38100" dist="38100" dir="2700000" algn="tl">
                    <a:srgbClr val="000000"/>
                  </a:outerShdw>
                </a:effectLst>
                <a:latin typeface="Palatino Linotype" panose="02040502050505030304" pitchFamily="18" charset="0"/>
              </a:rPr>
              <a:t>It is the fact that Melchizedek who was king of righteousness and peace, and priest of the Most High God, brought out to Abraham bread and wine, of which Christ said, </a:t>
            </a:r>
            <a:r>
              <a:rPr lang="en-GB" altLang="en-US" sz="2100" dirty="0">
                <a:solidFill>
                  <a:srgbClr val="92D050"/>
                </a:solidFill>
                <a:effectLst>
                  <a:outerShdw blurRad="38100" dist="38100" dir="2700000" algn="tl">
                    <a:srgbClr val="000000"/>
                  </a:outerShdw>
                </a:effectLst>
                <a:latin typeface="Palatino Linotype" panose="02040502050505030304" pitchFamily="18" charset="0"/>
              </a:rPr>
              <a:t>"This is my body," and "this is my blood."</a:t>
            </a:r>
            <a:r>
              <a:rPr lang="en-GB" altLang="en-US" sz="2100" dirty="0">
                <a:effectLst>
                  <a:outerShdw blurRad="38100" dist="38100" dir="2700000" algn="tl">
                    <a:srgbClr val="000000"/>
                  </a:outerShdw>
                </a:effectLst>
                <a:latin typeface="Palatino Linotype" panose="02040502050505030304" pitchFamily="18" charset="0"/>
              </a:rPr>
              <a:t> It may be said that the bread and wine were for the refreshment of Abraham and his followers. Very true; but that does not in the least detract from the significance of the fact, for we are continually to eat the flesh and drink the blood of Christ. </a:t>
            </a:r>
          </a:p>
          <a:p>
            <a:pPr algn="just"/>
            <a:endParaRPr lang="en-GB" altLang="en-US" sz="2100" dirty="0">
              <a:effectLst>
                <a:outerShdw blurRad="38100" dist="38100" dir="2700000" algn="tl">
                  <a:srgbClr val="000000"/>
                </a:outerShdw>
              </a:effectLst>
              <a:latin typeface="Palatino Linotype" panose="02040502050505030304" pitchFamily="18" charset="0"/>
            </a:endParaRPr>
          </a:p>
          <a:p>
            <a:pPr algn="just"/>
            <a:r>
              <a:rPr lang="en-GB" altLang="en-US" sz="2100" dirty="0">
                <a:effectLst>
                  <a:outerShdw blurRad="38100" dist="38100" dir="2700000" algn="tl">
                    <a:srgbClr val="000000"/>
                  </a:outerShdw>
                </a:effectLst>
                <a:latin typeface="Palatino Linotype" panose="02040502050505030304" pitchFamily="18" charset="0"/>
              </a:rPr>
              <a:t>Melchizedek came out in his capacity of king and priest, and Abraham recognized him as such. Note the connection in Gen. xiv. 18, 19: "And Melchizedek king of Salem brought forth bread and wine; and he was the priest of the Most High God. And he blessed him and said, Blessed be Abram, of the Most High God, possessor of heaven and earth</a:t>
            </a:r>
            <a:r>
              <a:rPr lang="en-GB" altLang="en-US" sz="2100" dirty="0">
                <a:solidFill>
                  <a:srgbClr val="92D050"/>
                </a:solidFill>
                <a:effectLst>
                  <a:outerShdw blurRad="38100" dist="38100" dir="2700000" algn="tl">
                    <a:srgbClr val="000000"/>
                  </a:outerShdw>
                </a:effectLst>
                <a:latin typeface="Palatino Linotype" panose="02040502050505030304" pitchFamily="18" charset="0"/>
              </a:rPr>
              <a:t>." It is quite evident that the bread and wine which Melchizedek brought forth acquired special significance from the fact that he was the priest of the Most High God. </a:t>
            </a:r>
            <a:r>
              <a:rPr lang="en-GB" altLang="en-US" sz="2100" dirty="0">
                <a:effectLst>
                  <a:outerShdw blurRad="38100" dist="38100" dir="2700000" algn="tl">
                    <a:srgbClr val="000000"/>
                  </a:outerShdw>
                </a:effectLst>
                <a:latin typeface="Palatino Linotype" panose="02040502050505030304" pitchFamily="18" charset="0"/>
              </a:rPr>
              <a:t>The Jews in the days of Christ scoffed at the statement that Abraham rejoiced to see His day. They could see no evidence of the fact. </a:t>
            </a:r>
            <a:r>
              <a:rPr lang="en-GB" altLang="en-US" sz="2100" dirty="0">
                <a:solidFill>
                  <a:srgbClr val="92D050"/>
                </a:solidFill>
                <a:effectLst>
                  <a:outerShdw blurRad="38100" dist="38100" dir="2700000" algn="tl">
                    <a:srgbClr val="000000"/>
                  </a:outerShdw>
                </a:effectLst>
                <a:latin typeface="Palatino Linotype" panose="02040502050505030304" pitchFamily="18" charset="0"/>
              </a:rPr>
              <a:t>May we not see in this transaction one evidence that Abraham saw Christ's day, which is the day of salvation? </a:t>
            </a:r>
            <a:r>
              <a:rPr lang="en-GB" altLang="en-US" sz="2100" dirty="0">
                <a:effectLst>
                  <a:outerShdw blurRad="38100" dist="38100" dir="2700000" algn="tl">
                    <a:srgbClr val="000000"/>
                  </a:outerShdw>
                </a:effectLst>
                <a:latin typeface="Palatino Linotype" panose="02040502050505030304" pitchFamily="18" charset="0"/>
              </a:rPr>
              <a:t>{EJW, Everlasting Covenant 64.1}</a:t>
            </a:r>
            <a:endParaRPr lang="en-GB" altLang="en-US" sz="2100" dirty="0">
              <a:solidFill>
                <a:srgbClr val="92D050"/>
              </a:solidFill>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68721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694261" y="405712"/>
            <a:ext cx="10803470" cy="628459"/>
          </a:xfrm>
        </p:spPr>
        <p:txBody>
          <a:bodyPr>
            <a:normAutofit fontScale="90000"/>
          </a:bodyPr>
          <a:lstStyle/>
          <a:p>
            <a:pPr defTabSz="1036638"/>
            <a:r>
              <a:rPr lang="en-GB" altLang="en-US" sz="3200" dirty="0">
                <a:effectLst>
                  <a:outerShdw blurRad="38100" dist="38100" dir="2700000" algn="tl">
                    <a:srgbClr val="000000"/>
                  </a:outerShdw>
                </a:effectLst>
                <a:latin typeface="+mn-lt"/>
              </a:rPr>
              <a:t>Melchizedek - the representative of the Father</a:t>
            </a:r>
            <a:endParaRPr lang="en-US" altLang="en-US" sz="3200" dirty="0">
              <a:latin typeface="+mn-lt"/>
            </a:endParaRP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1192099" y="1706692"/>
            <a:ext cx="1014791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It was Christ that spoke through Melchizedek, the priest of the most high God. Melchizedek was not Christ, but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he was the voice of God in the world, the representative of the Father.</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And all through the generations of the past, Christ has spoken; </a:t>
            </a:r>
            <a:r>
              <a:rPr lang="en-GB" altLang="en-US" sz="2400" u="sng" dirty="0">
                <a:solidFill>
                  <a:srgbClr val="92D050"/>
                </a:solidFill>
                <a:effectLst>
                  <a:outerShdw blurRad="38100" dist="38100" dir="2700000" algn="tl">
                    <a:srgbClr val="000000"/>
                  </a:outerShdw>
                </a:effectLst>
                <a:latin typeface="Palatino Linotype" panose="02040502050505030304" pitchFamily="18" charset="0"/>
              </a:rPr>
              <a:t>Christ has led His people, and has been the light of the world</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 </a:t>
            </a:r>
            <a:r>
              <a:rPr lang="en-GB" altLang="en-US" sz="2400" dirty="0">
                <a:effectLst>
                  <a:outerShdw blurRad="38100" dist="38100" dir="2700000" algn="tl">
                    <a:srgbClr val="000000"/>
                  </a:outerShdw>
                </a:effectLst>
                <a:latin typeface="Palatino Linotype" panose="02040502050505030304" pitchFamily="18" charset="0"/>
              </a:rPr>
              <a:t>1SM 409.3</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err="1">
                <a:effectLst>
                  <a:outerShdw blurRad="38100" dist="38100" dir="2700000" algn="tl">
                    <a:srgbClr val="000000"/>
                  </a:outerShdw>
                </a:effectLst>
                <a:latin typeface="Palatino Linotype" panose="02040502050505030304" pitchFamily="18" charset="0"/>
              </a:rPr>
              <a:t>Heb</a:t>
            </a:r>
            <a:r>
              <a:rPr lang="en-GB" altLang="en-US" sz="2400" dirty="0">
                <a:effectLst>
                  <a:outerShdw blurRad="38100" dist="38100" dir="2700000" algn="tl">
                    <a:srgbClr val="000000"/>
                  </a:outerShdw>
                </a:effectLst>
                <a:latin typeface="Palatino Linotype" panose="02040502050505030304" pitchFamily="18" charset="0"/>
              </a:rPr>
              <a:t> 13:8  Jesus Christ is the same yesterday, today, and forever.</a:t>
            </a:r>
            <a:endParaRPr lang="en-AU"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177732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Context of Melchizedek’s Visit</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530371" y="1220879"/>
            <a:ext cx="11131249"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Another who came out to welcome the victorious patriarch was Melchizedek, king of Salem, who brought forth bread and wine for the refreshment of his army. As “priest of the most high God,”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he pronounced a blessing upon Abraham</a:t>
            </a:r>
            <a:r>
              <a:rPr lang="en-GB" altLang="en-US" sz="2300" dirty="0">
                <a:effectLst>
                  <a:outerShdw blurRad="38100" dist="38100" dir="2700000" algn="tl">
                    <a:srgbClr val="000000"/>
                  </a:outerShdw>
                </a:effectLst>
                <a:latin typeface="Palatino Linotype" panose="02040502050505030304" pitchFamily="18" charset="0"/>
              </a:rPr>
              <a:t>, and gave thanks to the Lord, who had wrought so great a deliverance by His servant. And Abraham “gave him tithes of all.” { PP 136.1}</a:t>
            </a:r>
          </a:p>
          <a:p>
            <a:pPr algn="just"/>
            <a:r>
              <a:rPr lang="en-GB" altLang="en-US" sz="2300" dirty="0">
                <a:effectLst>
                  <a:outerShdw blurRad="38100" dist="38100" dir="2700000" algn="tl">
                    <a:srgbClr val="000000"/>
                  </a:outerShdw>
                </a:effectLst>
                <a:latin typeface="Palatino Linotype" panose="02040502050505030304" pitchFamily="18" charset="0"/>
              </a:rPr>
              <a:t> </a:t>
            </a:r>
          </a:p>
          <a:p>
            <a:pPr algn="just"/>
            <a:r>
              <a:rPr lang="en-GB" altLang="en-US" sz="2300" dirty="0">
                <a:effectLst>
                  <a:outerShdw blurRad="38100" dist="38100" dir="2700000" algn="tl">
                    <a:srgbClr val="000000"/>
                  </a:outerShdw>
                </a:effectLst>
                <a:latin typeface="Palatino Linotype" panose="02040502050505030304" pitchFamily="18" charset="0"/>
              </a:rPr>
              <a:t>Abraham gladly returned to his tents and his flocks,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but his mind was disturbed by harassing thoughts.</a:t>
            </a:r>
            <a:r>
              <a:rPr lang="en-GB" altLang="en-US" sz="2300" dirty="0">
                <a:effectLst>
                  <a:outerShdw blurRad="38100" dist="38100" dir="2700000" algn="tl">
                    <a:srgbClr val="000000"/>
                  </a:outerShdw>
                </a:effectLst>
                <a:latin typeface="Palatino Linotype" panose="02040502050505030304" pitchFamily="18" charset="0"/>
              </a:rPr>
              <a:t> He had been a man of peace, so far as possible shunning enmity and strife; and with horror he recalled the scene of carnage he had witnessed. But the nations whose forces he had defeated would doubtless renew the invasion of Canaan, and make him the special object of their vengeance.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Becoming thus involved in national quarrels, the peaceful quiet of his life would be broken. Furthermore, he had not entered upon the possession of Canaan, </a:t>
            </a:r>
            <a:r>
              <a:rPr lang="en-GB" altLang="en-US" sz="2300" u="sng" dirty="0">
                <a:solidFill>
                  <a:srgbClr val="92D050"/>
                </a:solidFill>
                <a:effectLst>
                  <a:outerShdw blurRad="38100" dist="38100" dir="2700000" algn="tl">
                    <a:srgbClr val="000000"/>
                  </a:outerShdw>
                </a:effectLst>
                <a:latin typeface="Palatino Linotype" panose="02040502050505030304" pitchFamily="18" charset="0"/>
              </a:rPr>
              <a:t>nor could he now hope for an heir, to whom the promise might be fulfilled.</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 </a:t>
            </a:r>
            <a:r>
              <a:rPr lang="en-GB" altLang="en-US" sz="2300" dirty="0">
                <a:effectLst>
                  <a:outerShdw blurRad="38100" dist="38100" dir="2700000" algn="tl">
                    <a:srgbClr val="000000"/>
                  </a:outerShdw>
                </a:effectLst>
                <a:latin typeface="Palatino Linotype" panose="02040502050505030304" pitchFamily="18" charset="0"/>
              </a:rPr>
              <a:t>{ PP 136.2}</a:t>
            </a:r>
            <a:endParaRPr lang="en-AU"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10970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8CC55-0A61-49AD-119D-434B0555029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3FB37C7-03EE-FE6B-D5DF-1D3FFE9FA22B}"/>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The Blessing</a:t>
            </a:r>
          </a:p>
        </p:txBody>
      </p:sp>
      <p:sp>
        <p:nvSpPr>
          <p:cNvPr id="11267" name="Text Box 3">
            <a:extLst>
              <a:ext uri="{FF2B5EF4-FFF2-40B4-BE49-F238E27FC236}">
                <a16:creationId xmlns:a16="http://schemas.microsoft.com/office/drawing/2014/main" id="{C1BEE8DC-9FC4-CA02-7EA8-813BF1ED66BC}"/>
              </a:ext>
            </a:extLst>
          </p:cNvPr>
          <p:cNvSpPr txBox="1">
            <a:spLocks noChangeArrowheads="1"/>
          </p:cNvSpPr>
          <p:nvPr/>
        </p:nvSpPr>
        <p:spPr bwMode="auto">
          <a:xfrm>
            <a:off x="530375" y="1166842"/>
            <a:ext cx="1113124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After these things the word of the LORD came to Abram in a vision, saying, "Do not be afraid, Abram.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I am your shield, your exceedingly great reward</a:t>
            </a:r>
            <a:r>
              <a:rPr lang="en-GB" altLang="en-US" sz="2400" dirty="0">
                <a:effectLst>
                  <a:outerShdw blurRad="38100" dist="38100" dir="2700000" algn="tl">
                    <a:srgbClr val="000000"/>
                  </a:outerShdw>
                </a:effectLst>
                <a:latin typeface="Palatino Linotype" panose="02040502050505030304" pitchFamily="18" charset="0"/>
              </a:rPr>
              <a:t>." Genesis 15:1</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God said that He Himself was Abraham's reward. If we are Christ's, then we are Abraham's seed, and heirs according to the promise. Heirs of what? --"Heirs of God, and joint-heirs with Christ.“</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The same inheritance is mentioned by the Psalmist: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 Lord is the portion of mine inheritance." </a:t>
            </a:r>
            <a:r>
              <a:rPr lang="en-GB" altLang="en-US" sz="2400" dirty="0">
                <a:effectLst>
                  <a:outerShdw blurRad="38100" dist="38100" dir="2700000" algn="tl">
                    <a:srgbClr val="000000"/>
                  </a:outerShdw>
                </a:effectLst>
                <a:latin typeface="Palatino Linotype" panose="02040502050505030304" pitchFamily="18" charset="0"/>
              </a:rPr>
              <a:t>So here again we have a link to connect all God's people with Abraham. Their hope is nothing else but the promise of God to him. {E.J. Waggoner </a:t>
            </a:r>
            <a:r>
              <a:rPr lang="en-GB" altLang="en-US" sz="2400" i="1" dirty="0">
                <a:effectLst>
                  <a:outerShdw blurRad="38100" dist="38100" dir="2700000" algn="tl">
                    <a:srgbClr val="000000"/>
                  </a:outerShdw>
                </a:effectLst>
                <a:latin typeface="Palatino Linotype" panose="02040502050505030304" pitchFamily="18" charset="0"/>
              </a:rPr>
              <a:t>Everlasting Covenant</a:t>
            </a:r>
            <a:r>
              <a:rPr lang="en-GB" altLang="en-US" sz="2400" dirty="0">
                <a:effectLst>
                  <a:outerShdw blurRad="38100" dist="38100" dir="2700000" algn="tl">
                    <a:srgbClr val="000000"/>
                  </a:outerShdw>
                </a:effectLst>
                <a:latin typeface="Palatino Linotype" panose="02040502050505030304" pitchFamily="18" charset="0"/>
              </a:rPr>
              <a:t> 65.3} </a:t>
            </a:r>
          </a:p>
        </p:txBody>
      </p:sp>
    </p:spTree>
    <p:extLst>
      <p:ext uri="{BB962C8B-B14F-4D97-AF65-F5344CB8AC3E}">
        <p14:creationId xmlns:p14="http://schemas.microsoft.com/office/powerpoint/2010/main" val="106814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41E1B-9278-BDCB-390D-1F4E92F586E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ADA2E96-565F-5070-0B4B-B499DD179206}"/>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The Blessing</a:t>
            </a:r>
          </a:p>
        </p:txBody>
      </p:sp>
      <p:sp>
        <p:nvSpPr>
          <p:cNvPr id="11267" name="Text Box 3">
            <a:extLst>
              <a:ext uri="{FF2B5EF4-FFF2-40B4-BE49-F238E27FC236}">
                <a16:creationId xmlns:a16="http://schemas.microsoft.com/office/drawing/2014/main" id="{6F75CC79-3369-5855-EDD9-ABDB943198EF}"/>
              </a:ext>
            </a:extLst>
          </p:cNvPr>
          <p:cNvSpPr txBox="1">
            <a:spLocks noChangeArrowheads="1"/>
          </p:cNvSpPr>
          <p:nvPr/>
        </p:nvSpPr>
        <p:spPr bwMode="auto">
          <a:xfrm>
            <a:off x="530371" y="1220879"/>
            <a:ext cx="11131249" cy="505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After these things the word of the LORD came to Abram in a vision, saying, "Do not be afraid, Abram.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I am your shield, your exceedingly great reward</a:t>
            </a:r>
            <a:r>
              <a:rPr lang="en-GB" altLang="en-US" sz="2400" dirty="0">
                <a:effectLst>
                  <a:outerShdw blurRad="38100" dist="38100" dir="2700000" algn="tl">
                    <a:srgbClr val="000000"/>
                  </a:outerShdw>
                </a:effectLst>
                <a:latin typeface="Palatino Linotype" panose="02040502050505030304" pitchFamily="18" charset="0"/>
              </a:rPr>
              <a:t>." Genesis 15:1</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What we Inherit from God</a:t>
            </a:r>
          </a:p>
          <a:p>
            <a:pPr algn="just"/>
            <a:endParaRPr lang="en-GB" altLang="en-US" sz="8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"The Spirit itself </a:t>
            </a:r>
            <a:r>
              <a:rPr lang="en-GB" altLang="en-US" sz="2400" dirty="0" err="1">
                <a:effectLst>
                  <a:outerShdw blurRad="38100" dist="38100" dir="2700000" algn="tl">
                    <a:srgbClr val="000000"/>
                  </a:outerShdw>
                </a:effectLst>
                <a:latin typeface="Palatino Linotype" panose="02040502050505030304" pitchFamily="18" charset="0"/>
              </a:rPr>
              <a:t>beareth</a:t>
            </a:r>
            <a:r>
              <a:rPr lang="en-GB" altLang="en-US" sz="2400" dirty="0">
                <a:effectLst>
                  <a:outerShdw blurRad="38100" dist="38100" dir="2700000" algn="tl">
                    <a:srgbClr val="000000"/>
                  </a:outerShdw>
                </a:effectLst>
                <a:latin typeface="Palatino Linotype" panose="02040502050505030304" pitchFamily="18" charset="0"/>
              </a:rPr>
              <a:t> witness with our spirit that we are the children of God; and if children, then heirs; heirs of God, and joint-heirs with Christ." Think how much is comprehended in the fact that we are heirs of God. </a:t>
            </a:r>
            <a:r>
              <a:rPr lang="en-GB" altLang="en-US" sz="2400" u="sng" dirty="0">
                <a:solidFill>
                  <a:srgbClr val="92D050"/>
                </a:solidFill>
                <a:effectLst>
                  <a:outerShdw blurRad="38100" dist="38100" dir="2700000" algn="tl">
                    <a:srgbClr val="000000"/>
                  </a:outerShdw>
                </a:effectLst>
                <a:latin typeface="Palatino Linotype" panose="02040502050505030304" pitchFamily="18" charset="0"/>
              </a:rPr>
              <a:t>We are heirs of God, because we are His children.</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 Now that which a child first of all inherits from its father is the father himself--his features, his characteristics. </a:t>
            </a:r>
            <a:r>
              <a:rPr lang="en-GB" altLang="en-US" sz="2400" dirty="0">
                <a:effectLst>
                  <a:outerShdw blurRad="38100" dist="38100" dir="2700000" algn="tl">
                    <a:srgbClr val="000000"/>
                  </a:outerShdw>
                </a:effectLst>
                <a:latin typeface="Palatino Linotype" panose="02040502050505030304" pitchFamily="18" charset="0"/>
              </a:rPr>
              <a:t>The inheritance of the property, if there by any, is a secondary matter.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Even so we, being in Christ children of God, are heirs of Himself, partakers of the Divine nature. </a:t>
            </a:r>
            <a:r>
              <a:rPr lang="en-GB" altLang="en-US" sz="2400" dirty="0">
                <a:effectLst>
                  <a:outerShdw blurRad="38100" dist="38100" dir="2700000" algn="tl">
                    <a:srgbClr val="000000"/>
                  </a:outerShdw>
                </a:effectLst>
                <a:latin typeface="Palatino Linotype" panose="02040502050505030304" pitchFamily="18" charset="0"/>
              </a:rPr>
              <a:t>E.J. Waggoner </a:t>
            </a:r>
            <a:r>
              <a:rPr lang="en-GB" altLang="en-US" sz="2400" i="1" dirty="0">
                <a:effectLst>
                  <a:outerShdw blurRad="38100" dist="38100" dir="2700000" algn="tl">
                    <a:srgbClr val="000000"/>
                  </a:outerShdw>
                </a:effectLst>
                <a:latin typeface="Palatino Linotype" panose="02040502050505030304" pitchFamily="18" charset="0"/>
              </a:rPr>
              <a:t>Everlasting Covenant </a:t>
            </a:r>
            <a:r>
              <a:rPr lang="en-GB" altLang="en-US" sz="2400" dirty="0">
                <a:effectLst>
                  <a:outerShdw blurRad="38100" dist="38100" dir="2700000" algn="tl">
                    <a:srgbClr val="000000"/>
                  </a:outerShdw>
                </a:effectLst>
                <a:latin typeface="Palatino Linotype" panose="02040502050505030304" pitchFamily="18" charset="0"/>
              </a:rPr>
              <a:t>65,66</a:t>
            </a:r>
            <a:endParaRPr lang="en-AU"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3209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244370" y="221653"/>
            <a:ext cx="9703258" cy="743547"/>
          </a:xfrm>
        </p:spPr>
        <p:txBody>
          <a:bodyPr>
            <a:normAutofit/>
          </a:bodyPr>
          <a:lstStyle/>
          <a:p>
            <a:pPr defTabSz="1036638"/>
            <a:r>
              <a:rPr lang="en-US" altLang="en-US" sz="3200" dirty="0"/>
              <a:t>Wine and Bread</a:t>
            </a:r>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784408" y="1223651"/>
            <a:ext cx="10623182"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And </a:t>
            </a:r>
            <a:r>
              <a:rPr lang="en-GB" altLang="en-US" sz="2300" dirty="0">
                <a:solidFill>
                  <a:schemeClr val="accent1"/>
                </a:solidFill>
                <a:effectLst>
                  <a:outerShdw blurRad="38100" dist="38100" dir="2700000" algn="tl">
                    <a:srgbClr val="000000"/>
                  </a:outerShdw>
                </a:effectLst>
                <a:latin typeface="Palatino Linotype" panose="02040502050505030304" pitchFamily="18" charset="0"/>
              </a:rPr>
              <a:t>wine that makes glad </a:t>
            </a:r>
            <a:r>
              <a:rPr lang="en-GB" altLang="en-US" sz="2300" dirty="0">
                <a:effectLst>
                  <a:outerShdw blurRad="38100" dist="38100" dir="2700000" algn="tl">
                    <a:srgbClr val="000000"/>
                  </a:outerShdw>
                </a:effectLst>
                <a:latin typeface="Palatino Linotype" panose="02040502050505030304" pitchFamily="18" charset="0"/>
              </a:rPr>
              <a:t>[H8055] </a:t>
            </a:r>
            <a:r>
              <a:rPr lang="en-GB" altLang="en-US" sz="2300" dirty="0">
                <a:solidFill>
                  <a:schemeClr val="accent1"/>
                </a:solidFill>
                <a:effectLst>
                  <a:outerShdw blurRad="38100" dist="38100" dir="2700000" algn="tl">
                    <a:srgbClr val="000000"/>
                  </a:outerShdw>
                </a:effectLst>
                <a:latin typeface="Palatino Linotype" panose="02040502050505030304" pitchFamily="18" charset="0"/>
              </a:rPr>
              <a:t>the heart of man</a:t>
            </a:r>
            <a:r>
              <a:rPr lang="en-GB" altLang="en-US" sz="2300" dirty="0">
                <a:effectLst>
                  <a:outerShdw blurRad="38100" dist="38100" dir="2700000" algn="tl">
                    <a:srgbClr val="000000"/>
                  </a:outerShdw>
                </a:effectLst>
                <a:latin typeface="Palatino Linotype" panose="02040502050505030304" pitchFamily="18" charset="0"/>
              </a:rPr>
              <a:t>, Oil to make his face shine, And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bread which strengthens man's heart</a:t>
            </a:r>
            <a:r>
              <a:rPr lang="en-GB" altLang="en-US" sz="2300" dirty="0">
                <a:effectLst>
                  <a:outerShdw blurRad="38100" dist="38100" dir="2700000" algn="tl">
                    <a:srgbClr val="000000"/>
                  </a:outerShdw>
                </a:effectLst>
                <a:latin typeface="Palatino Linotype" panose="02040502050505030304" pitchFamily="18" charset="0"/>
              </a:rPr>
              <a:t>. Psalms 104:15</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And lo there came a voice from heaven saying: this is that my dear son,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in whom is my delight</a:t>
            </a:r>
            <a:r>
              <a:rPr lang="en-GB" altLang="en-US" sz="2300" dirty="0">
                <a:effectLst>
                  <a:outerShdw blurRad="38100" dist="38100" dir="2700000" algn="tl">
                    <a:srgbClr val="000000"/>
                  </a:outerShdw>
                </a:effectLst>
                <a:latin typeface="Palatino Linotype" panose="02040502050505030304" pitchFamily="18" charset="0"/>
              </a:rPr>
              <a:t>. Matthew 3:17 Tyndale</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Then I was by him, one brought up: and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I was daily his delight, rejoicing always before him</a:t>
            </a:r>
            <a:r>
              <a:rPr lang="en-GB" altLang="en-US" sz="2300" dirty="0">
                <a:effectLst>
                  <a:outerShdw blurRad="38100" dist="38100" dir="2700000" algn="tl">
                    <a:srgbClr val="000000"/>
                  </a:outerShdw>
                </a:effectLst>
                <a:latin typeface="Palatino Linotype" panose="02040502050505030304" pitchFamily="18" charset="0"/>
              </a:rPr>
              <a:t>; Proverbs 8:30</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endParaRPr lang="en-GB"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50569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2633E-9B6F-54B9-5B30-D8D31A806AC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6A9BD8C-BEBA-8CA4-DE1E-CDB131B0899C}"/>
              </a:ext>
            </a:extLst>
          </p:cNvPr>
          <p:cNvSpPr>
            <a:spLocks noGrp="1" noChangeArrowheads="1"/>
          </p:cNvSpPr>
          <p:nvPr>
            <p:ph type="ctrTitle"/>
          </p:nvPr>
        </p:nvSpPr>
        <p:spPr>
          <a:xfrm>
            <a:off x="1244370" y="221653"/>
            <a:ext cx="9703258" cy="743547"/>
          </a:xfrm>
        </p:spPr>
        <p:txBody>
          <a:bodyPr>
            <a:normAutofit/>
          </a:bodyPr>
          <a:lstStyle/>
          <a:p>
            <a:pPr defTabSz="1036638"/>
            <a:r>
              <a:rPr lang="en-US" altLang="en-US" sz="3200" dirty="0"/>
              <a:t>Abraham Saw Christ’s Day</a:t>
            </a:r>
          </a:p>
        </p:txBody>
      </p:sp>
      <p:graphicFrame>
        <p:nvGraphicFramePr>
          <p:cNvPr id="2" name="Table 1">
            <a:extLst>
              <a:ext uri="{FF2B5EF4-FFF2-40B4-BE49-F238E27FC236}">
                <a16:creationId xmlns:a16="http://schemas.microsoft.com/office/drawing/2014/main" id="{60C23388-72FF-70D7-4044-D06EA513B820}"/>
              </a:ext>
            </a:extLst>
          </p:cNvPr>
          <p:cNvGraphicFramePr>
            <a:graphicFrameLocks noGrp="1"/>
          </p:cNvGraphicFramePr>
          <p:nvPr>
            <p:extLst>
              <p:ext uri="{D42A27DB-BD31-4B8C-83A1-F6EECF244321}">
                <p14:modId xmlns:p14="http://schemas.microsoft.com/office/powerpoint/2010/main" val="1657720718"/>
              </p:ext>
            </p:extLst>
          </p:nvPr>
        </p:nvGraphicFramePr>
        <p:xfrm>
          <a:off x="849085" y="1276222"/>
          <a:ext cx="10493828" cy="4663440"/>
        </p:xfrm>
        <a:graphic>
          <a:graphicData uri="http://schemas.openxmlformats.org/drawingml/2006/table">
            <a:tbl>
              <a:tblPr firstRow="1" bandRow="1">
                <a:tableStyleId>{5C22544A-7EE6-4342-B048-85BDC9FD1C3A}</a:tableStyleId>
              </a:tblPr>
              <a:tblGrid>
                <a:gridCol w="5246914">
                  <a:extLst>
                    <a:ext uri="{9D8B030D-6E8A-4147-A177-3AD203B41FA5}">
                      <a16:colId xmlns:a16="http://schemas.microsoft.com/office/drawing/2014/main" val="3904093745"/>
                    </a:ext>
                  </a:extLst>
                </a:gridCol>
                <a:gridCol w="5246914">
                  <a:extLst>
                    <a:ext uri="{9D8B030D-6E8A-4147-A177-3AD203B41FA5}">
                      <a16:colId xmlns:a16="http://schemas.microsoft.com/office/drawing/2014/main" val="3267082167"/>
                    </a:ext>
                  </a:extLst>
                </a:gridCol>
              </a:tblGrid>
              <a:tr h="370840">
                <a:tc>
                  <a:txBody>
                    <a:bodyPr/>
                    <a:lstStyle/>
                    <a:p>
                      <a:r>
                        <a:rPr lang="en-AU" sz="2300" dirty="0"/>
                        <a:t>Abraham</a:t>
                      </a:r>
                    </a:p>
                  </a:txBody>
                  <a:tcPr/>
                </a:tc>
                <a:tc>
                  <a:txBody>
                    <a:bodyPr/>
                    <a:lstStyle/>
                    <a:p>
                      <a:r>
                        <a:rPr lang="en-AU" sz="2300" dirty="0"/>
                        <a:t>Christ – the seed</a:t>
                      </a:r>
                    </a:p>
                  </a:txBody>
                  <a:tcPr/>
                </a:tc>
                <a:extLst>
                  <a:ext uri="{0D108BD9-81ED-4DB2-BD59-A6C34878D82A}">
                    <a16:rowId xmlns:a16="http://schemas.microsoft.com/office/drawing/2014/main" val="126854026"/>
                  </a:ext>
                </a:extLst>
              </a:tr>
              <a:tr h="370840">
                <a:tc>
                  <a:txBody>
                    <a:bodyPr/>
                    <a:lstStyle/>
                    <a:p>
                      <a:r>
                        <a:rPr lang="en-AU" sz="2300" dirty="0"/>
                        <a:t>Gen 14:18 – Melchizedek brought bread and wine and blessed Abraham. (The Blessing)</a:t>
                      </a:r>
                    </a:p>
                  </a:txBody>
                  <a:tcPr/>
                </a:tc>
                <a:tc>
                  <a:txBody>
                    <a:bodyPr/>
                    <a:lstStyle/>
                    <a:p>
                      <a:r>
                        <a:rPr lang="en-AU" sz="2300" dirty="0"/>
                        <a:t>Matt 3:16 – The baptism of Christ – the Spirit of God rested upon Him. </a:t>
                      </a:r>
                    </a:p>
                    <a:p>
                      <a:r>
                        <a:rPr lang="en-AU" sz="2300" dirty="0"/>
                        <a:t>(The Blessing)</a:t>
                      </a:r>
                    </a:p>
                  </a:txBody>
                  <a:tcPr/>
                </a:tc>
                <a:extLst>
                  <a:ext uri="{0D108BD9-81ED-4DB2-BD59-A6C34878D82A}">
                    <a16:rowId xmlns:a16="http://schemas.microsoft.com/office/drawing/2014/main" val="236033135"/>
                  </a:ext>
                </a:extLst>
              </a:tr>
              <a:tr h="370840">
                <a:tc>
                  <a:txBody>
                    <a:bodyPr/>
                    <a:lstStyle/>
                    <a:p>
                      <a:r>
                        <a:rPr lang="en-AU" sz="2300" dirty="0"/>
                        <a:t>Gen 15:1 – Fear not Abraham, I am your great reward. (I am your Father)</a:t>
                      </a:r>
                    </a:p>
                  </a:txBody>
                  <a:tcPr/>
                </a:tc>
                <a:tc>
                  <a:txBody>
                    <a:bodyPr/>
                    <a:lstStyle/>
                    <a:p>
                      <a:r>
                        <a:rPr lang="en-AU" sz="2300" dirty="0"/>
                        <a:t>Matt 3:17 – You are my beloved Son. (I am your Father)</a:t>
                      </a:r>
                    </a:p>
                  </a:txBody>
                  <a:tcPr/>
                </a:tc>
                <a:extLst>
                  <a:ext uri="{0D108BD9-81ED-4DB2-BD59-A6C34878D82A}">
                    <a16:rowId xmlns:a16="http://schemas.microsoft.com/office/drawing/2014/main" val="1528684790"/>
                  </a:ext>
                </a:extLst>
              </a:tr>
              <a:tr h="370840">
                <a:tc>
                  <a:txBody>
                    <a:bodyPr/>
                    <a:lstStyle/>
                    <a:p>
                      <a:r>
                        <a:rPr lang="en-AU" sz="2300" dirty="0"/>
                        <a:t>Gen 15:2 – What will you give me seeing I go childless. Presents Eliezer his servant – a reflection of himself. </a:t>
                      </a:r>
                    </a:p>
                  </a:txBody>
                  <a:tcPr/>
                </a:tc>
                <a:tc>
                  <a:txBody>
                    <a:bodyPr/>
                    <a:lstStyle/>
                    <a:p>
                      <a:r>
                        <a:rPr lang="en-AU" sz="2300" dirty="0"/>
                        <a:t>Matt 4:3 – If you are the Son of God… do the work of a servant. Turn stones into bread.</a:t>
                      </a:r>
                    </a:p>
                  </a:txBody>
                  <a:tcPr/>
                </a:tc>
                <a:extLst>
                  <a:ext uri="{0D108BD9-81ED-4DB2-BD59-A6C34878D82A}">
                    <a16:rowId xmlns:a16="http://schemas.microsoft.com/office/drawing/2014/main" val="2168139187"/>
                  </a:ext>
                </a:extLst>
              </a:tr>
              <a:tr h="370840">
                <a:tc>
                  <a:txBody>
                    <a:bodyPr/>
                    <a:lstStyle/>
                    <a:p>
                      <a:r>
                        <a:rPr lang="en-AU" sz="2300" dirty="0"/>
                        <a:t>Gen 15:5,6 Count the stars. (Job 38:7 – Stars are sons of God) </a:t>
                      </a:r>
                    </a:p>
                    <a:p>
                      <a:r>
                        <a:rPr lang="en-AU" sz="2300" dirty="0"/>
                        <a:t>Abraham believed God</a:t>
                      </a:r>
                    </a:p>
                  </a:txBody>
                  <a:tcPr/>
                </a:tc>
                <a:tc>
                  <a:txBody>
                    <a:bodyPr/>
                    <a:lstStyle/>
                    <a:p>
                      <a:r>
                        <a:rPr lang="en-AU" sz="2300" dirty="0"/>
                        <a:t>Matt 4:4 Man shall not live by bread alone but by every word of God. Christ believed God</a:t>
                      </a:r>
                    </a:p>
                  </a:txBody>
                  <a:tcPr/>
                </a:tc>
                <a:extLst>
                  <a:ext uri="{0D108BD9-81ED-4DB2-BD59-A6C34878D82A}">
                    <a16:rowId xmlns:a16="http://schemas.microsoft.com/office/drawing/2014/main" val="2097313919"/>
                  </a:ext>
                </a:extLst>
              </a:tr>
            </a:tbl>
          </a:graphicData>
        </a:graphic>
      </p:graphicFrame>
    </p:spTree>
    <p:extLst>
      <p:ext uri="{BB962C8B-B14F-4D97-AF65-F5344CB8AC3E}">
        <p14:creationId xmlns:p14="http://schemas.microsoft.com/office/powerpoint/2010/main" val="32450252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18100</TotalTime>
  <Words>3312</Words>
  <Application>Microsoft Office PowerPoint</Application>
  <PresentationFormat>Widescreen</PresentationFormat>
  <Paragraphs>135</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Bookman Old Style</vt:lpstr>
      <vt:lpstr>Calibri</vt:lpstr>
      <vt:lpstr>Palatino Linotype</vt:lpstr>
      <vt:lpstr>Rockwell</vt:lpstr>
      <vt:lpstr>Damask</vt:lpstr>
      <vt:lpstr>After the Order of Melchizedek</vt:lpstr>
      <vt:lpstr>Melchizedek</vt:lpstr>
      <vt:lpstr>Abraham Saw Christ’s Day</vt:lpstr>
      <vt:lpstr>Melchizedek - the representative of the Father</vt:lpstr>
      <vt:lpstr>Context of Melchizedek’s Visit</vt:lpstr>
      <vt:lpstr>The Blessing</vt:lpstr>
      <vt:lpstr>The Blessing</vt:lpstr>
      <vt:lpstr>Wine and Bread</vt:lpstr>
      <vt:lpstr>Abraham Saw Christ’s Day</vt:lpstr>
      <vt:lpstr>Sonship and Inheritance</vt:lpstr>
      <vt:lpstr>Abraham Saw Christ’s Day</vt:lpstr>
      <vt:lpstr>Christ Overcomes Where Abraham Stumbles</vt:lpstr>
      <vt:lpstr>Abraham’s lack of Faith Makes Sacrifice necessary</vt:lpstr>
      <vt:lpstr>Without an Intercessor </vt:lpstr>
      <vt:lpstr>Abraham and the Shulamite</vt:lpstr>
      <vt:lpstr>Abraham and Christ</vt:lpstr>
      <vt:lpstr>Without an Intercessor – The going down of the Sun</vt:lpstr>
      <vt:lpstr>The Connection Restored at The Baptism</vt:lpstr>
      <vt:lpstr>This is the WAY – This is the Path – This is the Key</vt:lpstr>
      <vt:lpstr>The Death Of Christ made Sure in Abraham’s Question – How shall I Know I will inherit it</vt:lpstr>
      <vt:lpstr>God wanted Mercy not sacrifice but Abraham’s stumble caused it to be required. </vt:lpstr>
      <vt:lpstr>Revelation of Truths entirely New</vt:lpstr>
      <vt:lpstr>PowerPoint Presentation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344</cp:revision>
  <dcterms:created xsi:type="dcterms:W3CDTF">2006-05-23T07:55:33Z</dcterms:created>
  <dcterms:modified xsi:type="dcterms:W3CDTF">2025-01-16T05:54:23Z</dcterms:modified>
</cp:coreProperties>
</file>