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8"/>
  </p:notesMasterIdLst>
  <p:sldIdLst>
    <p:sldId id="279" r:id="rId2"/>
    <p:sldId id="597" r:id="rId3"/>
    <p:sldId id="627" r:id="rId4"/>
    <p:sldId id="647" r:id="rId5"/>
    <p:sldId id="628" r:id="rId6"/>
    <p:sldId id="648" r:id="rId7"/>
    <p:sldId id="638" r:id="rId8"/>
    <p:sldId id="639" r:id="rId9"/>
    <p:sldId id="629" r:id="rId10"/>
    <p:sldId id="641" r:id="rId11"/>
    <p:sldId id="630" r:id="rId12"/>
    <p:sldId id="649" r:id="rId13"/>
    <p:sldId id="426" r:id="rId14"/>
    <p:sldId id="560" r:id="rId15"/>
    <p:sldId id="650" r:id="rId16"/>
    <p:sldId id="33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4" y="80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16</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191768"/>
            <a:ext cx="6717827" cy="4474463"/>
          </a:xfrm>
        </p:spPr>
        <p:txBody>
          <a:bodyPr>
            <a:noAutofit/>
          </a:bodyPr>
          <a:lstStyle/>
          <a:p>
            <a:pPr algn="ctr"/>
            <a:r>
              <a:rPr lang="en-AU" sz="4800" dirty="0">
                <a:effectLst>
                  <a:outerShdw blurRad="38100" dist="38100" dir="2700000" algn="tl">
                    <a:srgbClr val="000000">
                      <a:alpha val="43137"/>
                    </a:srgbClr>
                  </a:outerShdw>
                </a:effectLst>
              </a:rPr>
              <a:t>Agape and Justice</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7473-5AC9-3632-9A0C-0DC5AE777B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9A76233-C109-8D3E-5825-18A9C3468F67}"/>
              </a:ext>
            </a:extLst>
          </p:cNvPr>
          <p:cNvSpPr>
            <a:spLocks noGrp="1" noChangeArrowheads="1"/>
          </p:cNvSpPr>
          <p:nvPr>
            <p:ph type="ctrTitle"/>
          </p:nvPr>
        </p:nvSpPr>
        <p:spPr>
          <a:xfrm>
            <a:off x="1244370" y="221653"/>
            <a:ext cx="9703258" cy="576633"/>
          </a:xfrm>
        </p:spPr>
        <p:txBody>
          <a:bodyPr>
            <a:normAutofit/>
          </a:bodyPr>
          <a:lstStyle/>
          <a:p>
            <a:pPr defTabSz="1036638"/>
            <a:r>
              <a:rPr lang="en-US" altLang="en-US" sz="3200" dirty="0"/>
              <a:t>Deeper Yet – For those with Ears…</a:t>
            </a:r>
          </a:p>
        </p:txBody>
      </p:sp>
      <p:sp>
        <p:nvSpPr>
          <p:cNvPr id="11267" name="Text Box 3">
            <a:extLst>
              <a:ext uri="{FF2B5EF4-FFF2-40B4-BE49-F238E27FC236}">
                <a16:creationId xmlns:a16="http://schemas.microsoft.com/office/drawing/2014/main" id="{F83232DC-5D76-74FF-2000-BA61C56D7788}"/>
              </a:ext>
            </a:extLst>
          </p:cNvPr>
          <p:cNvSpPr txBox="1">
            <a:spLocks noChangeArrowheads="1"/>
          </p:cNvSpPr>
          <p:nvPr/>
        </p:nvSpPr>
        <p:spPr bwMode="auto">
          <a:xfrm>
            <a:off x="420914" y="928407"/>
            <a:ext cx="1114697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determination of men to make Jesus exactly the same age as the Father is vital to the principle of inherent qualities and the value of those qualities.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But the worship of God the Son as possessing exactly the same age as the Father destroys Christ’s ability to be the Beloved Son of God who was given all things freely by His Father.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The worship of God the Son as having the same intellect as the Father destroys the principle of the Son of God being taught all things freely by His Father. (John 5:19)</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The worship of God the Son, having the same power as the Father inherently destroys the principle of Agape in God giving to His Son all power. John 3:35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The Trinity destroys Agape and establishes Justice through equality of strength, intellect, and age as the basis of worship </a:t>
            </a:r>
          </a:p>
        </p:txBody>
      </p:sp>
    </p:spTree>
    <p:extLst>
      <p:ext uri="{BB962C8B-B14F-4D97-AF65-F5344CB8AC3E}">
        <p14:creationId xmlns:p14="http://schemas.microsoft.com/office/powerpoint/2010/main" val="44673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Imagine….</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65876" y="1117213"/>
            <a:ext cx="1062318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 family based agricultural society where the head of the family was a father and mother and all sons and daughters gave themselves freely for the production of food, shelter and development of the family.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Land could not be bought or sold but only inherited from the father.</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Each person gave themselves freely in Agape their strength, intellect and time because they always remembered that these are gifts from the Father.</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Joy was found in communion with the Father and the highest joy was to live in His channel of blessing which included parents and older siblings.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As communion was the highest joy, regular feasts are held to pour blessings upon the family. </a:t>
            </a:r>
          </a:p>
        </p:txBody>
      </p:sp>
    </p:spTree>
    <p:extLst>
      <p:ext uri="{BB962C8B-B14F-4D97-AF65-F5344CB8AC3E}">
        <p14:creationId xmlns:p14="http://schemas.microsoft.com/office/powerpoint/2010/main" val="363994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600" dirty="0"/>
              <a:t>Christ Before Chronos</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784409" y="826931"/>
            <a:ext cx="10623182"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Therefore do not be ashamed of the testimony of our Lord, nor of me His prisoner, but share with me in the sufferings for the gospel according to the power of God, who has saved us and called us with a holy calling, not according to our works, but according to His own purpose and grace which was given to us in Christ Jesus before time began, 2 Timothy 1:8-9</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Grace = G5485 graciousness (as gratifying), of manner or act (abstract or concrete; literal, figurative or spiritual; especially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 divine influence upon the heart, and its reflection in the life; including gratitude</a:t>
            </a:r>
            <a:r>
              <a:rPr lang="en-GB" altLang="en-US" sz="2300" dirty="0">
                <a:effectLst>
                  <a:outerShdw blurRad="38100" dist="38100" dir="2700000" algn="tl">
                    <a:srgbClr val="000000"/>
                  </a:outerShdw>
                </a:effectLst>
                <a:latin typeface="Palatino Linotype" panose="02040502050505030304" pitchFamily="18" charset="0"/>
              </a:rPr>
              <a:t>):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Given us in Christ before Chronos Aeon. </a:t>
            </a:r>
          </a:p>
          <a:p>
            <a:pPr algn="just"/>
            <a:r>
              <a:rPr lang="en-GB" altLang="en-US" sz="2300" dirty="0">
                <a:effectLst>
                  <a:outerShdw blurRad="38100" dist="38100" dir="2700000" algn="tl">
                    <a:srgbClr val="000000"/>
                  </a:outerShdw>
                </a:effectLst>
                <a:latin typeface="Palatino Linotype" panose="02040502050505030304" pitchFamily="18" charset="0"/>
              </a:rPr>
              <a:t>The Son of God received His inheritance from the Father which filled Him with gratitude which He shares with us. This was given Him before time began. Therefore, time is not the highest measure of value. Paying people money for time locks most people into the wrong value system. </a:t>
            </a:r>
          </a:p>
        </p:txBody>
      </p:sp>
    </p:spTree>
    <p:extLst>
      <p:ext uri="{BB962C8B-B14F-4D97-AF65-F5344CB8AC3E}">
        <p14:creationId xmlns:p14="http://schemas.microsoft.com/office/powerpoint/2010/main" val="397600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547907" y="559602"/>
            <a:ext cx="8810007" cy="628459"/>
          </a:xfrm>
        </p:spPr>
        <p:txBody>
          <a:bodyPr>
            <a:noAutofit/>
          </a:bodyPr>
          <a:lstStyle/>
          <a:p>
            <a:pPr defTabSz="1036638"/>
            <a:r>
              <a:rPr lang="en-GB" altLang="en-US" sz="2800" dirty="0"/>
              <a:t>Are we demanding Justice of others?</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1005560" y="1588867"/>
            <a:ext cx="101808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And when he had begun to settle accounts, one was brought to him who owed him ten thousand talents. But as he was not able to pay, his master commanded that he be sold, with his wife and children and all that he had, and that payment be made. The servant therefore fell down before him, saying, 'Master, have patience with me, and I will pay you all.' </a:t>
            </a:r>
            <a:r>
              <a:rPr lang="en-GB" sz="2400" b="0" i="0" u="none" strike="noStrike" baseline="0" dirty="0">
                <a:solidFill>
                  <a:srgbClr val="92D050"/>
                </a:solidFill>
                <a:latin typeface="Palatino Linotype" panose="02040502050505030304" pitchFamily="18" charset="0"/>
              </a:rPr>
              <a:t>Then the master of that servant was moved with compassion, released him, and forgave him the debt.</a:t>
            </a:r>
            <a:r>
              <a:rPr lang="en-GB" sz="2400" b="0" i="0" u="none" strike="noStrike" baseline="0" dirty="0">
                <a:latin typeface="Palatino Linotype" panose="02040502050505030304" pitchFamily="18" charset="0"/>
              </a:rPr>
              <a:t>[Agape] "But that servant went out and found one of his fellow servants who owed him a hundred denarii; </a:t>
            </a:r>
            <a:r>
              <a:rPr lang="en-GB" sz="2400" b="0" i="0" u="none" strike="noStrike" baseline="0" dirty="0">
                <a:solidFill>
                  <a:srgbClr val="92D050"/>
                </a:solidFill>
                <a:latin typeface="Palatino Linotype" panose="02040502050505030304" pitchFamily="18" charset="0"/>
              </a:rPr>
              <a:t>and he laid hands on him and took him by the throat, saying, 'Pay me what you owe!’</a:t>
            </a:r>
            <a:r>
              <a:rPr lang="en-GB" sz="2400" b="0" i="0" u="none" strike="noStrike" baseline="0" dirty="0">
                <a:latin typeface="Palatino Linotype" panose="02040502050505030304" pitchFamily="18" charset="0"/>
              </a:rPr>
              <a:t> [Justice]</a:t>
            </a:r>
            <a:r>
              <a:rPr lang="en-GB" sz="2400" b="0" i="0" u="none" strike="noStrike" baseline="0" dirty="0">
                <a:solidFill>
                  <a:srgbClr val="92D050"/>
                </a:solidFill>
                <a:latin typeface="Palatino Linotype" panose="02040502050505030304" pitchFamily="18" charset="0"/>
              </a:rPr>
              <a:t> </a:t>
            </a:r>
            <a:r>
              <a:rPr lang="en-GB" sz="2400" b="0" i="0" u="none" strike="noStrike" baseline="0" dirty="0">
                <a:latin typeface="Palatino Linotype" panose="02040502050505030304" pitchFamily="18" charset="0"/>
              </a:rPr>
              <a:t>Matthew 18:24-28</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Agape destroys </a:t>
            </a:r>
            <a:r>
              <a:rPr lang="en-GB" sz="2400" dirty="0">
                <a:latin typeface="Palatino Linotype" panose="02040502050505030304" pitchFamily="18" charset="0"/>
              </a:rPr>
              <a:t>human </a:t>
            </a:r>
            <a:r>
              <a:rPr lang="en-GB" sz="2400" b="0" i="0" u="none" strike="noStrike" baseline="0" dirty="0">
                <a:latin typeface="Palatino Linotype" panose="02040502050505030304" pitchFamily="18" charset="0"/>
              </a:rPr>
              <a:t>justice.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9641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GB" altLang="en-US" sz="3200" dirty="0">
                <a:effectLst>
                  <a:outerShdw blurRad="38100" dist="38100" dir="2700000" algn="tl">
                    <a:srgbClr val="000000"/>
                  </a:outerShdw>
                </a:effectLst>
                <a:latin typeface="+mn-lt"/>
              </a:rPr>
              <a:t>I desire mercy Not sacrifice</a:t>
            </a:r>
            <a:endParaRPr lang="en-US" altLang="en-US" sz="3200" dirty="0">
              <a:latin typeface="+mn-lt"/>
            </a:endParaRP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957944" y="1300292"/>
            <a:ext cx="1007291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But go and learn what this means: 'I desire mercy [True Justice] and not sacrifice.’ [False justice] For I did not come to call the righteous, but sinners, to repentance." Matthew 9:13</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Mat 12:7  But if you had known what this means, 'I desire mercy and not sacrifice,' you would not have condemned the guiltless.</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we demand condemnation for those who do wrong, then we ultimately condemn ourselves for we all have sinned. Do we ask mercy for ourselves and condemnation for others?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7773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160E-0011-2038-D873-BB7662040BB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7F9B866-4C36-1E9A-A411-1BACB0D0ECE9}"/>
              </a:ext>
            </a:extLst>
          </p:cNvPr>
          <p:cNvSpPr>
            <a:spLocks noGrp="1" noChangeArrowheads="1"/>
          </p:cNvSpPr>
          <p:nvPr>
            <p:ph type="ctrTitle"/>
          </p:nvPr>
        </p:nvSpPr>
        <p:spPr>
          <a:xfrm>
            <a:off x="489852" y="449255"/>
            <a:ext cx="11004253" cy="628459"/>
          </a:xfrm>
        </p:spPr>
        <p:txBody>
          <a:bodyPr>
            <a:normAutofit fontScale="90000"/>
          </a:bodyPr>
          <a:lstStyle/>
          <a:p>
            <a:pPr defTabSz="1036638"/>
            <a:r>
              <a:rPr lang="en-GB" altLang="en-US" sz="2800" dirty="0">
                <a:effectLst>
                  <a:outerShdw blurRad="38100" dist="38100" dir="2700000" algn="tl">
                    <a:srgbClr val="000000"/>
                  </a:outerShdw>
                </a:effectLst>
                <a:latin typeface="+mn-lt"/>
              </a:rPr>
              <a:t>I desire mercy [True Justice] Not sacrifice [False Justice]</a:t>
            </a:r>
            <a:endParaRPr lang="en-US" altLang="en-US" sz="2800" dirty="0">
              <a:latin typeface="+mn-lt"/>
            </a:endParaRPr>
          </a:p>
        </p:txBody>
      </p:sp>
      <p:sp>
        <p:nvSpPr>
          <p:cNvPr id="11267" name="Text Box 3">
            <a:extLst>
              <a:ext uri="{FF2B5EF4-FFF2-40B4-BE49-F238E27FC236}">
                <a16:creationId xmlns:a16="http://schemas.microsoft.com/office/drawing/2014/main" id="{F381E5A1-9D4F-8885-74B7-7A2560794294}"/>
              </a:ext>
            </a:extLst>
          </p:cNvPr>
          <p:cNvSpPr txBox="1">
            <a:spLocks noChangeArrowheads="1"/>
          </p:cNvSpPr>
          <p:nvPr/>
        </p:nvSpPr>
        <p:spPr bwMode="auto">
          <a:xfrm>
            <a:off x="590243" y="1242235"/>
            <a:ext cx="1080347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condemning power of Satan would lead him to institute a theory of justice inconsistent with mercy. He claims to be officiating as the voice and power of God, claims that his decisions are justice, are pure and without fault. Thus he takes his position on the judgment seat and declares that his counsels are infallible. Here his merciless justice comes in, a counterfeit of justice, abhorrent to God. { </a:t>
            </a:r>
            <a:r>
              <a:rPr lang="en-GB" altLang="en-US" sz="2400" dirty="0" err="1">
                <a:effectLst>
                  <a:outerShdw blurRad="38100" dist="38100" dir="2700000" algn="tl">
                    <a:srgbClr val="000000"/>
                  </a:outerShdw>
                </a:effectLst>
                <a:latin typeface="Palatino Linotype" panose="02040502050505030304" pitchFamily="18" charset="0"/>
              </a:rPr>
              <a:t>CTr</a:t>
            </a:r>
            <a:r>
              <a:rPr lang="en-GB" altLang="en-US" sz="2400" dirty="0">
                <a:effectLst>
                  <a:outerShdw blurRad="38100" dist="38100" dir="2700000" algn="tl">
                    <a:srgbClr val="000000"/>
                  </a:outerShdw>
                </a:effectLst>
                <a:latin typeface="Palatino Linotype" panose="02040502050505030304" pitchFamily="18" charset="0"/>
              </a:rPr>
              <a:t> 11.4}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In the opening of the great controversy, Satan had declared that the law of God could not be obeyed, that justice was inconsistent with mercy, and that, should the law be broken, it would be impossible for the sinner to be pardoned. Every sin must meet its punishment, [condemnation and sacrifice] urged Satan; and if God should remit the punishment of sin, He would not be a God of truth and justice. DA 761.4</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21988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GB" altLang="en-US" sz="3200" dirty="0">
                <a:effectLst>
                  <a:outerShdw blurRad="38100" dist="38100" dir="2700000" algn="tl">
                    <a:srgbClr val="000000"/>
                  </a:outerShdw>
                </a:effectLst>
                <a:latin typeface="+mn-lt"/>
              </a:rPr>
              <a:t>Definition of Agape</a:t>
            </a:r>
            <a:endParaRPr lang="en-US" altLang="en-US" sz="3200" dirty="0">
              <a:latin typeface="+mn-lt"/>
            </a:endParaRP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48266" y="1637774"/>
            <a:ext cx="1058333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Love suffers long and is kind; love does not envy; love does not parade itself, is not puffed up; does not behave rudely, does not seek its own, is not provoked, thinks no evil; does not rejoice in iniquity, but rejoices in the truth; </a:t>
            </a:r>
            <a:r>
              <a:rPr lang="en-GB" sz="2400" b="0" i="0" u="none" strike="noStrike" baseline="0" dirty="0">
                <a:solidFill>
                  <a:srgbClr val="92D050"/>
                </a:solidFill>
                <a:latin typeface="Palatino Linotype" panose="02040502050505030304" pitchFamily="18" charset="0"/>
              </a:rPr>
              <a:t>bears all things, believes all things, hopes all things, endures all things. Love never fails. </a:t>
            </a:r>
            <a:r>
              <a:rPr lang="en-GB" sz="2400" b="0" i="0" u="none" strike="noStrike" baseline="0" dirty="0">
                <a:latin typeface="Palatino Linotype" panose="02040502050505030304" pitchFamily="18" charset="0"/>
              </a:rPr>
              <a:t>But whether there are prophecies, they will fail; whether there are tongues, they will cease; whether there is knowledge, it will vanish away. Love never fails…. </a:t>
            </a:r>
            <a:r>
              <a:rPr lang="en-AU" sz="2400" b="0" i="0" u="none" strike="noStrike" baseline="0" dirty="0">
                <a:latin typeface="Palatino Linotype" panose="02040502050505030304" pitchFamily="18" charset="0"/>
              </a:rPr>
              <a:t>1 Corinthians 13:4-8</a:t>
            </a:r>
          </a:p>
        </p:txBody>
      </p:sp>
    </p:spTree>
    <p:extLst>
      <p:ext uri="{BB962C8B-B14F-4D97-AF65-F5344CB8AC3E}">
        <p14:creationId xmlns:p14="http://schemas.microsoft.com/office/powerpoint/2010/main" val="103876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a:t>The Law of Love</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678541" y="1304762"/>
            <a:ext cx="1083491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Ye have heard that it hath been said, An eye for an eye, and a tooth for a tooth: But I say unto you,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That ye resist not evil: but whosoever shall smite thee on thy right cheek, turn to him the other also.</a:t>
            </a:r>
            <a:r>
              <a:rPr lang="en-GB" altLang="en-US" sz="2400" dirty="0">
                <a:effectLst>
                  <a:outerShdw blurRad="38100" dist="38100" dir="2700000" algn="tl">
                    <a:srgbClr val="000000"/>
                  </a:outerShdw>
                </a:effectLst>
                <a:latin typeface="Palatino Linotype" panose="02040502050505030304" pitchFamily="18" charset="0"/>
              </a:rPr>
              <a:t> And if any man will sue thee at the law, and take away thy coat, let him have thy </a:t>
            </a:r>
            <a:r>
              <a:rPr lang="en-GB" altLang="en-US" sz="2400" dirty="0" err="1">
                <a:effectLst>
                  <a:outerShdw blurRad="38100" dist="38100" dir="2700000" algn="tl">
                    <a:srgbClr val="000000"/>
                  </a:outerShdw>
                </a:effectLst>
                <a:latin typeface="Palatino Linotype" panose="02040502050505030304" pitchFamily="18" charset="0"/>
              </a:rPr>
              <a:t>cloke</a:t>
            </a:r>
            <a:r>
              <a:rPr lang="en-GB" altLang="en-US" sz="2400" dirty="0">
                <a:effectLst>
                  <a:outerShdw blurRad="38100" dist="38100" dir="2700000" algn="tl">
                    <a:srgbClr val="000000"/>
                  </a:outerShdw>
                </a:effectLst>
                <a:latin typeface="Palatino Linotype" panose="02040502050505030304" pitchFamily="18" charset="0"/>
              </a:rPr>
              <a:t> also. And whosoever shall compel thee to go a mile, go with him twain. Give to him that </a:t>
            </a:r>
            <a:r>
              <a:rPr lang="en-GB" altLang="en-US" sz="2400" dirty="0" err="1">
                <a:effectLst>
                  <a:outerShdw blurRad="38100" dist="38100" dir="2700000" algn="tl">
                    <a:srgbClr val="000000"/>
                  </a:outerShdw>
                </a:effectLst>
                <a:latin typeface="Palatino Linotype" panose="02040502050505030304" pitchFamily="18" charset="0"/>
              </a:rPr>
              <a:t>asketh</a:t>
            </a:r>
            <a:r>
              <a:rPr lang="en-GB" altLang="en-US" sz="2400" dirty="0">
                <a:effectLst>
                  <a:outerShdw blurRad="38100" dist="38100" dir="2700000" algn="tl">
                    <a:srgbClr val="000000"/>
                  </a:outerShdw>
                </a:effectLst>
                <a:latin typeface="Palatino Linotype" panose="02040502050505030304" pitchFamily="18" charset="0"/>
              </a:rPr>
              <a:t> thee, and from him that would borrow of thee turn not thou away. Ye have heard that it hath been said, Thou shalt love thy neighbour, and hate thine enemy. But I say unto you, Love your enemies, bless them that curse you, do good to them that hate you, and pray for them which despitefully use you, and persecute you; That ye may be the children of your Father which is in heaven: for he maketh his sun to rise on the evil and on the good, and </a:t>
            </a:r>
            <a:r>
              <a:rPr lang="en-GB" altLang="en-US" sz="2400" dirty="0" err="1">
                <a:effectLst>
                  <a:outerShdw blurRad="38100" dist="38100" dir="2700000" algn="tl">
                    <a:srgbClr val="000000"/>
                  </a:outerShdw>
                </a:effectLst>
                <a:latin typeface="Palatino Linotype" panose="02040502050505030304" pitchFamily="18" charset="0"/>
              </a:rPr>
              <a:t>sendeth</a:t>
            </a:r>
            <a:r>
              <a:rPr lang="en-GB" altLang="en-US" sz="2400" dirty="0">
                <a:effectLst>
                  <a:outerShdw blurRad="38100" dist="38100" dir="2700000" algn="tl">
                    <a:srgbClr val="000000"/>
                  </a:outerShdw>
                </a:effectLst>
                <a:latin typeface="Palatino Linotype" panose="02040502050505030304" pitchFamily="18" charset="0"/>
              </a:rPr>
              <a:t> rain on the just and on the unjust. Matthew 5:38-45</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872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a:t>Is this Justice?</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678541" y="1304762"/>
            <a:ext cx="1083491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Resist not evil – Is this justice?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if any man will sue thee at the law, and take away thy coat, let him have thy </a:t>
            </a:r>
            <a:r>
              <a:rPr lang="en-GB" altLang="en-US" sz="2400" dirty="0" err="1">
                <a:effectLst>
                  <a:outerShdw blurRad="38100" dist="38100" dir="2700000" algn="tl">
                    <a:srgbClr val="000000"/>
                  </a:outerShdw>
                </a:effectLst>
                <a:latin typeface="Palatino Linotype" panose="02040502050505030304" pitchFamily="18" charset="0"/>
              </a:rPr>
              <a:t>cloke</a:t>
            </a:r>
            <a:r>
              <a:rPr lang="en-GB" altLang="en-US" sz="2400" dirty="0">
                <a:effectLst>
                  <a:outerShdw blurRad="38100" dist="38100" dir="2700000" algn="tl">
                    <a:srgbClr val="000000"/>
                  </a:outerShdw>
                </a:effectLst>
                <a:latin typeface="Palatino Linotype" panose="02040502050505030304" pitchFamily="18" charset="0"/>
              </a:rPr>
              <a:t> also.  - Is this justice?</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Love your enemies, bless them that curse you, do good to them that hate you, and pray for them which despitefully use you, and persecute you; - is this justice?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That ye may be the children of your Father which is in heaven: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for he maketh his sun to rise on the evil and on the good, - Is this justice?</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and </a:t>
            </a:r>
            <a:r>
              <a:rPr lang="en-GB" altLang="en-US" sz="2400" dirty="0" err="1">
                <a:effectLst>
                  <a:outerShdw blurRad="38100" dist="38100" dir="2700000" algn="tl">
                    <a:srgbClr val="000000"/>
                  </a:outerShdw>
                </a:effectLst>
                <a:latin typeface="Palatino Linotype" panose="02040502050505030304" pitchFamily="18" charset="0"/>
              </a:rPr>
              <a:t>sendeth</a:t>
            </a:r>
            <a:r>
              <a:rPr lang="en-GB" altLang="en-US" sz="2400" dirty="0">
                <a:effectLst>
                  <a:outerShdw blurRad="38100" dist="38100" dir="2700000" algn="tl">
                    <a:srgbClr val="000000"/>
                  </a:outerShdw>
                </a:effectLst>
                <a:latin typeface="Palatino Linotype" panose="02040502050505030304" pitchFamily="18" charset="0"/>
              </a:rPr>
              <a:t> rain on the just and on the unjust – Is it just to give rain to the unjust?</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What does Agape do to human justice?</a:t>
            </a:r>
          </a:p>
        </p:txBody>
      </p:sp>
    </p:spTree>
    <p:extLst>
      <p:ext uri="{BB962C8B-B14F-4D97-AF65-F5344CB8AC3E}">
        <p14:creationId xmlns:p14="http://schemas.microsoft.com/office/powerpoint/2010/main" val="379173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Is the Landowner Just?</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0" y="1380536"/>
            <a:ext cx="1080347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"For the kingdom of heaven is like a landowner who went out early in the morning to hire </a:t>
            </a:r>
            <a:r>
              <a:rPr lang="en-GB" altLang="en-US" sz="2300" dirty="0" err="1">
                <a:effectLst>
                  <a:outerShdw blurRad="38100" dist="38100" dir="2700000" algn="tl">
                    <a:srgbClr val="000000"/>
                  </a:outerShdw>
                </a:effectLst>
                <a:latin typeface="Palatino Linotype" panose="02040502050505030304" pitchFamily="18" charset="0"/>
              </a:rPr>
              <a:t>laborers</a:t>
            </a:r>
            <a:r>
              <a:rPr lang="en-GB" altLang="en-US" sz="2300" dirty="0">
                <a:effectLst>
                  <a:outerShdw blurRad="38100" dist="38100" dir="2700000" algn="tl">
                    <a:srgbClr val="000000"/>
                  </a:outerShdw>
                </a:effectLst>
                <a:latin typeface="Palatino Linotype" panose="02040502050505030304" pitchFamily="18" charset="0"/>
              </a:rPr>
              <a:t> for his vineyard. Now when he had agreed with the </a:t>
            </a:r>
            <a:r>
              <a:rPr lang="en-GB" altLang="en-US" sz="2300" dirty="0" err="1">
                <a:effectLst>
                  <a:outerShdw blurRad="38100" dist="38100" dir="2700000" algn="tl">
                    <a:srgbClr val="000000"/>
                  </a:outerShdw>
                </a:effectLst>
                <a:latin typeface="Palatino Linotype" panose="02040502050505030304" pitchFamily="18" charset="0"/>
              </a:rPr>
              <a:t>laborers</a:t>
            </a:r>
            <a:r>
              <a:rPr lang="en-GB" altLang="en-US" sz="2300" dirty="0">
                <a:effectLst>
                  <a:outerShdw blurRad="38100" dist="38100" dir="2700000" algn="tl">
                    <a:srgbClr val="000000"/>
                  </a:outerShdw>
                </a:effectLst>
                <a:latin typeface="Palatino Linotype" panose="02040502050505030304" pitchFamily="18" charset="0"/>
              </a:rPr>
              <a:t> for a denarius a day, he sent them into his vineyard. And he went out about the third hour and saw others standing idle in the marketplace, and said to them, 'You also go into the vineyard, and whatever is right I will give you.' So they went. Again he went out about the sixth and the ninth hour, and did likewise. And about the eleventh hour he went out and found others standing idle, and said to them, 'Why have you been standing here idle all day?' They said to him, 'Because no one hired us.' He said to them, 'You also go into the vineyard, and whatever is right you will receive.' "So when evening had come, the owner of the vineyard said to his steward, 'Call the </a:t>
            </a:r>
            <a:r>
              <a:rPr lang="en-GB" altLang="en-US" sz="2300" dirty="0" err="1">
                <a:effectLst>
                  <a:outerShdw blurRad="38100" dist="38100" dir="2700000" algn="tl">
                    <a:srgbClr val="000000"/>
                  </a:outerShdw>
                </a:effectLst>
                <a:latin typeface="Palatino Linotype" panose="02040502050505030304" pitchFamily="18" charset="0"/>
              </a:rPr>
              <a:t>laborers</a:t>
            </a:r>
            <a:r>
              <a:rPr lang="en-GB" altLang="en-US" sz="2300" dirty="0">
                <a:effectLst>
                  <a:outerShdw blurRad="38100" dist="38100" dir="2700000" algn="tl">
                    <a:srgbClr val="000000"/>
                  </a:outerShdw>
                </a:effectLst>
                <a:latin typeface="Palatino Linotype" panose="02040502050505030304" pitchFamily="18" charset="0"/>
              </a:rPr>
              <a:t> and give them their wages, beginning with the last to the first.' Matthew 20:1-8</a:t>
            </a:r>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E15F-C184-C2ED-7D5C-E26A7A32B29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60D1653-F8BA-B903-E442-CEEB228E0BA3}"/>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Is the Landowner Just?</a:t>
            </a:r>
          </a:p>
        </p:txBody>
      </p:sp>
      <p:sp>
        <p:nvSpPr>
          <p:cNvPr id="11267" name="Text Box 3">
            <a:extLst>
              <a:ext uri="{FF2B5EF4-FFF2-40B4-BE49-F238E27FC236}">
                <a16:creationId xmlns:a16="http://schemas.microsoft.com/office/drawing/2014/main" id="{1E429BB5-7C8F-1447-80E5-7CC18E62831C}"/>
              </a:ext>
            </a:extLst>
          </p:cNvPr>
          <p:cNvSpPr txBox="1">
            <a:spLocks noChangeArrowheads="1"/>
          </p:cNvSpPr>
          <p:nvPr/>
        </p:nvSpPr>
        <p:spPr bwMode="auto">
          <a:xfrm>
            <a:off x="694260" y="1380536"/>
            <a:ext cx="1080347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And when those came who were hired about the eleventh hour, they each received a denarius. But when the first came, they supposed that they would receive more; and they likewise received each a denarius.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And when they had received it, they complained against the landowner, saying, 'These last men have worked only one hour, and you made them equal to us who have borne the burden and the heat of the day.' </a:t>
            </a:r>
            <a:r>
              <a:rPr lang="en-GB" altLang="en-US" sz="2300" dirty="0">
                <a:effectLst>
                  <a:outerShdw blurRad="38100" dist="38100" dir="2700000" algn="tl">
                    <a:srgbClr val="000000"/>
                  </a:outerShdw>
                </a:effectLst>
                <a:latin typeface="Palatino Linotype" panose="02040502050505030304" pitchFamily="18" charset="0"/>
              </a:rPr>
              <a:t>But he answered one of them and said, 'Friend, I am doing you no wrong. Did you not agree with me for a denarius? Take what is yours and go your way.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I wish to give to this last man the same as to you. Is it not lawful for me to do what I wish with my own things? Or is your eye evil because I am good?' </a:t>
            </a:r>
            <a:r>
              <a:rPr lang="en-GB" altLang="en-US" sz="2300" dirty="0">
                <a:effectLst>
                  <a:outerShdw blurRad="38100" dist="38100" dir="2700000" algn="tl">
                    <a:srgbClr val="000000"/>
                  </a:outerShdw>
                </a:effectLst>
                <a:latin typeface="Palatino Linotype" panose="02040502050505030304" pitchFamily="18" charset="0"/>
              </a:rPr>
              <a:t>Matthew 20:9-15</a:t>
            </a:r>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70036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Agape Versus Human Justice</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530371" y="1351508"/>
            <a:ext cx="1113124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In this parable, God is the father of the family who enters into communion with those who are neither worthy nor deserving of such communion. Precisely, the central message of the parable is to overthrow the attempt to regulate communion with God through worthiness, merit and principles of justice. The householder's attitude of equal pay for unequal work clearly expresses the principle that He causes rain to fall on the just and the unjust. The principle of justice requires a fair proportion between wage and the work done.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However, the central purpose of this parable is to completely exclude the principle of humanly perceived justice from the relationship with God. </a:t>
            </a:r>
            <a:r>
              <a:rPr lang="en-GB" altLang="en-US" sz="2400" dirty="0">
                <a:effectLst>
                  <a:outerShdw blurRad="38100" dist="38100" dir="2700000" algn="tl">
                    <a:srgbClr val="000000"/>
                  </a:outerShdw>
                </a:effectLst>
                <a:latin typeface="Palatino Linotype" panose="02040502050505030304" pitchFamily="18" charset="0"/>
              </a:rPr>
              <a:t>Self-interested justice must yield to spontaneous and disinterested love. – Daniel Bernhardt – Agape and Eros – page 12,13</a:t>
            </a:r>
          </a:p>
        </p:txBody>
      </p:sp>
    </p:spTree>
    <p:extLst>
      <p:ext uri="{BB962C8B-B14F-4D97-AF65-F5344CB8AC3E}">
        <p14:creationId xmlns:p14="http://schemas.microsoft.com/office/powerpoint/2010/main" val="106814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Concept of Wages and Justice</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530371" y="1220879"/>
            <a:ext cx="1113124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mj-lt"/>
              <a:buAutoNum type="arabicPeriod"/>
            </a:pPr>
            <a:r>
              <a:rPr lang="en-GB" altLang="en-US" sz="2400" dirty="0">
                <a:effectLst>
                  <a:outerShdw blurRad="38100" dist="38100" dir="2700000" algn="tl">
                    <a:srgbClr val="000000"/>
                  </a:outerShdw>
                </a:effectLst>
                <a:latin typeface="Palatino Linotype" panose="02040502050505030304" pitchFamily="18" charset="0"/>
              </a:rPr>
              <a:t>A man gives his time, intellect and strength to another man for a wage per hour, per day, per wee, per month, per year. </a:t>
            </a:r>
          </a:p>
          <a:p>
            <a:pPr marL="457200" indent="-457200" algn="just">
              <a:buFont typeface="+mj-lt"/>
              <a:buAutoNum type="arabicPeriod"/>
            </a:pPr>
            <a:r>
              <a:rPr lang="en-GB" altLang="en-US" sz="2400" dirty="0">
                <a:effectLst>
                  <a:outerShdw blurRad="38100" dist="38100" dir="2700000" algn="tl">
                    <a:srgbClr val="000000"/>
                  </a:outerShdw>
                </a:effectLst>
                <a:latin typeface="Palatino Linotype" panose="02040502050505030304" pitchFamily="18" charset="0"/>
              </a:rPr>
              <a:t>The man is said to earn a living from the money received. </a:t>
            </a:r>
          </a:p>
          <a:p>
            <a:pPr marL="457200" indent="-457200" algn="just">
              <a:buFont typeface="+mj-lt"/>
              <a:buAutoNum type="arabicPeriod"/>
            </a:pPr>
            <a:r>
              <a:rPr lang="en-GB" altLang="en-US" sz="2400" dirty="0">
                <a:effectLst>
                  <a:outerShdw blurRad="38100" dist="38100" dir="2700000" algn="tl">
                    <a:srgbClr val="000000"/>
                  </a:outerShdw>
                </a:effectLst>
                <a:latin typeface="Palatino Linotype" panose="02040502050505030304" pitchFamily="18" charset="0"/>
              </a:rPr>
              <a:t>The man’s living comes directly from a value being placed on his strength, intellect and time. Therefore, a man’s strength, intellect and time are the basis of his living. His “life” is indebted to these 3 elements. </a:t>
            </a:r>
          </a:p>
          <a:p>
            <a:pPr marL="457200" indent="-457200" algn="just">
              <a:buFont typeface="+mj-lt"/>
              <a:buAutoNum type="arabicPeriod"/>
            </a:pPr>
            <a:r>
              <a:rPr lang="en-GB" altLang="en-US" sz="2400" dirty="0">
                <a:effectLst>
                  <a:outerShdw blurRad="38100" dist="38100" dir="2700000" algn="tl">
                    <a:srgbClr val="000000"/>
                  </a:outerShdw>
                </a:effectLst>
                <a:latin typeface="Palatino Linotype" panose="02040502050505030304" pitchFamily="18" charset="0"/>
              </a:rPr>
              <a:t>A man worships that which gives him life. Therefore strength, intellect, and time are worshipped as Omnipotence, Omnipresence, Eternal Time. </a:t>
            </a:r>
          </a:p>
          <a:p>
            <a:pPr marL="457200" indent="-457200" algn="just">
              <a:buFont typeface="+mj-lt"/>
              <a:buAutoNum type="arabicPeriod"/>
            </a:pPr>
            <a:r>
              <a:rPr lang="en-GB" altLang="en-US" sz="2400" dirty="0">
                <a:effectLst>
                  <a:outerShdw blurRad="38100" dist="38100" dir="2700000" algn="tl">
                    <a:srgbClr val="000000"/>
                  </a:outerShdw>
                </a:effectLst>
                <a:latin typeface="Palatino Linotype" panose="02040502050505030304" pitchFamily="18" charset="0"/>
              </a:rPr>
              <a:t>The violation of this value system is the violation of life and therefore must lead to death. Justice demands the death of those who violate these principles. To give a man working one hour, the same money as the man working 8-10 hours violates the worship of strength, intellect, and time. It turns the world upside down.  It is unjust!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Nimrod</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223651"/>
            <a:ext cx="10623182"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"Now it was Nimrod who excited them to such an affront and contempt of God. He was the grandson of Ham, the son of Noah, a bold man, and of great strength of hand.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He persuaded them not to ascribe it [Strength] to God, as if it was through his means they were happy, but to believe that it was their own courage which procured that happiness. </a:t>
            </a:r>
            <a:r>
              <a:rPr lang="en-GB" altLang="en-US" sz="2300" dirty="0">
                <a:effectLst>
                  <a:outerShdw blurRad="38100" dist="38100" dir="2700000" algn="tl">
                    <a:srgbClr val="000000"/>
                  </a:outerShdw>
                </a:effectLst>
                <a:latin typeface="Palatino Linotype" panose="02040502050505030304" pitchFamily="18" charset="0"/>
              </a:rPr>
              <a:t>Josephus, Antiquities Book 1 Chapter 4 Para. 2</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If strength is mine then I can offer my inherent strength to another for a price. I set a value on my strength and I therefore can sell it to whom I wish.</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But make makes His rain to fall upon all regardless of their qualities. Jesus spoke a parable of paying all men the same. The value here is not in the time worked, and the effort exerted, but the fellowship had with the landowner. </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19303</TotalTime>
  <Words>2250</Words>
  <Application>Microsoft Office PowerPoint</Application>
  <PresentationFormat>Widescreen</PresentationFormat>
  <Paragraphs>73</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Bookman Old Style</vt:lpstr>
      <vt:lpstr>Calibri</vt:lpstr>
      <vt:lpstr>Palatino Linotype</vt:lpstr>
      <vt:lpstr>Rockwell</vt:lpstr>
      <vt:lpstr>Damask</vt:lpstr>
      <vt:lpstr>Agape and Justice</vt:lpstr>
      <vt:lpstr>Definition of Agape</vt:lpstr>
      <vt:lpstr>The Law of Love</vt:lpstr>
      <vt:lpstr>Is this Justice?</vt:lpstr>
      <vt:lpstr>Is the Landowner Just?</vt:lpstr>
      <vt:lpstr>Is the Landowner Just?</vt:lpstr>
      <vt:lpstr>Agape Versus Human Justice</vt:lpstr>
      <vt:lpstr>Concept of Wages and Justice</vt:lpstr>
      <vt:lpstr>Nimrod</vt:lpstr>
      <vt:lpstr>Deeper Yet – For those with Ears…</vt:lpstr>
      <vt:lpstr>Imagine….</vt:lpstr>
      <vt:lpstr>Christ Before Chronos</vt:lpstr>
      <vt:lpstr>Are we demanding Justice of others?</vt:lpstr>
      <vt:lpstr>I desire mercy Not sacrifice</vt:lpstr>
      <vt:lpstr>I desire mercy [True Justice] Not sacrifice [False Justice]</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350</cp:revision>
  <dcterms:created xsi:type="dcterms:W3CDTF">2006-05-23T07:55:33Z</dcterms:created>
  <dcterms:modified xsi:type="dcterms:W3CDTF">2025-01-17T23:07:33Z</dcterms:modified>
</cp:coreProperties>
</file>