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21"/>
  </p:notesMasterIdLst>
  <p:sldIdLst>
    <p:sldId id="279" r:id="rId2"/>
    <p:sldId id="647" r:id="rId3"/>
    <p:sldId id="628" r:id="rId4"/>
    <p:sldId id="651" r:id="rId5"/>
    <p:sldId id="671" r:id="rId6"/>
    <p:sldId id="629" r:id="rId7"/>
    <p:sldId id="630" r:id="rId8"/>
    <p:sldId id="670" r:id="rId9"/>
    <p:sldId id="678" r:id="rId10"/>
    <p:sldId id="679" r:id="rId11"/>
    <p:sldId id="680" r:id="rId12"/>
    <p:sldId id="681" r:id="rId13"/>
    <p:sldId id="682" r:id="rId14"/>
    <p:sldId id="639" r:id="rId15"/>
    <p:sldId id="683" r:id="rId16"/>
    <p:sldId id="684" r:id="rId17"/>
    <p:sldId id="672" r:id="rId18"/>
    <p:sldId id="685" r:id="rId19"/>
    <p:sldId id="33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66" y="840"/>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D2199AC6-CE83-7579-5502-CAB30FEE8704}"/>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8435" name="Rectangle 3">
            <a:extLst>
              <a:ext uri="{FF2B5EF4-FFF2-40B4-BE49-F238E27FC236}">
                <a16:creationId xmlns:a16="http://schemas.microsoft.com/office/drawing/2014/main" id="{29B3A382-C44A-B243-C464-353E9CA30A09}"/>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8436" name="Rectangle 4">
            <a:extLst>
              <a:ext uri="{FF2B5EF4-FFF2-40B4-BE49-F238E27FC236}">
                <a16:creationId xmlns:a16="http://schemas.microsoft.com/office/drawing/2014/main" id="{6E289C77-246A-2E19-CACD-9B592A8F0B60}"/>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a:extLst>
              <a:ext uri="{FF2B5EF4-FFF2-40B4-BE49-F238E27FC236}">
                <a16:creationId xmlns:a16="http://schemas.microsoft.com/office/drawing/2014/main" id="{F4C75F92-7E89-7189-8FF4-AB34FE53F369}"/>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438" name="Rectangle 6">
            <a:extLst>
              <a:ext uri="{FF2B5EF4-FFF2-40B4-BE49-F238E27FC236}">
                <a16:creationId xmlns:a16="http://schemas.microsoft.com/office/drawing/2014/main" id="{078757D3-3955-E48B-6AEF-C7DEBB344F41}"/>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8439" name="Rectangle 7">
            <a:extLst>
              <a:ext uri="{FF2B5EF4-FFF2-40B4-BE49-F238E27FC236}">
                <a16:creationId xmlns:a16="http://schemas.microsoft.com/office/drawing/2014/main" id="{CE62AA99-74E5-778C-4D54-DB297777C522}"/>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5739DF1-8238-40C8-B4C2-C5866D4DD28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F0AD497-F769-B53E-B611-DD31A5875940}"/>
              </a:ext>
            </a:extLst>
          </p:cNvPr>
          <p:cNvSpPr>
            <a:spLocks noGrp="1" noChangeArrowheads="1"/>
          </p:cNvSpPr>
          <p:nvPr>
            <p:ph type="sldNum" sz="quarter" idx="5"/>
          </p:nvPr>
        </p:nvSpPr>
        <p:spPr>
          <a:ln/>
        </p:spPr>
        <p:txBody>
          <a:bodyPr/>
          <a:lstStyle/>
          <a:p>
            <a:fld id="{47F1D47A-2064-46E1-AD25-FF27D91780AD}" type="slidenum">
              <a:rPr lang="en-US" altLang="en-US"/>
              <a:pPr/>
              <a:t>19</a:t>
            </a:fld>
            <a:endParaRPr lang="en-US" altLang="en-US"/>
          </a:p>
        </p:txBody>
      </p:sp>
      <p:sp>
        <p:nvSpPr>
          <p:cNvPr id="24578" name="Rectangle 2">
            <a:extLst>
              <a:ext uri="{FF2B5EF4-FFF2-40B4-BE49-F238E27FC236}">
                <a16:creationId xmlns:a16="http://schemas.microsoft.com/office/drawing/2014/main" id="{37A843C6-FD75-EB46-9FDC-C5A67412C8BE}"/>
              </a:ext>
            </a:extLst>
          </p:cNvPr>
          <p:cNvSpPr>
            <a:spLocks noGrp="1" noRot="1" noChangeAspect="1" noChangeArrowheads="1" noTextEdit="1"/>
          </p:cNvSpPr>
          <p:nvPr>
            <p:ph type="sldImg"/>
          </p:nvPr>
        </p:nvSpPr>
        <p:spPr>
          <a:xfrm>
            <a:off x="382588" y="685800"/>
            <a:ext cx="6094412" cy="3429000"/>
          </a:xfrm>
          <a:ln/>
        </p:spPr>
      </p:sp>
      <p:sp>
        <p:nvSpPr>
          <p:cNvPr id="24579" name="Rectangle 3">
            <a:extLst>
              <a:ext uri="{FF2B5EF4-FFF2-40B4-BE49-F238E27FC236}">
                <a16:creationId xmlns:a16="http://schemas.microsoft.com/office/drawing/2014/main" id="{705DA78A-6342-B00B-A259-50890DC78424}"/>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82135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4C71AE3F-E6DE-4904-BDF4-5E6342F37850}" type="slidenum">
              <a:rPr lang="en-US" altLang="en-US" smtClean="0"/>
              <a:pPr/>
              <a:t>‹#›</a:t>
            </a:fld>
            <a:endParaRPr lang="en-US" altLang="en-US"/>
          </a:p>
        </p:txBody>
      </p:sp>
    </p:spTree>
    <p:extLst>
      <p:ext uri="{BB962C8B-B14F-4D97-AF65-F5344CB8AC3E}">
        <p14:creationId xmlns:p14="http://schemas.microsoft.com/office/powerpoint/2010/main" val="895832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2561464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937766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28879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3803271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844228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3860967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E2DFFEE0-A85E-40EB-914D-C849F6DD9F33}" type="slidenum">
              <a:rPr lang="en-US" altLang="en-US" smtClean="0"/>
              <a:pPr/>
              <a:t>‹#›</a:t>
            </a:fld>
            <a:endParaRPr lang="en-US" altLang="en-US"/>
          </a:p>
        </p:txBody>
      </p:sp>
    </p:spTree>
    <p:extLst>
      <p:ext uri="{BB962C8B-B14F-4D97-AF65-F5344CB8AC3E}">
        <p14:creationId xmlns:p14="http://schemas.microsoft.com/office/powerpoint/2010/main" val="4247268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35275A1-0980-43D4-A938-F399040B26DE}" type="slidenum">
              <a:rPr lang="en-US" altLang="en-US" smtClean="0"/>
              <a:pPr/>
              <a:t>‹#›</a:t>
            </a:fld>
            <a:endParaRPr lang="en-US" altLang="en-US"/>
          </a:p>
        </p:txBody>
      </p:sp>
    </p:spTree>
    <p:extLst>
      <p:ext uri="{BB962C8B-B14F-4D97-AF65-F5344CB8AC3E}">
        <p14:creationId xmlns:p14="http://schemas.microsoft.com/office/powerpoint/2010/main" val="430649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91DE6709-1E79-4B04-BBFB-F46437A3949A}" type="slidenum">
              <a:rPr lang="en-US" altLang="en-US" smtClean="0"/>
              <a:pPr/>
              <a:t>‹#›</a:t>
            </a:fld>
            <a:endParaRPr lang="en-US" altLang="en-US"/>
          </a:p>
        </p:txBody>
      </p:sp>
    </p:spTree>
    <p:extLst>
      <p:ext uri="{BB962C8B-B14F-4D97-AF65-F5344CB8AC3E}">
        <p14:creationId xmlns:p14="http://schemas.microsoft.com/office/powerpoint/2010/main" val="2287757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862117A-A9B2-46B3-864D-9AEA2B9A1CCA}" type="slidenum">
              <a:rPr lang="en-US" altLang="en-US" smtClean="0"/>
              <a:pPr/>
              <a:t>‹#›</a:t>
            </a:fld>
            <a:endParaRPr lang="en-US" altLang="en-US"/>
          </a:p>
        </p:txBody>
      </p:sp>
    </p:spTree>
    <p:extLst>
      <p:ext uri="{BB962C8B-B14F-4D97-AF65-F5344CB8AC3E}">
        <p14:creationId xmlns:p14="http://schemas.microsoft.com/office/powerpoint/2010/main" val="2042246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1EA2903C-3DD7-4AE0-8FC0-983D65FB4D04}" type="slidenum">
              <a:rPr lang="en-US" altLang="en-US" smtClean="0"/>
              <a:pPr/>
              <a:t>‹#›</a:t>
            </a:fld>
            <a:endParaRPr lang="en-US" altLang="en-US"/>
          </a:p>
        </p:txBody>
      </p:sp>
    </p:spTree>
    <p:extLst>
      <p:ext uri="{BB962C8B-B14F-4D97-AF65-F5344CB8AC3E}">
        <p14:creationId xmlns:p14="http://schemas.microsoft.com/office/powerpoint/2010/main" val="4241430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1222146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BF6E834-8518-4AF1-B7F1-5DCF3C1B9055}" type="slidenum">
              <a:rPr lang="en-US" altLang="en-US" smtClean="0"/>
              <a:pPr/>
              <a:t>‹#›</a:t>
            </a:fld>
            <a:endParaRPr lang="en-US" altLang="en-US"/>
          </a:p>
        </p:txBody>
      </p:sp>
    </p:spTree>
    <p:extLst>
      <p:ext uri="{BB962C8B-B14F-4D97-AF65-F5344CB8AC3E}">
        <p14:creationId xmlns:p14="http://schemas.microsoft.com/office/powerpoint/2010/main" val="900894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82CA0FF5-FF93-4899-9D42-0E1B42757686}" type="slidenum">
              <a:rPr lang="en-US" altLang="en-US" smtClean="0"/>
              <a:pPr/>
              <a:t>‹#›</a:t>
            </a:fld>
            <a:endParaRPr lang="en-US" altLang="en-US"/>
          </a:p>
        </p:txBody>
      </p:sp>
    </p:spTree>
    <p:extLst>
      <p:ext uri="{BB962C8B-B14F-4D97-AF65-F5344CB8AC3E}">
        <p14:creationId xmlns:p14="http://schemas.microsoft.com/office/powerpoint/2010/main" val="568747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DF600080-C883-4CF2-9B68-56024F800E2C}" type="slidenum">
              <a:rPr lang="en-US" altLang="en-US" smtClean="0"/>
              <a:pPr/>
              <a:t>‹#›</a:t>
            </a:fld>
            <a:endParaRPr lang="en-US" altLang="en-US"/>
          </a:p>
        </p:txBody>
      </p:sp>
    </p:spTree>
    <p:extLst>
      <p:ext uri="{BB962C8B-B14F-4D97-AF65-F5344CB8AC3E}">
        <p14:creationId xmlns:p14="http://schemas.microsoft.com/office/powerpoint/2010/main" val="258272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993F0E72-8E01-4996-94CE-527DAAE3227D}" type="slidenum">
              <a:rPr lang="en-US" altLang="en-US" smtClean="0"/>
              <a:pPr/>
              <a:t>‹#›</a:t>
            </a:fld>
            <a:endParaRPr lang="en-US" altLang="en-US"/>
          </a:p>
        </p:txBody>
      </p:sp>
    </p:spTree>
    <p:extLst>
      <p:ext uri="{BB962C8B-B14F-4D97-AF65-F5344CB8AC3E}">
        <p14:creationId xmlns:p14="http://schemas.microsoft.com/office/powerpoint/2010/main" val="1271570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4249073091"/>
      </p:ext>
    </p:extLst>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6537386" y="2387068"/>
            <a:ext cx="4554742" cy="1611086"/>
          </a:xfrm>
        </p:spPr>
        <p:txBody>
          <a:bodyPr>
            <a:noAutofit/>
          </a:bodyPr>
          <a:lstStyle/>
          <a:p>
            <a:pPr algn="ctr"/>
            <a:r>
              <a:rPr lang="en-AU" sz="4800" dirty="0">
                <a:effectLst>
                  <a:outerShdw blurRad="38100" dist="38100" dir="2700000" algn="tl">
                    <a:srgbClr val="000000">
                      <a:alpha val="43137"/>
                    </a:srgbClr>
                  </a:outerShdw>
                </a:effectLst>
              </a:rPr>
              <a:t>Behold Your God</a:t>
            </a:r>
            <a:endParaRPr lang="en-AU" sz="7200"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DFB5F4B5-1F3B-4719-96F1-B21DB150D8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158" y="1881579"/>
            <a:ext cx="4554742" cy="3037037"/>
          </a:xfrm>
          <a:prstGeom prst="rect">
            <a:avLst/>
          </a:prstGeom>
        </p:spPr>
      </p:pic>
    </p:spTree>
    <p:extLst>
      <p:ext uri="{BB962C8B-B14F-4D97-AF65-F5344CB8AC3E}">
        <p14:creationId xmlns:p14="http://schemas.microsoft.com/office/powerpoint/2010/main" val="1275453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9A811-E7B4-6DD7-E6DC-FCA2BF3A6126}"/>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FA156375-7FC9-ED27-9492-59B438E9C644}"/>
              </a:ext>
            </a:extLst>
          </p:cNvPr>
          <p:cNvSpPr>
            <a:spLocks noGrp="1" noChangeArrowheads="1"/>
          </p:cNvSpPr>
          <p:nvPr>
            <p:ph type="ctrTitle"/>
          </p:nvPr>
        </p:nvSpPr>
        <p:spPr>
          <a:xfrm>
            <a:off x="289932" y="209551"/>
            <a:ext cx="11708780" cy="628459"/>
          </a:xfrm>
        </p:spPr>
        <p:txBody>
          <a:bodyPr>
            <a:normAutofit/>
          </a:bodyPr>
          <a:lstStyle/>
          <a:p>
            <a:pPr defTabSz="1036638"/>
            <a:r>
              <a:rPr lang="en-US" altLang="en-US" sz="3200" dirty="0"/>
              <a:t>Witness for God in His Trial</a:t>
            </a:r>
          </a:p>
        </p:txBody>
      </p:sp>
      <p:sp>
        <p:nvSpPr>
          <p:cNvPr id="11267" name="Text Box 3">
            <a:extLst>
              <a:ext uri="{FF2B5EF4-FFF2-40B4-BE49-F238E27FC236}">
                <a16:creationId xmlns:a16="http://schemas.microsoft.com/office/drawing/2014/main" id="{F75E02D3-25C1-BFC3-8AF0-E1DB579B4544}"/>
              </a:ext>
            </a:extLst>
          </p:cNvPr>
          <p:cNvSpPr txBox="1">
            <a:spLocks noChangeArrowheads="1"/>
          </p:cNvSpPr>
          <p:nvPr/>
        </p:nvSpPr>
        <p:spPr bwMode="auto">
          <a:xfrm>
            <a:off x="810322" y="1228544"/>
            <a:ext cx="10668000"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sz="2200" b="0" i="0" u="none" strike="noStrike" baseline="0" dirty="0">
                <a:latin typeface="Palatino Linotype" panose="02040502050505030304" pitchFamily="18" charset="0"/>
              </a:rPr>
              <a:t>The words essential to our discourse this morning are, "</a:t>
            </a:r>
            <a:r>
              <a:rPr lang="en-GB" sz="2200" b="0" i="0" u="none" strike="noStrike" baseline="0" dirty="0">
                <a:solidFill>
                  <a:schemeClr val="accent1"/>
                </a:solidFill>
                <a:latin typeface="Palatino Linotype" panose="02040502050505030304" pitchFamily="18" charset="0"/>
              </a:rPr>
              <a:t>Ye shall receive power, after that the Holy Ghost is come upon you: and ye shall be witnesses unto me</a:t>
            </a:r>
            <a:r>
              <a:rPr lang="en-GB" sz="2200" b="0" i="0" u="none" strike="noStrike" baseline="0" dirty="0">
                <a:latin typeface="Palatino Linotype" panose="02040502050505030304" pitchFamily="18" charset="0"/>
              </a:rPr>
              <a:t>." It is now but a little while, and He that shall come will come, and will not carry. We think of that time as of the greatest importance to us, because we have a case pending in court. We are now on trial, and soon the judgment will be pronounced, to decide our eternal destiny. </a:t>
            </a:r>
            <a:r>
              <a:rPr lang="en-GB" sz="2200" b="0" i="0" u="none" strike="noStrike" baseline="0" dirty="0">
                <a:solidFill>
                  <a:schemeClr val="accent1"/>
                </a:solidFill>
                <a:latin typeface="Palatino Linotype" panose="02040502050505030304" pitchFamily="18" charset="0"/>
              </a:rPr>
              <a:t>But there is a good deal more pending in that heavenly court than that. God has a case there. He himself is on trial</a:t>
            </a:r>
            <a:r>
              <a:rPr lang="en-GB" sz="2200" b="0" i="0" u="none" strike="noStrike" baseline="0" dirty="0">
                <a:latin typeface="Palatino Linotype" panose="02040502050505030304" pitchFamily="18" charset="0"/>
              </a:rPr>
              <a:t>, and this fact with which we have to do is of far greater importance to us than the interests which pertain to ourselves alone. E.J. Waggoner “Witnesses for God,” GCQB2 March 6, 1897.</a:t>
            </a:r>
          </a:p>
        </p:txBody>
      </p:sp>
    </p:spTree>
    <p:extLst>
      <p:ext uri="{BB962C8B-B14F-4D97-AF65-F5344CB8AC3E}">
        <p14:creationId xmlns:p14="http://schemas.microsoft.com/office/powerpoint/2010/main" val="3703061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97DD9-E693-7BFD-6C2E-CC99F8864434}"/>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1C6715DA-98B4-1C28-3CB1-9C0A088E549A}"/>
              </a:ext>
            </a:extLst>
          </p:cNvPr>
          <p:cNvSpPr>
            <a:spLocks noGrp="1" noChangeArrowheads="1"/>
          </p:cNvSpPr>
          <p:nvPr>
            <p:ph type="ctrTitle"/>
          </p:nvPr>
        </p:nvSpPr>
        <p:spPr>
          <a:xfrm>
            <a:off x="289932" y="209551"/>
            <a:ext cx="11708780" cy="628459"/>
          </a:xfrm>
        </p:spPr>
        <p:txBody>
          <a:bodyPr>
            <a:normAutofit/>
          </a:bodyPr>
          <a:lstStyle/>
          <a:p>
            <a:pPr defTabSz="1036638"/>
            <a:r>
              <a:rPr lang="en-US" altLang="en-US" sz="3200" dirty="0"/>
              <a:t>God’s Character on Trial</a:t>
            </a:r>
          </a:p>
        </p:txBody>
      </p:sp>
      <p:sp>
        <p:nvSpPr>
          <p:cNvPr id="11267" name="Text Box 3">
            <a:extLst>
              <a:ext uri="{FF2B5EF4-FFF2-40B4-BE49-F238E27FC236}">
                <a16:creationId xmlns:a16="http://schemas.microsoft.com/office/drawing/2014/main" id="{515FCB83-00C7-EE43-6776-C74997EA476E}"/>
              </a:ext>
            </a:extLst>
          </p:cNvPr>
          <p:cNvSpPr txBox="1">
            <a:spLocks noChangeArrowheads="1"/>
          </p:cNvSpPr>
          <p:nvPr/>
        </p:nvSpPr>
        <p:spPr bwMode="auto">
          <a:xfrm>
            <a:off x="762000" y="1074509"/>
            <a:ext cx="10668000"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sz="2000" b="0" i="0" u="none" strike="noStrike" baseline="0" dirty="0">
                <a:latin typeface="Palatino Linotype" panose="02040502050505030304" pitchFamily="18" charset="0"/>
              </a:rPr>
              <a:t>Let all the nations be gathered together, and let the people be assembled: who among them can declare this, and show us former things? let them bring forth their witnesses, that they may be justified: or let them hear, and say, It is truth. Ye are my witnesses, saith the Lord, and my servant whom I have chosen: that ye may know and believe me, and understand that I am he: before me there was no God formed, neither shall there be after me. I, even I, am the Lord; and beside me there is no saviour. I have declared, and have saved, </a:t>
            </a:r>
            <a:r>
              <a:rPr lang="en-GB" sz="2000" b="0" i="0" u="none" strike="noStrike" baseline="0" dirty="0">
                <a:solidFill>
                  <a:schemeClr val="accent1"/>
                </a:solidFill>
                <a:latin typeface="Palatino Linotype" panose="02040502050505030304" pitchFamily="18" charset="0"/>
              </a:rPr>
              <a:t>and I have showed, when there was no strange god among you: therefore ye are my witnesses, saith the Lord, that I am God. </a:t>
            </a:r>
          </a:p>
          <a:p>
            <a:pPr algn="just"/>
            <a:endParaRPr lang="en-GB" sz="2000" b="0" i="0" u="none" strike="noStrike" baseline="0" dirty="0">
              <a:latin typeface="Palatino Linotype" panose="02040502050505030304" pitchFamily="18" charset="0"/>
            </a:endParaRPr>
          </a:p>
          <a:p>
            <a:pPr algn="just"/>
            <a:r>
              <a:rPr lang="en-GB" sz="2000" b="0" i="0" u="none" strike="noStrike" baseline="0" dirty="0">
                <a:solidFill>
                  <a:schemeClr val="accent1"/>
                </a:solidFill>
                <a:latin typeface="Palatino Linotype" panose="02040502050505030304" pitchFamily="18" charset="0"/>
              </a:rPr>
              <a:t>God's character is now on trial. He who is the accuser of the brethren is, above all, the accuser of God.</a:t>
            </a:r>
            <a:r>
              <a:rPr lang="en-GB" sz="2000" b="0" i="0" u="none" strike="noStrike" baseline="0" dirty="0">
                <a:latin typeface="Palatino Linotype" panose="02040502050505030304" pitchFamily="18" charset="0"/>
              </a:rPr>
              <a:t> He is a liar from the beginning, and in his first lie on earth he bore false witness against God. Speaking in his insinuating way, he said to the woman, "Hath God said, Ye shall not eat of every tree of the garden?" </a:t>
            </a:r>
            <a:r>
              <a:rPr lang="en-GB" sz="2000" b="0" i="0" u="none" strike="noStrike" baseline="0" dirty="0">
                <a:solidFill>
                  <a:schemeClr val="accent1"/>
                </a:solidFill>
                <a:latin typeface="Palatino Linotype" panose="02040502050505030304" pitchFamily="18" charset="0"/>
              </a:rPr>
              <a:t>His question implied an accusation of arbitrary power, of tyranny, and was calculated to awaken dissatisfaction and distrust in the mind of the woman. </a:t>
            </a:r>
            <a:r>
              <a:rPr lang="en-GB" sz="2000" b="0" i="0" u="none" strike="noStrike" baseline="0" dirty="0">
                <a:latin typeface="Palatino Linotype" panose="02040502050505030304" pitchFamily="18" charset="0"/>
              </a:rPr>
              <a:t>E.J. Waggoner “Witnesses for God,” GCQB2 March 6, 1897.</a:t>
            </a:r>
          </a:p>
        </p:txBody>
      </p:sp>
    </p:spTree>
    <p:extLst>
      <p:ext uri="{BB962C8B-B14F-4D97-AF65-F5344CB8AC3E}">
        <p14:creationId xmlns:p14="http://schemas.microsoft.com/office/powerpoint/2010/main" val="2894848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E6FF7-1DA6-9149-46A5-8945861F7B0E}"/>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2CF66DBE-3C9A-6A13-D6DD-ECBFB5E7D443}"/>
              </a:ext>
            </a:extLst>
          </p:cNvPr>
          <p:cNvSpPr>
            <a:spLocks noGrp="1" noChangeArrowheads="1"/>
          </p:cNvSpPr>
          <p:nvPr>
            <p:ph type="ctrTitle"/>
          </p:nvPr>
        </p:nvSpPr>
        <p:spPr>
          <a:xfrm>
            <a:off x="289932" y="209551"/>
            <a:ext cx="11708780" cy="628459"/>
          </a:xfrm>
        </p:spPr>
        <p:txBody>
          <a:bodyPr>
            <a:normAutofit/>
          </a:bodyPr>
          <a:lstStyle/>
          <a:p>
            <a:pPr defTabSz="1036638"/>
            <a:r>
              <a:rPr lang="en-US" altLang="en-US" sz="3200" dirty="0"/>
              <a:t>What is your Verdict?</a:t>
            </a:r>
          </a:p>
        </p:txBody>
      </p:sp>
      <p:sp>
        <p:nvSpPr>
          <p:cNvPr id="11267" name="Text Box 3">
            <a:extLst>
              <a:ext uri="{FF2B5EF4-FFF2-40B4-BE49-F238E27FC236}">
                <a16:creationId xmlns:a16="http://schemas.microsoft.com/office/drawing/2014/main" id="{D93FDB95-E803-E573-FF87-001F534AEEA9}"/>
              </a:ext>
            </a:extLst>
          </p:cNvPr>
          <p:cNvSpPr txBox="1">
            <a:spLocks noChangeArrowheads="1"/>
          </p:cNvSpPr>
          <p:nvPr/>
        </p:nvSpPr>
        <p:spPr bwMode="auto">
          <a:xfrm>
            <a:off x="947855" y="1124466"/>
            <a:ext cx="10076984"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just">
              <a:buFont typeface="Arial" panose="020B0604020202020204" pitchFamily="34" charset="0"/>
              <a:buChar char="•"/>
            </a:pPr>
            <a:r>
              <a:rPr lang="en-GB" sz="2400" b="0" i="0" u="none" strike="noStrike" baseline="0" dirty="0">
                <a:latin typeface="Palatino Linotype" panose="02040502050505030304" pitchFamily="18" charset="0"/>
              </a:rPr>
              <a:t>Does God use arbitrary power and kill people?</a:t>
            </a:r>
          </a:p>
          <a:p>
            <a:pPr marL="342900" indent="-342900" algn="just">
              <a:buFont typeface="Arial" panose="020B0604020202020204" pitchFamily="34" charset="0"/>
              <a:buChar char="•"/>
            </a:pPr>
            <a:r>
              <a:rPr lang="en-GB" sz="2400" dirty="0">
                <a:latin typeface="Palatino Linotype" panose="02040502050505030304" pitchFamily="18" charset="0"/>
              </a:rPr>
              <a:t>Is God’s character one of a destroyer or not?</a:t>
            </a:r>
          </a:p>
          <a:p>
            <a:pPr marL="342900" indent="-342900" algn="just">
              <a:buFont typeface="Arial" panose="020B0604020202020204" pitchFamily="34" charset="0"/>
              <a:buChar char="•"/>
            </a:pPr>
            <a:r>
              <a:rPr lang="en-GB" sz="2400" dirty="0">
                <a:latin typeface="Palatino Linotype" panose="02040502050505030304" pitchFamily="18" charset="0"/>
              </a:rPr>
              <a:t>Did Jesus reveal the character of the Father on earth or not?</a:t>
            </a:r>
          </a:p>
          <a:p>
            <a:pPr marL="342900" indent="-342900" algn="just">
              <a:buFont typeface="Arial" panose="020B0604020202020204" pitchFamily="34" charset="0"/>
              <a:buChar char="•"/>
            </a:pPr>
            <a:r>
              <a:rPr lang="en-GB" sz="2400" b="0" i="0" u="none" strike="noStrike" baseline="0" dirty="0">
                <a:latin typeface="Palatino Linotype" panose="02040502050505030304" pitchFamily="18" charset="0"/>
              </a:rPr>
              <a:t>Did God drown babies in the Flood or not?</a:t>
            </a:r>
          </a:p>
          <a:p>
            <a:pPr marL="342900" indent="-342900" algn="just">
              <a:buFont typeface="Arial" panose="020B0604020202020204" pitchFamily="34" charset="0"/>
              <a:buChar char="•"/>
            </a:pPr>
            <a:r>
              <a:rPr lang="en-GB" sz="2400" dirty="0">
                <a:latin typeface="Palatino Linotype" panose="02040502050505030304" pitchFamily="18" charset="0"/>
              </a:rPr>
              <a:t>Did God burn babies alive to death in Sodom and Gomorrah or not?</a:t>
            </a:r>
          </a:p>
          <a:p>
            <a:pPr marL="342900" indent="-342900" algn="just">
              <a:buFont typeface="Arial" panose="020B0604020202020204" pitchFamily="34" charset="0"/>
              <a:buChar char="•"/>
            </a:pPr>
            <a:r>
              <a:rPr lang="en-GB" sz="2400" b="0" i="0" u="none" strike="noStrike" baseline="0" dirty="0">
                <a:latin typeface="Palatino Linotype" panose="02040502050505030304" pitchFamily="18" charset="0"/>
              </a:rPr>
              <a:t>Is God a God of Life or a God of life and death?</a:t>
            </a:r>
          </a:p>
          <a:p>
            <a:pPr marL="342900" indent="-342900" algn="just">
              <a:buFont typeface="Arial" panose="020B0604020202020204" pitchFamily="34" charset="0"/>
              <a:buChar char="•"/>
            </a:pPr>
            <a:r>
              <a:rPr lang="en-GB" sz="2400" dirty="0">
                <a:latin typeface="Palatino Linotype" panose="02040502050505030304" pitchFamily="18" charset="0"/>
              </a:rPr>
              <a:t>Is He the God of the living only or the God of the dead also?</a:t>
            </a:r>
            <a:endParaRPr lang="en-GB" sz="2400" b="0" i="0" u="none" strike="noStrike" baseline="0" dirty="0">
              <a:latin typeface="Palatino Linotype" panose="02040502050505030304" pitchFamily="18" charset="0"/>
            </a:endParaRPr>
          </a:p>
        </p:txBody>
      </p:sp>
    </p:spTree>
    <p:extLst>
      <p:ext uri="{BB962C8B-B14F-4D97-AF65-F5344CB8AC3E}">
        <p14:creationId xmlns:p14="http://schemas.microsoft.com/office/powerpoint/2010/main" val="2774173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47046-17B2-F2A2-6F42-FBAFDE64AA12}"/>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15322C57-D8DB-C2C6-B00E-0CF7162B0901}"/>
              </a:ext>
            </a:extLst>
          </p:cNvPr>
          <p:cNvSpPr>
            <a:spLocks noGrp="1" noChangeArrowheads="1"/>
          </p:cNvSpPr>
          <p:nvPr>
            <p:ph type="ctrTitle"/>
          </p:nvPr>
        </p:nvSpPr>
        <p:spPr>
          <a:xfrm>
            <a:off x="289932" y="209551"/>
            <a:ext cx="11708780" cy="628459"/>
          </a:xfrm>
        </p:spPr>
        <p:txBody>
          <a:bodyPr>
            <a:normAutofit/>
          </a:bodyPr>
          <a:lstStyle/>
          <a:p>
            <a:pPr defTabSz="1036638"/>
            <a:r>
              <a:rPr lang="en-US" altLang="en-US" sz="3200" dirty="0"/>
              <a:t>God will Overcome in the Judgment</a:t>
            </a:r>
          </a:p>
        </p:txBody>
      </p:sp>
      <p:sp>
        <p:nvSpPr>
          <p:cNvPr id="11267" name="Text Box 3">
            <a:extLst>
              <a:ext uri="{FF2B5EF4-FFF2-40B4-BE49-F238E27FC236}">
                <a16:creationId xmlns:a16="http://schemas.microsoft.com/office/drawing/2014/main" id="{CE819019-687E-89B0-247B-08C2D548665E}"/>
              </a:ext>
            </a:extLst>
          </p:cNvPr>
          <p:cNvSpPr txBox="1">
            <a:spLocks noChangeArrowheads="1"/>
          </p:cNvSpPr>
          <p:nvPr/>
        </p:nvSpPr>
        <p:spPr bwMode="auto">
          <a:xfrm>
            <a:off x="810322" y="1228544"/>
            <a:ext cx="106680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sz="2200" b="0" i="0" u="none" strike="noStrike" baseline="0" dirty="0">
                <a:latin typeface="Palatino Linotype" panose="02040502050505030304" pitchFamily="18" charset="0"/>
              </a:rPr>
              <a:t>Yea, let God be true, but every man a liar; as it is written, That thou </a:t>
            </a:r>
            <a:r>
              <a:rPr lang="en-GB" sz="2200" b="0" i="0" u="none" strike="noStrike" baseline="0" dirty="0" err="1">
                <a:latin typeface="Palatino Linotype" panose="02040502050505030304" pitchFamily="18" charset="0"/>
              </a:rPr>
              <a:t>mightest</a:t>
            </a:r>
            <a:r>
              <a:rPr lang="en-GB" sz="2200" b="0" i="0" u="none" strike="noStrike" baseline="0" dirty="0">
                <a:latin typeface="Palatino Linotype" panose="02040502050505030304" pitchFamily="18" charset="0"/>
              </a:rPr>
              <a:t> be justified in thy sayings, and </a:t>
            </a:r>
            <a:r>
              <a:rPr lang="en-GB" sz="2200" b="0" i="0" u="none" strike="noStrike" baseline="0" dirty="0" err="1">
                <a:latin typeface="Palatino Linotype" panose="02040502050505030304" pitchFamily="18" charset="0"/>
              </a:rPr>
              <a:t>mightest</a:t>
            </a:r>
            <a:r>
              <a:rPr lang="en-GB" sz="2200" b="0" i="0" u="none" strike="noStrike" baseline="0" dirty="0">
                <a:latin typeface="Palatino Linotype" panose="02040502050505030304" pitchFamily="18" charset="0"/>
              </a:rPr>
              <a:t> overcome when thou art judged. </a:t>
            </a:r>
          </a:p>
          <a:p>
            <a:pPr algn="just"/>
            <a:endParaRPr lang="en-GB" sz="2200" b="0" i="0" u="none" strike="noStrike" baseline="0" dirty="0">
              <a:latin typeface="Palatino Linotype" panose="02040502050505030304" pitchFamily="18" charset="0"/>
            </a:endParaRPr>
          </a:p>
          <a:p>
            <a:pPr algn="just"/>
            <a:r>
              <a:rPr lang="en-GB" sz="2200" b="0" i="0" u="none" strike="noStrike" baseline="0" dirty="0">
                <a:latin typeface="Palatino Linotype" panose="02040502050505030304" pitchFamily="18" charset="0"/>
              </a:rPr>
              <a:t>The time when we are judged is the time when God is judged. </a:t>
            </a:r>
            <a:r>
              <a:rPr lang="en-GB" sz="2200" b="0" i="0" u="none" strike="noStrike" baseline="0" dirty="0">
                <a:solidFill>
                  <a:schemeClr val="accent1"/>
                </a:solidFill>
                <a:latin typeface="Palatino Linotype" panose="02040502050505030304" pitchFamily="18" charset="0"/>
              </a:rPr>
              <a:t>At that time all the dealings of God with his creatures will come up before the universe. The character of God as expressed in his government, and the whole story of his dominion, will come up there.</a:t>
            </a:r>
            <a:r>
              <a:rPr lang="en-GB" sz="2200" b="0" i="0" u="none" strike="noStrike" baseline="0" dirty="0">
                <a:latin typeface="Palatino Linotype" panose="02040502050505030304" pitchFamily="18" charset="0"/>
              </a:rPr>
              <a:t> </a:t>
            </a:r>
            <a:r>
              <a:rPr lang="en-GB" sz="2200" b="0" i="0" u="none" strike="noStrike" baseline="0" dirty="0">
                <a:solidFill>
                  <a:schemeClr val="accent1"/>
                </a:solidFill>
                <a:latin typeface="Palatino Linotype" panose="02040502050505030304" pitchFamily="18" charset="0"/>
              </a:rPr>
              <a:t>Every man will have to participate in pronouncing judgment, </a:t>
            </a:r>
            <a:r>
              <a:rPr lang="en-GB" sz="2200" b="0" i="0" u="none" strike="noStrike" baseline="0" dirty="0">
                <a:latin typeface="Palatino Linotype" panose="02040502050505030304" pitchFamily="18" charset="0"/>
              </a:rPr>
              <a:t>for it is written, "Every knee shall bow, and every tongue shall confess," "that Jesus Christ is Lord, to the glory of God, the Father." Every man shall pronounce his own judgment, and, in pronouncing his own judgment, will declare the righteousness and justice of God's character.  E.J. Waggoner “Witnesses for God,” GCQB2 March 6, 1897.</a:t>
            </a:r>
          </a:p>
        </p:txBody>
      </p:sp>
    </p:spTree>
    <p:extLst>
      <p:ext uri="{BB962C8B-B14F-4D97-AF65-F5344CB8AC3E}">
        <p14:creationId xmlns:p14="http://schemas.microsoft.com/office/powerpoint/2010/main" val="2504945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41E1B-9278-BDCB-390D-1F4E92F586EB}"/>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0ADA2E96-565F-5070-0B4B-B499DD179206}"/>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3200" dirty="0"/>
              <a:t>The 144000</a:t>
            </a:r>
          </a:p>
        </p:txBody>
      </p:sp>
      <p:sp>
        <p:nvSpPr>
          <p:cNvPr id="11267" name="Text Box 3">
            <a:extLst>
              <a:ext uri="{FF2B5EF4-FFF2-40B4-BE49-F238E27FC236}">
                <a16:creationId xmlns:a16="http://schemas.microsoft.com/office/drawing/2014/main" id="{6F75CC79-3369-5855-EDD9-ABDB943198EF}"/>
              </a:ext>
            </a:extLst>
          </p:cNvPr>
          <p:cNvSpPr txBox="1">
            <a:spLocks noChangeArrowheads="1"/>
          </p:cNvSpPr>
          <p:nvPr/>
        </p:nvSpPr>
        <p:spPr bwMode="auto">
          <a:xfrm>
            <a:off x="761169" y="1421770"/>
            <a:ext cx="10803469"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200" dirty="0">
                <a:effectLst>
                  <a:outerShdw blurRad="38100" dist="38100" dir="2700000" algn="tl">
                    <a:srgbClr val="000000"/>
                  </a:outerShdw>
                </a:effectLst>
                <a:latin typeface="Palatino Linotype" panose="02040502050505030304" pitchFamily="18" charset="0"/>
              </a:rPr>
              <a:t>Rev 14:1  Then I looked, and behold, a Lamb standing on Mount Zion, and with Him one hundred and forty-four thousand, having His Father's name (character, Life giving Spirit) written on their foreheads. </a:t>
            </a:r>
          </a:p>
          <a:p>
            <a:pPr algn="just"/>
            <a:endParaRPr lang="en-GB" altLang="en-US" sz="2200" dirty="0">
              <a:effectLst>
                <a:outerShdw blurRad="38100" dist="38100" dir="2700000" algn="tl">
                  <a:srgbClr val="000000"/>
                </a:outerShdw>
              </a:effectLst>
              <a:latin typeface="Palatino Linotype" panose="02040502050505030304" pitchFamily="18" charset="0"/>
            </a:endParaRPr>
          </a:p>
          <a:p>
            <a:pPr algn="just"/>
            <a:r>
              <a:rPr lang="en-GB" altLang="en-US" sz="2200" dirty="0">
                <a:solidFill>
                  <a:schemeClr val="accent1"/>
                </a:solidFill>
                <a:effectLst>
                  <a:outerShdw blurRad="38100" dist="38100" dir="2700000" algn="tl">
                    <a:srgbClr val="000000"/>
                  </a:outerShdw>
                </a:effectLst>
                <a:latin typeface="Palatino Linotype" panose="02040502050505030304" pitchFamily="18" charset="0"/>
              </a:rPr>
              <a:t>These, having been translated from the earth, from among the living</a:t>
            </a:r>
            <a:r>
              <a:rPr lang="en-GB" altLang="en-US" sz="2200" dirty="0">
                <a:effectLst>
                  <a:outerShdw blurRad="38100" dist="38100" dir="2700000" algn="tl">
                    <a:srgbClr val="000000"/>
                  </a:outerShdw>
                </a:effectLst>
                <a:latin typeface="Palatino Linotype" panose="02040502050505030304" pitchFamily="18" charset="0"/>
              </a:rPr>
              <a:t>, (serve a living God) are counted as “the first fruits unto God and to the Lamb. GC 648.3 (649)</a:t>
            </a:r>
          </a:p>
        </p:txBody>
      </p:sp>
    </p:spTree>
    <p:extLst>
      <p:ext uri="{BB962C8B-B14F-4D97-AF65-F5344CB8AC3E}">
        <p14:creationId xmlns:p14="http://schemas.microsoft.com/office/powerpoint/2010/main" val="132096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4EB02-E708-91D7-18AA-8A312D194FC8}"/>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3B31139D-062D-9F7C-2B26-7707BDFF22A7}"/>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3200" dirty="0"/>
              <a:t>Who Makes up the Number?</a:t>
            </a:r>
          </a:p>
        </p:txBody>
      </p:sp>
      <p:sp>
        <p:nvSpPr>
          <p:cNvPr id="11267" name="Text Box 3">
            <a:extLst>
              <a:ext uri="{FF2B5EF4-FFF2-40B4-BE49-F238E27FC236}">
                <a16:creationId xmlns:a16="http://schemas.microsoft.com/office/drawing/2014/main" id="{FB909246-22EE-840B-B790-BFF3A42CAA50}"/>
              </a:ext>
            </a:extLst>
          </p:cNvPr>
          <p:cNvSpPr txBox="1">
            <a:spLocks noChangeArrowheads="1"/>
          </p:cNvSpPr>
          <p:nvPr/>
        </p:nvSpPr>
        <p:spPr bwMode="auto">
          <a:xfrm>
            <a:off x="746301" y="1265653"/>
            <a:ext cx="10803469"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200" dirty="0">
                <a:effectLst>
                  <a:outerShdw blurRad="38100" dist="38100" dir="2700000" algn="tl">
                    <a:srgbClr val="000000"/>
                  </a:outerShdw>
                </a:effectLst>
                <a:latin typeface="Palatino Linotype" panose="02040502050505030304" pitchFamily="18" charset="0"/>
              </a:rPr>
              <a:t>Will any who have died in the faith since 1848, when that message was received, be reckoned with the 144,000 ?</a:t>
            </a:r>
          </a:p>
          <a:p>
            <a:pPr algn="just"/>
            <a:endParaRPr lang="en-GB" altLang="en-US" sz="2200" dirty="0">
              <a:effectLst>
                <a:outerShdw blurRad="38100" dist="38100" dir="2700000" algn="tl">
                  <a:srgbClr val="000000"/>
                </a:outerShdw>
              </a:effectLst>
              <a:latin typeface="Palatino Linotype" panose="02040502050505030304" pitchFamily="18" charset="0"/>
            </a:endParaRPr>
          </a:p>
          <a:p>
            <a:pPr algn="just"/>
            <a:r>
              <a:rPr lang="en-GB" altLang="en-US" sz="2200" dirty="0">
                <a:effectLst>
                  <a:outerShdw blurRad="38100" dist="38100" dir="2700000" algn="tl">
                    <a:srgbClr val="000000"/>
                  </a:outerShdw>
                </a:effectLst>
                <a:latin typeface="Palatino Linotype" panose="02040502050505030304" pitchFamily="18" charset="0"/>
              </a:rPr>
              <a:t>SOME persons, more especially since 1894, have claimed that none will be reckoned among the 144,000 but those who lived until the second coming of Christ; and that this must be so, for according to Rev.14:3,4, they are "redeemed from among men," and "from the earth." According to Daniel 12, there is a partial resurrection in the "time of trouble," just before Christ's second coming. We read: "At that time shall Michael stand up, . . . And many of them that sleep in the dust of the earth shall awake, some to everlasting life, and some to shame and everlasting contempt." </a:t>
            </a:r>
            <a:r>
              <a:rPr lang="en-GB" altLang="en-US" sz="2200" dirty="0">
                <a:solidFill>
                  <a:schemeClr val="accent1"/>
                </a:solidFill>
                <a:effectLst>
                  <a:outerShdw blurRad="38100" dist="38100" dir="2700000" algn="tl">
                    <a:srgbClr val="000000"/>
                  </a:outerShdw>
                </a:effectLst>
                <a:latin typeface="Palatino Linotype" panose="02040502050505030304" pitchFamily="18" charset="0"/>
              </a:rPr>
              <a:t>Surely those who awake to everlasting life will be alive and "among men," when Christ comes.</a:t>
            </a:r>
            <a:r>
              <a:rPr lang="en-GB" altLang="en-US" sz="2200" dirty="0">
                <a:effectLst>
                  <a:outerShdw blurRad="38100" dist="38100" dir="2700000" algn="tl">
                    <a:srgbClr val="000000"/>
                  </a:outerShdw>
                </a:effectLst>
                <a:latin typeface="Palatino Linotype" panose="02040502050505030304" pitchFamily="18" charset="0"/>
              </a:rPr>
              <a:t> {1916 J.N. Loughborough, Questions on the Sealing Message 22.1} </a:t>
            </a:r>
          </a:p>
        </p:txBody>
      </p:sp>
    </p:spTree>
    <p:extLst>
      <p:ext uri="{BB962C8B-B14F-4D97-AF65-F5344CB8AC3E}">
        <p14:creationId xmlns:p14="http://schemas.microsoft.com/office/powerpoint/2010/main" val="2021874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D2250-A8E3-784D-61CC-6449A50B7927}"/>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AE2F08D8-D7D8-7F41-ABBD-62CEA2D00196}"/>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3200" dirty="0"/>
              <a:t>Those Sealed Since 1848 Part of 144000</a:t>
            </a:r>
          </a:p>
        </p:txBody>
      </p:sp>
      <p:sp>
        <p:nvSpPr>
          <p:cNvPr id="11267" name="Text Box 3">
            <a:extLst>
              <a:ext uri="{FF2B5EF4-FFF2-40B4-BE49-F238E27FC236}">
                <a16:creationId xmlns:a16="http://schemas.microsoft.com/office/drawing/2014/main" id="{64A7D308-43E8-94E1-E778-1762BFD31509}"/>
              </a:ext>
            </a:extLst>
          </p:cNvPr>
          <p:cNvSpPr txBox="1">
            <a:spLocks noChangeArrowheads="1"/>
          </p:cNvSpPr>
          <p:nvPr/>
        </p:nvSpPr>
        <p:spPr bwMode="auto">
          <a:xfrm>
            <a:off x="746301" y="1265653"/>
            <a:ext cx="10803469"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200" dirty="0">
                <a:effectLst>
                  <a:outerShdw blurRad="38100" dist="38100" dir="2700000" algn="tl">
                    <a:srgbClr val="000000"/>
                  </a:outerShdw>
                </a:effectLst>
                <a:latin typeface="Palatino Linotype" panose="02040502050505030304" pitchFamily="18" charset="0"/>
              </a:rPr>
              <a:t>If there is still a doubt of the resurrected Sabbath keepers' being numbered with the 144,000, consider the following from Sister White's words in 1909. At the general Conference in 1909, Elder Irwin had a stenographer accompany him in a call upon Sister White. He wished to ask her some questions, and have an exact copy of the words of the questions, and the exact words of the replies. Among other questions was this one: </a:t>
            </a:r>
            <a:r>
              <a:rPr lang="en-GB" altLang="en-US" sz="2200" dirty="0">
                <a:solidFill>
                  <a:schemeClr val="accent1"/>
                </a:solidFill>
                <a:effectLst>
                  <a:outerShdw blurRad="38100" dist="38100" dir="2700000" algn="tl">
                    <a:srgbClr val="000000"/>
                  </a:outerShdw>
                </a:effectLst>
                <a:latin typeface="Palatino Linotype" panose="02040502050505030304" pitchFamily="18" charset="0"/>
              </a:rPr>
              <a:t>"Will those who have died in the message be among the 144,000?" In reply, Sister White said: "Oh, yes, those who have died in the faith will be among the 144,000.</a:t>
            </a:r>
            <a:r>
              <a:rPr lang="en-GB" altLang="en-US" sz="2200" dirty="0">
                <a:effectLst>
                  <a:outerShdw blurRad="38100" dist="38100" dir="2700000" algn="tl">
                    <a:srgbClr val="000000"/>
                  </a:outerShdw>
                </a:effectLst>
                <a:latin typeface="Palatino Linotype" panose="02040502050505030304" pitchFamily="18" charset="0"/>
              </a:rPr>
              <a:t> </a:t>
            </a:r>
            <a:r>
              <a:rPr lang="en-GB" altLang="en-US" sz="2200" dirty="0">
                <a:solidFill>
                  <a:schemeClr val="accent1"/>
                </a:solidFill>
                <a:effectLst>
                  <a:outerShdw blurRad="38100" dist="38100" dir="2700000" algn="tl">
                    <a:srgbClr val="000000"/>
                  </a:outerShdw>
                </a:effectLst>
                <a:latin typeface="Palatino Linotype" panose="02040502050505030304" pitchFamily="18" charset="0"/>
              </a:rPr>
              <a:t>I am clear on that matter." </a:t>
            </a:r>
            <a:r>
              <a:rPr lang="en-GB" altLang="en-US" sz="2200" dirty="0">
                <a:effectLst>
                  <a:outerShdw blurRad="38100" dist="38100" dir="2700000" algn="tl">
                    <a:srgbClr val="000000"/>
                  </a:outerShdw>
                </a:effectLst>
                <a:latin typeface="Palatino Linotype" panose="02040502050505030304" pitchFamily="18" charset="0"/>
              </a:rPr>
              <a:t>These were the exact words of question and answer, as Brother Irwin permitted me to copy from his stenographer's report. {1916 JNL, QSM 31.1} </a:t>
            </a:r>
          </a:p>
        </p:txBody>
      </p:sp>
    </p:spTree>
    <p:extLst>
      <p:ext uri="{BB962C8B-B14F-4D97-AF65-F5344CB8AC3E}">
        <p14:creationId xmlns:p14="http://schemas.microsoft.com/office/powerpoint/2010/main" val="785244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4AD64-F00E-EAD0-A058-C1FC75C78217}"/>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011801CA-A564-744F-0817-C3C3F833EC37}"/>
              </a:ext>
            </a:extLst>
          </p:cNvPr>
          <p:cNvSpPr>
            <a:spLocks noGrp="1" noChangeArrowheads="1"/>
          </p:cNvSpPr>
          <p:nvPr>
            <p:ph type="ctrTitle"/>
          </p:nvPr>
        </p:nvSpPr>
        <p:spPr>
          <a:xfrm>
            <a:off x="694265" y="234726"/>
            <a:ext cx="10803470" cy="628459"/>
          </a:xfrm>
        </p:spPr>
        <p:txBody>
          <a:bodyPr>
            <a:normAutofit/>
          </a:bodyPr>
          <a:lstStyle/>
          <a:p>
            <a:pPr defTabSz="1036638"/>
            <a:r>
              <a:rPr lang="en-US" altLang="en-US" sz="3200" dirty="0"/>
              <a:t>The Earth Lightened by God’s Glory</a:t>
            </a:r>
          </a:p>
        </p:txBody>
      </p:sp>
      <p:sp>
        <p:nvSpPr>
          <p:cNvPr id="11267" name="Text Box 3">
            <a:extLst>
              <a:ext uri="{FF2B5EF4-FFF2-40B4-BE49-F238E27FC236}">
                <a16:creationId xmlns:a16="http://schemas.microsoft.com/office/drawing/2014/main" id="{7ADD17A0-A477-AE39-5949-FF909FBE0640}"/>
              </a:ext>
            </a:extLst>
          </p:cNvPr>
          <p:cNvSpPr txBox="1">
            <a:spLocks noChangeArrowheads="1"/>
          </p:cNvSpPr>
          <p:nvPr/>
        </p:nvSpPr>
        <p:spPr bwMode="auto">
          <a:xfrm>
            <a:off x="379142" y="1228482"/>
            <a:ext cx="1124497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sz="2400" dirty="0">
                <a:latin typeface="Palatino Linotype" panose="02040502050505030304" pitchFamily="18" charset="0"/>
              </a:rPr>
              <a:t>But you shall receive power when the Holy Spirit has come upon you; and you shall be witnesses to Me in Jerusalem, and in all Judea and Samaria, and to the end of the earth." Acts 1:8</a:t>
            </a:r>
          </a:p>
          <a:p>
            <a:pPr algn="just"/>
            <a:endParaRPr lang="en-GB" sz="2400" dirty="0">
              <a:latin typeface="Palatino Linotype" panose="02040502050505030304" pitchFamily="18" charset="0"/>
            </a:endParaRPr>
          </a:p>
          <a:p>
            <a:pPr algn="just"/>
            <a:r>
              <a:rPr lang="en-GB" sz="2400" dirty="0">
                <a:latin typeface="Palatino Linotype" panose="02040502050505030304" pitchFamily="18" charset="0"/>
              </a:rPr>
              <a:t>To be part of this group:</a:t>
            </a:r>
          </a:p>
          <a:p>
            <a:pPr marL="342900" indent="-342900" algn="just">
              <a:buFont typeface="Arial" panose="020B0604020202020204" pitchFamily="34" charset="0"/>
              <a:buChar char="•"/>
            </a:pPr>
            <a:r>
              <a:rPr lang="en-GB" sz="2400" dirty="0">
                <a:latin typeface="Palatino Linotype" panose="02040502050505030304" pitchFamily="18" charset="0"/>
              </a:rPr>
              <a:t>You will be keeping the commandments of God and the Faith of Jesus.</a:t>
            </a:r>
          </a:p>
          <a:p>
            <a:pPr marL="342900" indent="-342900" algn="just">
              <a:buFont typeface="Arial" panose="020B0604020202020204" pitchFamily="34" charset="0"/>
              <a:buChar char="•"/>
            </a:pPr>
            <a:r>
              <a:rPr lang="en-GB" sz="2400" dirty="0">
                <a:latin typeface="Palatino Linotype" panose="02040502050505030304" pitchFamily="18" charset="0"/>
              </a:rPr>
              <a:t>You will have entered your verdict on God’s character that He is like Jesus on earth.</a:t>
            </a:r>
          </a:p>
          <a:p>
            <a:pPr algn="just"/>
            <a:endParaRPr lang="en-GB" sz="2400" dirty="0">
              <a:latin typeface="Palatino Linotype" panose="02040502050505030304" pitchFamily="18" charset="0"/>
            </a:endParaRPr>
          </a:p>
          <a:p>
            <a:pPr algn="just"/>
            <a:endParaRPr lang="en-AU" sz="2400" dirty="0">
              <a:latin typeface="Palatino Linotype" panose="02040502050505030304" pitchFamily="18" charset="0"/>
            </a:endParaRPr>
          </a:p>
        </p:txBody>
      </p:sp>
    </p:spTree>
    <p:extLst>
      <p:ext uri="{BB962C8B-B14F-4D97-AF65-F5344CB8AC3E}">
        <p14:creationId xmlns:p14="http://schemas.microsoft.com/office/powerpoint/2010/main" val="2250503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21317-7FAD-674E-21D4-0413AF56E661}"/>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DBB33CCA-A28F-7C09-45A5-6F8ECA8EFE95}"/>
              </a:ext>
            </a:extLst>
          </p:cNvPr>
          <p:cNvSpPr>
            <a:spLocks noGrp="1" noChangeArrowheads="1"/>
          </p:cNvSpPr>
          <p:nvPr>
            <p:ph type="ctrTitle"/>
          </p:nvPr>
        </p:nvSpPr>
        <p:spPr>
          <a:xfrm>
            <a:off x="694265" y="234726"/>
            <a:ext cx="10803470" cy="628459"/>
          </a:xfrm>
        </p:spPr>
        <p:txBody>
          <a:bodyPr>
            <a:normAutofit/>
          </a:bodyPr>
          <a:lstStyle/>
          <a:p>
            <a:pPr defTabSz="1036638"/>
            <a:r>
              <a:rPr lang="en-US" altLang="en-US" sz="3200" dirty="0"/>
              <a:t>The Present Situation</a:t>
            </a:r>
          </a:p>
        </p:txBody>
      </p:sp>
      <p:sp>
        <p:nvSpPr>
          <p:cNvPr id="11267" name="Text Box 3">
            <a:extLst>
              <a:ext uri="{FF2B5EF4-FFF2-40B4-BE49-F238E27FC236}">
                <a16:creationId xmlns:a16="http://schemas.microsoft.com/office/drawing/2014/main" id="{40012DE7-12A5-99E2-70F0-35B795EDBA4D}"/>
              </a:ext>
            </a:extLst>
          </p:cNvPr>
          <p:cNvSpPr txBox="1">
            <a:spLocks noChangeArrowheads="1"/>
          </p:cNvSpPr>
          <p:nvPr/>
        </p:nvSpPr>
        <p:spPr bwMode="auto">
          <a:xfrm>
            <a:off x="379142" y="1228482"/>
            <a:ext cx="11244970"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just">
              <a:buFont typeface="Arial" panose="020B0604020202020204" pitchFamily="34" charset="0"/>
              <a:buChar char="•"/>
            </a:pPr>
            <a:r>
              <a:rPr lang="en-GB" sz="2000" dirty="0">
                <a:latin typeface="Palatino Linotype" panose="02040502050505030304" pitchFamily="18" charset="0"/>
              </a:rPr>
              <a:t>God can only pour out His Spirit on those who receive the character of that Spirit. </a:t>
            </a:r>
          </a:p>
          <a:p>
            <a:pPr marL="342900" indent="-342900" algn="just">
              <a:buFont typeface="Arial" panose="020B0604020202020204" pitchFamily="34" charset="0"/>
              <a:buChar char="•"/>
            </a:pPr>
            <a:r>
              <a:rPr lang="en-GB" sz="2000" dirty="0">
                <a:latin typeface="Palatino Linotype" panose="02040502050505030304" pitchFamily="18" charset="0"/>
              </a:rPr>
              <a:t>At the present time the ministration of death works in us as we see how unlike Jesus we are. </a:t>
            </a:r>
          </a:p>
          <a:p>
            <a:pPr marL="342900" indent="-342900" algn="just">
              <a:buFont typeface="Arial" panose="020B0604020202020204" pitchFamily="34" charset="0"/>
              <a:buChar char="•"/>
            </a:pPr>
            <a:r>
              <a:rPr lang="en-GB" sz="2000" dirty="0">
                <a:latin typeface="Palatino Linotype" panose="02040502050505030304" pitchFamily="18" charset="0"/>
              </a:rPr>
              <a:t>But now we can pray intelligently for what Spirit we need. – A spirit that does not condemn or destroy or requires sacrifice.</a:t>
            </a:r>
          </a:p>
          <a:p>
            <a:pPr marL="342900" indent="-342900" algn="just">
              <a:buFont typeface="Arial" panose="020B0604020202020204" pitchFamily="34" charset="0"/>
              <a:buChar char="•"/>
            </a:pPr>
            <a:r>
              <a:rPr lang="en-GB" sz="2000" dirty="0">
                <a:latin typeface="Palatino Linotype" panose="02040502050505030304" pitchFamily="18" charset="0"/>
              </a:rPr>
              <a:t>We now receive the early rain in the doctrine of God’s true character</a:t>
            </a:r>
          </a:p>
          <a:p>
            <a:pPr marL="342900" indent="-342900" algn="just">
              <a:buFont typeface="Arial" panose="020B0604020202020204" pitchFamily="34" charset="0"/>
              <a:buChar char="•"/>
            </a:pPr>
            <a:r>
              <a:rPr lang="en-GB" sz="2000" dirty="0">
                <a:latin typeface="Palatino Linotype" panose="02040502050505030304" pitchFamily="18" charset="0"/>
              </a:rPr>
              <a:t>But we shall receive power at Pentecost and the earth will be lightened with the character of the Lord. </a:t>
            </a:r>
          </a:p>
          <a:p>
            <a:pPr marL="342900" indent="-342900" algn="just">
              <a:buFont typeface="Arial" panose="020B0604020202020204" pitchFamily="34" charset="0"/>
              <a:buChar char="•"/>
            </a:pPr>
            <a:r>
              <a:rPr lang="en-GB" sz="2000" dirty="0">
                <a:latin typeface="Palatino Linotype" panose="02040502050505030304" pitchFamily="18" charset="0"/>
              </a:rPr>
              <a:t>Let us not lose heart for we know the Character of our Father. We are  giving our verdict and therefore we will receive that Character in the outpouring of the Holy Spirit. </a:t>
            </a:r>
          </a:p>
          <a:p>
            <a:pPr marL="342900" indent="-342900" algn="just">
              <a:buFont typeface="Arial" panose="020B0604020202020204" pitchFamily="34" charset="0"/>
              <a:buChar char="•"/>
            </a:pPr>
            <a:r>
              <a:rPr lang="en-GB" sz="2000" dirty="0">
                <a:latin typeface="Palatino Linotype" panose="02040502050505030304" pitchFamily="18" charset="0"/>
              </a:rPr>
              <a:t>Therefore, we will not die for it is a lifegiving Spirit. </a:t>
            </a:r>
          </a:p>
          <a:p>
            <a:pPr marL="342900" indent="-342900" algn="just">
              <a:buFont typeface="Arial" panose="020B0604020202020204" pitchFamily="34" charset="0"/>
              <a:buChar char="•"/>
            </a:pPr>
            <a:r>
              <a:rPr lang="en-GB" sz="2000" dirty="0">
                <a:latin typeface="Palatino Linotype" panose="02040502050505030304" pitchFamily="18" charset="0"/>
              </a:rPr>
              <a:t>We don’t need to fear death for surely, we will face it.</a:t>
            </a:r>
          </a:p>
          <a:p>
            <a:pPr marL="342900" indent="-342900" algn="just">
              <a:buFont typeface="Arial" panose="020B0604020202020204" pitchFamily="34" charset="0"/>
              <a:buChar char="•"/>
            </a:pPr>
            <a:r>
              <a:rPr lang="en-GB" sz="2000" dirty="0">
                <a:latin typeface="Palatino Linotype" panose="02040502050505030304" pitchFamily="18" charset="0"/>
              </a:rPr>
              <a:t>Past for examples of God’s dealings with His children compared to now.</a:t>
            </a:r>
          </a:p>
          <a:p>
            <a:pPr marL="342900" indent="-342900" algn="just">
              <a:buFont typeface="Arial" panose="020B0604020202020204" pitchFamily="34" charset="0"/>
              <a:buChar char="•"/>
            </a:pPr>
            <a:r>
              <a:rPr lang="en-GB" sz="2000" dirty="0">
                <a:latin typeface="Palatino Linotype" panose="02040502050505030304" pitchFamily="18" charset="0"/>
              </a:rPr>
              <a:t>On the verge of WW3</a:t>
            </a:r>
          </a:p>
          <a:p>
            <a:pPr marL="342900" indent="-342900" algn="just">
              <a:buFont typeface="Arial" panose="020B0604020202020204" pitchFamily="34" charset="0"/>
              <a:buChar char="•"/>
            </a:pPr>
            <a:endParaRPr lang="en-GB" sz="2000" dirty="0">
              <a:latin typeface="Palatino Linotype" panose="02040502050505030304" pitchFamily="18" charset="0"/>
            </a:endParaRPr>
          </a:p>
          <a:p>
            <a:pPr algn="just"/>
            <a:endParaRPr lang="en-AU" sz="2400" dirty="0">
              <a:latin typeface="Palatino Linotype" panose="02040502050505030304" pitchFamily="18" charset="0"/>
            </a:endParaRPr>
          </a:p>
        </p:txBody>
      </p:sp>
    </p:spTree>
    <p:extLst>
      <p:ext uri="{BB962C8B-B14F-4D97-AF65-F5344CB8AC3E}">
        <p14:creationId xmlns:p14="http://schemas.microsoft.com/office/powerpoint/2010/main" val="391675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2391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9700B-82AB-799F-ABA2-7FFA28B6D919}"/>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FACCA600-08B0-ABEB-6BC1-920BE0C2EEA7}"/>
              </a:ext>
            </a:extLst>
          </p:cNvPr>
          <p:cNvSpPr>
            <a:spLocks noGrp="1" noChangeArrowheads="1"/>
          </p:cNvSpPr>
          <p:nvPr>
            <p:ph type="ctrTitle"/>
          </p:nvPr>
        </p:nvSpPr>
        <p:spPr>
          <a:xfrm>
            <a:off x="812799" y="322655"/>
            <a:ext cx="10566399" cy="633765"/>
          </a:xfrm>
        </p:spPr>
        <p:txBody>
          <a:bodyPr>
            <a:normAutofit/>
          </a:bodyPr>
          <a:lstStyle/>
          <a:p>
            <a:pPr defTabSz="1036638"/>
            <a:r>
              <a:rPr lang="en-US" altLang="en-US" sz="3200" dirty="0"/>
              <a:t>Behold Your God</a:t>
            </a:r>
          </a:p>
        </p:txBody>
      </p:sp>
      <p:sp>
        <p:nvSpPr>
          <p:cNvPr id="11267" name="Text Box 3">
            <a:extLst>
              <a:ext uri="{FF2B5EF4-FFF2-40B4-BE49-F238E27FC236}">
                <a16:creationId xmlns:a16="http://schemas.microsoft.com/office/drawing/2014/main" id="{9BDC7431-417E-22E7-E440-8CB3E58D20A3}"/>
              </a:ext>
            </a:extLst>
          </p:cNvPr>
          <p:cNvSpPr txBox="1">
            <a:spLocks noChangeArrowheads="1"/>
          </p:cNvSpPr>
          <p:nvPr/>
        </p:nvSpPr>
        <p:spPr bwMode="auto">
          <a:xfrm>
            <a:off x="1836054" y="1761929"/>
            <a:ext cx="8519888"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800" dirty="0">
                <a:effectLst>
                  <a:outerShdw blurRad="38100" dist="38100" dir="2700000" algn="tl">
                    <a:srgbClr val="000000"/>
                  </a:outerShdw>
                </a:effectLst>
                <a:latin typeface="Palatino Linotype" panose="02040502050505030304" pitchFamily="18" charset="0"/>
              </a:rPr>
              <a:t>Isa 40:9  O Zion, You who bring good tidings, Get up into the high mountain; O Jerusalem, You who bring good tidings, Lift up your voice with strength, Lift it up, be not afraid; </a:t>
            </a:r>
            <a:r>
              <a:rPr lang="en-GB" altLang="en-US" sz="2800" dirty="0">
                <a:solidFill>
                  <a:srgbClr val="92D050"/>
                </a:solidFill>
                <a:effectLst>
                  <a:outerShdw blurRad="38100" dist="38100" dir="2700000" algn="tl">
                    <a:srgbClr val="000000"/>
                  </a:outerShdw>
                </a:effectLst>
                <a:latin typeface="Palatino Linotype" panose="02040502050505030304" pitchFamily="18" charset="0"/>
              </a:rPr>
              <a:t>Say to the cities of Judah, "Behold your God!" </a:t>
            </a:r>
          </a:p>
        </p:txBody>
      </p:sp>
    </p:spTree>
    <p:extLst>
      <p:ext uri="{BB962C8B-B14F-4D97-AF65-F5344CB8AC3E}">
        <p14:creationId xmlns:p14="http://schemas.microsoft.com/office/powerpoint/2010/main" val="3791737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13D14-387E-42C6-7DF6-1C0CEC6F0906}"/>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12EC4911-F381-92B1-560B-56E03993FC39}"/>
              </a:ext>
            </a:extLst>
          </p:cNvPr>
          <p:cNvSpPr>
            <a:spLocks noGrp="1" noChangeArrowheads="1"/>
          </p:cNvSpPr>
          <p:nvPr>
            <p:ph type="ctrTitle"/>
          </p:nvPr>
        </p:nvSpPr>
        <p:spPr>
          <a:xfrm>
            <a:off x="750549" y="265884"/>
            <a:ext cx="10803470" cy="628459"/>
          </a:xfrm>
        </p:spPr>
        <p:txBody>
          <a:bodyPr>
            <a:normAutofit/>
          </a:bodyPr>
          <a:lstStyle/>
          <a:p>
            <a:pPr defTabSz="1036638"/>
            <a:r>
              <a:rPr lang="en-US" altLang="en-US" sz="3200" dirty="0"/>
              <a:t>Last Message of Mercy</a:t>
            </a:r>
          </a:p>
        </p:txBody>
      </p:sp>
      <p:sp>
        <p:nvSpPr>
          <p:cNvPr id="11267" name="Text Box 3">
            <a:extLst>
              <a:ext uri="{FF2B5EF4-FFF2-40B4-BE49-F238E27FC236}">
                <a16:creationId xmlns:a16="http://schemas.microsoft.com/office/drawing/2014/main" id="{461619B4-759D-DD8E-6889-BEC85308839C}"/>
              </a:ext>
            </a:extLst>
          </p:cNvPr>
          <p:cNvSpPr txBox="1">
            <a:spLocks noChangeArrowheads="1"/>
          </p:cNvSpPr>
          <p:nvPr/>
        </p:nvSpPr>
        <p:spPr bwMode="auto">
          <a:xfrm>
            <a:off x="356131" y="1043731"/>
            <a:ext cx="11294531"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200" dirty="0">
                <a:effectLst>
                  <a:outerShdw blurRad="38100" dist="38100" dir="2700000" algn="tl">
                    <a:srgbClr val="000000"/>
                  </a:outerShdw>
                </a:effectLst>
                <a:latin typeface="Palatino Linotype" panose="02040502050505030304" pitchFamily="18" charset="0"/>
              </a:rPr>
              <a:t>It is the darkness of misapprehension of God that is enshrouding the world. Men are losing their knowledge of His character. It has been misunderstood and misinterpreted. </a:t>
            </a:r>
            <a:r>
              <a:rPr lang="en-GB" altLang="en-US" sz="2200" dirty="0">
                <a:solidFill>
                  <a:srgbClr val="92D050"/>
                </a:solidFill>
                <a:effectLst>
                  <a:outerShdw blurRad="38100" dist="38100" dir="2700000" algn="tl">
                    <a:srgbClr val="000000"/>
                  </a:outerShdw>
                </a:effectLst>
                <a:latin typeface="Palatino Linotype" panose="02040502050505030304" pitchFamily="18" charset="0"/>
              </a:rPr>
              <a:t>At this time a message from God is to be proclaimed, a message illuminating in its influence and saving in its power. His character is to be made known. </a:t>
            </a:r>
            <a:r>
              <a:rPr lang="en-GB" altLang="en-US" sz="2200" dirty="0">
                <a:effectLst>
                  <a:outerShdw blurRad="38100" dist="38100" dir="2700000" algn="tl">
                    <a:srgbClr val="000000"/>
                  </a:outerShdw>
                </a:effectLst>
                <a:latin typeface="Palatino Linotype" panose="02040502050505030304" pitchFamily="18" charset="0"/>
              </a:rPr>
              <a:t>Into the darkness of the world is to be shed the light of His glory, the light of His goodness, mercy, and truth. </a:t>
            </a:r>
          </a:p>
          <a:p>
            <a:pPr algn="just"/>
            <a:endParaRPr lang="en-GB" altLang="en-US" sz="900" dirty="0">
              <a:effectLst>
                <a:outerShdw blurRad="38100" dist="38100" dir="2700000" algn="tl">
                  <a:srgbClr val="000000"/>
                </a:outerShdw>
              </a:effectLst>
              <a:latin typeface="Palatino Linotype" panose="02040502050505030304" pitchFamily="18" charset="0"/>
            </a:endParaRPr>
          </a:p>
          <a:p>
            <a:pPr algn="just"/>
            <a:r>
              <a:rPr lang="en-GB" altLang="en-US" sz="2200" dirty="0">
                <a:effectLst>
                  <a:outerShdw blurRad="38100" dist="38100" dir="2700000" algn="tl">
                    <a:srgbClr val="000000"/>
                  </a:outerShdw>
                </a:effectLst>
                <a:latin typeface="Palatino Linotype" panose="02040502050505030304" pitchFamily="18" charset="0"/>
              </a:rPr>
              <a:t>This is the work outlined by the prophet Isaiah in the words, “O Jerusalem, that </a:t>
            </a:r>
            <a:r>
              <a:rPr lang="en-GB" altLang="en-US" sz="2200" dirty="0" err="1">
                <a:effectLst>
                  <a:outerShdw blurRad="38100" dist="38100" dir="2700000" algn="tl">
                    <a:srgbClr val="000000"/>
                  </a:outerShdw>
                </a:effectLst>
                <a:latin typeface="Palatino Linotype" panose="02040502050505030304" pitchFamily="18" charset="0"/>
              </a:rPr>
              <a:t>bringest</a:t>
            </a:r>
            <a:r>
              <a:rPr lang="en-GB" altLang="en-US" sz="2200" dirty="0">
                <a:effectLst>
                  <a:outerShdw blurRad="38100" dist="38100" dir="2700000" algn="tl">
                    <a:srgbClr val="000000"/>
                  </a:outerShdw>
                </a:effectLst>
                <a:latin typeface="Palatino Linotype" panose="02040502050505030304" pitchFamily="18" charset="0"/>
              </a:rPr>
              <a:t> good tidings, lift up thy voice with strength; lift it up, be not afraid; </a:t>
            </a:r>
            <a:r>
              <a:rPr lang="en-GB" altLang="en-US" sz="2200" dirty="0">
                <a:solidFill>
                  <a:srgbClr val="92D050"/>
                </a:solidFill>
                <a:effectLst>
                  <a:outerShdw blurRad="38100" dist="38100" dir="2700000" algn="tl">
                    <a:srgbClr val="000000"/>
                  </a:outerShdw>
                </a:effectLst>
                <a:latin typeface="Palatino Linotype" panose="02040502050505030304" pitchFamily="18" charset="0"/>
              </a:rPr>
              <a:t>say unto the cities of Judah, Behold your God! </a:t>
            </a:r>
            <a:r>
              <a:rPr lang="en-GB" altLang="en-US" sz="2200" dirty="0">
                <a:effectLst>
                  <a:outerShdw blurRad="38100" dist="38100" dir="2700000" algn="tl">
                    <a:srgbClr val="000000"/>
                  </a:outerShdw>
                </a:effectLst>
                <a:latin typeface="Palatino Linotype" panose="02040502050505030304" pitchFamily="18" charset="0"/>
              </a:rPr>
              <a:t>Behold, the Lord God will come with strong hand, and His arm shall rule for Him; behold, His reward is with Him, and His work before Him.” Isaiah 40:9, 10. </a:t>
            </a:r>
          </a:p>
          <a:p>
            <a:pPr algn="just"/>
            <a:endParaRPr lang="en-GB" altLang="en-US" sz="900" dirty="0">
              <a:effectLst>
                <a:outerShdw blurRad="38100" dist="38100" dir="2700000" algn="tl">
                  <a:srgbClr val="000000"/>
                </a:outerShdw>
              </a:effectLst>
              <a:latin typeface="Palatino Linotype" panose="02040502050505030304" pitchFamily="18" charset="0"/>
            </a:endParaRPr>
          </a:p>
          <a:p>
            <a:pPr algn="just"/>
            <a:r>
              <a:rPr lang="en-GB" altLang="en-US" sz="2200" dirty="0">
                <a:solidFill>
                  <a:srgbClr val="92D050"/>
                </a:solidFill>
                <a:effectLst>
                  <a:outerShdw blurRad="38100" dist="38100" dir="2700000" algn="tl">
                    <a:srgbClr val="000000"/>
                  </a:outerShdw>
                </a:effectLst>
                <a:latin typeface="Palatino Linotype" panose="02040502050505030304" pitchFamily="18" charset="0"/>
              </a:rPr>
              <a:t>Those who wait for the Bridegroom’s coming are to say to the people, “Behold your God.” The last rays of merciful light, the last message of mercy to be given to the world, is a revelation of His character of love. </a:t>
            </a:r>
            <a:r>
              <a:rPr lang="en-GB" altLang="en-US" sz="2200" dirty="0">
                <a:effectLst>
                  <a:outerShdw blurRad="38100" dist="38100" dir="2700000" algn="tl">
                    <a:srgbClr val="000000"/>
                  </a:outerShdw>
                </a:effectLst>
                <a:latin typeface="Palatino Linotype" panose="02040502050505030304" pitchFamily="18" charset="0"/>
              </a:rPr>
              <a:t>COL 415.3-5</a:t>
            </a:r>
            <a:endParaRPr lang="en-AU" altLang="en-US" sz="22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4109701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273B3-1DB6-32F8-804A-00364A2DBFED}"/>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A24B9DBE-6750-2E2F-102D-7F58697FE5B8}"/>
              </a:ext>
            </a:extLst>
          </p:cNvPr>
          <p:cNvSpPr>
            <a:spLocks noGrp="1" noChangeArrowheads="1"/>
          </p:cNvSpPr>
          <p:nvPr>
            <p:ph type="ctrTitle"/>
          </p:nvPr>
        </p:nvSpPr>
        <p:spPr>
          <a:xfrm>
            <a:off x="1224562" y="312382"/>
            <a:ext cx="9291570" cy="628459"/>
          </a:xfrm>
        </p:spPr>
        <p:txBody>
          <a:bodyPr>
            <a:normAutofit/>
          </a:bodyPr>
          <a:lstStyle/>
          <a:p>
            <a:pPr defTabSz="1036638"/>
            <a:r>
              <a:rPr lang="en-US" altLang="en-US" sz="3200" dirty="0"/>
              <a:t>The Heart of the Revelation</a:t>
            </a:r>
          </a:p>
        </p:txBody>
      </p:sp>
      <p:sp>
        <p:nvSpPr>
          <p:cNvPr id="11267" name="Text Box 3">
            <a:extLst>
              <a:ext uri="{FF2B5EF4-FFF2-40B4-BE49-F238E27FC236}">
                <a16:creationId xmlns:a16="http://schemas.microsoft.com/office/drawing/2014/main" id="{655A1F2F-7129-9FB4-7E32-D84EFDE0BA9E}"/>
              </a:ext>
            </a:extLst>
          </p:cNvPr>
          <p:cNvSpPr txBox="1">
            <a:spLocks noChangeArrowheads="1"/>
          </p:cNvSpPr>
          <p:nvPr/>
        </p:nvSpPr>
        <p:spPr bwMode="auto">
          <a:xfrm>
            <a:off x="762867" y="1166842"/>
            <a:ext cx="10428361"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John 14:9  Jesus said to him, "Have I been with you so long, and yet you have not known Me, Philip? He who has seen Me has seen the Father; so how can you say, 'Show us the Father’? </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John 17:4  I have glorified (revealed your character) You on the earth. I have finished the work which You have given Me to do.</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I have glorified thee </a:t>
            </a:r>
            <a:r>
              <a:rPr lang="en-GB" altLang="en-US" sz="2400" u="sng" dirty="0">
                <a:solidFill>
                  <a:srgbClr val="92D050"/>
                </a:solidFill>
                <a:effectLst>
                  <a:outerShdw blurRad="38100" dist="38100" dir="2700000" algn="tl">
                    <a:srgbClr val="000000"/>
                  </a:outerShdw>
                </a:effectLst>
                <a:latin typeface="Palatino Linotype" panose="02040502050505030304" pitchFamily="18" charset="0"/>
              </a:rPr>
              <a:t>on the earth</a:t>
            </a:r>
            <a:r>
              <a:rPr lang="en-GB" altLang="en-US" sz="2400" dirty="0">
                <a:effectLst>
                  <a:outerShdw blurRad="38100" dist="38100" dir="2700000" algn="tl">
                    <a:srgbClr val="000000"/>
                  </a:outerShdw>
                </a:effectLst>
                <a:latin typeface="Palatino Linotype" panose="02040502050505030304" pitchFamily="18" charset="0"/>
              </a:rPr>
              <a:t>; I have finished the work which thou </a:t>
            </a:r>
            <a:r>
              <a:rPr lang="en-GB" altLang="en-US" sz="2400" dirty="0" err="1">
                <a:effectLst>
                  <a:outerShdw blurRad="38100" dist="38100" dir="2700000" algn="tl">
                    <a:srgbClr val="000000"/>
                  </a:outerShdw>
                </a:effectLst>
                <a:latin typeface="Palatino Linotype" panose="02040502050505030304" pitchFamily="18" charset="0"/>
              </a:rPr>
              <a:t>gavest</a:t>
            </a:r>
            <a:r>
              <a:rPr lang="en-GB" altLang="en-US" sz="2400" dirty="0">
                <a:effectLst>
                  <a:outerShdw blurRad="38100" dist="38100" dir="2700000" algn="tl">
                    <a:srgbClr val="000000"/>
                  </a:outerShdw>
                </a:effectLst>
                <a:latin typeface="Palatino Linotype" panose="02040502050505030304" pitchFamily="18" charset="0"/>
              </a:rPr>
              <a:t> me to do.” When the object of his mission was attained,—</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the revelation of God to the world,—the Son of God announced that his work was accomplished, and that the character of the Father was made manifest to men.</a:t>
            </a:r>
            <a:r>
              <a:rPr lang="en-GB" altLang="en-US" sz="2400" dirty="0">
                <a:effectLst>
                  <a:outerShdw blurRad="38100" dist="38100" dir="2700000" algn="tl">
                    <a:srgbClr val="000000"/>
                  </a:outerShdw>
                </a:effectLst>
                <a:latin typeface="Palatino Linotype" panose="02040502050505030304" pitchFamily="18" charset="0"/>
              </a:rPr>
              <a:t> {ST January 20, 1890, par. 9} </a:t>
            </a:r>
          </a:p>
        </p:txBody>
      </p:sp>
    </p:spTree>
    <p:extLst>
      <p:ext uri="{BB962C8B-B14F-4D97-AF65-F5344CB8AC3E}">
        <p14:creationId xmlns:p14="http://schemas.microsoft.com/office/powerpoint/2010/main" val="2169343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13D14-387E-42C6-7DF6-1C0CEC6F0906}"/>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12EC4911-F381-92B1-560B-56E03993FC39}"/>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3200" dirty="0"/>
              <a:t>Christ Never Killed Anyone</a:t>
            </a:r>
          </a:p>
        </p:txBody>
      </p:sp>
      <p:sp>
        <p:nvSpPr>
          <p:cNvPr id="11267" name="Text Box 3">
            <a:extLst>
              <a:ext uri="{FF2B5EF4-FFF2-40B4-BE49-F238E27FC236}">
                <a16:creationId xmlns:a16="http://schemas.microsoft.com/office/drawing/2014/main" id="{461619B4-759D-DD8E-6889-BEC85308839C}"/>
              </a:ext>
            </a:extLst>
          </p:cNvPr>
          <p:cNvSpPr txBox="1">
            <a:spLocks noChangeArrowheads="1"/>
          </p:cNvSpPr>
          <p:nvPr/>
        </p:nvSpPr>
        <p:spPr bwMode="auto">
          <a:xfrm>
            <a:off x="1022040" y="1351508"/>
            <a:ext cx="1014791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Herod and the wicked authorities killed the Just One,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but Christ never killed anyone</a:t>
            </a:r>
            <a:r>
              <a:rPr lang="en-GB" altLang="en-US" sz="2400" dirty="0">
                <a:effectLst>
                  <a:outerShdw blurRad="38100" dist="38100" dir="2700000" algn="tl">
                    <a:srgbClr val="000000"/>
                  </a:outerShdw>
                </a:effectLst>
                <a:latin typeface="Palatino Linotype" panose="02040502050505030304" pitchFamily="18" charset="0"/>
              </a:rPr>
              <a:t>, and we may attribute the spirit of persecution—because men and women want liberty of conscience—to its origin, Satan. He is a deceiver, a liar, a murderer, an accuser of the brethren. { </a:t>
            </a:r>
            <a:r>
              <a:rPr lang="en-GB" altLang="en-US" sz="2400" dirty="0" err="1">
                <a:effectLst>
                  <a:outerShdw blurRad="38100" dist="38100" dir="2700000" algn="tl">
                    <a:srgbClr val="000000"/>
                  </a:outerShdw>
                </a:effectLst>
                <a:latin typeface="Palatino Linotype" panose="02040502050505030304" pitchFamily="18" charset="0"/>
              </a:rPr>
              <a:t>CTr</a:t>
            </a:r>
            <a:r>
              <a:rPr lang="en-GB" altLang="en-US" sz="2400" dirty="0">
                <a:effectLst>
                  <a:outerShdw blurRad="38100" dist="38100" dir="2700000" algn="tl">
                    <a:srgbClr val="000000"/>
                  </a:outerShdw>
                </a:effectLst>
                <a:latin typeface="Palatino Linotype" panose="02040502050505030304" pitchFamily="18" charset="0"/>
              </a:rPr>
              <a:t> 248.4} </a:t>
            </a:r>
            <a:endParaRPr lang="en-AU"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168955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148D9-4640-7E24-97F5-1A8BD2B93CF2}"/>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DCCB61AF-2158-9F34-1388-B5C30FC09418}"/>
              </a:ext>
            </a:extLst>
          </p:cNvPr>
          <p:cNvSpPr>
            <a:spLocks noGrp="1" noChangeArrowheads="1"/>
          </p:cNvSpPr>
          <p:nvPr>
            <p:ph type="ctrTitle"/>
          </p:nvPr>
        </p:nvSpPr>
        <p:spPr>
          <a:xfrm>
            <a:off x="721113" y="221653"/>
            <a:ext cx="11024838" cy="743547"/>
          </a:xfrm>
        </p:spPr>
        <p:txBody>
          <a:bodyPr>
            <a:normAutofit fontScale="90000"/>
          </a:bodyPr>
          <a:lstStyle/>
          <a:p>
            <a:pPr defTabSz="1036638"/>
            <a:r>
              <a:rPr lang="en-US" altLang="en-US" sz="3200" dirty="0"/>
              <a:t>Christ the Restorer – Satan the Destroyer</a:t>
            </a:r>
          </a:p>
        </p:txBody>
      </p:sp>
      <p:sp>
        <p:nvSpPr>
          <p:cNvPr id="11267" name="Text Box 3">
            <a:extLst>
              <a:ext uri="{FF2B5EF4-FFF2-40B4-BE49-F238E27FC236}">
                <a16:creationId xmlns:a16="http://schemas.microsoft.com/office/drawing/2014/main" id="{59E70589-EA8B-C148-6796-7505CAB0E761}"/>
              </a:ext>
            </a:extLst>
          </p:cNvPr>
          <p:cNvSpPr txBox="1">
            <a:spLocks noChangeArrowheads="1"/>
          </p:cNvSpPr>
          <p:nvPr/>
        </p:nvSpPr>
        <p:spPr bwMode="auto">
          <a:xfrm>
            <a:off x="784408" y="1223651"/>
            <a:ext cx="10623182" cy="398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300" dirty="0">
                <a:effectLst>
                  <a:outerShdw blurRad="38100" dist="38100" dir="2700000" algn="tl">
                    <a:srgbClr val="000000"/>
                  </a:outerShdw>
                </a:effectLst>
                <a:latin typeface="Palatino Linotype" panose="02040502050505030304" pitchFamily="18" charset="0"/>
              </a:rPr>
              <a:t>John 11:25  Jesus said to her, "I am the resurrection and the life. He who believes in Me, though he may die, he shall live. </a:t>
            </a:r>
          </a:p>
          <a:p>
            <a:pPr algn="just"/>
            <a:endParaRPr lang="en-GB" altLang="en-US" sz="2300" dirty="0">
              <a:effectLst>
                <a:outerShdw blurRad="38100" dist="38100" dir="2700000" algn="tl">
                  <a:srgbClr val="000000"/>
                </a:outerShdw>
              </a:effectLst>
              <a:latin typeface="Palatino Linotype" panose="02040502050505030304" pitchFamily="18" charset="0"/>
            </a:endParaRPr>
          </a:p>
          <a:p>
            <a:pPr algn="just"/>
            <a:r>
              <a:rPr lang="en-GB" altLang="en-US" sz="2300" dirty="0">
                <a:solidFill>
                  <a:srgbClr val="92D050"/>
                </a:solidFill>
                <a:effectLst>
                  <a:outerShdw blurRad="38100" dist="38100" dir="2700000" algn="tl">
                    <a:srgbClr val="000000"/>
                  </a:outerShdw>
                </a:effectLst>
                <a:latin typeface="Palatino Linotype" panose="02040502050505030304" pitchFamily="18" charset="0"/>
              </a:rPr>
              <a:t>Jesus Christ is the Restorer. Satan, the apostate, is the destroyer. </a:t>
            </a:r>
            <a:r>
              <a:rPr lang="en-GB" altLang="en-US" sz="2300" u="sng" dirty="0">
                <a:effectLst>
                  <a:outerShdw blurRad="38100" dist="38100" dir="2700000" algn="tl">
                    <a:srgbClr val="000000"/>
                  </a:outerShdw>
                </a:effectLst>
                <a:latin typeface="Palatino Linotype" panose="02040502050505030304" pitchFamily="18" charset="0"/>
              </a:rPr>
              <a:t>Here is the conflict between the Prince of life and the prince of this world</a:t>
            </a:r>
            <a:r>
              <a:rPr lang="en-GB" altLang="en-US" sz="2300" dirty="0">
                <a:effectLst>
                  <a:outerShdw blurRad="38100" dist="38100" dir="2700000" algn="tl">
                    <a:srgbClr val="000000"/>
                  </a:outerShdw>
                </a:effectLst>
                <a:latin typeface="Palatino Linotype" panose="02040502050505030304" pitchFamily="18" charset="0"/>
              </a:rPr>
              <a:t>, the power of darkness.... { </a:t>
            </a:r>
            <a:r>
              <a:rPr lang="en-GB" altLang="en-US" sz="2300" dirty="0" err="1">
                <a:effectLst>
                  <a:outerShdw blurRad="38100" dist="38100" dir="2700000" algn="tl">
                    <a:srgbClr val="000000"/>
                  </a:outerShdw>
                </a:effectLst>
                <a:latin typeface="Palatino Linotype" panose="02040502050505030304" pitchFamily="18" charset="0"/>
              </a:rPr>
              <a:t>CTr</a:t>
            </a:r>
            <a:r>
              <a:rPr lang="en-GB" altLang="en-US" sz="2300" dirty="0">
                <a:effectLst>
                  <a:outerShdw blurRad="38100" dist="38100" dir="2700000" algn="tl">
                    <a:srgbClr val="000000"/>
                  </a:outerShdw>
                </a:effectLst>
                <a:latin typeface="Palatino Linotype" panose="02040502050505030304" pitchFamily="18" charset="0"/>
              </a:rPr>
              <a:t> 247.2}</a:t>
            </a:r>
          </a:p>
          <a:p>
            <a:pPr algn="just"/>
            <a:endParaRPr lang="en-GB" altLang="en-US" sz="2300" dirty="0">
              <a:effectLst>
                <a:outerShdw blurRad="38100" dist="38100" dir="2700000" algn="tl">
                  <a:srgbClr val="000000"/>
                </a:outerShdw>
              </a:effectLst>
              <a:latin typeface="Palatino Linotype" panose="02040502050505030304" pitchFamily="18" charset="0"/>
            </a:endParaRPr>
          </a:p>
          <a:p>
            <a:pPr algn="just"/>
            <a:r>
              <a:rPr lang="en-GB" altLang="en-US" sz="2300" dirty="0">
                <a:effectLst>
                  <a:outerShdw blurRad="38100" dist="38100" dir="2700000" algn="tl">
                    <a:srgbClr val="000000"/>
                  </a:outerShdw>
                </a:effectLst>
                <a:latin typeface="Palatino Linotype" panose="02040502050505030304" pitchFamily="18" charset="0"/>
              </a:rPr>
              <a:t>We are to observe carefully every lesson Christ has given throughout His life and teaching. </a:t>
            </a:r>
            <a:r>
              <a:rPr lang="en-GB" altLang="en-US" sz="2300" dirty="0">
                <a:solidFill>
                  <a:srgbClr val="92D050"/>
                </a:solidFill>
                <a:effectLst>
                  <a:outerShdw blurRad="38100" dist="38100" dir="2700000" algn="tl">
                    <a:srgbClr val="000000"/>
                  </a:outerShdw>
                </a:effectLst>
                <a:latin typeface="Palatino Linotype" panose="02040502050505030304" pitchFamily="18" charset="0"/>
              </a:rPr>
              <a:t>He does not destroy; He improves whatever He touches.</a:t>
            </a:r>
            <a:r>
              <a:rPr lang="en-GB" altLang="en-US" sz="2300" dirty="0">
                <a:effectLst>
                  <a:outerShdw blurRad="38100" dist="38100" dir="2700000" algn="tl">
                    <a:srgbClr val="000000"/>
                  </a:outerShdw>
                </a:effectLst>
                <a:latin typeface="Palatino Linotype" panose="02040502050505030304" pitchFamily="18" charset="0"/>
              </a:rPr>
              <a:t>—Letter 135, 1897. { 1SM 118.1} </a:t>
            </a:r>
          </a:p>
          <a:p>
            <a:pPr algn="just"/>
            <a:endParaRPr lang="en-GB" altLang="en-US" sz="23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1505693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148D9-4640-7E24-97F5-1A8BD2B93CF2}"/>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DCCB61AF-2158-9F34-1388-B5C30FC09418}"/>
              </a:ext>
            </a:extLst>
          </p:cNvPr>
          <p:cNvSpPr>
            <a:spLocks noGrp="1" noChangeArrowheads="1"/>
          </p:cNvSpPr>
          <p:nvPr>
            <p:ph type="ctrTitle"/>
          </p:nvPr>
        </p:nvSpPr>
        <p:spPr>
          <a:xfrm>
            <a:off x="135467" y="221654"/>
            <a:ext cx="11684000" cy="529196"/>
          </a:xfrm>
        </p:spPr>
        <p:txBody>
          <a:bodyPr>
            <a:noAutofit/>
          </a:bodyPr>
          <a:lstStyle/>
          <a:p>
            <a:pPr defTabSz="1036638"/>
            <a:r>
              <a:rPr lang="en-US" altLang="en-US" sz="2600" dirty="0"/>
              <a:t>Second Adam = Life Giving </a:t>
            </a:r>
            <a:r>
              <a:rPr lang="en-US" altLang="en-US" sz="2600" dirty="0" err="1"/>
              <a:t>SPirit</a:t>
            </a:r>
            <a:endParaRPr lang="en-US" altLang="en-US" sz="2600" dirty="0"/>
          </a:p>
        </p:txBody>
      </p:sp>
      <p:sp>
        <p:nvSpPr>
          <p:cNvPr id="11267" name="Text Box 3">
            <a:extLst>
              <a:ext uri="{FF2B5EF4-FFF2-40B4-BE49-F238E27FC236}">
                <a16:creationId xmlns:a16="http://schemas.microsoft.com/office/drawing/2014/main" id="{59E70589-EA8B-C148-6796-7505CAB0E761}"/>
              </a:ext>
            </a:extLst>
          </p:cNvPr>
          <p:cNvSpPr txBox="1">
            <a:spLocks noChangeArrowheads="1"/>
          </p:cNvSpPr>
          <p:nvPr/>
        </p:nvSpPr>
        <p:spPr bwMode="auto">
          <a:xfrm>
            <a:off x="722404" y="1088184"/>
            <a:ext cx="10623182"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300" dirty="0">
                <a:effectLst>
                  <a:outerShdw blurRad="38100" dist="38100" dir="2700000" algn="tl">
                    <a:srgbClr val="000000"/>
                  </a:outerShdw>
                </a:effectLst>
                <a:latin typeface="Palatino Linotype" panose="02040502050505030304" pitchFamily="18" charset="0"/>
              </a:rPr>
              <a:t>The Scriptures tell us, "The first man, Adam, became a living person." But the last Adam—that is, </a:t>
            </a:r>
            <a:r>
              <a:rPr lang="en-GB" altLang="en-US" sz="2300" dirty="0">
                <a:solidFill>
                  <a:srgbClr val="92D050"/>
                </a:solidFill>
                <a:effectLst>
                  <a:outerShdw blurRad="38100" dist="38100" dir="2700000" algn="tl">
                    <a:srgbClr val="000000"/>
                  </a:outerShdw>
                </a:effectLst>
                <a:latin typeface="Palatino Linotype" panose="02040502050505030304" pitchFamily="18" charset="0"/>
              </a:rPr>
              <a:t>Christ—is a life-giving Spirit.</a:t>
            </a:r>
            <a:r>
              <a:rPr lang="en-GB" altLang="en-US" sz="2300" dirty="0">
                <a:effectLst>
                  <a:outerShdw blurRad="38100" dist="38100" dir="2700000" algn="tl">
                    <a:srgbClr val="000000"/>
                  </a:outerShdw>
                </a:effectLst>
                <a:latin typeface="Palatino Linotype" panose="02040502050505030304" pitchFamily="18" charset="0"/>
              </a:rPr>
              <a:t> 1 Cor 15:45 </a:t>
            </a:r>
          </a:p>
          <a:p>
            <a:pPr algn="just"/>
            <a:endParaRPr lang="en-GB" altLang="en-US" sz="2300" dirty="0">
              <a:solidFill>
                <a:srgbClr val="92D050"/>
              </a:solidFill>
              <a:effectLst>
                <a:outerShdw blurRad="38100" dist="38100" dir="2700000" algn="tl">
                  <a:srgbClr val="000000"/>
                </a:outerShdw>
              </a:effectLst>
              <a:latin typeface="Palatino Linotype" panose="02040502050505030304" pitchFamily="18" charset="0"/>
            </a:endParaRPr>
          </a:p>
          <a:p>
            <a:pPr algn="just"/>
            <a:r>
              <a:rPr lang="en-GB" altLang="en-US" sz="2300" dirty="0">
                <a:effectLst>
                  <a:outerShdw blurRad="38100" dist="38100" dir="2700000" algn="tl">
                    <a:srgbClr val="000000"/>
                  </a:outerShdw>
                </a:effectLst>
                <a:latin typeface="Palatino Linotype" panose="02040502050505030304" pitchFamily="18" charset="0"/>
              </a:rPr>
              <a:t>On the last day, that great day of the feast, Jesus stood and cried out, saying, "If anyone thirsts, let him come to Me and drink. </a:t>
            </a:r>
            <a:r>
              <a:rPr lang="en-GB" altLang="en-US" sz="2300" dirty="0">
                <a:solidFill>
                  <a:srgbClr val="92D050"/>
                </a:solidFill>
                <a:effectLst>
                  <a:outerShdw blurRad="38100" dist="38100" dir="2700000" algn="tl">
                    <a:srgbClr val="000000"/>
                  </a:outerShdw>
                </a:effectLst>
                <a:latin typeface="Palatino Linotype" panose="02040502050505030304" pitchFamily="18" charset="0"/>
              </a:rPr>
              <a:t>He who believes in Me, as the Scripture has said, out of his heart will flow rivers of living water</a:t>
            </a:r>
            <a:r>
              <a:rPr lang="en-GB" altLang="en-US" sz="2300" dirty="0">
                <a:effectLst>
                  <a:outerShdw blurRad="38100" dist="38100" dir="2700000" algn="tl">
                    <a:srgbClr val="000000"/>
                  </a:outerShdw>
                </a:effectLst>
                <a:latin typeface="Palatino Linotype" panose="02040502050505030304" pitchFamily="18" charset="0"/>
              </a:rPr>
              <a:t>." John 7:37-38</a:t>
            </a:r>
          </a:p>
        </p:txBody>
      </p:sp>
    </p:spTree>
    <p:extLst>
      <p:ext uri="{BB962C8B-B14F-4D97-AF65-F5344CB8AC3E}">
        <p14:creationId xmlns:p14="http://schemas.microsoft.com/office/powerpoint/2010/main" val="3639942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57E95-ED76-CAC3-043B-679314DBC469}"/>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1D86889C-A828-AE06-1B1E-1B90B4C60C4F}"/>
              </a:ext>
            </a:extLst>
          </p:cNvPr>
          <p:cNvSpPr>
            <a:spLocks noGrp="1" noChangeArrowheads="1"/>
          </p:cNvSpPr>
          <p:nvPr>
            <p:ph type="ctrTitle"/>
          </p:nvPr>
        </p:nvSpPr>
        <p:spPr>
          <a:xfrm>
            <a:off x="289932" y="209551"/>
            <a:ext cx="11708780" cy="628459"/>
          </a:xfrm>
        </p:spPr>
        <p:txBody>
          <a:bodyPr>
            <a:normAutofit fontScale="90000"/>
          </a:bodyPr>
          <a:lstStyle/>
          <a:p>
            <a:pPr defTabSz="1036638"/>
            <a:r>
              <a:rPr lang="en-US" altLang="en-US" sz="3200" dirty="0"/>
              <a:t>Behold Your God – By Beholding we are Changed</a:t>
            </a:r>
          </a:p>
        </p:txBody>
      </p:sp>
      <p:sp>
        <p:nvSpPr>
          <p:cNvPr id="11267" name="Text Box 3">
            <a:extLst>
              <a:ext uri="{FF2B5EF4-FFF2-40B4-BE49-F238E27FC236}">
                <a16:creationId xmlns:a16="http://schemas.microsoft.com/office/drawing/2014/main" id="{ABAEC421-161A-86ED-17E7-CF6C4B68F4FF}"/>
              </a:ext>
            </a:extLst>
          </p:cNvPr>
          <p:cNvSpPr txBox="1">
            <a:spLocks noChangeArrowheads="1"/>
          </p:cNvSpPr>
          <p:nvPr/>
        </p:nvSpPr>
        <p:spPr bwMode="auto">
          <a:xfrm>
            <a:off x="810322" y="1228544"/>
            <a:ext cx="106680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sz="2200" b="0" i="0" u="none" strike="noStrike" baseline="0" dirty="0">
                <a:latin typeface="Palatino Linotype" panose="02040502050505030304" pitchFamily="18" charset="0"/>
              </a:rPr>
              <a:t>But we all, with unveiled face, </a:t>
            </a:r>
            <a:r>
              <a:rPr lang="en-GB" sz="2200" b="0" i="0" u="none" strike="noStrike" baseline="0" dirty="0">
                <a:solidFill>
                  <a:srgbClr val="92D050"/>
                </a:solidFill>
                <a:latin typeface="Palatino Linotype" panose="02040502050505030304" pitchFamily="18" charset="0"/>
              </a:rPr>
              <a:t>beholding</a:t>
            </a:r>
            <a:r>
              <a:rPr lang="en-GB" sz="2200" b="0" i="0" u="none" strike="noStrike" baseline="0" dirty="0">
                <a:latin typeface="Palatino Linotype" panose="02040502050505030304" pitchFamily="18" charset="0"/>
              </a:rPr>
              <a:t> as in a mirror the glory (character) of the Lord, </a:t>
            </a:r>
            <a:r>
              <a:rPr lang="en-GB" sz="2200" b="0" i="0" u="none" strike="noStrike" baseline="0" dirty="0">
                <a:solidFill>
                  <a:srgbClr val="92D050"/>
                </a:solidFill>
                <a:latin typeface="Palatino Linotype" panose="02040502050505030304" pitchFamily="18" charset="0"/>
              </a:rPr>
              <a:t>are being transformed into the same image </a:t>
            </a:r>
            <a:r>
              <a:rPr lang="en-GB" sz="2200" b="0" i="0" u="none" strike="noStrike" baseline="0" dirty="0">
                <a:latin typeface="Palatino Linotype" panose="02040502050505030304" pitchFamily="18" charset="0"/>
              </a:rPr>
              <a:t>from glory (character) to glory, (character) just as by the (Life giving Spirit) Spirit of the Lord. 2 Corinthians 3:18</a:t>
            </a:r>
          </a:p>
          <a:p>
            <a:pPr algn="just"/>
            <a:endParaRPr lang="en-GB" sz="2200" dirty="0">
              <a:latin typeface="Palatino Linotype" panose="02040502050505030304" pitchFamily="18" charset="0"/>
            </a:endParaRPr>
          </a:p>
          <a:p>
            <a:pPr algn="just"/>
            <a:r>
              <a:rPr lang="en-GB" sz="2200" b="0" i="0" u="none" strike="noStrike" baseline="0" dirty="0">
                <a:latin typeface="Palatino Linotype" panose="02040502050505030304" pitchFamily="18" charset="0"/>
              </a:rPr>
              <a:t>Behold a God of Life = transformed into someone who has eternal life.</a:t>
            </a:r>
          </a:p>
          <a:p>
            <a:pPr algn="just"/>
            <a:r>
              <a:rPr lang="en-GB" sz="2200" dirty="0">
                <a:latin typeface="Palatino Linotype" panose="02040502050505030304" pitchFamily="18" charset="0"/>
              </a:rPr>
              <a:t>Behold a God of death = someone who will die. </a:t>
            </a:r>
          </a:p>
          <a:p>
            <a:pPr algn="just"/>
            <a:endParaRPr lang="en-GB" sz="2200" b="0" i="0" u="none" strike="noStrike" baseline="0" dirty="0">
              <a:latin typeface="Palatino Linotype" panose="02040502050505030304" pitchFamily="18" charset="0"/>
            </a:endParaRPr>
          </a:p>
          <a:p>
            <a:pPr algn="just"/>
            <a:r>
              <a:rPr lang="en-GB" sz="2200" dirty="0">
                <a:latin typeface="Palatino Linotype" panose="02040502050505030304" pitchFamily="18" charset="0"/>
              </a:rPr>
              <a:t>The influence of every man’s thoughts (about God) and actions surrounds him like an invisible atmosphere, which is unconsciously breathed in by all who come in contact with him. This atmosphere is frequently charged with poisonous influences, (Beholding a God of death) and when these are inhaled, moral degeneracy is the sure result. { 5T 111.1} </a:t>
            </a:r>
            <a:endParaRPr lang="en-GB" sz="2200" b="0" i="0" u="none" strike="noStrike" baseline="0" dirty="0">
              <a:latin typeface="Palatino Linotype" panose="02040502050505030304" pitchFamily="18" charset="0"/>
            </a:endParaRPr>
          </a:p>
        </p:txBody>
      </p:sp>
    </p:spTree>
    <p:extLst>
      <p:ext uri="{BB962C8B-B14F-4D97-AF65-F5344CB8AC3E}">
        <p14:creationId xmlns:p14="http://schemas.microsoft.com/office/powerpoint/2010/main" val="3657090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D534C-127A-B0FA-E787-7F9371EF378E}"/>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0ADED893-A593-CBDF-9873-33A1FD61A0AD}"/>
              </a:ext>
            </a:extLst>
          </p:cNvPr>
          <p:cNvSpPr>
            <a:spLocks noGrp="1" noChangeArrowheads="1"/>
          </p:cNvSpPr>
          <p:nvPr>
            <p:ph type="ctrTitle"/>
          </p:nvPr>
        </p:nvSpPr>
        <p:spPr>
          <a:xfrm>
            <a:off x="289932" y="209551"/>
            <a:ext cx="11708780" cy="628459"/>
          </a:xfrm>
        </p:spPr>
        <p:txBody>
          <a:bodyPr>
            <a:normAutofit/>
          </a:bodyPr>
          <a:lstStyle/>
          <a:p>
            <a:pPr defTabSz="1036638"/>
            <a:r>
              <a:rPr lang="en-US" altLang="en-US" sz="3200" dirty="0"/>
              <a:t>We are TO Be God’s Witnesses</a:t>
            </a:r>
          </a:p>
        </p:txBody>
      </p:sp>
      <p:sp>
        <p:nvSpPr>
          <p:cNvPr id="11267" name="Text Box 3">
            <a:extLst>
              <a:ext uri="{FF2B5EF4-FFF2-40B4-BE49-F238E27FC236}">
                <a16:creationId xmlns:a16="http://schemas.microsoft.com/office/drawing/2014/main" id="{C5FF3D74-53ED-3431-EEC4-EF37401AA7C1}"/>
              </a:ext>
            </a:extLst>
          </p:cNvPr>
          <p:cNvSpPr txBox="1">
            <a:spLocks noChangeArrowheads="1"/>
          </p:cNvSpPr>
          <p:nvPr/>
        </p:nvSpPr>
        <p:spPr bwMode="auto">
          <a:xfrm>
            <a:off x="810322" y="1228544"/>
            <a:ext cx="1066800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sz="2200" b="0" i="0" u="none" strike="noStrike" baseline="0" dirty="0">
                <a:latin typeface="Palatino Linotype" panose="02040502050505030304" pitchFamily="18" charset="0"/>
              </a:rPr>
              <a:t>[Continuation from Isa 40] "You are My witnesses," says the LORD, "And My servant whom I have chosen, That you may know and believe Me, And understand that I am He. Before Me there was no God formed, Nor shall there be after Me. I, even I, am the LORD, And besides Me there is no </a:t>
            </a:r>
            <a:r>
              <a:rPr lang="en-GB" sz="2200" b="0" i="0" u="none" strike="noStrike" baseline="0" dirty="0" err="1">
                <a:latin typeface="Palatino Linotype" panose="02040502050505030304" pitchFamily="18" charset="0"/>
              </a:rPr>
              <a:t>savior</a:t>
            </a:r>
            <a:r>
              <a:rPr lang="en-GB" sz="2200" b="0" i="0" u="none" strike="noStrike" baseline="0" dirty="0">
                <a:latin typeface="Palatino Linotype" panose="02040502050505030304" pitchFamily="18" charset="0"/>
              </a:rPr>
              <a:t>. I have declared and saved, I have proclaimed, And there was no foreign god among you; Therefore you are My witnesses," Says the LORD, "that I am God. Isaiah 43:10-12</a:t>
            </a:r>
          </a:p>
          <a:p>
            <a:pPr algn="just"/>
            <a:endParaRPr lang="en-GB" sz="2200" dirty="0">
              <a:latin typeface="Palatino Linotype" panose="02040502050505030304" pitchFamily="18" charset="0"/>
            </a:endParaRPr>
          </a:p>
          <a:p>
            <a:pPr algn="just"/>
            <a:r>
              <a:rPr lang="en-GB" sz="2200" b="0" i="0" u="none" strike="noStrike" baseline="0" dirty="0">
                <a:solidFill>
                  <a:schemeClr val="accent1"/>
                </a:solidFill>
                <a:latin typeface="Palatino Linotype" panose="02040502050505030304" pitchFamily="18" charset="0"/>
              </a:rPr>
              <a:t>But you shall receive power when the Holy Spirit has come upon you</a:t>
            </a:r>
            <a:r>
              <a:rPr lang="en-GB" sz="2200" b="0" i="0" u="none" strike="noStrike" baseline="0" dirty="0">
                <a:latin typeface="Palatino Linotype" panose="02040502050505030304" pitchFamily="18" charset="0"/>
              </a:rPr>
              <a:t>; and you shall be witnesses to Me in Jerusalem, and in all Judea and Samaria, and to the end of the earth</a:t>
            </a:r>
            <a:r>
              <a:rPr lang="en-GB" sz="2200" dirty="0">
                <a:latin typeface="Palatino Linotype" panose="02040502050505030304" pitchFamily="18" charset="0"/>
              </a:rPr>
              <a:t>." Acts 1:8 </a:t>
            </a:r>
            <a:endParaRPr lang="en-GB" sz="2200" b="0" i="0" u="none" strike="noStrike" baseline="0" dirty="0">
              <a:latin typeface="Palatino Linotype" panose="02040502050505030304" pitchFamily="18" charset="0"/>
            </a:endParaRPr>
          </a:p>
        </p:txBody>
      </p:sp>
    </p:spTree>
    <p:extLst>
      <p:ext uri="{BB962C8B-B14F-4D97-AF65-F5344CB8AC3E}">
        <p14:creationId xmlns:p14="http://schemas.microsoft.com/office/powerpoint/2010/main" val="11478726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24382</TotalTime>
  <Words>2448</Words>
  <Application>Microsoft Office PowerPoint</Application>
  <PresentationFormat>Widescreen</PresentationFormat>
  <Paragraphs>84</Paragraphs>
  <Slides>19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Bookman Old Style</vt:lpstr>
      <vt:lpstr>Calibri</vt:lpstr>
      <vt:lpstr>Palatino Linotype</vt:lpstr>
      <vt:lpstr>Rockwell</vt:lpstr>
      <vt:lpstr>Damask</vt:lpstr>
      <vt:lpstr>Behold Your God</vt:lpstr>
      <vt:lpstr>Behold Your God</vt:lpstr>
      <vt:lpstr>Last Message of Mercy</vt:lpstr>
      <vt:lpstr>The Heart of the Revelation</vt:lpstr>
      <vt:lpstr>Christ Never Killed Anyone</vt:lpstr>
      <vt:lpstr>Christ the Restorer – Satan the Destroyer</vt:lpstr>
      <vt:lpstr>Second Adam = Life Giving SPirit</vt:lpstr>
      <vt:lpstr>Behold Your God – By Beholding we are Changed</vt:lpstr>
      <vt:lpstr>We are TO Be God’s Witnesses</vt:lpstr>
      <vt:lpstr>Witness for God in His Trial</vt:lpstr>
      <vt:lpstr>God’s Character on Trial</vt:lpstr>
      <vt:lpstr>What is your Verdict?</vt:lpstr>
      <vt:lpstr>God will Overcome in the Judgment</vt:lpstr>
      <vt:lpstr>The 144000</vt:lpstr>
      <vt:lpstr>Who Makes up the Number?</vt:lpstr>
      <vt:lpstr>Those Sealed Since 1848 Part of 144000</vt:lpstr>
      <vt:lpstr>The Earth Lightened by God’s Glory</vt:lpstr>
      <vt:lpstr>The Present Situation</vt:lpstr>
      <vt:lpstr>PowerPoint Presentation</vt:lpstr>
    </vt:vector>
  </TitlesOfParts>
  <Company>Maranatha Media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Ham and the Rise of Worthlessness</dc:title>
  <dc:creator>Adrian Ebens</dc:creator>
  <cp:lastModifiedBy>Adrian Ebens</cp:lastModifiedBy>
  <cp:revision>424</cp:revision>
  <dcterms:created xsi:type="dcterms:W3CDTF">2006-05-23T07:55:33Z</dcterms:created>
  <dcterms:modified xsi:type="dcterms:W3CDTF">2025-08-16T08:10:39Z</dcterms:modified>
</cp:coreProperties>
</file>