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sldIdLst>
    <p:sldId id="279" r:id="rId2"/>
    <p:sldId id="647" r:id="rId3"/>
    <p:sldId id="693" r:id="rId4"/>
    <p:sldId id="695" r:id="rId5"/>
    <p:sldId id="671" r:id="rId6"/>
    <p:sldId id="697" r:id="rId7"/>
    <p:sldId id="698" r:id="rId8"/>
    <p:sldId id="701" r:id="rId9"/>
    <p:sldId id="706" r:id="rId10"/>
    <p:sldId id="707" r:id="rId11"/>
    <p:sldId id="705" r:id="rId12"/>
    <p:sldId id="708" r:id="rId13"/>
    <p:sldId id="709" r:id="rId14"/>
    <p:sldId id="710" r:id="rId15"/>
    <p:sldId id="711" r:id="rId16"/>
    <p:sldId id="712" r:id="rId17"/>
    <p:sldId id="713" r:id="rId18"/>
    <p:sldId id="714" r:id="rId19"/>
    <p:sldId id="715" r:id="rId20"/>
    <p:sldId id="716" r:id="rId21"/>
    <p:sldId id="717" r:id="rId22"/>
    <p:sldId id="702" r:id="rId23"/>
    <p:sldId id="704" r:id="rId24"/>
    <p:sldId id="33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8" y="45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24</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486400" y="2387068"/>
            <a:ext cx="5605728" cy="1611086"/>
          </a:xfrm>
        </p:spPr>
        <p:txBody>
          <a:bodyPr>
            <a:noAutofit/>
          </a:bodyPr>
          <a:lstStyle/>
          <a:p>
            <a:pPr algn="ctr"/>
            <a:r>
              <a:rPr lang="en-AU" sz="4800" dirty="0">
                <a:effectLst>
                  <a:outerShdw blurRad="38100" dist="38100" dir="2700000" algn="tl">
                    <a:srgbClr val="000000">
                      <a:alpha val="43137"/>
                    </a:srgbClr>
                  </a:outerShdw>
                </a:effectLst>
              </a:rPr>
              <a:t>Facing Ourselves</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DA67-5C5B-75E9-94CD-18B56900F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3C763-CD5D-9190-3D4D-C309D15E0671}"/>
              </a:ext>
            </a:extLst>
          </p:cNvPr>
          <p:cNvSpPr>
            <a:spLocks noGrp="1"/>
          </p:cNvSpPr>
          <p:nvPr>
            <p:ph type="title"/>
          </p:nvPr>
        </p:nvSpPr>
        <p:spPr/>
        <p:txBody>
          <a:bodyPr/>
          <a:lstStyle/>
          <a:p>
            <a:endParaRPr lang="en-AU"/>
          </a:p>
        </p:txBody>
      </p:sp>
      <p:pic>
        <p:nvPicPr>
          <p:cNvPr id="7" name="Content Placeholder 6">
            <a:extLst>
              <a:ext uri="{FF2B5EF4-FFF2-40B4-BE49-F238E27FC236}">
                <a16:creationId xmlns:a16="http://schemas.microsoft.com/office/drawing/2014/main" id="{67588A68-6F71-F56B-F5E2-8A9E257599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10"/>
          <a:stretch>
            <a:fillRect/>
          </a:stretch>
        </p:blipFill>
        <p:spPr>
          <a:xfrm>
            <a:off x="0" y="-12353"/>
            <a:ext cx="12192000" cy="6870353"/>
          </a:xfrm>
        </p:spPr>
      </p:pic>
    </p:spTree>
    <p:extLst>
      <p:ext uri="{BB962C8B-B14F-4D97-AF65-F5344CB8AC3E}">
        <p14:creationId xmlns:p14="http://schemas.microsoft.com/office/powerpoint/2010/main" val="122135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31F5-EB92-DE96-FB1B-3A20A10B1F6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947B3A1-C27E-84CF-C484-373F399AEAE7}"/>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A471ED1B-3460-6E7A-29FE-EBE1C6DA24A5}"/>
              </a:ext>
            </a:extLst>
          </p:cNvPr>
          <p:cNvSpPr txBox="1">
            <a:spLocks noChangeArrowheads="1"/>
          </p:cNvSpPr>
          <p:nvPr/>
        </p:nvSpPr>
        <p:spPr bwMode="auto">
          <a:xfrm>
            <a:off x="304799" y="1343129"/>
            <a:ext cx="113634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Looking into the fountain, the light of the moon reflected the image of Apollo. </a:t>
            </a:r>
            <a:r>
              <a:rPr lang="en-GB" altLang="en-US" sz="2400" dirty="0" err="1">
                <a:effectLst>
                  <a:outerShdw blurRad="38100" dist="38100" dir="2700000" algn="tl">
                    <a:srgbClr val="000000"/>
                  </a:outerShdw>
                </a:effectLst>
                <a:latin typeface="Palatino Linotype" panose="02040502050505030304" pitchFamily="18" charset="0"/>
              </a:rPr>
              <a:t>Maatan</a:t>
            </a:r>
            <a:r>
              <a:rPr lang="en-GB" altLang="en-US" sz="2400" dirty="0">
                <a:effectLst>
                  <a:outerShdw blurRad="38100" dist="38100" dir="2700000" algn="tl">
                    <a:srgbClr val="000000"/>
                  </a:outerShdw>
                </a:effectLst>
                <a:latin typeface="Palatino Linotype" panose="02040502050505030304" pitchFamily="18" charset="0"/>
              </a:rPr>
              <a:t>, in his research, had discovered that the other characters were Diana, Pan and Theseus at the back. Diana and Pan were beside Apollo reflected in the water. Suddenly there appeared in the reflected surface what appeared to be a Cross rising from the earth. Apollo appeared to leap from his position and spat in the face of the dying form upon the Cross. He spoke in thunderous tones, “We have a law and by our law you must die.”</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err="1">
                <a:effectLst>
                  <a:outerShdw blurRad="38100" dist="38100" dir="2700000" algn="tl">
                    <a:srgbClr val="000000"/>
                  </a:outerShdw>
                </a:effectLst>
                <a:latin typeface="Palatino Linotype" panose="02040502050505030304" pitchFamily="18" charset="0"/>
              </a:rPr>
              <a:t>Maatan</a:t>
            </a:r>
            <a:r>
              <a:rPr lang="en-GB" altLang="en-US" sz="2400" dirty="0">
                <a:effectLst>
                  <a:outerShdw blurRad="38100" dist="38100" dir="2700000" algn="tl">
                    <a:srgbClr val="000000"/>
                  </a:outerShdw>
                </a:effectLst>
                <a:latin typeface="Palatino Linotype" panose="02040502050505030304" pitchFamily="18" charset="0"/>
              </a:rPr>
              <a:t> shuddered at the sound of the voice and took a few steps back as he watched the drama unfold in the reflected mirror surface of the water. He then looked up out of the water’s reflection, and the statue of Apollo was as still and as quiet as it always had been.</a:t>
            </a:r>
          </a:p>
        </p:txBody>
      </p:sp>
    </p:spTree>
    <p:extLst>
      <p:ext uri="{BB962C8B-B14F-4D97-AF65-F5344CB8AC3E}">
        <p14:creationId xmlns:p14="http://schemas.microsoft.com/office/powerpoint/2010/main" val="413773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07D17-46CC-567C-0E41-C96DEA69988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49851A5-701F-2234-EDCB-CEA73BD17CD0}"/>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40187841-25AF-71BC-9483-D89F226A2097}"/>
              </a:ext>
            </a:extLst>
          </p:cNvPr>
          <p:cNvSpPr txBox="1">
            <a:spLocks noChangeArrowheads="1"/>
          </p:cNvSpPr>
          <p:nvPr/>
        </p:nvSpPr>
        <p:spPr bwMode="auto">
          <a:xfrm>
            <a:off x="736242" y="1793889"/>
            <a:ext cx="107195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At that moment, at the edge of the fountain, there appeared to </a:t>
            </a:r>
            <a:r>
              <a:rPr lang="en-GB" altLang="en-US" sz="2400" dirty="0" err="1">
                <a:effectLst>
                  <a:outerShdw blurRad="38100" dist="38100" dir="2700000" algn="tl">
                    <a:srgbClr val="000000"/>
                  </a:outerShdw>
                </a:effectLst>
                <a:latin typeface="Palatino Linotype" panose="02040502050505030304" pitchFamily="18" charset="0"/>
              </a:rPr>
              <a:t>Maatan</a:t>
            </a:r>
            <a:r>
              <a:rPr lang="en-GB" altLang="en-US" sz="2400" dirty="0">
                <a:effectLst>
                  <a:outerShdw blurRad="38100" dist="38100" dir="2700000" algn="tl">
                    <a:srgbClr val="000000"/>
                  </a:outerShdw>
                </a:effectLst>
                <a:latin typeface="Palatino Linotype" panose="02040502050505030304" pitchFamily="18" charset="0"/>
              </a:rPr>
              <a:t> that all the inhabitants of the city were watching the person upon the Cross. Some were railing and cursing, while others were laughing and mocking. A few looked sorrowful and concerned for the One upon the Cross.</a:t>
            </a:r>
          </a:p>
          <a:p>
            <a:pPr algn="just"/>
            <a:endParaRPr lang="en-GB" altLang="en-US" sz="105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 light began to come up out of the Cross and fell upon the watching crowd.</a:t>
            </a:r>
          </a:p>
        </p:txBody>
      </p:sp>
    </p:spTree>
    <p:extLst>
      <p:ext uri="{BB962C8B-B14F-4D97-AF65-F5344CB8AC3E}">
        <p14:creationId xmlns:p14="http://schemas.microsoft.com/office/powerpoint/2010/main" val="395262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B712-D03C-9105-D6CA-8F8842EB266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0FBF658-22F0-624B-A893-9B61866889B4}"/>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C0773FAB-602C-2787-E061-305ED1EFE51F}"/>
              </a:ext>
            </a:extLst>
          </p:cNvPr>
          <p:cNvSpPr txBox="1">
            <a:spLocks noChangeArrowheads="1"/>
          </p:cNvSpPr>
          <p:nvPr/>
        </p:nvSpPr>
        <p:spPr bwMode="auto">
          <a:xfrm>
            <a:off x="656823" y="1082203"/>
            <a:ext cx="11170415"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Pan raced towards the Cross and appeared to be wrapping thin threads around the form of the One upon the Cross. It seemed as though he were trying to alter the perception of what was actually taking place. Through his musical skills and his talents in philosophy, he cast a spell over the people to interpret for them the meaning of the event. Diana dressed herself in the garments of a priest and started to enact a ritual service before the Cross, waving incense and speaking words in Latin. The crowd seemed transfixed by the enchantments of Diana. Her form and her beauty captivated the majority of the crowd. Her dress had a split in it that went right to her thigh. She could not conceal the true nature of her trade in the light of the moon, yet only those who were resonating in the atmosphere of heaven could detect these things. The whole world seemed to wonder after this woman who, aided by Pan’s mystical philosophy, kept the people subdued to the authority of Apollo. Apollo himself stood with majesty, seeking to affect the appearance of a king.</a:t>
            </a:r>
          </a:p>
        </p:txBody>
      </p:sp>
    </p:spTree>
    <p:extLst>
      <p:ext uri="{BB962C8B-B14F-4D97-AF65-F5344CB8AC3E}">
        <p14:creationId xmlns:p14="http://schemas.microsoft.com/office/powerpoint/2010/main" val="282450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68D6B-9716-8291-1B76-FE3244F79B9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F46C851-FAFA-1DBF-596B-ACFE933E38E6}"/>
              </a:ext>
            </a:extLst>
          </p:cNvPr>
          <p:cNvSpPr>
            <a:spLocks noGrp="1" noChangeArrowheads="1"/>
          </p:cNvSpPr>
          <p:nvPr>
            <p:ph type="ctrTitle"/>
          </p:nvPr>
        </p:nvSpPr>
        <p:spPr>
          <a:xfrm>
            <a:off x="334780" y="426925"/>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FA12BB16-BCB7-24E8-D20A-9FE4DC0E2830}"/>
              </a:ext>
            </a:extLst>
          </p:cNvPr>
          <p:cNvSpPr txBox="1">
            <a:spLocks noChangeArrowheads="1"/>
          </p:cNvSpPr>
          <p:nvPr/>
        </p:nvSpPr>
        <p:spPr bwMode="auto">
          <a:xfrm>
            <a:off x="656823" y="1326902"/>
            <a:ext cx="1117041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After this,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could hear the whispering of the wind through the water spraying from the fountain, crying: “Crucify him! Crucify him!” A voice was heard that said:</a:t>
            </a:r>
          </a:p>
          <a:p>
            <a:pPr algn="ctr"/>
            <a:endParaRPr lang="en-GB" altLang="en-US" sz="2300" dirty="0">
              <a:effectLst>
                <a:outerShdw blurRad="38100" dist="38100" dir="2700000" algn="tl">
                  <a:srgbClr val="000000"/>
                </a:outerShdw>
              </a:effectLst>
              <a:latin typeface="Palatino Linotype" panose="02040502050505030304" pitchFamily="18" charset="0"/>
            </a:endParaRPr>
          </a:p>
          <a:p>
            <a:pPr algn="ctr"/>
            <a:r>
              <a:rPr lang="en-GB" altLang="en-US" sz="2300" dirty="0">
                <a:effectLst>
                  <a:outerShdw blurRad="38100" dist="38100" dir="2700000" algn="tl">
                    <a:srgbClr val="000000"/>
                  </a:outerShdw>
                </a:effectLst>
                <a:latin typeface="Palatino Linotype" panose="02040502050505030304" pitchFamily="18" charset="0"/>
              </a:rPr>
              <a:t>“Come down from the Cross and we will believe you! </a:t>
            </a:r>
          </a:p>
          <a:p>
            <a:pPr algn="ctr"/>
            <a:r>
              <a:rPr lang="en-GB" altLang="en-US" sz="2300" dirty="0">
                <a:effectLst>
                  <a:outerShdw blurRad="38100" dist="38100" dir="2700000" algn="tl">
                    <a:srgbClr val="000000"/>
                  </a:outerShdw>
                </a:effectLst>
                <a:latin typeface="Palatino Linotype" panose="02040502050505030304" pitchFamily="18" charset="0"/>
              </a:rPr>
              <a:t>He saved others but Himself he cannot save!”</a:t>
            </a:r>
          </a:p>
        </p:txBody>
      </p:sp>
    </p:spTree>
    <p:extLst>
      <p:ext uri="{BB962C8B-B14F-4D97-AF65-F5344CB8AC3E}">
        <p14:creationId xmlns:p14="http://schemas.microsoft.com/office/powerpoint/2010/main" val="370192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15232-6281-E42B-8910-CCB0AB6F381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F1553AB-2762-C60D-9AD4-94DDF1381D9E}"/>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788BB5A2-3FF4-4CD0-6ECF-1984D9BE53F9}"/>
              </a:ext>
            </a:extLst>
          </p:cNvPr>
          <p:cNvSpPr txBox="1">
            <a:spLocks noChangeArrowheads="1"/>
          </p:cNvSpPr>
          <p:nvPr/>
        </p:nvSpPr>
        <p:spPr bwMode="auto">
          <a:xfrm>
            <a:off x="656823" y="1223870"/>
            <a:ext cx="11170415"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err="1">
                <a:effectLst>
                  <a:outerShdw blurRad="38100" dist="38100" dir="2700000" algn="tl">
                    <a:srgbClr val="000000"/>
                  </a:outerShdw>
                </a:effectLst>
                <a:latin typeface="Palatino Linotype" panose="02040502050505030304" pitchFamily="18" charset="0"/>
              </a:rPr>
              <a:t>Maatan’s</a:t>
            </a:r>
            <a:r>
              <a:rPr lang="en-GB" altLang="en-US" sz="2300" dirty="0">
                <a:effectLst>
                  <a:outerShdw blurRad="38100" dist="38100" dir="2700000" algn="tl">
                    <a:srgbClr val="000000"/>
                  </a:outerShdw>
                </a:effectLst>
                <a:latin typeface="Palatino Linotype" panose="02040502050505030304" pitchFamily="18" charset="0"/>
              </a:rPr>
              <a:t> heart was racing with a mixture of sorrow and terror. The sound of thunder, at first far but coming closer and closer, caught his attention. Suddenly the sky lit up with the power of lightning that seemed to strike the Cross. It would appear that Apollo’s father, Zeus, had come to see that justice was done.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cried out in terror as he fell to the ground. In the blaze of lightning, he saw the face of Jesus; the man of sorrows and acquainted with grief. Tears fell from </a:t>
            </a:r>
            <a:r>
              <a:rPr lang="en-GB" altLang="en-US" sz="2300" dirty="0" err="1">
                <a:effectLst>
                  <a:outerShdw blurRad="38100" dist="38100" dir="2700000" algn="tl">
                    <a:srgbClr val="000000"/>
                  </a:outerShdw>
                </a:effectLst>
                <a:latin typeface="Palatino Linotype" panose="02040502050505030304" pitchFamily="18" charset="0"/>
              </a:rPr>
              <a:t>Maatan’s</a:t>
            </a:r>
            <a:r>
              <a:rPr lang="en-GB" altLang="en-US" sz="2300" dirty="0">
                <a:effectLst>
                  <a:outerShdw blurRad="38100" dist="38100" dir="2700000" algn="tl">
                    <a:srgbClr val="000000"/>
                  </a:outerShdw>
                </a:effectLst>
                <a:latin typeface="Palatino Linotype" panose="02040502050505030304" pitchFamily="18" charset="0"/>
              </a:rPr>
              <a:t> face and he was crying out to all in this theatre that had sprung to life in the light of the new moon, “Leave him alone! He has done nothing worthy of death!” The lightning struck again in exactly the same place and the ground shook violently, and the suffering Saviour remained silent upon the Cross.</a:t>
            </a:r>
          </a:p>
        </p:txBody>
      </p:sp>
    </p:spTree>
    <p:extLst>
      <p:ext uri="{BB962C8B-B14F-4D97-AF65-F5344CB8AC3E}">
        <p14:creationId xmlns:p14="http://schemas.microsoft.com/office/powerpoint/2010/main" val="361651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A12F-B580-A620-B871-75CB4113505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9FC6999-7E20-9EFB-D04C-F196BAB7EA3C}"/>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0A5035CE-4F87-D5AC-FF62-74EDB0424F62}"/>
              </a:ext>
            </a:extLst>
          </p:cNvPr>
          <p:cNvSpPr txBox="1">
            <a:spLocks noChangeArrowheads="1"/>
          </p:cNvSpPr>
          <p:nvPr/>
        </p:nvSpPr>
        <p:spPr bwMode="auto">
          <a:xfrm>
            <a:off x="656823" y="1223870"/>
            <a:ext cx="11170415"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err="1">
                <a:effectLst>
                  <a:outerShdw blurRad="38100" dist="38100" dir="2700000" algn="tl">
                    <a:srgbClr val="000000"/>
                  </a:outerShdw>
                </a:effectLst>
                <a:latin typeface="Palatino Linotype" panose="02040502050505030304" pitchFamily="18" charset="0"/>
              </a:rPr>
              <a:t>Maatan’s</a:t>
            </a:r>
            <a:r>
              <a:rPr lang="en-GB" altLang="en-US" sz="2300" dirty="0">
                <a:effectLst>
                  <a:outerShdw blurRad="38100" dist="38100" dir="2700000" algn="tl">
                    <a:srgbClr val="000000"/>
                  </a:outerShdw>
                </a:effectLst>
                <a:latin typeface="Palatino Linotype" panose="02040502050505030304" pitchFamily="18" charset="0"/>
              </a:rPr>
              <a:t> heart was racing with a mixture of sorrow and terror. The sound of thunder, at first far but coming closer and closer, caught his attention. Suddenly the sky lit up with the power of lightning that seemed to strike the Cross. It would appear that Apollo’s father, Zeus, had come to see that justice was done.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cried out in terror as he fell to the ground. In the blaze of lightning, he saw the face of Jesus; the man of sorrows and acquainted with grief. Tears fell from </a:t>
            </a:r>
            <a:r>
              <a:rPr lang="en-GB" altLang="en-US" sz="2300" dirty="0" err="1">
                <a:effectLst>
                  <a:outerShdw blurRad="38100" dist="38100" dir="2700000" algn="tl">
                    <a:srgbClr val="000000"/>
                  </a:outerShdw>
                </a:effectLst>
                <a:latin typeface="Palatino Linotype" panose="02040502050505030304" pitchFamily="18" charset="0"/>
              </a:rPr>
              <a:t>Maatan’s</a:t>
            </a:r>
            <a:r>
              <a:rPr lang="en-GB" altLang="en-US" sz="2300" dirty="0">
                <a:effectLst>
                  <a:outerShdw blurRad="38100" dist="38100" dir="2700000" algn="tl">
                    <a:srgbClr val="000000"/>
                  </a:outerShdw>
                </a:effectLst>
                <a:latin typeface="Palatino Linotype" panose="02040502050505030304" pitchFamily="18" charset="0"/>
              </a:rPr>
              <a:t> face and he was crying out to all in this theatre that had sprung to life in the light of the new moon, “Leave him alone! He has done nothing worthy of death!” The lightning struck again in exactly the same place and the ground shook violently, and the suffering Saviour remained silent upon the Cross.</a:t>
            </a:r>
          </a:p>
        </p:txBody>
      </p:sp>
    </p:spTree>
    <p:extLst>
      <p:ext uri="{BB962C8B-B14F-4D97-AF65-F5344CB8AC3E}">
        <p14:creationId xmlns:p14="http://schemas.microsoft.com/office/powerpoint/2010/main" val="205381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1A82-DB48-5D80-DAAE-48BCE7F6949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EEB161B-3E41-5CAD-5035-87CFFA160902}"/>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FE8746A3-9034-8BCD-755E-092FD05DEB29}"/>
              </a:ext>
            </a:extLst>
          </p:cNvPr>
          <p:cNvSpPr txBox="1">
            <a:spLocks noChangeArrowheads="1"/>
          </p:cNvSpPr>
          <p:nvPr/>
        </p:nvSpPr>
        <p:spPr bwMode="auto">
          <a:xfrm>
            <a:off x="510792" y="1417053"/>
            <a:ext cx="11170415"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 crowd seemed not to notice </a:t>
            </a:r>
            <a:r>
              <a:rPr lang="en-GB" altLang="en-US" sz="2300" dirty="0" err="1">
                <a:effectLst>
                  <a:outerShdw blurRad="38100" dist="38100" dir="2700000" algn="tl">
                    <a:srgbClr val="000000"/>
                  </a:outerShdw>
                </a:effectLst>
                <a:latin typeface="Palatino Linotype" panose="02040502050505030304" pitchFamily="18" charset="0"/>
              </a:rPr>
              <a:t>Maatan’s</a:t>
            </a:r>
            <a:r>
              <a:rPr lang="en-GB" altLang="en-US" sz="2300" dirty="0">
                <a:effectLst>
                  <a:outerShdw blurRad="38100" dist="38100" dir="2700000" algn="tl">
                    <a:srgbClr val="000000"/>
                  </a:outerShdw>
                </a:effectLst>
                <a:latin typeface="Palatino Linotype" panose="02040502050505030304" pitchFamily="18" charset="0"/>
              </a:rPr>
              <a:t> cry when suddenly Theseus came from the back part of the fountain with his great sword. </a:t>
            </a:r>
          </a:p>
          <a:p>
            <a:pPr algn="just"/>
            <a:endParaRPr lang="en-GB" altLang="en-US" sz="11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He seemed ready to slay the victim on the Cross as a sacrifice before Apollo, Pan and Diana; the three great gods at the front of the fountain.</a:t>
            </a:r>
          </a:p>
          <a:p>
            <a:pPr algn="just"/>
            <a:endParaRPr lang="en-GB" altLang="en-US" sz="12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Pan and Diana appeared to merge into the form of Apollo until He seemed utterly Omnipotent, towering with a look of rage over the victim on the Cross. Theseus knelt before this three-in-one god, and as he arose the command was given to slay the sacrifice for the good of humanity.</a:t>
            </a:r>
          </a:p>
        </p:txBody>
      </p:sp>
    </p:spTree>
    <p:extLst>
      <p:ext uri="{BB962C8B-B14F-4D97-AF65-F5344CB8AC3E}">
        <p14:creationId xmlns:p14="http://schemas.microsoft.com/office/powerpoint/2010/main" val="272363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4116-AACB-0AE3-1D08-A25B9DBD5F2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77B1048-CD23-C823-C077-7D5E00100165}"/>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E9CBD33D-FAC4-E92B-9460-D20245AFE9A5}"/>
              </a:ext>
            </a:extLst>
          </p:cNvPr>
          <p:cNvSpPr txBox="1">
            <a:spLocks noChangeArrowheads="1"/>
          </p:cNvSpPr>
          <p:nvPr/>
        </p:nvSpPr>
        <p:spPr bwMode="auto">
          <a:xfrm>
            <a:off x="510792" y="1417053"/>
            <a:ext cx="11170415"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At that moment, a voice came forth from the Cross, “It is finished!” The entire face of Jesus was lit up, and the crowd around the fountain fell back to the ground. Theseus picked himself up in anger after having been prostrated to the ground. He leaped forward towards the Cross and thrust his sword into the side of the Saviour, much to the satisfaction of the three-in-one form. Its wrath seemed satisfied in the expiry of the victim.</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As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looked up towards the form of Apollo, the light of the moon revealed more clearly the face of this august being</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 In complete anguish and horror, </a:t>
            </a:r>
            <a:r>
              <a:rPr lang="en-GB" altLang="en-US" sz="2300" dirty="0" err="1">
                <a:solidFill>
                  <a:schemeClr val="accent1"/>
                </a:solidFill>
                <a:effectLst>
                  <a:outerShdw blurRad="38100" dist="38100" dir="2700000" algn="tl">
                    <a:srgbClr val="000000"/>
                  </a:outerShdw>
                </a:effectLst>
                <a:latin typeface="Palatino Linotype" panose="02040502050505030304" pitchFamily="18" charset="0"/>
              </a:rPr>
              <a:t>Maatan</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 saw his own face imprinted upon the form of Apollo.</a:t>
            </a:r>
          </a:p>
        </p:txBody>
      </p:sp>
    </p:spTree>
    <p:extLst>
      <p:ext uri="{BB962C8B-B14F-4D97-AF65-F5344CB8AC3E}">
        <p14:creationId xmlns:p14="http://schemas.microsoft.com/office/powerpoint/2010/main" val="221011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F573D-BFC3-99F3-B532-B8278D0269C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B830C3-1F29-2A22-5D8E-5E584B284CEE}"/>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3657FDB9-A07D-A79C-ACE3-B376E21673B7}"/>
              </a:ext>
            </a:extLst>
          </p:cNvPr>
          <p:cNvSpPr txBox="1">
            <a:spLocks noChangeArrowheads="1"/>
          </p:cNvSpPr>
          <p:nvPr/>
        </p:nvSpPr>
        <p:spPr bwMode="auto">
          <a:xfrm>
            <a:off x="510792" y="1417053"/>
            <a:ext cx="11170415"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At that moment, the ground seemed to open and there spewed forth a legion of evil angels that came and surrounded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intent in preventing him from looking towards the crucified form upon the Cross in faith.</a:t>
            </a:r>
          </a:p>
          <a:p>
            <a:pPr algn="just"/>
            <a:endParaRPr lang="en-GB" altLang="en-US" sz="1600" dirty="0">
              <a:effectLst>
                <a:outerShdw blurRad="38100" dist="38100" dir="2700000" algn="tl">
                  <a:srgbClr val="000000"/>
                </a:outerShdw>
              </a:effectLst>
              <a:latin typeface="Palatino Linotype" panose="02040502050505030304" pitchFamily="18" charset="0"/>
            </a:endParaRPr>
          </a:p>
          <a:p>
            <a:pPr algn="just"/>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cried out in anguish of spirit. Lord Jesus, forgive me for this great sin. I abhor myself and I can’t explain to You why this is happening. He fell to the ground, and the heavens opened and rain fell in torrents, soaking him instantly to the bone. There also came forth fiery hail. Diana leapt forth from the form of Apollo and tried to grab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by the throat and choke him to prevent him from making his confession.</a:t>
            </a:r>
          </a:p>
        </p:txBody>
      </p:sp>
    </p:spTree>
    <p:extLst>
      <p:ext uri="{BB962C8B-B14F-4D97-AF65-F5344CB8AC3E}">
        <p14:creationId xmlns:p14="http://schemas.microsoft.com/office/powerpoint/2010/main" val="357827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The Laodicean Problem</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1074057" y="1613118"/>
            <a:ext cx="960845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latin typeface="Palatino Linotype" panose="02040502050505030304" pitchFamily="18" charset="0"/>
              </a:rPr>
              <a:t>Rev 3:17  Because thou sayest, I am rich, and increased with goods, and have need of nothing; and </a:t>
            </a:r>
            <a:r>
              <a:rPr lang="en-GB" altLang="en-US" sz="2800" dirty="0">
                <a:solidFill>
                  <a:schemeClr val="accent1"/>
                </a:solidFill>
                <a:effectLst>
                  <a:outerShdw blurRad="38100" dist="38100" dir="2700000" algn="tl">
                    <a:srgbClr val="000000"/>
                  </a:outerShdw>
                </a:effectLst>
                <a:latin typeface="Palatino Linotype" panose="02040502050505030304" pitchFamily="18" charset="0"/>
              </a:rPr>
              <a:t>knowest not </a:t>
            </a:r>
            <a:r>
              <a:rPr lang="en-GB" altLang="en-US" sz="2800" dirty="0">
                <a:effectLst>
                  <a:outerShdw blurRad="38100" dist="38100" dir="2700000" algn="tl">
                    <a:srgbClr val="000000"/>
                  </a:outerShdw>
                </a:effectLst>
                <a:latin typeface="Palatino Linotype" panose="02040502050505030304" pitchFamily="18" charset="0"/>
              </a:rPr>
              <a:t>that thou art wretched, and miserable, and poor, and blind, and naked: </a:t>
            </a:r>
          </a:p>
        </p:txBody>
      </p:sp>
    </p:spTree>
    <p:extLst>
      <p:ext uri="{BB962C8B-B14F-4D97-AF65-F5344CB8AC3E}">
        <p14:creationId xmlns:p14="http://schemas.microsoft.com/office/powerpoint/2010/main" val="379173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15941-6E0A-EE9F-B23D-F058530EBC18}"/>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431F48A-D500-6B50-79F2-3E006ECCACCB}"/>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D2273C96-961A-AFF5-CD10-ED64383AE280}"/>
              </a:ext>
            </a:extLst>
          </p:cNvPr>
          <p:cNvSpPr txBox="1">
            <a:spLocks noChangeArrowheads="1"/>
          </p:cNvSpPr>
          <p:nvPr/>
        </p:nvSpPr>
        <p:spPr bwMode="auto">
          <a:xfrm>
            <a:off x="510792" y="1417053"/>
            <a:ext cx="111704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“I have not come this far to die at the hands of this prostituted woman,” cried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His flesh started to rise up to strike the woman, and sensing this happening, Theseus offered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his sword with a wicked smile. He then spoke, “We plan to burn this whore with fire when we are done with her, but if you wish, I can prepare you to join us for that event.”</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recoiled in horror at the feelings rising inside of him. The desire to murder, the sense of justice demanding death - he was overwhelmed by it.</a:t>
            </a:r>
          </a:p>
        </p:txBody>
      </p:sp>
    </p:spTree>
    <p:extLst>
      <p:ext uri="{BB962C8B-B14F-4D97-AF65-F5344CB8AC3E}">
        <p14:creationId xmlns:p14="http://schemas.microsoft.com/office/powerpoint/2010/main" val="983362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20FA8-6EDE-FD8A-3F90-D1CB355B705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BBE5181-59A7-28CD-EDCE-EFFCA43D5197}"/>
              </a:ext>
            </a:extLst>
          </p:cNvPr>
          <p:cNvSpPr>
            <a:spLocks noGrp="1" noChangeArrowheads="1"/>
          </p:cNvSpPr>
          <p:nvPr>
            <p:ph type="ctrTitle"/>
          </p:nvPr>
        </p:nvSpPr>
        <p:spPr>
          <a:xfrm>
            <a:off x="304799" y="246620"/>
            <a:ext cx="11522439" cy="628459"/>
          </a:xfrm>
        </p:spPr>
        <p:txBody>
          <a:bodyPr>
            <a:normAutofit/>
          </a:bodyPr>
          <a:lstStyle/>
          <a:p>
            <a:pPr defTabSz="1036638"/>
            <a:r>
              <a:rPr lang="en-US" altLang="en-US" sz="3200" dirty="0"/>
              <a:t>Escaping the Pentagon of Lies</a:t>
            </a:r>
          </a:p>
        </p:txBody>
      </p:sp>
      <p:sp>
        <p:nvSpPr>
          <p:cNvPr id="11267" name="Text Box 3">
            <a:extLst>
              <a:ext uri="{FF2B5EF4-FFF2-40B4-BE49-F238E27FC236}">
                <a16:creationId xmlns:a16="http://schemas.microsoft.com/office/drawing/2014/main" id="{C3407708-70E2-A8B5-625D-23F50296D633}"/>
              </a:ext>
            </a:extLst>
          </p:cNvPr>
          <p:cNvSpPr txBox="1">
            <a:spLocks noChangeArrowheads="1"/>
          </p:cNvSpPr>
          <p:nvPr/>
        </p:nvSpPr>
        <p:spPr bwMode="auto">
          <a:xfrm>
            <a:off x="510792" y="1417053"/>
            <a:ext cx="1117041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Why did I demand this of the crucified Saviour, and why do I now desire to murder this woman?</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cried out in despair, </a:t>
            </a:r>
            <a:r>
              <a:rPr lang="en-GB" altLang="en-US" sz="2300" dirty="0">
                <a:solidFill>
                  <a:schemeClr val="accent1"/>
                </a:solidFill>
                <a:effectLst>
                  <a:outerShdw blurRad="38100" dist="38100" dir="2700000" algn="tl">
                    <a:srgbClr val="000000"/>
                  </a:outerShdw>
                </a:effectLst>
                <a:latin typeface="Palatino Linotype" panose="02040502050505030304" pitchFamily="18" charset="0"/>
              </a:rPr>
              <a:t>“Lord, remember me when you come into your kingdom.”</a:t>
            </a:r>
            <a:r>
              <a:rPr lang="en-GB" altLang="en-US" sz="2300" dirty="0">
                <a:effectLst>
                  <a:outerShdw blurRad="38100" dist="38100" dir="2700000" algn="tl">
                    <a:srgbClr val="000000"/>
                  </a:outerShdw>
                </a:effectLst>
                <a:latin typeface="Palatino Linotype" panose="02040502050505030304" pitchFamily="18" charset="0"/>
              </a:rPr>
              <a:t> Instantly the scene ended, the crowd was gone and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was alone again, feeling completely dry. </a:t>
            </a:r>
            <a:r>
              <a:rPr lang="en-GB" altLang="en-US" sz="2300" dirty="0" err="1">
                <a:effectLst>
                  <a:outerShdw blurRad="38100" dist="38100" dir="2700000" algn="tl">
                    <a:srgbClr val="000000"/>
                  </a:outerShdw>
                </a:effectLst>
                <a:latin typeface="Palatino Linotype" panose="02040502050505030304" pitchFamily="18" charset="0"/>
              </a:rPr>
              <a:t>Maatan</a:t>
            </a:r>
            <a:r>
              <a:rPr lang="en-GB" altLang="en-US" sz="2300" dirty="0">
                <a:effectLst>
                  <a:outerShdw blurRad="38100" dist="38100" dir="2700000" algn="tl">
                    <a:srgbClr val="000000"/>
                  </a:outerShdw>
                </a:effectLst>
                <a:latin typeface="Palatino Linotype" panose="02040502050505030304" pitchFamily="18" charset="0"/>
              </a:rPr>
              <a:t> spun around trying to understand what had just happened. Where did everyone go? The night shadows over the fountain seemed completely still except for the soft breeze through the water of the fountain.</a:t>
            </a:r>
          </a:p>
        </p:txBody>
      </p:sp>
    </p:spTree>
    <p:extLst>
      <p:ext uri="{BB962C8B-B14F-4D97-AF65-F5344CB8AC3E}">
        <p14:creationId xmlns:p14="http://schemas.microsoft.com/office/powerpoint/2010/main" val="418410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10FD-BA5D-2C7E-2B7F-177FD543471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8E6C6F9-F645-4999-BEB1-AA5BD4E5194D}"/>
              </a:ext>
            </a:extLst>
          </p:cNvPr>
          <p:cNvSpPr>
            <a:spLocks noGrp="1" noChangeArrowheads="1"/>
          </p:cNvSpPr>
          <p:nvPr>
            <p:ph type="ctrTitle"/>
          </p:nvPr>
        </p:nvSpPr>
        <p:spPr>
          <a:xfrm>
            <a:off x="694261" y="727684"/>
            <a:ext cx="10803470" cy="628459"/>
          </a:xfrm>
        </p:spPr>
        <p:txBody>
          <a:bodyPr>
            <a:normAutofit fontScale="90000"/>
          </a:bodyPr>
          <a:lstStyle/>
          <a:p>
            <a:pPr defTabSz="1036638"/>
            <a:r>
              <a:rPr lang="en-US" altLang="en-US" sz="3200" dirty="0" err="1"/>
              <a:t>WhAt</a:t>
            </a:r>
            <a:r>
              <a:rPr lang="en-US" altLang="en-US" sz="3200" dirty="0"/>
              <a:t> Enables You to Ask the Lord to Remember you When He Comes?</a:t>
            </a:r>
          </a:p>
        </p:txBody>
      </p:sp>
      <p:sp>
        <p:nvSpPr>
          <p:cNvPr id="11267" name="Text Box 3">
            <a:extLst>
              <a:ext uri="{FF2B5EF4-FFF2-40B4-BE49-F238E27FC236}">
                <a16:creationId xmlns:a16="http://schemas.microsoft.com/office/drawing/2014/main" id="{DE5C913A-1C20-2F53-7CD6-33B83E8A2699}"/>
              </a:ext>
            </a:extLst>
          </p:cNvPr>
          <p:cNvSpPr txBox="1">
            <a:spLocks noChangeArrowheads="1"/>
          </p:cNvSpPr>
          <p:nvPr/>
        </p:nvSpPr>
        <p:spPr bwMode="auto">
          <a:xfrm>
            <a:off x="694261" y="1859340"/>
            <a:ext cx="106375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The assurance that our Father is not a destroyer</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That our Father is ever merciful and freely forgives</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The Jesus is the full revelation of the Father.</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That you have embraced the truth that you are beloved of the Father.</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That you know by faith that your Father does not condemn you nor ever has or will become impatient with you.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08224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495B-F7AF-AC15-99DC-437A5E246AF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02A1631-F1BF-6E52-E1C8-4876A63F992F}"/>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Final reconciliation</a:t>
            </a:r>
          </a:p>
        </p:txBody>
      </p:sp>
      <p:sp>
        <p:nvSpPr>
          <p:cNvPr id="11267" name="Text Box 3">
            <a:extLst>
              <a:ext uri="{FF2B5EF4-FFF2-40B4-BE49-F238E27FC236}">
                <a16:creationId xmlns:a16="http://schemas.microsoft.com/office/drawing/2014/main" id="{5AA42F05-7412-7CC2-EEFF-0F30ABF0FB28}"/>
              </a:ext>
            </a:extLst>
          </p:cNvPr>
          <p:cNvSpPr txBox="1">
            <a:spLocks noChangeArrowheads="1"/>
          </p:cNvSpPr>
          <p:nvPr/>
        </p:nvSpPr>
        <p:spPr bwMode="auto">
          <a:xfrm>
            <a:off x="584617" y="1319694"/>
            <a:ext cx="1128759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Zec 12:10  "And I will pour on the house of David and on the inhabitants of Jerusalem the Spirit of grace and supplication; then they will look on Me whom they pierced. Yes, they will mourn for Him as one mourns for his only son, and grieve for Him as one grieves for a firstborn.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face </a:t>
            </a:r>
            <a:r>
              <a:rPr lang="en-GB" altLang="en-US" sz="2400">
                <a:effectLst>
                  <a:outerShdw blurRad="38100" dist="38100" dir="2700000" algn="tl">
                    <a:srgbClr val="000000"/>
                  </a:outerShdw>
                </a:effectLst>
                <a:latin typeface="Palatino Linotype" panose="02040502050505030304" pitchFamily="18" charset="0"/>
              </a:rPr>
              <a:t>ourselves and accept </a:t>
            </a:r>
            <a:r>
              <a:rPr lang="en-GB" altLang="en-US" sz="2400" dirty="0">
                <a:effectLst>
                  <a:outerShdw blurRad="38100" dist="38100" dir="2700000" algn="tl">
                    <a:srgbClr val="000000"/>
                  </a:outerShdw>
                </a:effectLst>
                <a:latin typeface="Palatino Linotype" panose="02040502050505030304" pitchFamily="18" charset="0"/>
              </a:rPr>
              <a:t>that we are indeed murderers of the Son of God.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confess our shame, fear, judgment and enmity are all fruit of this truth.</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pray for the Latter Rain.</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shall pass through a deep anguish of soul in realising the full implications of our actions towards God and His Son.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The present message of God’s loving character aided by the Spirit will allow us to survive the process and still live. Otherwise we would be crushed.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We receive the seal of God and our Sin/sins are blotted out. </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20074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291570" cy="628459"/>
          </a:xfrm>
        </p:spPr>
        <p:txBody>
          <a:bodyPr>
            <a:normAutofit/>
          </a:bodyPr>
          <a:lstStyle/>
          <a:p>
            <a:pPr defTabSz="1036638"/>
            <a:r>
              <a:rPr lang="en-US" altLang="en-US" sz="3200" dirty="0"/>
              <a:t>The 4 points of inheritance</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60413" y="1448324"/>
            <a:ext cx="98798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Shame – “hid themselves” “made fig leaves”</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Fear – “I was afraid”</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Projection – “The woman”</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Enmity – “Whom you gave” Penal substitution.</a:t>
            </a:r>
          </a:p>
        </p:txBody>
      </p:sp>
    </p:spTree>
    <p:extLst>
      <p:ext uri="{BB962C8B-B14F-4D97-AF65-F5344CB8AC3E}">
        <p14:creationId xmlns:p14="http://schemas.microsoft.com/office/powerpoint/2010/main" val="1024279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The process explained</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1414587" y="1498078"/>
            <a:ext cx="93628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Adam and Eve had partaken of the forbidden fruit, they were filled with a sense of shame and terror. [1]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At first their only thought was, how to excuse their sin before God, </a:t>
            </a:r>
            <a:r>
              <a:rPr lang="en-GB" altLang="en-US" sz="2400" dirty="0">
                <a:effectLst>
                  <a:outerShdw blurRad="38100" dist="38100" dir="2700000" algn="tl">
                    <a:srgbClr val="000000"/>
                  </a:outerShdw>
                </a:effectLst>
                <a:latin typeface="Palatino Linotype" panose="02040502050505030304" pitchFamily="18" charset="0"/>
              </a:rPr>
              <a:t>[2]</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and escape the dreaded sentence of death </a:t>
            </a:r>
            <a:r>
              <a:rPr lang="en-GB" altLang="en-US" sz="2400" dirty="0">
                <a:effectLst>
                  <a:outerShdw blurRad="38100" dist="38100" dir="2700000" algn="tl">
                    <a:srgbClr val="000000"/>
                  </a:outerShdw>
                </a:effectLst>
                <a:latin typeface="Palatino Linotype" panose="02040502050505030304" pitchFamily="18" charset="0"/>
              </a:rPr>
              <a:t>…[3]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spirit of self-justification originated in the father of lies, and has been exhibited by all the sons and daughters of Adam. </a:t>
            </a:r>
            <a:r>
              <a:rPr lang="en-GB" altLang="en-US" sz="2400" dirty="0">
                <a:effectLst>
                  <a:outerShdw blurRad="38100" dist="38100" dir="2700000" algn="tl">
                    <a:srgbClr val="000000"/>
                  </a:outerShdw>
                </a:effectLst>
                <a:latin typeface="Palatino Linotype" panose="02040502050505030304" pitchFamily="18" charset="0"/>
              </a:rPr>
              <a:t>(5T 637, 638). </a:t>
            </a:r>
          </a:p>
        </p:txBody>
      </p:sp>
    </p:spTree>
    <p:extLst>
      <p:ext uri="{BB962C8B-B14F-4D97-AF65-F5344CB8AC3E}">
        <p14:creationId xmlns:p14="http://schemas.microsoft.com/office/powerpoint/2010/main" val="327840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Seed of the Cross</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354200"/>
            <a:ext cx="1080347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original sin of Adam and Eve was to the cross at Calvary what the acorn is to the oak. </a:t>
            </a:r>
            <a:r>
              <a:rPr lang="en-GB" altLang="en-US" sz="2400" dirty="0">
                <a:effectLst>
                  <a:outerShdw blurRad="38100" dist="38100" dir="2700000" algn="tl">
                    <a:srgbClr val="000000"/>
                  </a:outerShdw>
                </a:effectLst>
                <a:latin typeface="Palatino Linotype" panose="02040502050505030304" pitchFamily="18" charset="0"/>
              </a:rPr>
              <a:t>The seed or resentment against God is evident in Adam’s statement blaming Him.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But Adam would have been horrified had he fully realized how this seed would grow into the eventual murder of the Son of God. </a:t>
            </a:r>
            <a:r>
              <a:rPr lang="en-GB" altLang="en-US" sz="2400" dirty="0">
                <a:effectLst>
                  <a:outerShdw blurRad="38100" dist="38100" dir="2700000" algn="tl">
                    <a:srgbClr val="000000"/>
                  </a:outerShdw>
                </a:effectLst>
                <a:latin typeface="Palatino Linotype" panose="02040502050505030304" pitchFamily="18" charset="0"/>
              </a:rPr>
              <a:t>He would have been unable to endure the full disclosure of the real dimensions of his guilt. </a:t>
            </a: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All guilty of the Cross</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922746" y="1627112"/>
            <a:ext cx="100605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That prayer of Christ for His enemies embraced the world.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It took in every sinner that had lived or should live, from the beginning of the world to the end of time. </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Upon all rests the guilt of crucifying the Son of God.</a:t>
            </a:r>
            <a:r>
              <a:rPr lang="en-GB" altLang="en-US" sz="2400" dirty="0">
                <a:effectLst>
                  <a:outerShdw blurRad="38100" dist="38100" dir="2700000" algn="tl">
                    <a:srgbClr val="000000"/>
                  </a:outerShdw>
                </a:effectLst>
                <a:latin typeface="Palatino Linotype" panose="02040502050505030304" pitchFamily="18" charset="0"/>
              </a:rPr>
              <a:t> (DA 745).</a:t>
            </a:r>
          </a:p>
        </p:txBody>
      </p:sp>
    </p:spTree>
    <p:extLst>
      <p:ext uri="{BB962C8B-B14F-4D97-AF65-F5344CB8AC3E}">
        <p14:creationId xmlns:p14="http://schemas.microsoft.com/office/powerpoint/2010/main" val="26244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1A70-B64C-4B88-1AD3-45C2555847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4B5A0F8-4E67-94A5-9892-D6DA3FC396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Evidence of Repressed Guilt</a:t>
            </a:r>
          </a:p>
        </p:txBody>
      </p:sp>
      <p:sp>
        <p:nvSpPr>
          <p:cNvPr id="11267" name="Text Box 3">
            <a:extLst>
              <a:ext uri="{FF2B5EF4-FFF2-40B4-BE49-F238E27FC236}">
                <a16:creationId xmlns:a16="http://schemas.microsoft.com/office/drawing/2014/main" id="{7BAB0320-019C-B2E4-1ADE-FADD4BD60ECC}"/>
              </a:ext>
            </a:extLst>
          </p:cNvPr>
          <p:cNvSpPr txBox="1">
            <a:spLocks noChangeArrowheads="1"/>
          </p:cNvSpPr>
          <p:nvPr/>
        </p:nvSpPr>
        <p:spPr bwMode="auto">
          <a:xfrm>
            <a:off x="3593591" y="1641388"/>
            <a:ext cx="45344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buAutoNum type="arabicPeriod"/>
            </a:pPr>
            <a:r>
              <a:rPr lang="en-GB" altLang="en-US" sz="4000" dirty="0">
                <a:effectLst>
                  <a:outerShdw blurRad="38100" dist="38100" dir="2700000" algn="tl">
                    <a:srgbClr val="000000"/>
                  </a:outerShdw>
                </a:effectLst>
                <a:latin typeface="Palatino Linotype" panose="02040502050505030304" pitchFamily="18" charset="0"/>
              </a:rPr>
              <a:t>Shame</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Fear</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Judging others</a:t>
            </a:r>
          </a:p>
          <a:p>
            <a:pPr marL="457200" indent="-457200" algn="just">
              <a:buAutoNum type="arabicPeriod"/>
            </a:pPr>
            <a:r>
              <a:rPr lang="en-GB" sz="4000" dirty="0">
                <a:effectLst>
                  <a:outerShdw blurRad="38100" dist="38100" dir="2700000" algn="tl">
                    <a:srgbClr val="000000"/>
                  </a:outerShdw>
                </a:effectLst>
                <a:latin typeface="Palatino Linotype" panose="02040502050505030304" pitchFamily="18" charset="0"/>
              </a:rPr>
              <a:t>Enmity/Hatred</a:t>
            </a:r>
            <a:endParaRPr lang="en-GB" sz="3600" dirty="0">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5271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479A-1346-2D4C-B913-8094AA3AB6E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03F1C70-A8A6-F499-A632-F4D840306BD4}"/>
              </a:ext>
            </a:extLst>
          </p:cNvPr>
          <p:cNvSpPr>
            <a:spLocks noGrp="1" noChangeArrowheads="1"/>
          </p:cNvSpPr>
          <p:nvPr>
            <p:ph type="ctrTitle"/>
          </p:nvPr>
        </p:nvSpPr>
        <p:spPr>
          <a:xfrm>
            <a:off x="304800" y="405712"/>
            <a:ext cx="11522439" cy="628459"/>
          </a:xfrm>
        </p:spPr>
        <p:txBody>
          <a:bodyPr>
            <a:normAutofit fontScale="90000"/>
          </a:bodyPr>
          <a:lstStyle/>
          <a:p>
            <a:pPr defTabSz="1036638"/>
            <a:r>
              <a:rPr lang="en-US" altLang="en-US" sz="3200" dirty="0"/>
              <a:t>The Murder of Jesus rests on the whole world</a:t>
            </a:r>
          </a:p>
        </p:txBody>
      </p:sp>
      <p:sp>
        <p:nvSpPr>
          <p:cNvPr id="11267" name="Text Box 3">
            <a:extLst>
              <a:ext uri="{FF2B5EF4-FFF2-40B4-BE49-F238E27FC236}">
                <a16:creationId xmlns:a16="http://schemas.microsoft.com/office/drawing/2014/main" id="{C8F457E9-6C86-C909-F9BC-8299678B45E1}"/>
              </a:ext>
            </a:extLst>
          </p:cNvPr>
          <p:cNvSpPr txBox="1">
            <a:spLocks noChangeArrowheads="1"/>
          </p:cNvSpPr>
          <p:nvPr/>
        </p:nvSpPr>
        <p:spPr bwMode="auto">
          <a:xfrm>
            <a:off x="794479" y="1394645"/>
            <a:ext cx="1029824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“Let us all remember that we are still in a world where Jesus, the Son of God, was rejected and crucified, where the guilt of despising Christ and preferring a robber rather than the spotless Lamb of God still rests. …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whole world stands charged today with the deliberate rejection and murder of the Son of God</a:t>
            </a:r>
            <a:r>
              <a:rPr lang="en-GB" altLang="en-US" sz="2400" dirty="0">
                <a:effectLst>
                  <a:outerShdw blurRad="38100" dist="38100" dir="2700000" algn="tl">
                    <a:srgbClr val="000000"/>
                  </a:outerShdw>
                </a:effectLst>
                <a:latin typeface="Palatino Linotype" panose="02040502050505030304" pitchFamily="18" charset="0"/>
              </a:rPr>
              <a:t>. …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All classes and sects who reveal the same spirit of envy, hatred, prejudice, and unbelief manifested by those who put to death the Son of God would act the same part, were the opportunity granted</a:t>
            </a:r>
            <a:r>
              <a:rPr lang="en-GB" altLang="en-US" sz="2400" dirty="0">
                <a:effectLst>
                  <a:outerShdw blurRad="38100" dist="38100" dir="2700000" algn="tl">
                    <a:srgbClr val="000000"/>
                  </a:outerShdw>
                </a:effectLst>
                <a:latin typeface="Palatino Linotype" panose="02040502050505030304" pitchFamily="18" charset="0"/>
              </a:rPr>
              <a:t>, as did the Jews and people of the time of Christ. They would be partakers of the same spirit that demanded the death of the Son of God.” (TM 38).</a:t>
            </a:r>
            <a:endParaRPr lang="en-GB" altLang="en-US" sz="20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4789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5DC8-D8C2-BABE-023C-618DB915F9AC}"/>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62199558-16BC-0A27-71F2-703E76B63958}"/>
              </a:ext>
            </a:extLst>
          </p:cNvPr>
          <p:cNvPicPr>
            <a:picLocks noGrp="1" noChangeAspect="1"/>
          </p:cNvPicPr>
          <p:nvPr>
            <p:ph idx="1"/>
          </p:nvPr>
        </p:nvPicPr>
        <p:blipFill>
          <a:blip r:embed="rId2"/>
          <a:srcRect t="15548"/>
          <a:stretch>
            <a:fillRect/>
          </a:stretch>
        </p:blipFill>
        <p:spPr>
          <a:xfrm>
            <a:off x="-96539" y="15526"/>
            <a:ext cx="12261735" cy="6842474"/>
          </a:xfrm>
          <a:prstGeom prst="rect">
            <a:avLst/>
          </a:prstGeom>
        </p:spPr>
      </p:pic>
    </p:spTree>
    <p:extLst>
      <p:ext uri="{BB962C8B-B14F-4D97-AF65-F5344CB8AC3E}">
        <p14:creationId xmlns:p14="http://schemas.microsoft.com/office/powerpoint/2010/main" val="1450065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34409</TotalTime>
  <Words>2177</Words>
  <Application>Microsoft Office PowerPoint</Application>
  <PresentationFormat>Widescreen</PresentationFormat>
  <Paragraphs>78</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Bookman Old Style</vt:lpstr>
      <vt:lpstr>Calibri</vt:lpstr>
      <vt:lpstr>Palatino Linotype</vt:lpstr>
      <vt:lpstr>Rockwell</vt:lpstr>
      <vt:lpstr>Damask</vt:lpstr>
      <vt:lpstr>Facing Ourselves</vt:lpstr>
      <vt:lpstr>The Laodicean Problem</vt:lpstr>
      <vt:lpstr>The 4 points of inheritance</vt:lpstr>
      <vt:lpstr>The process explained</vt:lpstr>
      <vt:lpstr>The Seed of the Cross</vt:lpstr>
      <vt:lpstr>All guilty of the Cross</vt:lpstr>
      <vt:lpstr>Evidence of Repressed Guilt</vt:lpstr>
      <vt:lpstr>The Murder of Jesus rests on the whole world</vt:lpstr>
      <vt:lpstr>PowerPoint Presentation</vt:lpstr>
      <vt:lpstr>PowerPoint Presentation</vt:lpstr>
      <vt:lpstr>Escaping the Pentagon of Lies</vt:lpstr>
      <vt:lpstr>Escaping the Pentagon of Lies</vt:lpstr>
      <vt:lpstr>Escaping the Pentagon of Lies</vt:lpstr>
      <vt:lpstr>Escaping the Pentagon of Lies</vt:lpstr>
      <vt:lpstr>Escaping the Pentagon of Lies</vt:lpstr>
      <vt:lpstr>Escaping the Pentagon of Lies</vt:lpstr>
      <vt:lpstr>Escaping the Pentagon of Lies</vt:lpstr>
      <vt:lpstr>Escaping the Pentagon of Lies</vt:lpstr>
      <vt:lpstr>Escaping the Pentagon of Lies</vt:lpstr>
      <vt:lpstr>Escaping the Pentagon of Lies</vt:lpstr>
      <vt:lpstr>Escaping the Pentagon of Lies</vt:lpstr>
      <vt:lpstr>WhAt Enables You to Ask the Lord to Remember you When He Comes?</vt:lpstr>
      <vt:lpstr>Final reconciliation</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475</cp:revision>
  <dcterms:created xsi:type="dcterms:W3CDTF">2006-05-23T07:55:33Z</dcterms:created>
  <dcterms:modified xsi:type="dcterms:W3CDTF">2025-09-05T12:01:50Z</dcterms:modified>
</cp:coreProperties>
</file>