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32"/>
  </p:notesMasterIdLst>
  <p:sldIdLst>
    <p:sldId id="279" r:id="rId2"/>
    <p:sldId id="597" r:id="rId3"/>
    <p:sldId id="627" r:id="rId4"/>
    <p:sldId id="647" r:id="rId5"/>
    <p:sldId id="628" r:id="rId6"/>
    <p:sldId id="648" r:id="rId7"/>
    <p:sldId id="638" r:id="rId8"/>
    <p:sldId id="651" r:id="rId9"/>
    <p:sldId id="639" r:id="rId10"/>
    <p:sldId id="629" r:id="rId11"/>
    <p:sldId id="641" r:id="rId12"/>
    <p:sldId id="630" r:id="rId13"/>
    <p:sldId id="649" r:id="rId14"/>
    <p:sldId id="426" r:id="rId15"/>
    <p:sldId id="560" r:id="rId16"/>
    <p:sldId id="650" r:id="rId17"/>
    <p:sldId id="652" r:id="rId18"/>
    <p:sldId id="653" r:id="rId19"/>
    <p:sldId id="654" r:id="rId20"/>
    <p:sldId id="655" r:id="rId21"/>
    <p:sldId id="656" r:id="rId22"/>
    <p:sldId id="657" r:id="rId23"/>
    <p:sldId id="658" r:id="rId24"/>
    <p:sldId id="659" r:id="rId25"/>
    <p:sldId id="660" r:id="rId26"/>
    <p:sldId id="661" r:id="rId27"/>
    <p:sldId id="662" r:id="rId28"/>
    <p:sldId id="663" r:id="rId29"/>
    <p:sldId id="664" r:id="rId30"/>
    <p:sldId id="33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90" y="75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199AC6-CE83-7579-5502-CAB30FEE87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a:extLst>
              <a:ext uri="{FF2B5EF4-FFF2-40B4-BE49-F238E27FC236}">
                <a16:creationId xmlns:a16="http://schemas.microsoft.com/office/drawing/2014/main" id="{29B3A382-C44A-B243-C464-353E9CA30A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a:extLst>
              <a:ext uri="{FF2B5EF4-FFF2-40B4-BE49-F238E27FC236}">
                <a16:creationId xmlns:a16="http://schemas.microsoft.com/office/drawing/2014/main" id="{6E289C77-246A-2E19-CACD-9B592A8F0B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F4C75F92-7E89-7189-8FF4-AB34FE53F36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8" name="Rectangle 6">
            <a:extLst>
              <a:ext uri="{FF2B5EF4-FFF2-40B4-BE49-F238E27FC236}">
                <a16:creationId xmlns:a16="http://schemas.microsoft.com/office/drawing/2014/main" id="{078757D3-3955-E48B-6AEF-C7DEBB344F4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9" name="Rectangle 7">
            <a:extLst>
              <a:ext uri="{FF2B5EF4-FFF2-40B4-BE49-F238E27FC236}">
                <a16:creationId xmlns:a16="http://schemas.microsoft.com/office/drawing/2014/main" id="{CE62AA99-74E5-778C-4D54-DB297777C5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739DF1-8238-40C8-B4C2-C5866D4DD28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0AD497-F769-B53E-B611-DD31A5875940}"/>
              </a:ext>
            </a:extLst>
          </p:cNvPr>
          <p:cNvSpPr>
            <a:spLocks noGrp="1" noChangeArrowheads="1"/>
          </p:cNvSpPr>
          <p:nvPr>
            <p:ph type="sldNum" sz="quarter" idx="5"/>
          </p:nvPr>
        </p:nvSpPr>
        <p:spPr>
          <a:ln/>
        </p:spPr>
        <p:txBody>
          <a:bodyPr/>
          <a:lstStyle/>
          <a:p>
            <a:fld id="{47F1D47A-2064-46E1-AD25-FF27D91780AD}" type="slidenum">
              <a:rPr lang="en-US" altLang="en-US"/>
              <a:pPr/>
              <a:t>30</a:t>
            </a:fld>
            <a:endParaRPr lang="en-US" altLang="en-US"/>
          </a:p>
        </p:txBody>
      </p:sp>
      <p:sp>
        <p:nvSpPr>
          <p:cNvPr id="24578" name="Rectangle 2">
            <a:extLst>
              <a:ext uri="{FF2B5EF4-FFF2-40B4-BE49-F238E27FC236}">
                <a16:creationId xmlns:a16="http://schemas.microsoft.com/office/drawing/2014/main" id="{37A843C6-FD75-EB46-9FDC-C5A67412C8BE}"/>
              </a:ext>
            </a:extLst>
          </p:cNvPr>
          <p:cNvSpPr>
            <a:spLocks noGrp="1" noRot="1" noChangeAspect="1" noChangeArrowheads="1" noTextEdit="1"/>
          </p:cNvSpPr>
          <p:nvPr>
            <p:ph type="sldImg"/>
          </p:nvPr>
        </p:nvSpPr>
        <p:spPr>
          <a:xfrm>
            <a:off x="382588" y="685800"/>
            <a:ext cx="6094412" cy="3429000"/>
          </a:xfrm>
          <a:ln/>
        </p:spPr>
      </p:sp>
      <p:sp>
        <p:nvSpPr>
          <p:cNvPr id="24579" name="Rectangle 3">
            <a:extLst>
              <a:ext uri="{FF2B5EF4-FFF2-40B4-BE49-F238E27FC236}">
                <a16:creationId xmlns:a16="http://schemas.microsoft.com/office/drawing/2014/main" id="{705DA78A-6342-B00B-A259-50890DC7842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213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71AE3F-E6DE-4904-BDF4-5E6342F37850}" type="slidenum">
              <a:rPr lang="en-US" altLang="en-US" smtClean="0"/>
              <a:pPr/>
              <a:t>‹#›</a:t>
            </a:fld>
            <a:endParaRPr lang="en-US" altLang="en-US"/>
          </a:p>
        </p:txBody>
      </p:sp>
    </p:spTree>
    <p:extLst>
      <p:ext uri="{BB962C8B-B14F-4D97-AF65-F5344CB8AC3E}">
        <p14:creationId xmlns:p14="http://schemas.microsoft.com/office/powerpoint/2010/main" val="89583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256146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93776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887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0327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8442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6096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2DFFEE0-A85E-40EB-914D-C849F6DD9F33}" type="slidenum">
              <a:rPr lang="en-US" altLang="en-US" smtClean="0"/>
              <a:pPr/>
              <a:t>‹#›</a:t>
            </a:fld>
            <a:endParaRPr lang="en-US" altLang="en-US"/>
          </a:p>
        </p:txBody>
      </p:sp>
    </p:spTree>
    <p:extLst>
      <p:ext uri="{BB962C8B-B14F-4D97-AF65-F5344CB8AC3E}">
        <p14:creationId xmlns:p14="http://schemas.microsoft.com/office/powerpoint/2010/main" val="424726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275A1-0980-43D4-A938-F399040B26DE}" type="slidenum">
              <a:rPr lang="en-US" altLang="en-US" smtClean="0"/>
              <a:pPr/>
              <a:t>‹#›</a:t>
            </a:fld>
            <a:endParaRPr lang="en-US" altLang="en-US"/>
          </a:p>
        </p:txBody>
      </p:sp>
    </p:spTree>
    <p:extLst>
      <p:ext uri="{BB962C8B-B14F-4D97-AF65-F5344CB8AC3E}">
        <p14:creationId xmlns:p14="http://schemas.microsoft.com/office/powerpoint/2010/main" val="43064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DE6709-1E79-4B04-BBFB-F46437A3949A}" type="slidenum">
              <a:rPr lang="en-US" altLang="en-US" smtClean="0"/>
              <a:pPr/>
              <a:t>‹#›</a:t>
            </a:fld>
            <a:endParaRPr lang="en-US" altLang="en-US"/>
          </a:p>
        </p:txBody>
      </p:sp>
    </p:spTree>
    <p:extLst>
      <p:ext uri="{BB962C8B-B14F-4D97-AF65-F5344CB8AC3E}">
        <p14:creationId xmlns:p14="http://schemas.microsoft.com/office/powerpoint/2010/main" val="228775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62117A-A9B2-46B3-864D-9AEA2B9A1CCA}" type="slidenum">
              <a:rPr lang="en-US" altLang="en-US" smtClean="0"/>
              <a:pPr/>
              <a:t>‹#›</a:t>
            </a:fld>
            <a:endParaRPr lang="en-US" altLang="en-US"/>
          </a:p>
        </p:txBody>
      </p:sp>
    </p:spTree>
    <p:extLst>
      <p:ext uri="{BB962C8B-B14F-4D97-AF65-F5344CB8AC3E}">
        <p14:creationId xmlns:p14="http://schemas.microsoft.com/office/powerpoint/2010/main" val="204224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EA2903C-3DD7-4AE0-8FC0-983D65FB4D04}" type="slidenum">
              <a:rPr lang="en-US" altLang="en-US" smtClean="0"/>
              <a:pPr/>
              <a:t>‹#›</a:t>
            </a:fld>
            <a:endParaRPr lang="en-US" altLang="en-US"/>
          </a:p>
        </p:txBody>
      </p:sp>
    </p:spTree>
    <p:extLst>
      <p:ext uri="{BB962C8B-B14F-4D97-AF65-F5344CB8AC3E}">
        <p14:creationId xmlns:p14="http://schemas.microsoft.com/office/powerpoint/2010/main" val="42414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12221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F6E834-8518-4AF1-B7F1-5DCF3C1B9055}" type="slidenum">
              <a:rPr lang="en-US" altLang="en-US" smtClean="0"/>
              <a:pPr/>
              <a:t>‹#›</a:t>
            </a:fld>
            <a:endParaRPr lang="en-US" altLang="en-US"/>
          </a:p>
        </p:txBody>
      </p:sp>
    </p:spTree>
    <p:extLst>
      <p:ext uri="{BB962C8B-B14F-4D97-AF65-F5344CB8AC3E}">
        <p14:creationId xmlns:p14="http://schemas.microsoft.com/office/powerpoint/2010/main" val="90089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2CA0FF5-FF93-4899-9D42-0E1B42757686}" type="slidenum">
              <a:rPr lang="en-US" altLang="en-US" smtClean="0"/>
              <a:pPr/>
              <a:t>‹#›</a:t>
            </a:fld>
            <a:endParaRPr lang="en-US" altLang="en-US"/>
          </a:p>
        </p:txBody>
      </p:sp>
    </p:spTree>
    <p:extLst>
      <p:ext uri="{BB962C8B-B14F-4D97-AF65-F5344CB8AC3E}">
        <p14:creationId xmlns:p14="http://schemas.microsoft.com/office/powerpoint/2010/main" val="56874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600080-C883-4CF2-9B68-56024F800E2C}" type="slidenum">
              <a:rPr lang="en-US" altLang="en-US" smtClean="0"/>
              <a:pPr/>
              <a:t>‹#›</a:t>
            </a:fld>
            <a:endParaRPr lang="en-US" altLang="en-US"/>
          </a:p>
        </p:txBody>
      </p:sp>
    </p:spTree>
    <p:extLst>
      <p:ext uri="{BB962C8B-B14F-4D97-AF65-F5344CB8AC3E}">
        <p14:creationId xmlns:p14="http://schemas.microsoft.com/office/powerpoint/2010/main" val="25827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3F0E72-8E01-4996-94CE-527DAAE3227D}" type="slidenum">
              <a:rPr lang="en-US" altLang="en-US" smtClean="0"/>
              <a:pPr/>
              <a:t>‹#›</a:t>
            </a:fld>
            <a:endParaRPr lang="en-US" altLang="en-US"/>
          </a:p>
        </p:txBody>
      </p:sp>
    </p:spTree>
    <p:extLst>
      <p:ext uri="{BB962C8B-B14F-4D97-AF65-F5344CB8AC3E}">
        <p14:creationId xmlns:p14="http://schemas.microsoft.com/office/powerpoint/2010/main" val="12715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424907309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191805" y="1191768"/>
            <a:ext cx="6717827" cy="4474463"/>
          </a:xfrm>
        </p:spPr>
        <p:txBody>
          <a:bodyPr>
            <a:noAutofit/>
          </a:bodyPr>
          <a:lstStyle/>
          <a:p>
            <a:pPr algn="ctr"/>
            <a:r>
              <a:rPr lang="en-AU" sz="4800" dirty="0">
                <a:effectLst>
                  <a:outerShdw blurRad="38100" dist="38100" dir="2700000" algn="tl">
                    <a:srgbClr val="000000">
                      <a:alpha val="43137"/>
                    </a:srgbClr>
                  </a:outerShdw>
                </a:effectLst>
              </a:rPr>
              <a:t>Harden Not Your Hearts</a:t>
            </a: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8D9-4640-7E24-97F5-1A8BD2B93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CCB61AF-2158-9F34-1388-B5C30FC09418}"/>
              </a:ext>
            </a:extLst>
          </p:cNvPr>
          <p:cNvSpPr>
            <a:spLocks noGrp="1" noChangeArrowheads="1"/>
          </p:cNvSpPr>
          <p:nvPr>
            <p:ph type="ctrTitle"/>
          </p:nvPr>
        </p:nvSpPr>
        <p:spPr>
          <a:xfrm>
            <a:off x="1244370" y="221653"/>
            <a:ext cx="9703258" cy="743547"/>
          </a:xfrm>
        </p:spPr>
        <p:txBody>
          <a:bodyPr>
            <a:normAutofit fontScale="90000"/>
          </a:bodyPr>
          <a:lstStyle/>
          <a:p>
            <a:pPr defTabSz="1036638"/>
            <a:r>
              <a:rPr lang="en-US" altLang="en-US" sz="3200" dirty="0"/>
              <a:t>The Purpose of the Gospel in marriage</a:t>
            </a:r>
          </a:p>
        </p:txBody>
      </p:sp>
      <p:sp>
        <p:nvSpPr>
          <p:cNvPr id="11267" name="Text Box 3">
            <a:extLst>
              <a:ext uri="{FF2B5EF4-FFF2-40B4-BE49-F238E27FC236}">
                <a16:creationId xmlns:a16="http://schemas.microsoft.com/office/drawing/2014/main" id="{59E70589-EA8B-C148-6796-7505CAB0E761}"/>
              </a:ext>
            </a:extLst>
          </p:cNvPr>
          <p:cNvSpPr txBox="1">
            <a:spLocks noChangeArrowheads="1"/>
          </p:cNvSpPr>
          <p:nvPr/>
        </p:nvSpPr>
        <p:spPr bwMode="auto">
          <a:xfrm>
            <a:off x="784408" y="1336193"/>
            <a:ext cx="10623182"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Like every other one of God’s good gifts entrusted to the keeping of humanity, marriage has been perverted by sin; but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it is the purpose of the gospel to restore its purity and beauty.</a:t>
            </a:r>
            <a:r>
              <a:rPr lang="en-GB" altLang="en-US" sz="2300" dirty="0">
                <a:effectLst>
                  <a:outerShdw blurRad="38100" dist="38100" dir="2700000" algn="tl">
                    <a:srgbClr val="000000"/>
                  </a:outerShdw>
                </a:effectLst>
                <a:latin typeface="Palatino Linotype" panose="02040502050505030304" pitchFamily="18" charset="0"/>
              </a:rPr>
              <a:t> Mount of Blessing 64.1</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When the true gospel is preached:</a:t>
            </a:r>
          </a:p>
          <a:p>
            <a:pPr algn="just"/>
            <a:r>
              <a:rPr lang="en-GB" altLang="en-US" sz="2300" dirty="0">
                <a:effectLst>
                  <a:outerShdw blurRad="38100" dist="38100" dir="2700000" algn="tl">
                    <a:srgbClr val="000000"/>
                  </a:outerShdw>
                </a:effectLst>
                <a:latin typeface="Palatino Linotype" panose="02040502050505030304" pitchFamily="18" charset="0"/>
              </a:rPr>
              <a:t>The marriage relationship will move towards God’s design.</a:t>
            </a:r>
          </a:p>
          <a:p>
            <a:pPr algn="just"/>
            <a:r>
              <a:rPr lang="en-GB" altLang="en-US" sz="2300" dirty="0">
                <a:effectLst>
                  <a:outerShdw blurRad="38100" dist="38100" dir="2700000" algn="tl">
                    <a:srgbClr val="000000"/>
                  </a:outerShdw>
                </a:effectLst>
                <a:latin typeface="Palatino Linotype" panose="02040502050505030304" pitchFamily="18" charset="0"/>
              </a:rPr>
              <a:t>God designed marriage to last forever. God never designed it to be broken.</a:t>
            </a:r>
          </a:p>
          <a:p>
            <a:pPr algn="just"/>
            <a:r>
              <a:rPr lang="en-GB" altLang="en-US" sz="2300" dirty="0">
                <a:effectLst>
                  <a:outerShdw blurRad="38100" dist="38100" dir="2700000" algn="tl">
                    <a:srgbClr val="000000"/>
                  </a:outerShdw>
                </a:effectLst>
                <a:latin typeface="Palatino Linotype" panose="02040502050505030304" pitchFamily="18" charset="0"/>
              </a:rPr>
              <a:t>Anyone who has had the sorrow of passing through divorce has had their heart hardened to some degree.</a:t>
            </a:r>
          </a:p>
          <a:p>
            <a:pPr algn="just"/>
            <a:endParaRPr lang="en-GB" altLang="en-US" sz="23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505693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B7473-5AC9-3632-9A0C-0DC5AE777B6C}"/>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9A76233-C109-8D3E-5825-18A9C3468F67}"/>
              </a:ext>
            </a:extLst>
          </p:cNvPr>
          <p:cNvSpPr>
            <a:spLocks noGrp="1" noChangeArrowheads="1"/>
          </p:cNvSpPr>
          <p:nvPr>
            <p:ph type="ctrTitle"/>
          </p:nvPr>
        </p:nvSpPr>
        <p:spPr>
          <a:xfrm>
            <a:off x="1145896" y="390466"/>
            <a:ext cx="9703258" cy="576633"/>
          </a:xfrm>
        </p:spPr>
        <p:txBody>
          <a:bodyPr>
            <a:normAutofit/>
          </a:bodyPr>
          <a:lstStyle/>
          <a:p>
            <a:pPr defTabSz="1036638"/>
            <a:r>
              <a:rPr lang="en-US" altLang="en-US" sz="3200" dirty="0"/>
              <a:t>The Testimony of Jesus</a:t>
            </a:r>
          </a:p>
        </p:txBody>
      </p:sp>
      <p:sp>
        <p:nvSpPr>
          <p:cNvPr id="11267" name="Text Box 3">
            <a:extLst>
              <a:ext uri="{FF2B5EF4-FFF2-40B4-BE49-F238E27FC236}">
                <a16:creationId xmlns:a16="http://schemas.microsoft.com/office/drawing/2014/main" id="{F83232DC-5D76-74FF-2000-BA61C56D7788}"/>
              </a:ext>
            </a:extLst>
          </p:cNvPr>
          <p:cNvSpPr txBox="1">
            <a:spLocks noChangeArrowheads="1"/>
          </p:cNvSpPr>
          <p:nvPr/>
        </p:nvSpPr>
        <p:spPr bwMode="auto">
          <a:xfrm>
            <a:off x="716111" y="1253034"/>
            <a:ext cx="1075977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latin typeface="Palatino Linotype" panose="02040502050505030304" pitchFamily="18" charset="0"/>
              </a:rPr>
              <a:t>Some Pharisees came and tried to trap Him with this question: “Should a man be allowed to divorce his wife?” Jesus answered them with a question: ”What did Moses say in the law about divorce?” “Well, he permitted it,” they replied. “He said a man can give his wife a written notice of divorce and send her away.” But Jesus responded,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He wrote this commandment only as a concession to your hard hearts. </a:t>
            </a:r>
            <a:r>
              <a:rPr lang="en-GB" altLang="en-US" sz="2200" dirty="0">
                <a:effectLst>
                  <a:outerShdw blurRad="38100" dist="38100" dir="2700000" algn="tl">
                    <a:srgbClr val="000000"/>
                  </a:outerShdw>
                </a:effectLst>
                <a:latin typeface="Palatino Linotype" panose="02040502050505030304" pitchFamily="18" charset="0"/>
              </a:rPr>
              <a:t>But ‘God made them male and female’ from the beginning of creation. ‘This explains why a man leaves his father and mother and is joined to his wife, and the two are united into one.’ Since they are no longer two but one, let no one split apart what God has joined together.” Later, when He was alone with His disciples in the house, they brought up the subject again. He told them,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Whoever divorces his wife and marries someone else commits adultery against her. And if a woman divorces her husband and marries someone else, she commits adultery</a:t>
            </a:r>
            <a:r>
              <a:rPr lang="en-GB" altLang="en-US" sz="2200" dirty="0">
                <a:effectLst>
                  <a:outerShdw blurRad="38100" dist="38100" dir="2700000" algn="tl">
                    <a:srgbClr val="000000"/>
                  </a:outerShdw>
                </a:effectLst>
                <a:latin typeface="Palatino Linotype" panose="02040502050505030304" pitchFamily="18" charset="0"/>
              </a:rPr>
              <a:t>.” Mark 10:2-12</a:t>
            </a:r>
          </a:p>
        </p:txBody>
      </p:sp>
    </p:spTree>
    <p:extLst>
      <p:ext uri="{BB962C8B-B14F-4D97-AF65-F5344CB8AC3E}">
        <p14:creationId xmlns:p14="http://schemas.microsoft.com/office/powerpoint/2010/main" val="446736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8D9-4640-7E24-97F5-1A8BD2B93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CCB61AF-2158-9F34-1388-B5C30FC09418}"/>
              </a:ext>
            </a:extLst>
          </p:cNvPr>
          <p:cNvSpPr>
            <a:spLocks noGrp="1" noChangeArrowheads="1"/>
          </p:cNvSpPr>
          <p:nvPr>
            <p:ph type="ctrTitle"/>
          </p:nvPr>
        </p:nvSpPr>
        <p:spPr>
          <a:xfrm>
            <a:off x="135467" y="221653"/>
            <a:ext cx="11684000" cy="743547"/>
          </a:xfrm>
        </p:spPr>
        <p:txBody>
          <a:bodyPr>
            <a:noAutofit/>
          </a:bodyPr>
          <a:lstStyle/>
          <a:p>
            <a:pPr defTabSz="1036638"/>
            <a:r>
              <a:rPr lang="en-US" altLang="en-US" sz="2600" dirty="0"/>
              <a:t>Rejection of the Spirit</a:t>
            </a:r>
          </a:p>
        </p:txBody>
      </p:sp>
      <p:sp>
        <p:nvSpPr>
          <p:cNvPr id="11267" name="Text Box 3">
            <a:extLst>
              <a:ext uri="{FF2B5EF4-FFF2-40B4-BE49-F238E27FC236}">
                <a16:creationId xmlns:a16="http://schemas.microsoft.com/office/drawing/2014/main" id="{59E70589-EA8B-C148-6796-7505CAB0E761}"/>
              </a:ext>
            </a:extLst>
          </p:cNvPr>
          <p:cNvSpPr txBox="1">
            <a:spLocks noChangeArrowheads="1"/>
          </p:cNvSpPr>
          <p:nvPr/>
        </p:nvSpPr>
        <p:spPr bwMode="auto">
          <a:xfrm>
            <a:off x="665876" y="1117213"/>
            <a:ext cx="10623182" cy="398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The New Testament Greek word for </a:t>
            </a:r>
            <a:r>
              <a:rPr lang="en-GB" altLang="en-US" sz="2300" i="1" dirty="0">
                <a:effectLst>
                  <a:outerShdw blurRad="38100" dist="38100" dir="2700000" algn="tl">
                    <a:srgbClr val="000000"/>
                  </a:outerShdw>
                </a:effectLst>
                <a:latin typeface="Palatino Linotype" panose="02040502050505030304" pitchFamily="18" charset="0"/>
              </a:rPr>
              <a:t>hard hearts </a:t>
            </a:r>
            <a:r>
              <a:rPr lang="en-GB" altLang="en-US" sz="2300" dirty="0">
                <a:effectLst>
                  <a:outerShdw blurRad="38100" dist="38100" dir="2700000" algn="tl">
                    <a:srgbClr val="000000"/>
                  </a:outerShdw>
                </a:effectLst>
                <a:latin typeface="Palatino Linotype" panose="02040502050505030304" pitchFamily="18" charset="0"/>
              </a:rPr>
              <a:t>is </a:t>
            </a:r>
            <a:r>
              <a:rPr lang="en-GB" altLang="en-US" sz="2300" dirty="0" err="1">
                <a:effectLst>
                  <a:outerShdw blurRad="38100" dist="38100" dir="2700000" algn="tl">
                    <a:srgbClr val="000000"/>
                  </a:outerShdw>
                </a:effectLst>
                <a:latin typeface="Palatino Linotype" panose="02040502050505030304" pitchFamily="18" charset="0"/>
              </a:rPr>
              <a:t>sklērokardia</a:t>
            </a:r>
            <a:r>
              <a:rPr lang="en-GB" altLang="en-US" sz="2300" dirty="0">
                <a:effectLst>
                  <a:outerShdw blurRad="38100" dist="38100" dir="2700000" algn="tl">
                    <a:srgbClr val="000000"/>
                  </a:outerShdw>
                </a:effectLst>
                <a:latin typeface="Palatino Linotype" panose="02040502050505030304" pitchFamily="18" charset="0"/>
              </a:rPr>
              <a:t> which means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dry heart. </a:t>
            </a:r>
            <a:r>
              <a:rPr lang="en-GB" altLang="en-US" sz="2300" dirty="0">
                <a:effectLst>
                  <a:outerShdw blurRad="38100" dist="38100" dir="2700000" algn="tl">
                    <a:srgbClr val="000000"/>
                  </a:outerShdw>
                </a:effectLst>
                <a:latin typeface="Palatino Linotype" panose="02040502050505030304" pitchFamily="18" charset="0"/>
              </a:rPr>
              <a:t>The Strong’s Concordance adds this thought:</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that is, (specifically) destitution of (spiritual) perception: - hardness of heart.</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The implication here is that divorce takes place when a heart resists the Spirit of God.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The spirit is symbolised by water and the water of the Spirit prevents the heart from becoming hard. </a:t>
            </a:r>
            <a:r>
              <a:rPr lang="en-GB" altLang="en-US" sz="2300" dirty="0">
                <a:effectLst>
                  <a:outerShdw blurRad="38100" dist="38100" dir="2700000" algn="tl">
                    <a:srgbClr val="000000"/>
                  </a:outerShdw>
                </a:effectLst>
                <a:latin typeface="Palatino Linotype" panose="02040502050505030304" pitchFamily="18" charset="0"/>
              </a:rPr>
              <a:t>Therefore, divorce reveals evidence that one or both parties in a marriage have obstructed the appeals of God through His Spirit. – Harden Not Your Hearts p.18</a:t>
            </a:r>
          </a:p>
          <a:p>
            <a:pPr algn="just"/>
            <a:r>
              <a:rPr lang="en-GB" altLang="en-US" sz="2300" dirty="0">
                <a:effectLst>
                  <a:outerShdw blurRad="38100" dist="38100" dir="2700000" algn="tl">
                    <a:srgbClr val="000000"/>
                  </a:outerShdw>
                </a:effectLst>
                <a:latin typeface="Palatino Linotype" panose="02040502050505030304" pitchFamily="18" charset="0"/>
              </a:rPr>
              <a:t> </a:t>
            </a:r>
          </a:p>
        </p:txBody>
      </p:sp>
    </p:spTree>
    <p:extLst>
      <p:ext uri="{BB962C8B-B14F-4D97-AF65-F5344CB8AC3E}">
        <p14:creationId xmlns:p14="http://schemas.microsoft.com/office/powerpoint/2010/main" val="3639942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24D7C-A858-0FB1-0E71-72F81C5B56D3}"/>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B7732F3-DB9C-5259-B9C6-BB082AC65F6B}"/>
              </a:ext>
            </a:extLst>
          </p:cNvPr>
          <p:cNvSpPr>
            <a:spLocks noGrp="1" noChangeArrowheads="1"/>
          </p:cNvSpPr>
          <p:nvPr>
            <p:ph type="ctrTitle"/>
          </p:nvPr>
        </p:nvSpPr>
        <p:spPr>
          <a:xfrm>
            <a:off x="135467" y="221654"/>
            <a:ext cx="11684000" cy="620176"/>
          </a:xfrm>
        </p:spPr>
        <p:txBody>
          <a:bodyPr>
            <a:noAutofit/>
          </a:bodyPr>
          <a:lstStyle/>
          <a:p>
            <a:pPr defTabSz="1036638"/>
            <a:r>
              <a:rPr lang="en-US" altLang="en-US" sz="2600" dirty="0"/>
              <a:t>The definition of Adultery</a:t>
            </a:r>
          </a:p>
        </p:txBody>
      </p:sp>
      <p:sp>
        <p:nvSpPr>
          <p:cNvPr id="11267" name="Text Box 3">
            <a:extLst>
              <a:ext uri="{FF2B5EF4-FFF2-40B4-BE49-F238E27FC236}">
                <a16:creationId xmlns:a16="http://schemas.microsoft.com/office/drawing/2014/main" id="{7F6263CD-6A05-A6F1-2D1B-C15A32BC4CA7}"/>
              </a:ext>
            </a:extLst>
          </p:cNvPr>
          <p:cNvSpPr txBox="1">
            <a:spLocks noChangeArrowheads="1"/>
          </p:cNvSpPr>
          <p:nvPr/>
        </p:nvSpPr>
        <p:spPr bwMode="auto">
          <a:xfrm>
            <a:off x="784409" y="826931"/>
            <a:ext cx="10623182"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Active Adultery</a:t>
            </a:r>
          </a:p>
          <a:p>
            <a:pPr algn="just"/>
            <a:r>
              <a:rPr lang="en-GB" altLang="en-US" sz="2300" dirty="0">
                <a:effectLst>
                  <a:outerShdw blurRad="38100" dist="38100" dir="2700000" algn="tl">
                    <a:srgbClr val="000000"/>
                  </a:outerShdw>
                </a:effectLst>
                <a:latin typeface="Palatino Linotype" panose="02040502050505030304" pitchFamily="18" charset="0"/>
              </a:rPr>
              <a:t>Later, when He was alone with His disciples in the house, they brought up the subject again. He told them, “Whoever divorces his wife and marries someone else commits adultery against her. And if a woman divorces her husband and marries someone else, she commits adultery.” Mark 10:10-12</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Passive Adultery</a:t>
            </a:r>
          </a:p>
          <a:p>
            <a:pPr algn="just"/>
            <a:r>
              <a:rPr lang="en-GB" altLang="en-US" sz="2300" dirty="0">
                <a:effectLst>
                  <a:outerShdw blurRad="38100" dist="38100" dir="2700000" algn="tl">
                    <a:srgbClr val="000000"/>
                  </a:outerShdw>
                </a:effectLst>
                <a:latin typeface="Palatino Linotype" panose="02040502050505030304" pitchFamily="18" charset="0"/>
              </a:rPr>
              <a:t>“Whoever divorces his wife and marries another commits adultery;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and whoever marries her who is divorced from her husband commits adultery</a:t>
            </a:r>
            <a:r>
              <a:rPr lang="en-GB" altLang="en-US" sz="2300" dirty="0">
                <a:effectLst>
                  <a:outerShdw blurRad="38100" dist="38100" dir="2700000" algn="tl">
                    <a:srgbClr val="000000"/>
                  </a:outerShdw>
                </a:effectLst>
                <a:latin typeface="Palatino Linotype" panose="02040502050505030304" pitchFamily="18" charset="0"/>
              </a:rPr>
              <a:t>.” Luke 16:18</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If someone divorces their spouse, who may have never wanted the divorce, if they marry again, they cause the other party to commit adultery. And the adultery lasts as long as the marriage lasts. </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The immediate question that comes: Is this fair? </a:t>
            </a:r>
          </a:p>
        </p:txBody>
      </p:sp>
    </p:spTree>
    <p:extLst>
      <p:ext uri="{BB962C8B-B14F-4D97-AF65-F5344CB8AC3E}">
        <p14:creationId xmlns:p14="http://schemas.microsoft.com/office/powerpoint/2010/main" val="3976000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B7960-CDB4-6BD4-E488-8FC2970850B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138A627-66AD-61AE-D26E-4D957428F6CB}"/>
              </a:ext>
            </a:extLst>
          </p:cNvPr>
          <p:cNvSpPr>
            <a:spLocks noGrp="1" noChangeArrowheads="1"/>
          </p:cNvSpPr>
          <p:nvPr>
            <p:ph type="ctrTitle"/>
          </p:nvPr>
        </p:nvSpPr>
        <p:spPr>
          <a:xfrm>
            <a:off x="1547905" y="353718"/>
            <a:ext cx="8810007" cy="628459"/>
          </a:xfrm>
        </p:spPr>
        <p:txBody>
          <a:bodyPr>
            <a:noAutofit/>
          </a:bodyPr>
          <a:lstStyle/>
          <a:p>
            <a:pPr defTabSz="1036638"/>
            <a:r>
              <a:rPr lang="en-GB" altLang="en-US" sz="2800" dirty="0"/>
              <a:t>Is it fair?</a:t>
            </a:r>
            <a:endParaRPr lang="en-US" altLang="en-US" sz="2800" dirty="0"/>
          </a:p>
        </p:txBody>
      </p:sp>
      <p:sp>
        <p:nvSpPr>
          <p:cNvPr id="11267" name="Text Box 3">
            <a:extLst>
              <a:ext uri="{FF2B5EF4-FFF2-40B4-BE49-F238E27FC236}">
                <a16:creationId xmlns:a16="http://schemas.microsoft.com/office/drawing/2014/main" id="{5B69C44A-1EB7-CF17-7CA1-EAB2CBE3BCBD}"/>
              </a:ext>
            </a:extLst>
          </p:cNvPr>
          <p:cNvSpPr txBox="1">
            <a:spLocks noChangeArrowheads="1"/>
          </p:cNvSpPr>
          <p:nvPr/>
        </p:nvSpPr>
        <p:spPr bwMode="auto">
          <a:xfrm>
            <a:off x="862468" y="1166842"/>
            <a:ext cx="1018087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sz="2400" b="0" i="0" u="none" strike="noStrike" baseline="0" dirty="0">
                <a:latin typeface="Palatino Linotype" panose="02040502050505030304" pitchFamily="18" charset="0"/>
              </a:rPr>
              <a:t>If a doctor takes a broken heart with damaged valves and inability to pump enough blood through the body and implants this into a person. Do we ask if the natural consequences are fair?</a:t>
            </a:r>
          </a:p>
          <a:p>
            <a:pPr marR="0" algn="just" rtl="0"/>
            <a:r>
              <a:rPr lang="en-GB" sz="2400" dirty="0">
                <a:latin typeface="Palatino Linotype" panose="02040502050505030304" pitchFamily="18" charset="0"/>
              </a:rPr>
              <a:t>Is it fair for such a person to experience extreme dizziness, cold limbs, difficulty in standing, heart arrythmia? </a:t>
            </a:r>
          </a:p>
          <a:p>
            <a:pPr marR="0" algn="just" rtl="0"/>
            <a:endParaRPr lang="en-GB" sz="2400" dirty="0">
              <a:latin typeface="Palatino Linotype" panose="02040502050505030304" pitchFamily="18" charset="0"/>
            </a:endParaRPr>
          </a:p>
          <a:p>
            <a:pPr marR="0" algn="just" rtl="0"/>
            <a:r>
              <a:rPr lang="en-GB" sz="2400" dirty="0">
                <a:latin typeface="Palatino Linotype" panose="02040502050505030304" pitchFamily="18" charset="0"/>
              </a:rPr>
              <a:t>The Bible provides protective guidance for broken hardened hearts that do not work well in a second marriage environment.  </a:t>
            </a:r>
          </a:p>
          <a:p>
            <a:pPr marR="0" algn="just" rtl="0"/>
            <a:endParaRPr lang="en-GB" sz="2400" b="0" i="0" u="none" strike="noStrike" baseline="0" dirty="0">
              <a:latin typeface="Palatino Linotype" panose="02040502050505030304" pitchFamily="18" charset="0"/>
            </a:endParaRPr>
          </a:p>
          <a:p>
            <a:pPr marR="0" algn="just" rtl="0"/>
            <a:r>
              <a:rPr lang="en-GB" sz="2400" dirty="0">
                <a:latin typeface="Palatino Linotype" panose="02040502050505030304" pitchFamily="18" charset="0"/>
              </a:rPr>
              <a:t>Is it fair for a parent to tell their child “don’t touch the stove or it will burn you.” Do we ask “is this fair of the parent?” When we accept the diagnosis then the remedy is self-evident.  </a:t>
            </a:r>
            <a:endParaRPr lang="en-AU" sz="2400" b="0" i="0" u="none" strike="noStrike" baseline="0" dirty="0">
              <a:latin typeface="Palatino Linotype" panose="02040502050505030304" pitchFamily="18" charset="0"/>
            </a:endParaRPr>
          </a:p>
        </p:txBody>
      </p:sp>
    </p:spTree>
    <p:extLst>
      <p:ext uri="{BB962C8B-B14F-4D97-AF65-F5344CB8AC3E}">
        <p14:creationId xmlns:p14="http://schemas.microsoft.com/office/powerpoint/2010/main" val="196411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902582" y="365760"/>
            <a:ext cx="10072914" cy="647114"/>
          </a:xfrm>
        </p:spPr>
        <p:txBody>
          <a:bodyPr>
            <a:normAutofit/>
          </a:bodyPr>
          <a:lstStyle/>
          <a:p>
            <a:pPr defTabSz="1036638"/>
            <a:r>
              <a:rPr lang="en-GB" altLang="en-US" sz="3200" dirty="0">
                <a:effectLst>
                  <a:outerShdw blurRad="38100" dist="38100" dir="2700000" algn="tl">
                    <a:srgbClr val="000000"/>
                  </a:outerShdw>
                </a:effectLst>
                <a:latin typeface="+mn-lt"/>
              </a:rPr>
              <a:t>Except for Fornication – A loop hole?</a:t>
            </a:r>
            <a:endParaRPr lang="en-US" altLang="en-US" sz="3200" dirty="0">
              <a:latin typeface="+mn-lt"/>
            </a:endParaRPr>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902582" y="1428067"/>
            <a:ext cx="1007291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“But I say unto you, that whosoever shall put away his wife,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saving for the cause of fornication,</a:t>
            </a:r>
            <a:r>
              <a:rPr lang="en-GB" altLang="en-US" sz="2400" dirty="0">
                <a:effectLst>
                  <a:outerShdw blurRad="38100" dist="38100" dir="2700000" algn="tl">
                    <a:srgbClr val="000000"/>
                  </a:outerShdw>
                </a:effectLst>
                <a:latin typeface="Palatino Linotype" panose="02040502050505030304" pitchFamily="18" charset="0"/>
              </a:rPr>
              <a:t> [G4202 </a:t>
            </a:r>
            <a:r>
              <a:rPr lang="en-GB" altLang="en-US" sz="2400" dirty="0" err="1">
                <a:effectLst>
                  <a:outerShdw blurRad="38100" dist="38100" dir="2700000" algn="tl">
                    <a:srgbClr val="000000"/>
                  </a:outerShdw>
                </a:effectLst>
                <a:latin typeface="Palatino Linotype" panose="02040502050505030304" pitchFamily="18" charset="0"/>
              </a:rPr>
              <a:t>porneia</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err="1">
                <a:effectLst>
                  <a:outerShdw blurRad="38100" dist="38100" dir="2700000" algn="tl">
                    <a:srgbClr val="000000"/>
                  </a:outerShdw>
                </a:effectLst>
                <a:latin typeface="Palatino Linotype" panose="02040502050505030304" pitchFamily="18" charset="0"/>
              </a:rPr>
              <a:t>causeth</a:t>
            </a:r>
            <a:r>
              <a:rPr lang="en-GB" altLang="en-US" sz="2400" dirty="0">
                <a:effectLst>
                  <a:outerShdw blurRad="38100" dist="38100" dir="2700000" algn="tl">
                    <a:srgbClr val="000000"/>
                  </a:outerShdw>
                </a:effectLst>
                <a:latin typeface="Palatino Linotype" panose="02040502050505030304" pitchFamily="18" charset="0"/>
              </a:rPr>
              <a:t> her to commit adultery: [G3429 </a:t>
            </a:r>
            <a:r>
              <a:rPr lang="en-GB" altLang="en-US" sz="2400" dirty="0" err="1">
                <a:effectLst>
                  <a:outerShdw blurRad="38100" dist="38100" dir="2700000" algn="tl">
                    <a:srgbClr val="000000"/>
                  </a:outerShdw>
                </a:effectLst>
                <a:latin typeface="Palatino Linotype" panose="02040502050505030304" pitchFamily="18" charset="0"/>
              </a:rPr>
              <a:t>mocheia</a:t>
            </a:r>
            <a:r>
              <a:rPr lang="en-GB" altLang="en-US" sz="2400" dirty="0">
                <a:effectLst>
                  <a:outerShdw blurRad="38100" dist="38100" dir="2700000" algn="tl">
                    <a:srgbClr val="000000"/>
                  </a:outerShdw>
                </a:effectLst>
                <a:latin typeface="Palatino Linotype" panose="02040502050505030304" pitchFamily="18" charset="0"/>
              </a:rPr>
              <a:t>] and whosoever shall marry her that is divorced committeth adultery.” [G3429] Matthew 5:32</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“And I say unto you, whosoever shall put away his wife,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except it be for fornication</a:t>
            </a:r>
            <a:r>
              <a:rPr lang="en-GB" altLang="en-US" sz="2400" dirty="0">
                <a:effectLst>
                  <a:outerShdw blurRad="38100" dist="38100" dir="2700000" algn="tl">
                    <a:srgbClr val="000000"/>
                  </a:outerShdw>
                </a:effectLst>
                <a:latin typeface="Palatino Linotype" panose="02040502050505030304" pitchFamily="18" charset="0"/>
              </a:rPr>
              <a:t>, [G4202] and shall marry another, committeth adultery: [G3429] and whoso </a:t>
            </a:r>
            <a:r>
              <a:rPr lang="en-GB" altLang="en-US" sz="2400" dirty="0" err="1">
                <a:effectLst>
                  <a:outerShdw blurRad="38100" dist="38100" dir="2700000" algn="tl">
                    <a:srgbClr val="000000"/>
                  </a:outerShdw>
                </a:effectLst>
                <a:latin typeface="Palatino Linotype" panose="02040502050505030304" pitchFamily="18" charset="0"/>
              </a:rPr>
              <a:t>marrieth</a:t>
            </a:r>
            <a:r>
              <a:rPr lang="en-GB" altLang="en-US" sz="2400" dirty="0">
                <a:effectLst>
                  <a:outerShdw blurRad="38100" dist="38100" dir="2700000" algn="tl">
                    <a:srgbClr val="000000"/>
                  </a:outerShdw>
                </a:effectLst>
                <a:latin typeface="Palatino Linotype" panose="02040502050505030304" pitchFamily="18" charset="0"/>
              </a:rPr>
              <a:t> her which is put away doth commit adultery.” [G3429] Matthew 19:9</a:t>
            </a: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177732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D160E-0011-2038-D873-BB7662040BB8}"/>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27F9B866-4C36-1E9A-A411-1BACB0D0ECE9}"/>
              </a:ext>
            </a:extLst>
          </p:cNvPr>
          <p:cNvSpPr>
            <a:spLocks noGrp="1" noChangeArrowheads="1"/>
          </p:cNvSpPr>
          <p:nvPr>
            <p:ph type="ctrTitle"/>
          </p:nvPr>
        </p:nvSpPr>
        <p:spPr>
          <a:xfrm>
            <a:off x="489852" y="449255"/>
            <a:ext cx="11004253" cy="628459"/>
          </a:xfrm>
        </p:spPr>
        <p:txBody>
          <a:bodyPr>
            <a:normAutofit/>
          </a:bodyPr>
          <a:lstStyle/>
          <a:p>
            <a:pPr defTabSz="1036638"/>
            <a:r>
              <a:rPr lang="en-GB" altLang="en-US" sz="2800" dirty="0">
                <a:effectLst>
                  <a:outerShdw blurRad="38100" dist="38100" dir="2700000" algn="tl">
                    <a:srgbClr val="000000"/>
                  </a:outerShdw>
                </a:effectLst>
                <a:latin typeface="+mn-lt"/>
              </a:rPr>
              <a:t>Is Fornication and Adultery the Same thing?</a:t>
            </a:r>
            <a:endParaRPr lang="en-US" altLang="en-US" sz="2800" dirty="0">
              <a:latin typeface="+mn-lt"/>
            </a:endParaRPr>
          </a:p>
        </p:txBody>
      </p:sp>
      <p:sp>
        <p:nvSpPr>
          <p:cNvPr id="11267" name="Text Box 3">
            <a:extLst>
              <a:ext uri="{FF2B5EF4-FFF2-40B4-BE49-F238E27FC236}">
                <a16:creationId xmlns:a16="http://schemas.microsoft.com/office/drawing/2014/main" id="{F381E5A1-9D4F-8885-74B7-7A2560794294}"/>
              </a:ext>
            </a:extLst>
          </p:cNvPr>
          <p:cNvSpPr txBox="1">
            <a:spLocks noChangeArrowheads="1"/>
          </p:cNvSpPr>
          <p:nvPr/>
        </p:nvSpPr>
        <p:spPr bwMode="auto">
          <a:xfrm>
            <a:off x="590243" y="1242235"/>
            <a:ext cx="1080347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For out of the heart proceed evil thoughts, murders, adulteries (</a:t>
            </a:r>
            <a:r>
              <a:rPr lang="en-GB" altLang="en-US" sz="2400" dirty="0" err="1">
                <a:effectLst>
                  <a:outerShdw blurRad="38100" dist="38100" dir="2700000" algn="tl">
                    <a:srgbClr val="000000"/>
                  </a:outerShdw>
                </a:effectLst>
                <a:latin typeface="Palatino Linotype" panose="02040502050505030304" pitchFamily="18" charset="0"/>
              </a:rPr>
              <a:t>moicheia</a:t>
            </a:r>
            <a:r>
              <a:rPr lang="en-GB" altLang="en-US" sz="2400" dirty="0">
                <a:effectLst>
                  <a:outerShdw blurRad="38100" dist="38100" dir="2700000" algn="tl">
                    <a:srgbClr val="000000"/>
                  </a:outerShdw>
                </a:effectLst>
                <a:latin typeface="Palatino Linotype" panose="02040502050505030304" pitchFamily="18" charset="0"/>
              </a:rPr>
              <a:t>), fornications (</a:t>
            </a:r>
            <a:r>
              <a:rPr lang="en-GB" altLang="en-US" sz="2400" dirty="0" err="1">
                <a:effectLst>
                  <a:outerShdw blurRad="38100" dist="38100" dir="2700000" algn="tl">
                    <a:srgbClr val="000000"/>
                  </a:outerShdw>
                </a:effectLst>
                <a:latin typeface="Palatino Linotype" panose="02040502050505030304" pitchFamily="18" charset="0"/>
              </a:rPr>
              <a:t>porneia</a:t>
            </a:r>
            <a:r>
              <a:rPr lang="en-GB" altLang="en-US" sz="2400" dirty="0">
                <a:effectLst>
                  <a:outerShdw blurRad="38100" dist="38100" dir="2700000" algn="tl">
                    <a:srgbClr val="000000"/>
                  </a:outerShdw>
                </a:effectLst>
                <a:latin typeface="Palatino Linotype" panose="02040502050505030304" pitchFamily="18" charset="0"/>
              </a:rPr>
              <a:t>), thefts, false witness, blasphemies. Matthew 15:19,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For from within, out of the heart of men, proceed evil thoughts, adulteries (</a:t>
            </a:r>
            <a:r>
              <a:rPr lang="en-GB" altLang="en-US" sz="2400" dirty="0" err="1">
                <a:effectLst>
                  <a:outerShdw blurRad="38100" dist="38100" dir="2700000" algn="tl">
                    <a:srgbClr val="000000"/>
                  </a:outerShdw>
                </a:effectLst>
                <a:latin typeface="Palatino Linotype" panose="02040502050505030304" pitchFamily="18" charset="0"/>
              </a:rPr>
              <a:t>moicheia</a:t>
            </a:r>
            <a:r>
              <a:rPr lang="en-GB" altLang="en-US" sz="2400" dirty="0">
                <a:effectLst>
                  <a:outerShdw blurRad="38100" dist="38100" dir="2700000" algn="tl">
                    <a:srgbClr val="000000"/>
                  </a:outerShdw>
                </a:effectLst>
                <a:latin typeface="Palatino Linotype" panose="02040502050505030304" pitchFamily="18" charset="0"/>
              </a:rPr>
              <a:t>), fornications (</a:t>
            </a:r>
            <a:r>
              <a:rPr lang="en-GB" altLang="en-US" sz="2400" dirty="0" err="1">
                <a:effectLst>
                  <a:outerShdw blurRad="38100" dist="38100" dir="2700000" algn="tl">
                    <a:srgbClr val="000000"/>
                  </a:outerShdw>
                </a:effectLst>
                <a:latin typeface="Palatino Linotype" panose="02040502050505030304" pitchFamily="18" charset="0"/>
              </a:rPr>
              <a:t>porneia</a:t>
            </a:r>
            <a:r>
              <a:rPr lang="en-GB" altLang="en-US" sz="2400" dirty="0">
                <a:effectLst>
                  <a:outerShdw blurRad="38100" dist="38100" dir="2700000" algn="tl">
                    <a:srgbClr val="000000"/>
                  </a:outerShdw>
                </a:effectLst>
                <a:latin typeface="Palatino Linotype" panose="02040502050505030304" pitchFamily="18" charset="0"/>
              </a:rPr>
              <a:t>), murders, Mark 7:21,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Now the works of the flesh are evident, which are: adultery (</a:t>
            </a:r>
            <a:r>
              <a:rPr lang="en-GB" altLang="en-US" sz="2400" dirty="0" err="1">
                <a:effectLst>
                  <a:outerShdw blurRad="38100" dist="38100" dir="2700000" algn="tl">
                    <a:srgbClr val="000000"/>
                  </a:outerShdw>
                </a:effectLst>
                <a:latin typeface="Palatino Linotype" panose="02040502050505030304" pitchFamily="18" charset="0"/>
              </a:rPr>
              <a:t>moicheia</a:t>
            </a:r>
            <a:r>
              <a:rPr lang="en-GB" altLang="en-US" sz="2400" dirty="0">
                <a:effectLst>
                  <a:outerShdw blurRad="38100" dist="38100" dir="2700000" algn="tl">
                    <a:srgbClr val="000000"/>
                  </a:outerShdw>
                </a:effectLst>
                <a:latin typeface="Palatino Linotype" panose="02040502050505030304" pitchFamily="18" charset="0"/>
              </a:rPr>
              <a:t>), fornication (</a:t>
            </a:r>
            <a:r>
              <a:rPr lang="en-GB" altLang="en-US" sz="2400" dirty="0" err="1">
                <a:effectLst>
                  <a:outerShdw blurRad="38100" dist="38100" dir="2700000" algn="tl">
                    <a:srgbClr val="000000"/>
                  </a:outerShdw>
                </a:effectLst>
                <a:latin typeface="Palatino Linotype" panose="02040502050505030304" pitchFamily="18" charset="0"/>
              </a:rPr>
              <a:t>porneia</a:t>
            </a:r>
            <a:r>
              <a:rPr lang="en-GB" altLang="en-US" sz="2400" dirty="0">
                <a:effectLst>
                  <a:outerShdw blurRad="38100" dist="38100" dir="2700000" algn="tl">
                    <a:srgbClr val="000000"/>
                  </a:outerShdw>
                </a:effectLst>
                <a:latin typeface="Palatino Linotype" panose="02040502050505030304" pitchFamily="18" charset="0"/>
              </a:rPr>
              <a:t>), uncleanness, lewdness, Galatians 5:19,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Do you not know that the unrighteous will not inherit the kingdom of God? Do not be deceived. Neither fornicators, [pornos] nor idolaters, nor adulterers, [</a:t>
            </a:r>
            <a:r>
              <a:rPr lang="en-GB" altLang="en-US" sz="2400" dirty="0" err="1">
                <a:effectLst>
                  <a:outerShdw blurRad="38100" dist="38100" dir="2700000" algn="tl">
                    <a:srgbClr val="000000"/>
                  </a:outerShdw>
                </a:effectLst>
                <a:latin typeface="Palatino Linotype" panose="02040502050505030304" pitchFamily="18" charset="0"/>
              </a:rPr>
              <a:t>moichos</a:t>
            </a:r>
            <a:r>
              <a:rPr lang="en-GB" altLang="en-US" sz="2400" dirty="0">
                <a:effectLst>
                  <a:outerShdw blurRad="38100" dist="38100" dir="2700000" algn="tl">
                    <a:srgbClr val="000000"/>
                  </a:outerShdw>
                </a:effectLst>
                <a:latin typeface="Palatino Linotype" panose="02040502050505030304" pitchFamily="18" charset="0"/>
              </a:rPr>
              <a:t>] nor homosexuals, nor sodomites, 1 Corinthians 6:9, </a:t>
            </a:r>
          </a:p>
        </p:txBody>
      </p:sp>
    </p:spTree>
    <p:extLst>
      <p:ext uri="{BB962C8B-B14F-4D97-AF65-F5344CB8AC3E}">
        <p14:creationId xmlns:p14="http://schemas.microsoft.com/office/powerpoint/2010/main" val="2219885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434AE-DC04-54CD-CDC7-EB8185172913}"/>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2EBF995-AF44-E2A5-A9EE-729601BD1B65}"/>
              </a:ext>
            </a:extLst>
          </p:cNvPr>
          <p:cNvSpPr>
            <a:spLocks noGrp="1" noChangeArrowheads="1"/>
          </p:cNvSpPr>
          <p:nvPr>
            <p:ph type="ctrTitle"/>
          </p:nvPr>
        </p:nvSpPr>
        <p:spPr>
          <a:xfrm>
            <a:off x="489850" y="196873"/>
            <a:ext cx="11004253" cy="628459"/>
          </a:xfrm>
        </p:spPr>
        <p:txBody>
          <a:bodyPr>
            <a:normAutofit/>
          </a:bodyPr>
          <a:lstStyle/>
          <a:p>
            <a:pPr defTabSz="1036638"/>
            <a:r>
              <a:rPr lang="en-GB" altLang="en-US" sz="2800" dirty="0">
                <a:effectLst>
                  <a:outerShdw blurRad="38100" dist="38100" dir="2700000" algn="tl">
                    <a:srgbClr val="000000"/>
                  </a:outerShdw>
                </a:effectLst>
                <a:latin typeface="+mn-lt"/>
              </a:rPr>
              <a:t>Fornication IS NOT Adultery</a:t>
            </a:r>
            <a:endParaRPr lang="en-US" altLang="en-US" sz="2800" dirty="0">
              <a:latin typeface="+mn-lt"/>
            </a:endParaRPr>
          </a:p>
        </p:txBody>
      </p:sp>
      <p:sp>
        <p:nvSpPr>
          <p:cNvPr id="11267" name="Text Box 3">
            <a:extLst>
              <a:ext uri="{FF2B5EF4-FFF2-40B4-BE49-F238E27FC236}">
                <a16:creationId xmlns:a16="http://schemas.microsoft.com/office/drawing/2014/main" id="{E36D3C17-187A-10C9-992C-819AD1ADD06F}"/>
              </a:ext>
            </a:extLst>
          </p:cNvPr>
          <p:cNvSpPr txBox="1">
            <a:spLocks noChangeArrowheads="1"/>
          </p:cNvSpPr>
          <p:nvPr/>
        </p:nvSpPr>
        <p:spPr bwMode="auto">
          <a:xfrm>
            <a:off x="590241" y="905705"/>
            <a:ext cx="1080347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latin typeface="Palatino Linotype" panose="02040502050505030304" pitchFamily="18" charset="0"/>
              </a:rPr>
              <a:t>Don’t you realize that those who do wrong will not inherit the Kingdom of God? Don’t fool yourselves. Those who indulge in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sexual sin, or who worship idols, or commit adultery, </a:t>
            </a:r>
            <a:r>
              <a:rPr lang="en-GB" altLang="en-US" sz="2200" dirty="0">
                <a:effectLst>
                  <a:outerShdw blurRad="38100" dist="38100" dir="2700000" algn="tl">
                    <a:srgbClr val="000000"/>
                  </a:outerShdw>
                </a:effectLst>
                <a:latin typeface="Palatino Linotype" panose="02040502050505030304" pitchFamily="18" charset="0"/>
              </a:rPr>
              <a:t>or are male prostitutes, or practice homosexuality, 1 Corinthians 6:9</a:t>
            </a:r>
          </a:p>
          <a:p>
            <a:pPr algn="just"/>
            <a:endParaRPr lang="en-GB" altLang="en-US" sz="22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Fornication here is translated “sexual sin.” It seems strange to say sexual sin or adultery because adultery is a sexual sin. It is like saying “I am sick and I have an illness.” But because in this list it says sexual sin (fornication) or adultery, it means this or that; meaning this is not that; meaning fornication is not adultery. The logic is simple. Harden Not Your Hearts p.25</a:t>
            </a:r>
          </a:p>
          <a:p>
            <a:pPr algn="just"/>
            <a:endParaRPr lang="en-GB" altLang="en-US" sz="22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Why doesn’t Paul say fornicating adulterers to show these terms overlap? Why are the New Testament writers making this distinction?</a:t>
            </a:r>
          </a:p>
          <a:p>
            <a:pPr algn="just"/>
            <a:endParaRPr lang="en-GB" altLang="en-US" sz="22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Nevertheless,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to avoid fornication, let every man have his own wife, and let every woman have her own husband.</a:t>
            </a:r>
            <a:r>
              <a:rPr lang="en-GB" altLang="en-US" sz="2200" dirty="0">
                <a:effectLst>
                  <a:outerShdw blurRad="38100" dist="38100" dir="2700000" algn="tl">
                    <a:srgbClr val="000000"/>
                  </a:outerShdw>
                </a:effectLst>
                <a:latin typeface="Palatino Linotype" panose="02040502050505030304" pitchFamily="18" charset="0"/>
              </a:rPr>
              <a:t> 1 Corinthians 7:2 KJV</a:t>
            </a:r>
          </a:p>
        </p:txBody>
      </p:sp>
    </p:spTree>
    <p:extLst>
      <p:ext uri="{BB962C8B-B14F-4D97-AF65-F5344CB8AC3E}">
        <p14:creationId xmlns:p14="http://schemas.microsoft.com/office/powerpoint/2010/main" val="2038642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993E4-57E4-7401-87AD-354014C0D58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6E9A74DA-93BA-E35F-4305-1A21FBCB8BCF}"/>
              </a:ext>
            </a:extLst>
          </p:cNvPr>
          <p:cNvSpPr>
            <a:spLocks noGrp="1" noChangeArrowheads="1"/>
          </p:cNvSpPr>
          <p:nvPr>
            <p:ph type="ctrTitle"/>
          </p:nvPr>
        </p:nvSpPr>
        <p:spPr>
          <a:xfrm>
            <a:off x="489851" y="407888"/>
            <a:ext cx="11004253" cy="628459"/>
          </a:xfrm>
        </p:spPr>
        <p:txBody>
          <a:bodyPr>
            <a:normAutofit/>
          </a:bodyPr>
          <a:lstStyle/>
          <a:p>
            <a:pPr defTabSz="1036638"/>
            <a:r>
              <a:rPr lang="en-GB" altLang="en-US" sz="2800" dirty="0">
                <a:effectLst>
                  <a:outerShdw blurRad="38100" dist="38100" dir="2700000" algn="tl">
                    <a:srgbClr val="000000"/>
                  </a:outerShdw>
                </a:effectLst>
                <a:latin typeface="+mn-lt"/>
              </a:rPr>
              <a:t>Adam Clarke Commentary</a:t>
            </a:r>
            <a:endParaRPr lang="en-US" altLang="en-US" sz="2800" dirty="0">
              <a:latin typeface="+mn-lt"/>
            </a:endParaRPr>
          </a:p>
        </p:txBody>
      </p:sp>
      <p:sp>
        <p:nvSpPr>
          <p:cNvPr id="11267" name="Text Box 3">
            <a:extLst>
              <a:ext uri="{FF2B5EF4-FFF2-40B4-BE49-F238E27FC236}">
                <a16:creationId xmlns:a16="http://schemas.microsoft.com/office/drawing/2014/main" id="{E0D6EA47-8A5D-022B-316A-B7690CB94AE9}"/>
              </a:ext>
            </a:extLst>
          </p:cNvPr>
          <p:cNvSpPr txBox="1">
            <a:spLocks noChangeArrowheads="1"/>
          </p:cNvSpPr>
          <p:nvPr/>
        </p:nvSpPr>
        <p:spPr bwMode="auto">
          <a:xfrm>
            <a:off x="703385" y="1256302"/>
            <a:ext cx="1057890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Saving for the cause of fornication—</a:t>
            </a:r>
            <a:r>
              <a:rPr lang="en-GB" altLang="en-US" sz="2400" dirty="0" err="1">
                <a:effectLst>
                  <a:outerShdw blurRad="38100" dist="38100" dir="2700000" algn="tl">
                    <a:srgbClr val="000000"/>
                  </a:outerShdw>
                </a:effectLst>
                <a:latin typeface="Palatino Linotype" panose="02040502050505030304" pitchFamily="18" charset="0"/>
              </a:rPr>
              <a:t>Λογου</a:t>
            </a:r>
            <a:r>
              <a:rPr lang="en-GB" altLang="en-US" sz="2400" dirty="0">
                <a:effectLst>
                  <a:outerShdw blurRad="38100" dist="38100" dir="2700000" algn="tl">
                    <a:srgbClr val="000000"/>
                  </a:outerShdw>
                </a:effectLst>
                <a:latin typeface="Palatino Linotype" panose="02040502050505030304" pitchFamily="18" charset="0"/>
              </a:rPr>
              <a:t> π</a:t>
            </a:r>
            <a:r>
              <a:rPr lang="en-GB" altLang="en-US" sz="2400" dirty="0" err="1">
                <a:effectLst>
                  <a:outerShdw blurRad="38100" dist="38100" dir="2700000" algn="tl">
                    <a:srgbClr val="000000"/>
                  </a:outerShdw>
                </a:effectLst>
                <a:latin typeface="Palatino Linotype" panose="02040502050505030304" pitchFamily="18" charset="0"/>
              </a:rPr>
              <a:t>ορνει</a:t>
            </a:r>
            <a:r>
              <a:rPr lang="en-GB" altLang="en-US" sz="2400" dirty="0">
                <a:effectLst>
                  <a:outerShdw blurRad="38100" dist="38100" dir="2700000" algn="tl">
                    <a:srgbClr val="000000"/>
                  </a:outerShdw>
                </a:effectLst>
                <a:latin typeface="Palatino Linotype" panose="02040502050505030304" pitchFamily="18" charset="0"/>
              </a:rPr>
              <a:t>ας, on account of whoredom. As fornication signifies no more than the unlawful connection of unmarried persons,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it cannot be used here with propriety, when speaking of those who are married. </a:t>
            </a:r>
            <a:r>
              <a:rPr lang="en-GB" altLang="en-US" sz="2400" dirty="0">
                <a:effectLst>
                  <a:outerShdw blurRad="38100" dist="38100" dir="2700000" algn="tl">
                    <a:srgbClr val="000000"/>
                  </a:outerShdw>
                </a:effectLst>
                <a:latin typeface="Palatino Linotype" panose="02040502050505030304" pitchFamily="18" charset="0"/>
              </a:rPr>
              <a:t>I have therefore translated </a:t>
            </a:r>
            <a:r>
              <a:rPr lang="en-GB" altLang="en-US" sz="2400" dirty="0" err="1">
                <a:effectLst>
                  <a:outerShdw blurRad="38100" dist="38100" dir="2700000" algn="tl">
                    <a:srgbClr val="000000"/>
                  </a:outerShdw>
                </a:effectLst>
                <a:latin typeface="Palatino Linotype" panose="02040502050505030304" pitchFamily="18" charset="0"/>
              </a:rPr>
              <a:t>λογου</a:t>
            </a:r>
            <a:r>
              <a:rPr lang="en-GB" altLang="en-US" sz="2400" dirty="0">
                <a:effectLst>
                  <a:outerShdw blurRad="38100" dist="38100" dir="2700000" algn="tl">
                    <a:srgbClr val="000000"/>
                  </a:outerShdw>
                </a:effectLst>
                <a:latin typeface="Palatino Linotype" panose="02040502050505030304" pitchFamily="18" charset="0"/>
              </a:rPr>
              <a:t> π</a:t>
            </a:r>
            <a:r>
              <a:rPr lang="en-GB" altLang="en-US" sz="2400" dirty="0" err="1">
                <a:effectLst>
                  <a:outerShdw blurRad="38100" dist="38100" dir="2700000" algn="tl">
                    <a:srgbClr val="000000"/>
                  </a:outerShdw>
                </a:effectLst>
                <a:latin typeface="Palatino Linotype" panose="02040502050505030304" pitchFamily="18" charset="0"/>
              </a:rPr>
              <a:t>ορνει</a:t>
            </a:r>
            <a:r>
              <a:rPr lang="en-GB" altLang="en-US" sz="2400" dirty="0">
                <a:effectLst>
                  <a:outerShdw blurRad="38100" dist="38100" dir="2700000" algn="tl">
                    <a:srgbClr val="000000"/>
                  </a:outerShdw>
                </a:effectLst>
                <a:latin typeface="Palatino Linotype" panose="02040502050505030304" pitchFamily="18" charset="0"/>
              </a:rPr>
              <a:t>ας, on account of whoredom. It does not appear that there is any other case in which Jesus Christ admits of divorce. A real Christian ought rather to beg of God the grace to bear patiently and quietly the imperfections of his wife, than to think of the means of being parted from her.—Adam Clarke Commentary on Matthew 5:32</a:t>
            </a:r>
          </a:p>
        </p:txBody>
      </p:sp>
    </p:spTree>
    <p:extLst>
      <p:ext uri="{BB962C8B-B14F-4D97-AF65-F5344CB8AC3E}">
        <p14:creationId xmlns:p14="http://schemas.microsoft.com/office/powerpoint/2010/main" val="2711530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ED227-A83E-64F6-120E-B9443C58C61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CE22B2D-2EE8-5FE3-66BC-DAD1E62D9A6F}"/>
              </a:ext>
            </a:extLst>
          </p:cNvPr>
          <p:cNvSpPr>
            <a:spLocks noGrp="1" noChangeArrowheads="1"/>
          </p:cNvSpPr>
          <p:nvPr>
            <p:ph type="ctrTitle"/>
          </p:nvPr>
        </p:nvSpPr>
        <p:spPr>
          <a:xfrm>
            <a:off x="489851" y="407888"/>
            <a:ext cx="11004253" cy="628459"/>
          </a:xfrm>
        </p:spPr>
        <p:txBody>
          <a:bodyPr>
            <a:normAutofit/>
          </a:bodyPr>
          <a:lstStyle/>
          <a:p>
            <a:pPr defTabSz="1036638"/>
            <a:r>
              <a:rPr lang="en-GB" altLang="en-US" sz="2800" dirty="0">
                <a:effectLst>
                  <a:outerShdw blurRad="38100" dist="38100" dir="2700000" algn="tl">
                    <a:srgbClr val="000000"/>
                  </a:outerShdw>
                </a:effectLst>
                <a:latin typeface="+mn-lt"/>
              </a:rPr>
              <a:t>Some Dictionary Definitions of fornication</a:t>
            </a:r>
            <a:endParaRPr lang="en-US" altLang="en-US" sz="2800" dirty="0">
              <a:latin typeface="+mn-lt"/>
            </a:endParaRPr>
          </a:p>
        </p:txBody>
      </p:sp>
      <p:sp>
        <p:nvSpPr>
          <p:cNvPr id="11267" name="Text Box 3">
            <a:extLst>
              <a:ext uri="{FF2B5EF4-FFF2-40B4-BE49-F238E27FC236}">
                <a16:creationId xmlns:a16="http://schemas.microsoft.com/office/drawing/2014/main" id="{39DBF9CF-223A-59AE-5920-69131B7D91E3}"/>
              </a:ext>
            </a:extLst>
          </p:cNvPr>
          <p:cNvSpPr txBox="1">
            <a:spLocks noChangeArrowheads="1"/>
          </p:cNvSpPr>
          <p:nvPr/>
        </p:nvSpPr>
        <p:spPr bwMode="auto">
          <a:xfrm>
            <a:off x="703385" y="1256302"/>
            <a:ext cx="10578904"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Fornication: sexual intercourse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between two people who are not married to each other</a:t>
            </a:r>
            <a:r>
              <a:rPr lang="en-GB" altLang="en-US" sz="2400" dirty="0">
                <a:effectLst>
                  <a:outerShdw blurRad="38100" dist="38100" dir="2700000" algn="tl">
                    <a:srgbClr val="000000"/>
                  </a:outerShdw>
                </a:effectLst>
                <a:latin typeface="Palatino Linotype" panose="02040502050505030304" pitchFamily="18" charset="0"/>
              </a:rPr>
              <a:t>—Merriam Webster Dictionary</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Fornication: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Sexual intercourse between people who are not married to each othe</a:t>
            </a:r>
            <a:r>
              <a:rPr lang="en-GB" altLang="en-US" sz="2400" dirty="0">
                <a:effectLst>
                  <a:outerShdw blurRad="38100" dist="38100" dir="2700000" algn="tl">
                    <a:srgbClr val="000000"/>
                  </a:outerShdw>
                </a:effectLst>
                <a:latin typeface="Palatino Linotype" panose="02040502050505030304" pitchFamily="18" charset="0"/>
              </a:rPr>
              <a:t>r, especially when considered as a sin.—TheFreeDictionary.com</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Fornication: Illicit sexual intercourse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on the part of an unmarried person</a:t>
            </a:r>
            <a:r>
              <a:rPr lang="en-GB" altLang="en-US" sz="2400" dirty="0">
                <a:effectLst>
                  <a:outerShdw blurRad="38100" dist="38100" dir="2700000" algn="tl">
                    <a:srgbClr val="000000"/>
                  </a:outerShdw>
                </a:effectLst>
                <a:latin typeface="Palatino Linotype" panose="02040502050505030304" pitchFamily="18" charset="0"/>
              </a:rPr>
              <a:t>.—Webster's New Collegiate Dictionary</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Fornication: Sexual intercourse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between unmarried persons or between a married and an unmarried person.</a:t>
            </a:r>
            <a:r>
              <a:rPr lang="en-GB" altLang="en-US" sz="2400" dirty="0">
                <a:effectLst>
                  <a:outerShdw blurRad="38100" dist="38100" dir="2700000" algn="tl">
                    <a:srgbClr val="000000"/>
                  </a:outerShdw>
                </a:effectLst>
                <a:latin typeface="Palatino Linotype" panose="02040502050505030304" pitchFamily="18" charset="0"/>
              </a:rPr>
              <a:t>—The Advanced Learner's Dictionary of Current English</a:t>
            </a:r>
          </a:p>
        </p:txBody>
      </p:sp>
    </p:spTree>
    <p:extLst>
      <p:ext uri="{BB962C8B-B14F-4D97-AF65-F5344CB8AC3E}">
        <p14:creationId xmlns:p14="http://schemas.microsoft.com/office/powerpoint/2010/main" val="1470242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95225-A3F6-3D44-8CA9-EE327B5FCD2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3E10E3A-788C-13F8-6082-7B4C16C39F1A}"/>
              </a:ext>
            </a:extLst>
          </p:cNvPr>
          <p:cNvSpPr>
            <a:spLocks noGrp="1" noChangeArrowheads="1"/>
          </p:cNvSpPr>
          <p:nvPr>
            <p:ph type="ctrTitle"/>
          </p:nvPr>
        </p:nvSpPr>
        <p:spPr>
          <a:xfrm>
            <a:off x="1562591" y="424255"/>
            <a:ext cx="9066818" cy="633765"/>
          </a:xfrm>
        </p:spPr>
        <p:txBody>
          <a:bodyPr>
            <a:normAutofit/>
          </a:bodyPr>
          <a:lstStyle/>
          <a:p>
            <a:pPr defTabSz="1036638"/>
            <a:r>
              <a:rPr lang="en-GB" altLang="en-US" sz="3200" dirty="0">
                <a:effectLst>
                  <a:outerShdw blurRad="38100" dist="38100" dir="2700000" algn="tl">
                    <a:srgbClr val="000000"/>
                  </a:outerShdw>
                </a:effectLst>
                <a:latin typeface="+mn-lt"/>
              </a:rPr>
              <a:t>The Destiny of God’s Church</a:t>
            </a:r>
            <a:endParaRPr lang="en-US" altLang="en-US" sz="3200" dirty="0">
              <a:latin typeface="+mn-lt"/>
            </a:endParaRPr>
          </a:p>
        </p:txBody>
      </p:sp>
      <p:sp>
        <p:nvSpPr>
          <p:cNvPr id="11267" name="Text Box 3">
            <a:extLst>
              <a:ext uri="{FF2B5EF4-FFF2-40B4-BE49-F238E27FC236}">
                <a16:creationId xmlns:a16="http://schemas.microsoft.com/office/drawing/2014/main" id="{4F2EDEC5-BFA8-C7A6-A806-D2F5E53E5C7E}"/>
              </a:ext>
            </a:extLst>
          </p:cNvPr>
          <p:cNvSpPr txBox="1">
            <a:spLocks noChangeArrowheads="1"/>
          </p:cNvSpPr>
          <p:nvPr/>
        </p:nvSpPr>
        <p:spPr bwMode="auto">
          <a:xfrm>
            <a:off x="804333" y="1539300"/>
            <a:ext cx="1058333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sz="2400" b="0" i="0" u="none" strike="noStrike" baseline="0" dirty="0">
                <a:latin typeface="Palatino Linotype" panose="02040502050505030304" pitchFamily="18" charset="0"/>
              </a:rPr>
              <a:t>And he gave some, apostles; and some, prophets; and some, evangelists; and some, pastors and teachers; For the perfecting of the saints, for the work of the ministry, for the edifying of the body of Christ: </a:t>
            </a:r>
            <a:r>
              <a:rPr lang="en-GB" sz="2400" b="0" i="0" u="none" strike="noStrike" baseline="0" dirty="0">
                <a:solidFill>
                  <a:srgbClr val="92D050"/>
                </a:solidFill>
                <a:latin typeface="Palatino Linotype" panose="02040502050505030304" pitchFamily="18" charset="0"/>
              </a:rPr>
              <a:t>Till we all come in the unity of the faith, and of the knowledge of the Son of God, unto a perfect man, unto the measure of the stature of the fulness of Christ: That we henceforth be no more children, tossed to and </a:t>
            </a:r>
            <a:r>
              <a:rPr lang="en-GB" sz="2400" b="0" i="0" u="none" strike="noStrike" baseline="0" dirty="0" err="1">
                <a:solidFill>
                  <a:srgbClr val="92D050"/>
                </a:solidFill>
                <a:latin typeface="Palatino Linotype" panose="02040502050505030304" pitchFamily="18" charset="0"/>
              </a:rPr>
              <a:t>fro</a:t>
            </a:r>
            <a:r>
              <a:rPr lang="en-GB" sz="2400" b="0" i="0" u="none" strike="noStrike" baseline="0" dirty="0">
                <a:solidFill>
                  <a:srgbClr val="92D050"/>
                </a:solidFill>
                <a:latin typeface="Palatino Linotype" panose="02040502050505030304" pitchFamily="18" charset="0"/>
              </a:rPr>
              <a:t>, and carried about with every wind of doctrine,</a:t>
            </a:r>
            <a:r>
              <a:rPr lang="en-GB" sz="2400" b="0" i="0" u="none" strike="noStrike" baseline="0" dirty="0">
                <a:latin typeface="Palatino Linotype" panose="02040502050505030304" pitchFamily="18" charset="0"/>
              </a:rPr>
              <a:t> by the sleight of men, and cunning craftiness, whereby they lie in wait to deceive; But speaking the truth in love, may grow up into him in all things, which is the head, even Christ: Ephesians 4:11-15</a:t>
            </a:r>
            <a:endParaRPr lang="en-AU" sz="2400" b="0" i="0" u="none" strike="noStrike" baseline="0" dirty="0">
              <a:latin typeface="Palatino Linotype" panose="02040502050505030304" pitchFamily="18" charset="0"/>
            </a:endParaRPr>
          </a:p>
        </p:txBody>
      </p:sp>
    </p:spTree>
    <p:extLst>
      <p:ext uri="{BB962C8B-B14F-4D97-AF65-F5344CB8AC3E}">
        <p14:creationId xmlns:p14="http://schemas.microsoft.com/office/powerpoint/2010/main" val="1038764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98CA4-FB86-B9F6-142A-13A54DB845B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25D83D08-0505-0678-4C17-DF7B6C245108}"/>
              </a:ext>
            </a:extLst>
          </p:cNvPr>
          <p:cNvSpPr>
            <a:spLocks noGrp="1" noChangeArrowheads="1"/>
          </p:cNvSpPr>
          <p:nvPr>
            <p:ph type="ctrTitle"/>
          </p:nvPr>
        </p:nvSpPr>
        <p:spPr>
          <a:xfrm>
            <a:off x="489851" y="407888"/>
            <a:ext cx="11004253" cy="628459"/>
          </a:xfrm>
        </p:spPr>
        <p:txBody>
          <a:bodyPr>
            <a:normAutofit/>
          </a:bodyPr>
          <a:lstStyle/>
          <a:p>
            <a:pPr defTabSz="1036638"/>
            <a:r>
              <a:rPr lang="en-GB" altLang="en-US" sz="2800" dirty="0">
                <a:effectLst>
                  <a:outerShdw blurRad="38100" dist="38100" dir="2700000" algn="tl">
                    <a:srgbClr val="000000"/>
                  </a:outerShdw>
                </a:effectLst>
                <a:latin typeface="+mn-lt"/>
              </a:rPr>
              <a:t>Some Dictionary Definitions of Adultery</a:t>
            </a:r>
            <a:endParaRPr lang="en-US" altLang="en-US" sz="2800" dirty="0">
              <a:latin typeface="+mn-lt"/>
            </a:endParaRPr>
          </a:p>
        </p:txBody>
      </p:sp>
      <p:sp>
        <p:nvSpPr>
          <p:cNvPr id="11267" name="Text Box 3">
            <a:extLst>
              <a:ext uri="{FF2B5EF4-FFF2-40B4-BE49-F238E27FC236}">
                <a16:creationId xmlns:a16="http://schemas.microsoft.com/office/drawing/2014/main" id="{22DA5D7C-B48F-9A88-D3FD-AAA1B366E3A8}"/>
              </a:ext>
            </a:extLst>
          </p:cNvPr>
          <p:cNvSpPr txBox="1">
            <a:spLocks noChangeArrowheads="1"/>
          </p:cNvSpPr>
          <p:nvPr/>
        </p:nvSpPr>
        <p:spPr bwMode="auto">
          <a:xfrm>
            <a:off x="702525" y="1275497"/>
            <a:ext cx="10578904"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latin typeface="Palatino Linotype" panose="02040502050505030304" pitchFamily="18" charset="0"/>
              </a:rPr>
              <a:t>Adultery: voluntary sexual intercourse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between a married person and someone other than that person's current spouse or partner</a:t>
            </a:r>
            <a:r>
              <a:rPr lang="en-GB" altLang="en-US" sz="2200" dirty="0">
                <a:effectLst>
                  <a:outerShdw blurRad="38100" dist="38100" dir="2700000" algn="tl">
                    <a:srgbClr val="000000"/>
                  </a:outerShdw>
                </a:effectLst>
                <a:latin typeface="Palatino Linotype" panose="02040502050505030304" pitchFamily="18" charset="0"/>
              </a:rPr>
              <a:t>.—Merriam Webster Dictionary</a:t>
            </a:r>
          </a:p>
          <a:p>
            <a:pPr algn="just"/>
            <a:endParaRPr lang="en-GB" altLang="en-US" sz="22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Adultery: Consensual sexual intercourse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between a married person and a person other than the spouse.—</a:t>
            </a:r>
            <a:r>
              <a:rPr lang="en-GB" altLang="en-US" sz="2200" dirty="0">
                <a:effectLst>
                  <a:outerShdw blurRad="38100" dist="38100" dir="2700000" algn="tl">
                    <a:srgbClr val="000000"/>
                  </a:outerShdw>
                </a:effectLst>
                <a:latin typeface="Palatino Linotype" panose="02040502050505030304" pitchFamily="18" charset="0"/>
              </a:rPr>
              <a:t>TheFreeDictionary.com</a:t>
            </a:r>
          </a:p>
          <a:p>
            <a:pPr algn="just"/>
            <a:endParaRPr lang="en-GB" altLang="en-US" sz="22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Adultery: Generally speaking, [adultery is] voluntary sexual intercourse between two people,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one or both of whom is married to someone else</a:t>
            </a:r>
            <a:r>
              <a:rPr lang="en-GB" altLang="en-US" sz="2200" dirty="0">
                <a:effectLst>
                  <a:outerShdw blurRad="38100" dist="38100" dir="2700000" algn="tl">
                    <a:srgbClr val="000000"/>
                  </a:outerShdw>
                </a:effectLst>
                <a:latin typeface="Palatino Linotype" panose="02040502050505030304" pitchFamily="18" charset="0"/>
              </a:rPr>
              <a:t>. Ordinarily, the crime of the married person is adultery, of the other, [the unmarried person] fornication.—The National </a:t>
            </a:r>
            <a:r>
              <a:rPr lang="en-GB" altLang="en-US" sz="2200" dirty="0" err="1">
                <a:effectLst>
                  <a:outerShdw blurRad="38100" dist="38100" dir="2700000" algn="tl">
                    <a:srgbClr val="000000"/>
                  </a:outerShdw>
                </a:effectLst>
                <a:latin typeface="Palatino Linotype" panose="02040502050505030304" pitchFamily="18" charset="0"/>
              </a:rPr>
              <a:t>Encyclopedia</a:t>
            </a:r>
            <a:endParaRPr lang="en-GB" altLang="en-US" sz="2200" dirty="0">
              <a:effectLst>
                <a:outerShdw blurRad="38100" dist="38100" dir="2700000" algn="tl">
                  <a:srgbClr val="000000"/>
                </a:outerShdw>
              </a:effectLst>
              <a:latin typeface="Palatino Linotype" panose="02040502050505030304" pitchFamily="18" charset="0"/>
            </a:endParaRPr>
          </a:p>
          <a:p>
            <a:pPr algn="just"/>
            <a:endParaRPr lang="en-GB" altLang="en-US" sz="22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Adultery: Sexual intercourse of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a married person with other than the marriage partner.... Adultery is technically distinguished from fornication, which is intercourse between unmarried persons</a:t>
            </a:r>
            <a:r>
              <a:rPr lang="en-GB" altLang="en-US" sz="2200" dirty="0">
                <a:effectLst>
                  <a:outerShdw blurRad="38100" dist="38100" dir="2700000" algn="tl">
                    <a:srgbClr val="000000"/>
                  </a:outerShdw>
                </a:effectLst>
                <a:latin typeface="Palatino Linotype" panose="02040502050505030304" pitchFamily="18" charset="0"/>
              </a:rPr>
              <a:t>.—Wycliffe Bible </a:t>
            </a:r>
            <a:r>
              <a:rPr lang="en-GB" altLang="en-US" sz="2200" dirty="0" err="1">
                <a:effectLst>
                  <a:outerShdw blurRad="38100" dist="38100" dir="2700000" algn="tl">
                    <a:srgbClr val="000000"/>
                  </a:outerShdw>
                </a:effectLst>
                <a:latin typeface="Palatino Linotype" panose="02040502050505030304" pitchFamily="18" charset="0"/>
              </a:rPr>
              <a:t>Encyclopedia</a:t>
            </a:r>
            <a:endParaRPr lang="en-GB" altLang="en-US" sz="22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214219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76DC4-1117-A5B4-A0B8-84D530678D7A}"/>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C0111C2-7DFC-B249-2997-59F47025EE0A}"/>
              </a:ext>
            </a:extLst>
          </p:cNvPr>
          <p:cNvSpPr>
            <a:spLocks noGrp="1" noChangeArrowheads="1"/>
          </p:cNvSpPr>
          <p:nvPr>
            <p:ph type="ctrTitle"/>
          </p:nvPr>
        </p:nvSpPr>
        <p:spPr>
          <a:xfrm>
            <a:off x="489851" y="407888"/>
            <a:ext cx="11004253" cy="628459"/>
          </a:xfrm>
        </p:spPr>
        <p:txBody>
          <a:bodyPr>
            <a:normAutofit/>
          </a:bodyPr>
          <a:lstStyle/>
          <a:p>
            <a:pPr defTabSz="1036638"/>
            <a:r>
              <a:rPr lang="en-GB" altLang="en-US" sz="2800" dirty="0">
                <a:effectLst>
                  <a:outerShdw blurRad="38100" dist="38100" dir="2700000" algn="tl">
                    <a:srgbClr val="000000"/>
                  </a:outerShdw>
                </a:effectLst>
                <a:latin typeface="+mn-lt"/>
              </a:rPr>
              <a:t>What Did Jesus Mean in Matt 5:39, Matt 19:9</a:t>
            </a:r>
            <a:endParaRPr lang="en-US" altLang="en-US" sz="2800" dirty="0">
              <a:latin typeface="+mn-lt"/>
            </a:endParaRPr>
          </a:p>
        </p:txBody>
      </p:sp>
      <p:sp>
        <p:nvSpPr>
          <p:cNvPr id="11267" name="Text Box 3">
            <a:extLst>
              <a:ext uri="{FF2B5EF4-FFF2-40B4-BE49-F238E27FC236}">
                <a16:creationId xmlns:a16="http://schemas.microsoft.com/office/drawing/2014/main" id="{49B9EEB7-273A-612C-3DE1-7BA42E2C0C26}"/>
              </a:ext>
            </a:extLst>
          </p:cNvPr>
          <p:cNvSpPr txBox="1">
            <a:spLocks noChangeArrowheads="1"/>
          </p:cNvSpPr>
          <p:nvPr/>
        </p:nvSpPr>
        <p:spPr bwMode="auto">
          <a:xfrm>
            <a:off x="758795" y="1345835"/>
            <a:ext cx="10185869"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latin typeface="Palatino Linotype" panose="02040502050505030304" pitchFamily="18" charset="0"/>
              </a:rPr>
              <a:t>There was generally an interval of ten or twelve months, and sometimes considerably more, between the time of making the marriage contract, or the day of espousals, and the marriage itself....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During all this interval, however, while the bride continued still in her father’s house, she was considered and spoken of as the lawful wife of the man to whom she was betrothed</a:t>
            </a:r>
            <a:r>
              <a:rPr lang="en-GB" altLang="en-US" sz="2200" dirty="0">
                <a:effectLst>
                  <a:outerShdw blurRad="38100" dist="38100" dir="2700000" algn="tl">
                    <a:srgbClr val="000000"/>
                  </a:outerShdw>
                </a:effectLst>
                <a:latin typeface="Palatino Linotype" panose="02040502050505030304" pitchFamily="18" charset="0"/>
              </a:rPr>
              <a:t>; so that the bridegroom could not destroy their engagement,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if he became unwilling to marry her, without giving her a bill of a divorcement, in the same manner as if she had been fully wedded; and so, on the other hand, if she proved unfaithful to her espoused husband [during the betrothal period], she was punished [in the same way] as an adulteress.</a:t>
            </a:r>
            <a:r>
              <a:rPr lang="en-GB" altLang="en-US" sz="2200" dirty="0">
                <a:effectLst>
                  <a:outerShdw blurRad="38100" dist="38100" dir="2700000" algn="tl">
                    <a:srgbClr val="000000"/>
                  </a:outerShdw>
                </a:effectLst>
                <a:latin typeface="Palatino Linotype" panose="02040502050505030304" pitchFamily="18" charset="0"/>
              </a:rPr>
              <a:t>—John W. Nevin, A Summary of Biblical Antiquities, </a:t>
            </a:r>
          </a:p>
          <a:p>
            <a:pPr algn="just"/>
            <a:r>
              <a:rPr lang="en-GB" altLang="en-US" sz="2200" dirty="0">
                <a:effectLst>
                  <a:outerShdw blurRad="38100" dist="38100" dir="2700000" algn="tl">
                    <a:srgbClr val="000000"/>
                  </a:outerShdw>
                </a:effectLst>
                <a:latin typeface="Palatino Linotype" panose="02040502050505030304" pitchFamily="18" charset="0"/>
              </a:rPr>
              <a:t>pp. 123-124</a:t>
            </a:r>
          </a:p>
        </p:txBody>
      </p:sp>
    </p:spTree>
    <p:extLst>
      <p:ext uri="{BB962C8B-B14F-4D97-AF65-F5344CB8AC3E}">
        <p14:creationId xmlns:p14="http://schemas.microsoft.com/office/powerpoint/2010/main" val="629742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D32EC-6C93-17A0-CF02-CE12635E49F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6D91E7D7-347C-4503-6391-9B958EF78989}"/>
              </a:ext>
            </a:extLst>
          </p:cNvPr>
          <p:cNvSpPr>
            <a:spLocks noGrp="1" noChangeArrowheads="1"/>
          </p:cNvSpPr>
          <p:nvPr>
            <p:ph type="ctrTitle"/>
          </p:nvPr>
        </p:nvSpPr>
        <p:spPr>
          <a:xfrm>
            <a:off x="489851" y="407888"/>
            <a:ext cx="11004253" cy="628459"/>
          </a:xfrm>
        </p:spPr>
        <p:txBody>
          <a:bodyPr>
            <a:normAutofit/>
          </a:bodyPr>
          <a:lstStyle/>
          <a:p>
            <a:pPr defTabSz="1036638"/>
            <a:r>
              <a:rPr lang="en-GB" altLang="en-US" sz="2800" dirty="0">
                <a:effectLst>
                  <a:outerShdw blurRad="38100" dist="38100" dir="2700000" algn="tl">
                    <a:srgbClr val="000000"/>
                  </a:outerShdw>
                </a:effectLst>
                <a:latin typeface="+mn-lt"/>
              </a:rPr>
              <a:t>From the Torah – Named Wife before </a:t>
            </a:r>
            <a:r>
              <a:rPr lang="en-GB" altLang="en-US" sz="2800" dirty="0" err="1">
                <a:effectLst>
                  <a:outerShdw blurRad="38100" dist="38100" dir="2700000" algn="tl">
                    <a:srgbClr val="000000"/>
                  </a:outerShdw>
                </a:effectLst>
                <a:latin typeface="+mn-lt"/>
              </a:rPr>
              <a:t>Consumation</a:t>
            </a:r>
            <a:endParaRPr lang="en-US" altLang="en-US" sz="2800" dirty="0">
              <a:latin typeface="+mn-lt"/>
            </a:endParaRPr>
          </a:p>
        </p:txBody>
      </p:sp>
      <p:sp>
        <p:nvSpPr>
          <p:cNvPr id="11267" name="Text Box 3">
            <a:extLst>
              <a:ext uri="{FF2B5EF4-FFF2-40B4-BE49-F238E27FC236}">
                <a16:creationId xmlns:a16="http://schemas.microsoft.com/office/drawing/2014/main" id="{BB83DACD-443B-2CD0-0EF5-52F03ED24387}"/>
              </a:ext>
            </a:extLst>
          </p:cNvPr>
          <p:cNvSpPr txBox="1">
            <a:spLocks noChangeArrowheads="1"/>
          </p:cNvSpPr>
          <p:nvPr/>
        </p:nvSpPr>
        <p:spPr bwMode="auto">
          <a:xfrm>
            <a:off x="758795" y="1458377"/>
            <a:ext cx="10185869"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If any man takes a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wife</a:t>
            </a:r>
            <a:r>
              <a:rPr lang="en-GB" altLang="en-US" sz="2400" dirty="0">
                <a:effectLst>
                  <a:outerShdw blurRad="38100" dist="38100" dir="2700000" algn="tl">
                    <a:srgbClr val="000000"/>
                  </a:outerShdw>
                </a:effectLst>
                <a:latin typeface="Palatino Linotype" panose="02040502050505030304" pitchFamily="18" charset="0"/>
              </a:rPr>
              <a:t>, and goes in to her, and detests her, and charges her with shameful conduct, and brings a bad name on her, and says,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I took this woman, and when I came to her I found she was not a virgin,’ </a:t>
            </a:r>
            <a:r>
              <a:rPr lang="en-GB" altLang="en-US" sz="2400" dirty="0">
                <a:effectLst>
                  <a:outerShdw blurRad="38100" dist="38100" dir="2700000" algn="tl">
                    <a:srgbClr val="000000"/>
                  </a:outerShdw>
                </a:effectLst>
                <a:latin typeface="Palatino Linotype" panose="02040502050505030304" pitchFamily="18" charset="0"/>
              </a:rPr>
              <a:t>Deuteronomy 22:13-14</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…then they shall bring out the young woman to the door of her father’s house, and the men of her city shall stone her to death with stones, because she has done a disgraceful thing in Israel, to play the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harlot</a:t>
            </a:r>
            <a:r>
              <a:rPr lang="en-GB" altLang="en-US" sz="2400" dirty="0">
                <a:effectLst>
                  <a:outerShdw blurRad="38100" dist="38100" dir="2700000" algn="tl">
                    <a:srgbClr val="000000"/>
                  </a:outerShdw>
                </a:effectLst>
                <a:latin typeface="Palatino Linotype" panose="02040502050505030304" pitchFamily="18" charset="0"/>
              </a:rPr>
              <a:t> (Greek OT = </a:t>
            </a:r>
            <a:r>
              <a:rPr lang="en-GB" altLang="en-US" sz="2400" dirty="0" err="1">
                <a:effectLst>
                  <a:outerShdw blurRad="38100" dist="38100" dir="2700000" algn="tl">
                    <a:srgbClr val="000000"/>
                  </a:outerShdw>
                </a:effectLst>
                <a:latin typeface="Palatino Linotype" panose="02040502050505030304" pitchFamily="18" charset="0"/>
              </a:rPr>
              <a:t>Porneia</a:t>
            </a:r>
            <a:r>
              <a:rPr lang="en-GB" altLang="en-US" sz="2400" dirty="0">
                <a:effectLst>
                  <a:outerShdw blurRad="38100" dist="38100" dir="2700000" algn="tl">
                    <a:srgbClr val="000000"/>
                  </a:outerShdw>
                </a:effectLst>
                <a:latin typeface="Palatino Linotype" panose="02040502050505030304" pitchFamily="18" charset="0"/>
              </a:rPr>
              <a:t>) in her father’s house. So you shall put away the evil from among you. Deuteronomy 22:21</a:t>
            </a:r>
          </a:p>
        </p:txBody>
      </p:sp>
    </p:spTree>
    <p:extLst>
      <p:ext uri="{BB962C8B-B14F-4D97-AF65-F5344CB8AC3E}">
        <p14:creationId xmlns:p14="http://schemas.microsoft.com/office/powerpoint/2010/main" val="588092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68E29-9B18-0118-2AB2-63AFC76712A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A594305-BBFF-C431-7329-5B5659FCA2C6}"/>
              </a:ext>
            </a:extLst>
          </p:cNvPr>
          <p:cNvSpPr>
            <a:spLocks noGrp="1" noChangeArrowheads="1"/>
          </p:cNvSpPr>
          <p:nvPr>
            <p:ph type="ctrTitle"/>
          </p:nvPr>
        </p:nvSpPr>
        <p:spPr>
          <a:xfrm>
            <a:off x="489851" y="407888"/>
            <a:ext cx="11004253" cy="628459"/>
          </a:xfrm>
        </p:spPr>
        <p:txBody>
          <a:bodyPr>
            <a:normAutofit/>
          </a:bodyPr>
          <a:lstStyle/>
          <a:p>
            <a:pPr defTabSz="1036638"/>
            <a:r>
              <a:rPr lang="en-GB" altLang="en-US" sz="2800" dirty="0">
                <a:effectLst>
                  <a:outerShdw blurRad="38100" dist="38100" dir="2700000" algn="tl">
                    <a:srgbClr val="000000"/>
                  </a:outerShdw>
                </a:effectLst>
                <a:latin typeface="+mn-lt"/>
              </a:rPr>
              <a:t>Why Matthew different from other gospels?</a:t>
            </a:r>
            <a:endParaRPr lang="en-US" altLang="en-US" sz="2800" dirty="0">
              <a:latin typeface="+mn-lt"/>
            </a:endParaRPr>
          </a:p>
        </p:txBody>
      </p:sp>
      <p:sp>
        <p:nvSpPr>
          <p:cNvPr id="11267" name="Text Box 3">
            <a:extLst>
              <a:ext uri="{FF2B5EF4-FFF2-40B4-BE49-F238E27FC236}">
                <a16:creationId xmlns:a16="http://schemas.microsoft.com/office/drawing/2014/main" id="{3078CF04-E5D8-7719-A3AA-D4C6A51A7FEC}"/>
              </a:ext>
            </a:extLst>
          </p:cNvPr>
          <p:cNvSpPr txBox="1">
            <a:spLocks noChangeArrowheads="1"/>
          </p:cNvSpPr>
          <p:nvPr/>
        </p:nvSpPr>
        <p:spPr bwMode="auto">
          <a:xfrm>
            <a:off x="772863" y="1359903"/>
            <a:ext cx="10185869"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One of the reasons why Matthew probably included the phrase except for fornication in Matthew 5:32 and 19:9 is because of the story of Joseph and Mary which found them in the situation of explaining Mary’s pregnancy before Joseph and Mary had slept together.</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Now the birth of Jesus Christ was as follows: After His mother Mary was betrothed to Joseph, before they came together, she was found with child of the Holy Spirit.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Then Joseph her husband, being a just man, and not wanting to make her a public example, was minded to put her away [divorce her] secretly.</a:t>
            </a:r>
            <a:r>
              <a:rPr lang="en-GB" altLang="en-US" sz="2300" dirty="0">
                <a:effectLst>
                  <a:outerShdw blurRad="38100" dist="38100" dir="2700000" algn="tl">
                    <a:srgbClr val="000000"/>
                  </a:outerShdw>
                </a:effectLst>
                <a:latin typeface="Palatino Linotype" panose="02040502050505030304" pitchFamily="18" charset="0"/>
              </a:rPr>
              <a:t> But while he thought about these things, behold, an angel of the Lord appeared to him in a dream, saying, “Joseph, son of David, do not be afraid to take to you Mary your wife, for that which is conceived in her is of the Holy Spirit.” Matthew 1:18-20, NKJV</a:t>
            </a:r>
          </a:p>
        </p:txBody>
      </p:sp>
    </p:spTree>
    <p:extLst>
      <p:ext uri="{BB962C8B-B14F-4D97-AF65-F5344CB8AC3E}">
        <p14:creationId xmlns:p14="http://schemas.microsoft.com/office/powerpoint/2010/main" val="591384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C8469-67F3-12F8-18C8-A2399F40008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D253E55-7414-3627-E297-B2367660BB3A}"/>
              </a:ext>
            </a:extLst>
          </p:cNvPr>
          <p:cNvSpPr>
            <a:spLocks noGrp="1" noChangeArrowheads="1"/>
          </p:cNvSpPr>
          <p:nvPr>
            <p:ph type="ctrTitle"/>
          </p:nvPr>
        </p:nvSpPr>
        <p:spPr>
          <a:xfrm>
            <a:off x="1482451" y="520430"/>
            <a:ext cx="8766691" cy="628459"/>
          </a:xfrm>
        </p:spPr>
        <p:txBody>
          <a:bodyPr>
            <a:normAutofit fontScale="90000"/>
          </a:bodyPr>
          <a:lstStyle/>
          <a:p>
            <a:pPr defTabSz="1036638"/>
            <a:r>
              <a:rPr lang="en-GB" altLang="en-US" sz="2800" dirty="0">
                <a:effectLst>
                  <a:outerShdw blurRad="38100" dist="38100" dir="2700000" algn="tl">
                    <a:srgbClr val="000000"/>
                  </a:outerShdw>
                </a:effectLst>
                <a:latin typeface="+mn-lt"/>
              </a:rPr>
              <a:t>Jesus accused of being born of fornication not Adultery</a:t>
            </a:r>
            <a:endParaRPr lang="en-US" altLang="en-US" sz="2800" dirty="0">
              <a:latin typeface="+mn-lt"/>
            </a:endParaRPr>
          </a:p>
        </p:txBody>
      </p:sp>
      <p:sp>
        <p:nvSpPr>
          <p:cNvPr id="11267" name="Text Box 3">
            <a:extLst>
              <a:ext uri="{FF2B5EF4-FFF2-40B4-BE49-F238E27FC236}">
                <a16:creationId xmlns:a16="http://schemas.microsoft.com/office/drawing/2014/main" id="{B8C6498A-A37A-F734-7AF0-2C0F506F569A}"/>
              </a:ext>
            </a:extLst>
          </p:cNvPr>
          <p:cNvSpPr txBox="1">
            <a:spLocks noChangeArrowheads="1"/>
          </p:cNvSpPr>
          <p:nvPr/>
        </p:nvSpPr>
        <p:spPr bwMode="auto">
          <a:xfrm>
            <a:off x="772863" y="1359903"/>
            <a:ext cx="10185869"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During the ministry of Jesus, His enemies tried to frame Christ’s birth outside the possibility that Christ was conceived by the Spirit of God.</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“You do the deeds of your father.” Then they said to Him, “We were not born of fornication; we have one Father—God.” John 8:41, NKJV</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In mockery they [the Jews] answered, ‘We be not born of fornication; we have one Father, even God.’ These words, in allusion to the circumstances of His birth, were intended as a thrust against Christ in the presence of those who were beginning to believe on Him.—The Desire of Ages, 467</a:t>
            </a:r>
          </a:p>
        </p:txBody>
      </p:sp>
    </p:spTree>
    <p:extLst>
      <p:ext uri="{BB962C8B-B14F-4D97-AF65-F5344CB8AC3E}">
        <p14:creationId xmlns:p14="http://schemas.microsoft.com/office/powerpoint/2010/main" val="1061515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B1F7C-6A48-6FF7-7140-79622254F18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E995EB8C-C36C-E693-754E-E894164F3F43}"/>
              </a:ext>
            </a:extLst>
          </p:cNvPr>
          <p:cNvSpPr>
            <a:spLocks noGrp="1" noChangeArrowheads="1"/>
          </p:cNvSpPr>
          <p:nvPr>
            <p:ph type="ctrTitle"/>
          </p:nvPr>
        </p:nvSpPr>
        <p:spPr>
          <a:xfrm>
            <a:off x="1482451" y="520430"/>
            <a:ext cx="8766691" cy="628459"/>
          </a:xfrm>
        </p:spPr>
        <p:txBody>
          <a:bodyPr>
            <a:normAutofit fontScale="90000"/>
          </a:bodyPr>
          <a:lstStyle/>
          <a:p>
            <a:pPr defTabSz="1036638"/>
            <a:r>
              <a:rPr lang="en-GB" altLang="en-US" sz="2800" dirty="0">
                <a:effectLst>
                  <a:outerShdw blurRad="38100" dist="38100" dir="2700000" algn="tl">
                    <a:srgbClr val="000000"/>
                  </a:outerShdw>
                </a:effectLst>
                <a:latin typeface="+mn-lt"/>
              </a:rPr>
              <a:t>Jesus accused of being born of fornication not Adultery</a:t>
            </a:r>
            <a:endParaRPr lang="en-US" altLang="en-US" sz="2800" dirty="0">
              <a:latin typeface="+mn-lt"/>
            </a:endParaRPr>
          </a:p>
        </p:txBody>
      </p:sp>
      <p:sp>
        <p:nvSpPr>
          <p:cNvPr id="11267" name="Text Box 3">
            <a:extLst>
              <a:ext uri="{FF2B5EF4-FFF2-40B4-BE49-F238E27FC236}">
                <a16:creationId xmlns:a16="http://schemas.microsoft.com/office/drawing/2014/main" id="{12927853-2849-1435-B9BA-C49DE1624AED}"/>
              </a:ext>
            </a:extLst>
          </p:cNvPr>
          <p:cNvSpPr txBox="1">
            <a:spLocks noChangeArrowheads="1"/>
          </p:cNvSpPr>
          <p:nvPr/>
        </p:nvSpPr>
        <p:spPr bwMode="auto">
          <a:xfrm>
            <a:off x="772863" y="1359903"/>
            <a:ext cx="10185869"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Therefore, the inclusion of the term except for fornication was included in the book of Matthew for the purpose of teaching that a man may reject a woman to whom he is betrothed, called his wife, if she is found to be unfaithful, in order to marry someone else. This would happen before the two of them had ever consummated the marriage.</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With this understanding, we can find complete harmony in Scripture between the expressions of Matthew and those found in Mark, Luke, Romans and 1 Corinthians. The conclusion from Scripture is that the principles of God’s kingdom do not provide for divorce after a marriage is consummated under any circumstances and therefore there is no case for remarriage while a spouse is still alive. – Harden Not Your Hearts p.31</a:t>
            </a:r>
          </a:p>
        </p:txBody>
      </p:sp>
    </p:spTree>
    <p:extLst>
      <p:ext uri="{BB962C8B-B14F-4D97-AF65-F5344CB8AC3E}">
        <p14:creationId xmlns:p14="http://schemas.microsoft.com/office/powerpoint/2010/main" val="2867702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23637-1695-ED50-C8D3-D8C7BA674D7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4CFE7E4-7D1A-FEAE-21AD-D0771CD4C291}"/>
              </a:ext>
            </a:extLst>
          </p:cNvPr>
          <p:cNvSpPr>
            <a:spLocks noGrp="1" noChangeArrowheads="1"/>
          </p:cNvSpPr>
          <p:nvPr>
            <p:ph type="ctrTitle"/>
          </p:nvPr>
        </p:nvSpPr>
        <p:spPr>
          <a:xfrm>
            <a:off x="393895" y="520430"/>
            <a:ext cx="10958733" cy="628459"/>
          </a:xfrm>
        </p:spPr>
        <p:txBody>
          <a:bodyPr>
            <a:normAutofit fontScale="90000"/>
          </a:bodyPr>
          <a:lstStyle/>
          <a:p>
            <a:pPr defTabSz="1036638"/>
            <a:r>
              <a:rPr lang="en-GB" altLang="en-US" sz="2800" dirty="0">
                <a:effectLst>
                  <a:outerShdw blurRad="38100" dist="38100" dir="2700000" algn="tl">
                    <a:srgbClr val="000000"/>
                  </a:outerShdw>
                </a:effectLst>
                <a:latin typeface="+mn-lt"/>
              </a:rPr>
              <a:t>Why Does the Torah Command Stoning for Adultery?</a:t>
            </a:r>
            <a:endParaRPr lang="en-US" altLang="en-US" sz="2800" dirty="0">
              <a:latin typeface="+mn-lt"/>
            </a:endParaRPr>
          </a:p>
        </p:txBody>
      </p:sp>
      <p:sp>
        <p:nvSpPr>
          <p:cNvPr id="11267" name="Text Box 3">
            <a:extLst>
              <a:ext uri="{FF2B5EF4-FFF2-40B4-BE49-F238E27FC236}">
                <a16:creationId xmlns:a16="http://schemas.microsoft.com/office/drawing/2014/main" id="{757A66CF-A2E1-E981-3173-F80CAEA0D3F0}"/>
              </a:ext>
            </a:extLst>
          </p:cNvPr>
          <p:cNvSpPr txBox="1">
            <a:spLocks noChangeArrowheads="1"/>
          </p:cNvSpPr>
          <p:nvPr/>
        </p:nvSpPr>
        <p:spPr bwMode="auto">
          <a:xfrm>
            <a:off x="780326" y="1500580"/>
            <a:ext cx="10185869"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And the man that committeth adultery with another man's wife, even he that committeth adultery with his neighbour's wife, the adulterer and the adulteress shall surely be put to death. Lev 20:10  </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If a damsel that is a virgin be betrothed unto an husband, and a man find her in the city, and lie with her; Then ye shall bring them both out unto the gate of that city,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and ye shall stone them with stones that they die</a:t>
            </a:r>
            <a:r>
              <a:rPr lang="en-GB" altLang="en-US" sz="2300" dirty="0">
                <a:effectLst>
                  <a:outerShdw blurRad="38100" dist="38100" dir="2700000" algn="tl">
                    <a:srgbClr val="000000"/>
                  </a:outerShdw>
                </a:effectLst>
                <a:latin typeface="Palatino Linotype" panose="02040502050505030304" pitchFamily="18" charset="0"/>
              </a:rPr>
              <a:t>;… Deuteronomy 22:23-24</a:t>
            </a:r>
          </a:p>
        </p:txBody>
      </p:sp>
    </p:spTree>
    <p:extLst>
      <p:ext uri="{BB962C8B-B14F-4D97-AF65-F5344CB8AC3E}">
        <p14:creationId xmlns:p14="http://schemas.microsoft.com/office/powerpoint/2010/main" val="4281625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62755-DBF9-572D-C7B8-B3BF8AD164E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285B271-87A2-1F7D-7F4B-9FBFD9F535D2}"/>
              </a:ext>
            </a:extLst>
          </p:cNvPr>
          <p:cNvSpPr>
            <a:spLocks noGrp="1" noChangeArrowheads="1"/>
          </p:cNvSpPr>
          <p:nvPr>
            <p:ph type="ctrTitle"/>
          </p:nvPr>
        </p:nvSpPr>
        <p:spPr>
          <a:xfrm>
            <a:off x="393895" y="520430"/>
            <a:ext cx="10958733" cy="628459"/>
          </a:xfrm>
        </p:spPr>
        <p:txBody>
          <a:bodyPr>
            <a:normAutofit fontScale="90000"/>
          </a:bodyPr>
          <a:lstStyle/>
          <a:p>
            <a:pPr defTabSz="1036638"/>
            <a:r>
              <a:rPr lang="en-GB" altLang="en-US" sz="2800" dirty="0">
                <a:effectLst>
                  <a:outerShdw blurRad="38100" dist="38100" dir="2700000" algn="tl">
                    <a:srgbClr val="000000"/>
                  </a:outerShdw>
                </a:effectLst>
                <a:latin typeface="+mn-lt"/>
              </a:rPr>
              <a:t>Why Does the Torah Command Stoning for Adultery?</a:t>
            </a:r>
            <a:endParaRPr lang="en-US" altLang="en-US" sz="2800" dirty="0">
              <a:latin typeface="+mn-lt"/>
            </a:endParaRPr>
          </a:p>
        </p:txBody>
      </p:sp>
      <p:sp>
        <p:nvSpPr>
          <p:cNvPr id="11267" name="Text Box 3">
            <a:extLst>
              <a:ext uri="{FF2B5EF4-FFF2-40B4-BE49-F238E27FC236}">
                <a16:creationId xmlns:a16="http://schemas.microsoft.com/office/drawing/2014/main" id="{45F132EF-8B71-C58A-A969-BA235BC4FDAF}"/>
              </a:ext>
            </a:extLst>
          </p:cNvPr>
          <p:cNvSpPr txBox="1">
            <a:spLocks noChangeArrowheads="1"/>
          </p:cNvSpPr>
          <p:nvPr/>
        </p:nvSpPr>
        <p:spPr bwMode="auto">
          <a:xfrm>
            <a:off x="780326" y="1570918"/>
            <a:ext cx="10185869"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Christ has not only endured the dreadful behaviour of one person over a life time, He has endured the most evil manifestations of the billions of humans for over 6000 years. This level of self-sacrifice none of us will ever be called upon to endure. But if we can’t endure the potential difficulties of marriage to one person in one life time, then how will we stand in the presence of one that is infinitely self-sacrificing. The mere look of His loving eyes upon our unforgiving selfishness will be like stones of conviction crushing our soul. – Harden Not Your Heart p.32</a:t>
            </a:r>
          </a:p>
        </p:txBody>
      </p:sp>
    </p:spTree>
    <p:extLst>
      <p:ext uri="{BB962C8B-B14F-4D97-AF65-F5344CB8AC3E}">
        <p14:creationId xmlns:p14="http://schemas.microsoft.com/office/powerpoint/2010/main" val="146723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AE6DE-E5CC-0A2D-708E-B3C4679131E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28D310D-EA67-03F8-BD30-A5E0BBF77F08}"/>
              </a:ext>
            </a:extLst>
          </p:cNvPr>
          <p:cNvSpPr>
            <a:spLocks noGrp="1" noChangeArrowheads="1"/>
          </p:cNvSpPr>
          <p:nvPr>
            <p:ph type="ctrTitle"/>
          </p:nvPr>
        </p:nvSpPr>
        <p:spPr>
          <a:xfrm>
            <a:off x="393895" y="520430"/>
            <a:ext cx="10958733" cy="628459"/>
          </a:xfrm>
        </p:spPr>
        <p:txBody>
          <a:bodyPr>
            <a:normAutofit/>
          </a:bodyPr>
          <a:lstStyle/>
          <a:p>
            <a:pPr defTabSz="1036638"/>
            <a:r>
              <a:rPr lang="en-GB" altLang="en-US" sz="2800" dirty="0">
                <a:effectLst>
                  <a:outerShdw blurRad="38100" dist="38100" dir="2700000" algn="tl">
                    <a:srgbClr val="000000"/>
                  </a:outerShdw>
                </a:effectLst>
                <a:latin typeface="+mn-lt"/>
              </a:rPr>
              <a:t>The New Covenant meaning of Stoning</a:t>
            </a:r>
            <a:endParaRPr lang="en-US" altLang="en-US" sz="2800" dirty="0">
              <a:latin typeface="+mn-lt"/>
            </a:endParaRPr>
          </a:p>
        </p:txBody>
      </p:sp>
      <p:sp>
        <p:nvSpPr>
          <p:cNvPr id="11267" name="Text Box 3">
            <a:extLst>
              <a:ext uri="{FF2B5EF4-FFF2-40B4-BE49-F238E27FC236}">
                <a16:creationId xmlns:a16="http://schemas.microsoft.com/office/drawing/2014/main" id="{0EF1FEC0-D4C0-D6B7-AD3D-AF1DD0B8D4C3}"/>
              </a:ext>
            </a:extLst>
          </p:cNvPr>
          <p:cNvSpPr txBox="1">
            <a:spLocks noChangeArrowheads="1"/>
          </p:cNvSpPr>
          <p:nvPr/>
        </p:nvSpPr>
        <p:spPr bwMode="auto">
          <a:xfrm>
            <a:off x="780326" y="1570918"/>
            <a:ext cx="1018586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And the kings of the earth, and the great men, and the rich men, and the chief captains, and the mighty men, and every bondman, and every free man, hid themselves in the dens and in the rocks of the mountains;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And said to the mountains and rocks, Fall on us, and hide us from the face of him that </a:t>
            </a:r>
            <a:r>
              <a:rPr lang="en-GB" altLang="en-US" sz="2400" dirty="0" err="1">
                <a:solidFill>
                  <a:srgbClr val="92D050"/>
                </a:solidFill>
                <a:effectLst>
                  <a:outerShdw blurRad="38100" dist="38100" dir="2700000" algn="tl">
                    <a:srgbClr val="000000"/>
                  </a:outerShdw>
                </a:effectLst>
                <a:latin typeface="Palatino Linotype" panose="02040502050505030304" pitchFamily="18" charset="0"/>
              </a:rPr>
              <a:t>sitteth</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 on the throne, and from the wrath of the Lamb</a:t>
            </a:r>
            <a:r>
              <a:rPr lang="en-GB" altLang="en-US" sz="2400" dirty="0">
                <a:effectLst>
                  <a:outerShdw blurRad="38100" dist="38100" dir="2700000" algn="tl">
                    <a:srgbClr val="000000"/>
                  </a:outerShdw>
                </a:effectLst>
                <a:latin typeface="Palatino Linotype" panose="02040502050505030304" pitchFamily="18" charset="0"/>
              </a:rPr>
              <a:t>: Revelation 6:15-16</a:t>
            </a:r>
          </a:p>
        </p:txBody>
      </p:sp>
    </p:spTree>
    <p:extLst>
      <p:ext uri="{BB962C8B-B14F-4D97-AF65-F5344CB8AC3E}">
        <p14:creationId xmlns:p14="http://schemas.microsoft.com/office/powerpoint/2010/main" val="4034122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F0FCE-2944-3D7D-3599-14DEE1D0DE6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0B33310-6FAA-4B35-EF96-80E4B0E80934}"/>
              </a:ext>
            </a:extLst>
          </p:cNvPr>
          <p:cNvSpPr>
            <a:spLocks noGrp="1" noChangeArrowheads="1"/>
          </p:cNvSpPr>
          <p:nvPr>
            <p:ph type="ctrTitle"/>
          </p:nvPr>
        </p:nvSpPr>
        <p:spPr>
          <a:xfrm>
            <a:off x="393895" y="520430"/>
            <a:ext cx="10958733" cy="628459"/>
          </a:xfrm>
        </p:spPr>
        <p:txBody>
          <a:bodyPr>
            <a:normAutofit/>
          </a:bodyPr>
          <a:lstStyle/>
          <a:p>
            <a:pPr defTabSz="1036638"/>
            <a:r>
              <a:rPr lang="en-GB" altLang="en-US" sz="2800" dirty="0">
                <a:effectLst>
                  <a:outerShdw blurRad="38100" dist="38100" dir="2700000" algn="tl">
                    <a:srgbClr val="000000"/>
                  </a:outerShdw>
                </a:effectLst>
                <a:latin typeface="+mn-lt"/>
              </a:rPr>
              <a:t>Old Light in New Settings</a:t>
            </a:r>
            <a:endParaRPr lang="en-US" altLang="en-US" sz="2800" dirty="0">
              <a:latin typeface="+mn-lt"/>
            </a:endParaRPr>
          </a:p>
        </p:txBody>
      </p:sp>
      <p:sp>
        <p:nvSpPr>
          <p:cNvPr id="11267" name="Text Box 3">
            <a:extLst>
              <a:ext uri="{FF2B5EF4-FFF2-40B4-BE49-F238E27FC236}">
                <a16:creationId xmlns:a16="http://schemas.microsoft.com/office/drawing/2014/main" id="{C9EA0EDF-E9FE-37F9-D83D-56F2C4062A45}"/>
              </a:ext>
            </a:extLst>
          </p:cNvPr>
          <p:cNvSpPr txBox="1">
            <a:spLocks noChangeArrowheads="1"/>
          </p:cNvSpPr>
          <p:nvPr/>
        </p:nvSpPr>
        <p:spPr bwMode="auto">
          <a:xfrm>
            <a:off x="780326" y="1331767"/>
            <a:ext cx="10185869"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The 1888 view of the cross invites us into the fellowship of Christ’s suffering in a way not previously understood by the human race. The principles taught about the atonement by E.J. Waggoner open for us a door that can enable us to see the marriage relation framed into a new wine skin and restored to its Edenic glory.</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As we discussed previously about the Sabbath, the natural human heart finds the Sabbath command a restriction of freedom, something arbitrary backed up with a death penalty for non-compliance. This is also how the natural heart sees marriage. In the light of the 1888 message, we are being offered old light in new settings. We must embrace this light in order to learn the deeper lessons of the marriage union which God intended. – Harden Not Your Hearts p.33</a:t>
            </a:r>
          </a:p>
        </p:txBody>
      </p:sp>
    </p:spTree>
    <p:extLst>
      <p:ext uri="{BB962C8B-B14F-4D97-AF65-F5344CB8AC3E}">
        <p14:creationId xmlns:p14="http://schemas.microsoft.com/office/powerpoint/2010/main" val="1791955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95225-A3F6-3D44-8CA9-EE327B5FCD2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3E10E3A-788C-13F8-6082-7B4C16C39F1A}"/>
              </a:ext>
            </a:extLst>
          </p:cNvPr>
          <p:cNvSpPr>
            <a:spLocks noGrp="1" noChangeArrowheads="1"/>
          </p:cNvSpPr>
          <p:nvPr>
            <p:ph type="ctrTitle"/>
          </p:nvPr>
        </p:nvSpPr>
        <p:spPr>
          <a:xfrm>
            <a:off x="1562590" y="293626"/>
            <a:ext cx="9066818" cy="633765"/>
          </a:xfrm>
        </p:spPr>
        <p:txBody>
          <a:bodyPr>
            <a:normAutofit/>
          </a:bodyPr>
          <a:lstStyle/>
          <a:p>
            <a:pPr defTabSz="1036638"/>
            <a:r>
              <a:rPr lang="en-US" altLang="en-US" sz="3200" dirty="0"/>
              <a:t>The Restitution of All Things</a:t>
            </a:r>
          </a:p>
        </p:txBody>
      </p:sp>
      <p:sp>
        <p:nvSpPr>
          <p:cNvPr id="11267" name="Text Box 3">
            <a:extLst>
              <a:ext uri="{FF2B5EF4-FFF2-40B4-BE49-F238E27FC236}">
                <a16:creationId xmlns:a16="http://schemas.microsoft.com/office/drawing/2014/main" id="{4F2EDEC5-BFA8-C7A6-A806-D2F5E53E5C7E}"/>
              </a:ext>
            </a:extLst>
          </p:cNvPr>
          <p:cNvSpPr txBox="1">
            <a:spLocks noChangeArrowheads="1"/>
          </p:cNvSpPr>
          <p:nvPr/>
        </p:nvSpPr>
        <p:spPr bwMode="auto">
          <a:xfrm>
            <a:off x="762947" y="1290695"/>
            <a:ext cx="1033646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…and that He may send Jesus Christ, who was preached to you before, whom heaven must receive until the times of restoration of all things, which God has spoken by the mouth of all His holy prophets since the world began. Acts 3:20-21</a:t>
            </a:r>
          </a:p>
          <a:p>
            <a:pPr algn="just"/>
            <a:endParaRPr lang="en-GB" altLang="en-US" sz="2400" dirty="0">
              <a:solidFill>
                <a:srgbClr val="92D050"/>
              </a:solidFill>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In the time of the end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every divine institution is to be restored</a:t>
            </a:r>
            <a:r>
              <a:rPr lang="en-GB" altLang="en-US" sz="2400" dirty="0">
                <a:effectLst>
                  <a:outerShdw blurRad="38100" dist="38100" dir="2700000" algn="tl">
                    <a:srgbClr val="000000"/>
                  </a:outerShdw>
                </a:effectLst>
                <a:latin typeface="Palatino Linotype" panose="02040502050505030304" pitchFamily="18" charset="0"/>
              </a:rPr>
              <a:t>.</a:t>
            </a:r>
          </a:p>
          <a:p>
            <a:pPr algn="just"/>
            <a:r>
              <a:rPr lang="en-GB" altLang="en-US" sz="2400" dirty="0">
                <a:effectLst>
                  <a:outerShdw blurRad="38100" dist="38100" dir="2700000" algn="tl">
                    <a:srgbClr val="000000"/>
                  </a:outerShdw>
                </a:effectLst>
                <a:latin typeface="Palatino Linotype" panose="02040502050505030304" pitchFamily="18" charset="0"/>
              </a:rPr>
              <a:t>—Prophets and Kings, 678</a:t>
            </a:r>
          </a:p>
          <a:p>
            <a:pPr algn="just"/>
            <a:endParaRPr lang="en-GB" altLang="en-US" sz="2400" dirty="0">
              <a:solidFill>
                <a:srgbClr val="92D050"/>
              </a:solidFill>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687213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391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9700B-82AB-799F-ABA2-7FFA28B6D91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ACCA600-08B0-ABEB-6BC1-920BE0C2EEA7}"/>
              </a:ext>
            </a:extLst>
          </p:cNvPr>
          <p:cNvSpPr>
            <a:spLocks noGrp="1" noChangeArrowheads="1"/>
          </p:cNvSpPr>
          <p:nvPr>
            <p:ph type="ctrTitle"/>
          </p:nvPr>
        </p:nvSpPr>
        <p:spPr>
          <a:xfrm>
            <a:off x="1562590" y="293626"/>
            <a:ext cx="9066818" cy="633765"/>
          </a:xfrm>
        </p:spPr>
        <p:txBody>
          <a:bodyPr>
            <a:normAutofit/>
          </a:bodyPr>
          <a:lstStyle/>
          <a:p>
            <a:pPr defTabSz="1036638"/>
            <a:r>
              <a:rPr lang="en-US" altLang="en-US" sz="3200" dirty="0"/>
              <a:t>A Solemn Warning</a:t>
            </a:r>
          </a:p>
        </p:txBody>
      </p:sp>
      <p:sp>
        <p:nvSpPr>
          <p:cNvPr id="11267" name="Text Box 3">
            <a:extLst>
              <a:ext uri="{FF2B5EF4-FFF2-40B4-BE49-F238E27FC236}">
                <a16:creationId xmlns:a16="http://schemas.microsoft.com/office/drawing/2014/main" id="{9BDC7431-417E-22E7-E440-8CB3E58D20A3}"/>
              </a:ext>
            </a:extLst>
          </p:cNvPr>
          <p:cNvSpPr txBox="1">
            <a:spLocks noChangeArrowheads="1"/>
          </p:cNvSpPr>
          <p:nvPr/>
        </p:nvSpPr>
        <p:spPr bwMode="auto">
          <a:xfrm>
            <a:off x="678541" y="1431371"/>
            <a:ext cx="1083491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There were two institutions founded in Eden that were not lost in the fall,–the Sabbath and the marriage relation. These were carried by man beyond the gates of paradise.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He who loves and observes the Sabbath, and maintains the purity of the marriage institution, thereby proves himself the friend of man and the friend of God. He who by precept or example lessens the obligation of these sacred institutions is the enemy of both God and man</a:t>
            </a:r>
            <a:r>
              <a:rPr lang="en-GB" altLang="en-US" sz="2400" dirty="0">
                <a:effectLst>
                  <a:outerShdw blurRad="38100" dist="38100" dir="2700000" algn="tl">
                    <a:srgbClr val="000000"/>
                  </a:outerShdw>
                </a:effectLst>
                <a:latin typeface="Palatino Linotype" panose="02040502050505030304" pitchFamily="18" charset="0"/>
              </a:rPr>
              <a:t>, and is using his influence and his God-given talents to bring in a state of confusion and moral corruption.—Signs of the Times, Feb 28, 1884</a:t>
            </a:r>
          </a:p>
        </p:txBody>
      </p:sp>
    </p:spTree>
    <p:extLst>
      <p:ext uri="{BB962C8B-B14F-4D97-AF65-F5344CB8AC3E}">
        <p14:creationId xmlns:p14="http://schemas.microsoft.com/office/powerpoint/2010/main" val="3791737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Restitution of the Sabbath</a:t>
            </a:r>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694260" y="1380536"/>
            <a:ext cx="10803471"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And at the commencement of the time of trouble,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we were filled with the Holy Ghost as we went forth and proclaimed the Sabbath more fully. </a:t>
            </a:r>
            <a:r>
              <a:rPr lang="en-GB" altLang="en-US" sz="2300" dirty="0">
                <a:effectLst>
                  <a:outerShdw blurRad="38100" dist="38100" dir="2700000" algn="tl">
                    <a:srgbClr val="000000"/>
                  </a:outerShdw>
                </a:effectLst>
                <a:latin typeface="Palatino Linotype" panose="02040502050505030304" pitchFamily="18" charset="0"/>
              </a:rPr>
              <a:t>[See page 85.] This enraged the churches and nominal Adventists, [see also appendix.] as they could not refute the Sabbath truth. And at this time God’s chosen all saw clearly that we had the truth, and they came out and endured the persecution with us. EW 33.2</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The Sabbath more fully came to God’s people through the Divine Pattern.</a:t>
            </a:r>
          </a:p>
          <a:p>
            <a:pPr algn="just"/>
            <a:r>
              <a:rPr lang="en-GB" altLang="en-US" sz="2300" dirty="0">
                <a:effectLst>
                  <a:outerShdw blurRad="38100" dist="38100" dir="2700000" algn="tl">
                    <a:srgbClr val="000000"/>
                  </a:outerShdw>
                </a:effectLst>
                <a:latin typeface="Palatino Linotype" panose="02040502050505030304" pitchFamily="18" charset="0"/>
              </a:rPr>
              <a:t>The magnification found in the Son of God; we have found in the festivals.</a:t>
            </a:r>
          </a:p>
          <a:p>
            <a:pPr algn="just"/>
            <a:r>
              <a:rPr lang="en-GB" altLang="en-US" sz="2300" dirty="0">
                <a:effectLst>
                  <a:outerShdw blurRad="38100" dist="38100" dir="2700000" algn="tl">
                    <a:srgbClr val="000000"/>
                  </a:outerShdw>
                </a:effectLst>
                <a:latin typeface="Palatino Linotype" panose="02040502050505030304" pitchFamily="18" charset="0"/>
              </a:rPr>
              <a:t>Through the Feasts we have found the Sabbath and Feasts are the outpouring of the Spirit in greater measure. </a:t>
            </a:r>
          </a:p>
          <a:p>
            <a:pPr algn="just"/>
            <a:r>
              <a:rPr lang="en-GB" altLang="en-US" sz="2300" dirty="0">
                <a:effectLst>
                  <a:outerShdw blurRad="38100" dist="38100" dir="2700000" algn="tl">
                    <a:srgbClr val="000000"/>
                  </a:outerShdw>
                </a:effectLst>
                <a:latin typeface="Palatino Linotype" panose="02040502050505030304" pitchFamily="18" charset="0"/>
              </a:rPr>
              <a:t>The Sabbath has been completely transformed in the past 10 years. We are being brought to the fullness of the stature of Christ through the Sabbath Hug. It is being seen as God’s promise to us and the assurance of our sonship to God. </a:t>
            </a:r>
          </a:p>
          <a:p>
            <a:pPr algn="just"/>
            <a:endParaRPr lang="en-AU" altLang="en-US" sz="23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4109701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AE15F-C184-C2ED-7D5C-E26A7A32B29A}"/>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60D1653-F8BA-B903-E442-CEEB228E0BA3}"/>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The Law Is Spiritual</a:t>
            </a:r>
          </a:p>
        </p:txBody>
      </p:sp>
      <p:graphicFrame>
        <p:nvGraphicFramePr>
          <p:cNvPr id="2" name="Table 1">
            <a:extLst>
              <a:ext uri="{FF2B5EF4-FFF2-40B4-BE49-F238E27FC236}">
                <a16:creationId xmlns:a16="http://schemas.microsoft.com/office/drawing/2014/main" id="{D392F87F-F3A9-296F-A6EA-CB2F8AB12C1C}"/>
              </a:ext>
            </a:extLst>
          </p:cNvPr>
          <p:cNvGraphicFramePr>
            <a:graphicFrameLocks noGrp="1"/>
          </p:cNvGraphicFramePr>
          <p:nvPr>
            <p:extLst>
              <p:ext uri="{D42A27DB-BD31-4B8C-83A1-F6EECF244321}">
                <p14:modId xmlns:p14="http://schemas.microsoft.com/office/powerpoint/2010/main" val="2424890547"/>
              </p:ext>
            </p:extLst>
          </p:nvPr>
        </p:nvGraphicFramePr>
        <p:xfrm>
          <a:off x="968322" y="1211634"/>
          <a:ext cx="10255347" cy="4672567"/>
        </p:xfrm>
        <a:graphic>
          <a:graphicData uri="http://schemas.openxmlformats.org/drawingml/2006/table">
            <a:tbl>
              <a:tblPr>
                <a:tableStyleId>{69C7853C-536D-4A76-A0AE-DD22124D55A5}</a:tableStyleId>
              </a:tblPr>
              <a:tblGrid>
                <a:gridCol w="4815997">
                  <a:extLst>
                    <a:ext uri="{9D8B030D-6E8A-4147-A177-3AD203B41FA5}">
                      <a16:colId xmlns:a16="http://schemas.microsoft.com/office/drawing/2014/main" val="3957993450"/>
                    </a:ext>
                  </a:extLst>
                </a:gridCol>
                <a:gridCol w="5439350">
                  <a:extLst>
                    <a:ext uri="{9D8B030D-6E8A-4147-A177-3AD203B41FA5}">
                      <a16:colId xmlns:a16="http://schemas.microsoft.com/office/drawing/2014/main" val="731349054"/>
                    </a:ext>
                  </a:extLst>
                </a:gridCol>
              </a:tblGrid>
              <a:tr h="258387">
                <a:tc>
                  <a:txBody>
                    <a:bodyPr/>
                    <a:lstStyle/>
                    <a:p>
                      <a:pPr marL="103505" indent="-103505" algn="l">
                        <a:spcBef>
                          <a:spcPts val="200"/>
                        </a:spcBef>
                        <a:spcAft>
                          <a:spcPts val="200"/>
                        </a:spcAft>
                      </a:pPr>
                      <a:r>
                        <a:rPr lang="en-AU" sz="2800" dirty="0">
                          <a:effectLst/>
                        </a:rPr>
                        <a:t>Commandment</a:t>
                      </a:r>
                      <a:endParaRPr lang="en-AU" sz="18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3549" marR="33549" marT="0" marB="0" anchor="ctr"/>
                </a:tc>
                <a:tc>
                  <a:txBody>
                    <a:bodyPr/>
                    <a:lstStyle/>
                    <a:p>
                      <a:pPr algn="l">
                        <a:spcBef>
                          <a:spcPts val="200"/>
                        </a:spcBef>
                        <a:spcAft>
                          <a:spcPts val="200"/>
                        </a:spcAft>
                      </a:pPr>
                      <a:r>
                        <a:rPr lang="en-US" sz="2800">
                          <a:effectLst/>
                        </a:rPr>
                        <a:t>Attribute of God</a:t>
                      </a:r>
                      <a:endParaRPr lang="en-AU" sz="180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3549" marR="33549" marT="0" marB="0" anchor="ctr"/>
                </a:tc>
                <a:extLst>
                  <a:ext uri="{0D108BD9-81ED-4DB2-BD59-A6C34878D82A}">
                    <a16:rowId xmlns:a16="http://schemas.microsoft.com/office/drawing/2014/main" val="834938250"/>
                  </a:ext>
                </a:extLst>
              </a:tr>
              <a:tr h="444967">
                <a:tc>
                  <a:txBody>
                    <a:bodyPr/>
                    <a:lstStyle/>
                    <a:p>
                      <a:pPr algn="l">
                        <a:spcBef>
                          <a:spcPts val="200"/>
                        </a:spcBef>
                        <a:spcAft>
                          <a:spcPts val="200"/>
                        </a:spcAft>
                      </a:pPr>
                      <a:r>
                        <a:rPr lang="en-AU" sz="1800" dirty="0">
                          <a:effectLst/>
                        </a:rPr>
                        <a:t>1. I brought you out of bondage. You will have no other Gods besides Me.</a:t>
                      </a:r>
                      <a:endParaRPr lang="en-AU" sz="18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3549" marR="33549" marT="0" marB="0" anchor="ctr"/>
                </a:tc>
                <a:tc>
                  <a:txBody>
                    <a:bodyPr/>
                    <a:lstStyle/>
                    <a:p>
                      <a:pPr algn="l">
                        <a:spcBef>
                          <a:spcPts val="200"/>
                        </a:spcBef>
                        <a:spcAft>
                          <a:spcPts val="200"/>
                        </a:spcAft>
                      </a:pPr>
                      <a:r>
                        <a:rPr lang="en-AU" sz="1800">
                          <a:effectLst/>
                        </a:rPr>
                        <a:t>Redeemer and Saviour, the only source of blessing.</a:t>
                      </a:r>
                      <a:endParaRPr lang="en-AU" sz="180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3549" marR="33549" marT="0" marB="0" anchor="ctr"/>
                </a:tc>
                <a:extLst>
                  <a:ext uri="{0D108BD9-81ED-4DB2-BD59-A6C34878D82A}">
                    <a16:rowId xmlns:a16="http://schemas.microsoft.com/office/drawing/2014/main" val="1378806980"/>
                  </a:ext>
                </a:extLst>
              </a:tr>
              <a:tr h="296645">
                <a:tc>
                  <a:txBody>
                    <a:bodyPr/>
                    <a:lstStyle/>
                    <a:p>
                      <a:pPr algn="l">
                        <a:spcBef>
                          <a:spcPts val="200"/>
                        </a:spcBef>
                        <a:spcAft>
                          <a:spcPts val="200"/>
                        </a:spcAft>
                      </a:pPr>
                      <a:r>
                        <a:rPr lang="en-AU" sz="1800">
                          <a:effectLst/>
                        </a:rPr>
                        <a:t>2. You shall not make any carved image.</a:t>
                      </a:r>
                      <a:endParaRPr lang="en-AU" sz="180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3549" marR="33549" marT="0" marB="0" anchor="ctr"/>
                </a:tc>
                <a:tc>
                  <a:txBody>
                    <a:bodyPr/>
                    <a:lstStyle/>
                    <a:p>
                      <a:pPr algn="l">
                        <a:spcBef>
                          <a:spcPts val="200"/>
                        </a:spcBef>
                        <a:spcAft>
                          <a:spcPts val="200"/>
                        </a:spcAft>
                      </a:pPr>
                      <a:r>
                        <a:rPr lang="en-AU" sz="1800">
                          <a:effectLst/>
                        </a:rPr>
                        <a:t>Relational internal focus rather than material external focus.</a:t>
                      </a:r>
                      <a:endParaRPr lang="en-AU" sz="180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3549" marR="33549" marT="0" marB="0" anchor="ctr"/>
                </a:tc>
                <a:extLst>
                  <a:ext uri="{0D108BD9-81ED-4DB2-BD59-A6C34878D82A}">
                    <a16:rowId xmlns:a16="http://schemas.microsoft.com/office/drawing/2014/main" val="1902378058"/>
                  </a:ext>
                </a:extLst>
              </a:tr>
              <a:tr h="303119">
                <a:tc>
                  <a:txBody>
                    <a:bodyPr/>
                    <a:lstStyle/>
                    <a:p>
                      <a:pPr algn="l">
                        <a:spcBef>
                          <a:spcPts val="200"/>
                        </a:spcBef>
                        <a:spcAft>
                          <a:spcPts val="200"/>
                        </a:spcAft>
                      </a:pPr>
                      <a:r>
                        <a:rPr lang="en-AU" sz="1800" dirty="0">
                          <a:effectLst/>
                        </a:rPr>
                        <a:t>3. You will not take the name of God in vain.</a:t>
                      </a:r>
                      <a:endParaRPr lang="en-AU" sz="18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3549" marR="33549" marT="0" marB="0" anchor="ctr"/>
                </a:tc>
                <a:tc>
                  <a:txBody>
                    <a:bodyPr/>
                    <a:lstStyle/>
                    <a:p>
                      <a:pPr algn="l">
                        <a:spcBef>
                          <a:spcPts val="200"/>
                        </a:spcBef>
                        <a:spcAft>
                          <a:spcPts val="200"/>
                        </a:spcAft>
                      </a:pPr>
                      <a:r>
                        <a:rPr lang="en-AU" sz="1800">
                          <a:effectLst/>
                        </a:rPr>
                        <a:t>Integrity and transparency in relationships.</a:t>
                      </a:r>
                      <a:endParaRPr lang="en-AU" sz="180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3549" marR="33549" marT="0" marB="0" anchor="ctr"/>
                </a:tc>
                <a:extLst>
                  <a:ext uri="{0D108BD9-81ED-4DB2-BD59-A6C34878D82A}">
                    <a16:rowId xmlns:a16="http://schemas.microsoft.com/office/drawing/2014/main" val="703222563"/>
                  </a:ext>
                </a:extLst>
              </a:tr>
              <a:tr h="444967">
                <a:tc>
                  <a:txBody>
                    <a:bodyPr/>
                    <a:lstStyle/>
                    <a:p>
                      <a:pPr algn="l">
                        <a:spcBef>
                          <a:spcPts val="200"/>
                        </a:spcBef>
                        <a:spcAft>
                          <a:spcPts val="200"/>
                        </a:spcAft>
                      </a:pPr>
                      <a:r>
                        <a:rPr lang="en-AU" sz="1800">
                          <a:effectLst/>
                        </a:rPr>
                        <a:t>4. Remember the Sabbath for in six days the Lord made the heavens and the earth.</a:t>
                      </a:r>
                      <a:endParaRPr lang="en-AU" sz="180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3549" marR="33549" marT="0" marB="0" anchor="ctr"/>
                </a:tc>
                <a:tc>
                  <a:txBody>
                    <a:bodyPr/>
                    <a:lstStyle/>
                    <a:p>
                      <a:pPr algn="l">
                        <a:spcBef>
                          <a:spcPts val="200"/>
                        </a:spcBef>
                        <a:spcAft>
                          <a:spcPts val="200"/>
                        </a:spcAft>
                      </a:pPr>
                      <a:r>
                        <a:rPr lang="en-AU" sz="1800" dirty="0">
                          <a:effectLst/>
                        </a:rPr>
                        <a:t>Creator of all things, source of life and blessing.</a:t>
                      </a:r>
                      <a:endParaRPr lang="en-AU" sz="18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3549" marR="33549" marT="0" marB="0" anchor="ctr"/>
                </a:tc>
                <a:extLst>
                  <a:ext uri="{0D108BD9-81ED-4DB2-BD59-A6C34878D82A}">
                    <a16:rowId xmlns:a16="http://schemas.microsoft.com/office/drawing/2014/main" val="1659196507"/>
                  </a:ext>
                </a:extLst>
              </a:tr>
              <a:tr h="296645">
                <a:tc>
                  <a:txBody>
                    <a:bodyPr/>
                    <a:lstStyle/>
                    <a:p>
                      <a:pPr algn="l">
                        <a:spcBef>
                          <a:spcPts val="200"/>
                        </a:spcBef>
                        <a:spcAft>
                          <a:spcPts val="200"/>
                        </a:spcAft>
                      </a:pPr>
                      <a:r>
                        <a:rPr lang="en-AU" sz="1800">
                          <a:effectLst/>
                        </a:rPr>
                        <a:t>5. Honour your father and mother.</a:t>
                      </a:r>
                      <a:endParaRPr lang="en-AU" sz="180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3549" marR="33549" marT="0" marB="0" anchor="ctr"/>
                </a:tc>
                <a:tc>
                  <a:txBody>
                    <a:bodyPr/>
                    <a:lstStyle/>
                    <a:p>
                      <a:pPr algn="l">
                        <a:spcBef>
                          <a:spcPts val="200"/>
                        </a:spcBef>
                        <a:spcAft>
                          <a:spcPts val="200"/>
                        </a:spcAft>
                      </a:pPr>
                      <a:r>
                        <a:rPr lang="en-AU" sz="1800" dirty="0">
                          <a:effectLst/>
                        </a:rPr>
                        <a:t>Family blessing structure. Respect for authority.</a:t>
                      </a:r>
                      <a:endParaRPr lang="en-AU" sz="18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3549" marR="33549" marT="0" marB="0" anchor="ctr"/>
                </a:tc>
                <a:extLst>
                  <a:ext uri="{0D108BD9-81ED-4DB2-BD59-A6C34878D82A}">
                    <a16:rowId xmlns:a16="http://schemas.microsoft.com/office/drawing/2014/main" val="4064780001"/>
                  </a:ext>
                </a:extLst>
              </a:tr>
              <a:tr h="303119">
                <a:tc>
                  <a:txBody>
                    <a:bodyPr/>
                    <a:lstStyle/>
                    <a:p>
                      <a:pPr algn="l">
                        <a:spcBef>
                          <a:spcPts val="200"/>
                        </a:spcBef>
                        <a:spcAft>
                          <a:spcPts val="200"/>
                        </a:spcAft>
                      </a:pPr>
                      <a:r>
                        <a:rPr lang="en-AU" sz="1800">
                          <a:effectLst/>
                        </a:rPr>
                        <a:t>6. You shall not kill.</a:t>
                      </a:r>
                      <a:endParaRPr lang="en-AU" sz="180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3549" marR="33549" marT="0" marB="0" anchor="ctr"/>
                </a:tc>
                <a:tc>
                  <a:txBody>
                    <a:bodyPr/>
                    <a:lstStyle/>
                    <a:p>
                      <a:pPr algn="l">
                        <a:spcBef>
                          <a:spcPts val="200"/>
                        </a:spcBef>
                        <a:spcAft>
                          <a:spcPts val="200"/>
                        </a:spcAft>
                      </a:pPr>
                      <a:r>
                        <a:rPr lang="en-AU" sz="1800" dirty="0">
                          <a:effectLst/>
                        </a:rPr>
                        <a:t>Life is precious; relationships are love-based; God is the source of life.</a:t>
                      </a:r>
                      <a:endParaRPr lang="en-AU" sz="18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3549" marR="33549" marT="0" marB="0" anchor="ctr"/>
                </a:tc>
                <a:extLst>
                  <a:ext uri="{0D108BD9-81ED-4DB2-BD59-A6C34878D82A}">
                    <a16:rowId xmlns:a16="http://schemas.microsoft.com/office/drawing/2014/main" val="261130309"/>
                  </a:ext>
                </a:extLst>
              </a:tr>
              <a:tr h="303119">
                <a:tc>
                  <a:txBody>
                    <a:bodyPr/>
                    <a:lstStyle/>
                    <a:p>
                      <a:pPr algn="l">
                        <a:spcBef>
                          <a:spcPts val="200"/>
                        </a:spcBef>
                        <a:spcAft>
                          <a:spcPts val="200"/>
                        </a:spcAft>
                      </a:pPr>
                      <a:r>
                        <a:rPr lang="en-AU" sz="1800">
                          <a:effectLst/>
                        </a:rPr>
                        <a:t>7. You shall not commit adultery.</a:t>
                      </a:r>
                      <a:endParaRPr lang="en-AU" sz="180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3549" marR="33549" marT="0" marB="0" anchor="ctr"/>
                </a:tc>
                <a:tc>
                  <a:txBody>
                    <a:bodyPr/>
                    <a:lstStyle/>
                    <a:p>
                      <a:pPr algn="l">
                        <a:spcBef>
                          <a:spcPts val="200"/>
                        </a:spcBef>
                        <a:spcAft>
                          <a:spcPts val="200"/>
                        </a:spcAft>
                      </a:pPr>
                      <a:r>
                        <a:rPr lang="en-AU" sz="1800" b="1" dirty="0">
                          <a:effectLst/>
                        </a:rPr>
                        <a:t>Valid intimate relationships are forever.</a:t>
                      </a:r>
                      <a:endParaRPr lang="en-AU" sz="1800" b="1"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3549" marR="33549" marT="0" marB="0" anchor="ctr"/>
                </a:tc>
                <a:extLst>
                  <a:ext uri="{0D108BD9-81ED-4DB2-BD59-A6C34878D82A}">
                    <a16:rowId xmlns:a16="http://schemas.microsoft.com/office/drawing/2014/main" val="2543788298"/>
                  </a:ext>
                </a:extLst>
              </a:tr>
              <a:tr h="303119">
                <a:tc>
                  <a:txBody>
                    <a:bodyPr/>
                    <a:lstStyle/>
                    <a:p>
                      <a:pPr algn="l">
                        <a:spcBef>
                          <a:spcPts val="200"/>
                        </a:spcBef>
                        <a:spcAft>
                          <a:spcPts val="200"/>
                        </a:spcAft>
                      </a:pPr>
                      <a:r>
                        <a:rPr lang="en-AU" sz="1800">
                          <a:effectLst/>
                        </a:rPr>
                        <a:t>8. You shall not steal.</a:t>
                      </a:r>
                      <a:endParaRPr lang="en-AU" sz="180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3549" marR="33549" marT="0" marB="0" anchor="ctr"/>
                </a:tc>
                <a:tc>
                  <a:txBody>
                    <a:bodyPr/>
                    <a:lstStyle/>
                    <a:p>
                      <a:pPr algn="l">
                        <a:spcBef>
                          <a:spcPts val="200"/>
                        </a:spcBef>
                        <a:spcAft>
                          <a:spcPts val="200"/>
                        </a:spcAft>
                      </a:pPr>
                      <a:r>
                        <a:rPr lang="en-AU" sz="1800" dirty="0">
                          <a:effectLst/>
                        </a:rPr>
                        <a:t>Spiritual/relational not material focus.</a:t>
                      </a:r>
                      <a:endParaRPr lang="en-AU" sz="18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3549" marR="33549" marT="0" marB="0" anchor="ctr"/>
                </a:tc>
                <a:extLst>
                  <a:ext uri="{0D108BD9-81ED-4DB2-BD59-A6C34878D82A}">
                    <a16:rowId xmlns:a16="http://schemas.microsoft.com/office/drawing/2014/main" val="1469366491"/>
                  </a:ext>
                </a:extLst>
              </a:tr>
              <a:tr h="296645">
                <a:tc>
                  <a:txBody>
                    <a:bodyPr/>
                    <a:lstStyle/>
                    <a:p>
                      <a:pPr algn="l">
                        <a:spcBef>
                          <a:spcPts val="200"/>
                        </a:spcBef>
                        <a:spcAft>
                          <a:spcPts val="200"/>
                        </a:spcAft>
                      </a:pPr>
                      <a:r>
                        <a:rPr lang="en-AU" sz="1800">
                          <a:effectLst/>
                        </a:rPr>
                        <a:t>9. You shall not lie.</a:t>
                      </a:r>
                      <a:endParaRPr lang="en-AU" sz="180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3549" marR="33549" marT="0" marB="0" anchor="ctr"/>
                </a:tc>
                <a:tc>
                  <a:txBody>
                    <a:bodyPr/>
                    <a:lstStyle/>
                    <a:p>
                      <a:pPr algn="l">
                        <a:spcBef>
                          <a:spcPts val="200"/>
                        </a:spcBef>
                        <a:spcAft>
                          <a:spcPts val="200"/>
                        </a:spcAft>
                      </a:pPr>
                      <a:r>
                        <a:rPr lang="en-AU" sz="1800" dirty="0">
                          <a:effectLst/>
                        </a:rPr>
                        <a:t>Integrity and transparency in relationships.</a:t>
                      </a:r>
                      <a:endParaRPr lang="en-AU" sz="18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3549" marR="33549" marT="0" marB="0" anchor="ctr"/>
                </a:tc>
                <a:extLst>
                  <a:ext uri="{0D108BD9-81ED-4DB2-BD59-A6C34878D82A}">
                    <a16:rowId xmlns:a16="http://schemas.microsoft.com/office/drawing/2014/main" val="850362960"/>
                  </a:ext>
                </a:extLst>
              </a:tr>
              <a:tr h="444967">
                <a:tc>
                  <a:txBody>
                    <a:bodyPr/>
                    <a:lstStyle/>
                    <a:p>
                      <a:pPr algn="l">
                        <a:spcBef>
                          <a:spcPts val="200"/>
                        </a:spcBef>
                        <a:spcAft>
                          <a:spcPts val="200"/>
                        </a:spcAft>
                      </a:pPr>
                      <a:r>
                        <a:rPr lang="en-AU" sz="1800">
                          <a:effectLst/>
                        </a:rPr>
                        <a:t>10. You shall not covet.</a:t>
                      </a:r>
                      <a:endParaRPr lang="en-AU" sz="180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3549" marR="33549" marT="0" marB="0" anchor="ctr"/>
                </a:tc>
                <a:tc>
                  <a:txBody>
                    <a:bodyPr/>
                    <a:lstStyle/>
                    <a:p>
                      <a:pPr algn="l">
                        <a:spcBef>
                          <a:spcPts val="200"/>
                        </a:spcBef>
                        <a:spcAft>
                          <a:spcPts val="200"/>
                        </a:spcAft>
                      </a:pPr>
                      <a:r>
                        <a:rPr lang="en-AU" sz="1800" dirty="0">
                          <a:effectLst/>
                        </a:rPr>
                        <a:t>Reveals God as the source of life and blessing; coveting assets and possessions denies this reality. </a:t>
                      </a:r>
                      <a:endParaRPr lang="en-AU" sz="18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3549" marR="33549" marT="0" marB="0" anchor="ctr"/>
                </a:tc>
                <a:extLst>
                  <a:ext uri="{0D108BD9-81ED-4DB2-BD59-A6C34878D82A}">
                    <a16:rowId xmlns:a16="http://schemas.microsoft.com/office/drawing/2014/main" val="3158459912"/>
                  </a:ext>
                </a:extLst>
              </a:tr>
            </a:tbl>
          </a:graphicData>
        </a:graphic>
      </p:graphicFrame>
      <p:sp>
        <p:nvSpPr>
          <p:cNvPr id="3" name="TextBox 2">
            <a:extLst>
              <a:ext uri="{FF2B5EF4-FFF2-40B4-BE49-F238E27FC236}">
                <a16:creationId xmlns:a16="http://schemas.microsoft.com/office/drawing/2014/main" id="{A042CF83-DBDA-63EA-EBEE-D8DAA4CB2159}"/>
              </a:ext>
            </a:extLst>
          </p:cNvPr>
          <p:cNvSpPr txBox="1"/>
          <p:nvPr/>
        </p:nvSpPr>
        <p:spPr>
          <a:xfrm>
            <a:off x="4529797" y="6148512"/>
            <a:ext cx="2446247" cy="369332"/>
          </a:xfrm>
          <a:prstGeom prst="rect">
            <a:avLst/>
          </a:prstGeom>
          <a:noFill/>
        </p:spPr>
        <p:txBody>
          <a:bodyPr wrap="none" rtlCol="0">
            <a:spAutoFit/>
          </a:bodyPr>
          <a:lstStyle/>
          <a:p>
            <a:r>
              <a:rPr lang="en-AU" dirty="0"/>
              <a:t>Life Matters Page 150</a:t>
            </a:r>
          </a:p>
        </p:txBody>
      </p:sp>
    </p:spTree>
    <p:extLst>
      <p:ext uri="{BB962C8B-B14F-4D97-AF65-F5344CB8AC3E}">
        <p14:creationId xmlns:p14="http://schemas.microsoft.com/office/powerpoint/2010/main" val="700365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8CC55-0A61-49AD-119D-434B0555029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3FB37C7-03EE-FE6B-D5DF-1D3FFE9FA22B}"/>
              </a:ext>
            </a:extLst>
          </p:cNvPr>
          <p:cNvSpPr>
            <a:spLocks noGrp="1" noChangeArrowheads="1"/>
          </p:cNvSpPr>
          <p:nvPr>
            <p:ph type="ctrTitle"/>
          </p:nvPr>
        </p:nvSpPr>
        <p:spPr>
          <a:xfrm>
            <a:off x="694261" y="405712"/>
            <a:ext cx="10803470" cy="628459"/>
          </a:xfrm>
        </p:spPr>
        <p:txBody>
          <a:bodyPr>
            <a:normAutofit fontScale="90000"/>
          </a:bodyPr>
          <a:lstStyle/>
          <a:p>
            <a:pPr defTabSz="1036638"/>
            <a:r>
              <a:rPr lang="en-US" altLang="en-US" sz="3200" dirty="0"/>
              <a:t>Divorce Covers One’s Garments with Violence</a:t>
            </a:r>
          </a:p>
        </p:txBody>
      </p:sp>
      <p:sp>
        <p:nvSpPr>
          <p:cNvPr id="11267" name="Text Box 3">
            <a:extLst>
              <a:ext uri="{FF2B5EF4-FFF2-40B4-BE49-F238E27FC236}">
                <a16:creationId xmlns:a16="http://schemas.microsoft.com/office/drawing/2014/main" id="{C1BEE8DC-9FC4-CA02-7EA8-813BF1ED66BC}"/>
              </a:ext>
            </a:extLst>
          </p:cNvPr>
          <p:cNvSpPr txBox="1">
            <a:spLocks noChangeArrowheads="1"/>
          </p:cNvSpPr>
          <p:nvPr/>
        </p:nvSpPr>
        <p:spPr bwMode="auto">
          <a:xfrm>
            <a:off x="530371" y="1351508"/>
            <a:ext cx="1113124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He saith unto them, Moses because of the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hardness of your hearts </a:t>
            </a:r>
            <a:r>
              <a:rPr lang="en-GB" altLang="en-US" sz="2400" dirty="0">
                <a:effectLst>
                  <a:outerShdw blurRad="38100" dist="38100" dir="2700000" algn="tl">
                    <a:srgbClr val="000000"/>
                  </a:outerShdw>
                </a:effectLst>
                <a:latin typeface="Palatino Linotype" panose="02040502050505030304" pitchFamily="18" charset="0"/>
              </a:rPr>
              <a:t>suffered you to put away your wives: but from the beginning it was not so. Mat 19:8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But did He not make them one, Having a remnant of the Spirit? And why one? He seeks godly offspring.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Therefore take heed to your spirit, And let none deal treacherously with the wife of his youth.</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"For the LORD God of Israel says That He hates divorce, For it covers one's garment with violence,"</a:t>
            </a:r>
            <a:r>
              <a:rPr lang="en-GB" altLang="en-US" sz="2400" dirty="0">
                <a:effectLst>
                  <a:outerShdw blurRad="38100" dist="38100" dir="2700000" algn="tl">
                    <a:srgbClr val="000000"/>
                  </a:outerShdw>
                </a:effectLst>
                <a:latin typeface="Palatino Linotype" panose="02040502050505030304" pitchFamily="18" charset="0"/>
              </a:rPr>
              <a:t> Says the LORD of hosts. Therefore take heed to your spirit, That you do not deal treacherously." Malachi 2:15-16</a:t>
            </a:r>
          </a:p>
        </p:txBody>
      </p:sp>
    </p:spTree>
    <p:extLst>
      <p:ext uri="{BB962C8B-B14F-4D97-AF65-F5344CB8AC3E}">
        <p14:creationId xmlns:p14="http://schemas.microsoft.com/office/powerpoint/2010/main" val="106814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273B3-1DB6-32F8-804A-00364A2DBFE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24B9DBE-6750-2E2F-102D-7F58697FE5B8}"/>
              </a:ext>
            </a:extLst>
          </p:cNvPr>
          <p:cNvSpPr>
            <a:spLocks noGrp="1" noChangeArrowheads="1"/>
          </p:cNvSpPr>
          <p:nvPr>
            <p:ph type="ctrTitle"/>
          </p:nvPr>
        </p:nvSpPr>
        <p:spPr>
          <a:xfrm>
            <a:off x="694261" y="405712"/>
            <a:ext cx="10803470" cy="628459"/>
          </a:xfrm>
        </p:spPr>
        <p:txBody>
          <a:bodyPr>
            <a:normAutofit fontScale="90000"/>
          </a:bodyPr>
          <a:lstStyle/>
          <a:p>
            <a:pPr defTabSz="1036638"/>
            <a:r>
              <a:rPr lang="en-US" altLang="en-US" sz="3200" dirty="0"/>
              <a:t>Divorce Covers One’s Garments with Violence</a:t>
            </a:r>
          </a:p>
        </p:txBody>
      </p:sp>
      <p:sp>
        <p:nvSpPr>
          <p:cNvPr id="11267" name="Text Box 3">
            <a:extLst>
              <a:ext uri="{FF2B5EF4-FFF2-40B4-BE49-F238E27FC236}">
                <a16:creationId xmlns:a16="http://schemas.microsoft.com/office/drawing/2014/main" id="{655A1F2F-7129-9FB4-7E32-D84EFDE0BA9E}"/>
              </a:ext>
            </a:extLst>
          </p:cNvPr>
          <p:cNvSpPr txBox="1">
            <a:spLocks noChangeArrowheads="1"/>
          </p:cNvSpPr>
          <p:nvPr/>
        </p:nvSpPr>
        <p:spPr bwMode="auto">
          <a:xfrm>
            <a:off x="530371" y="1351508"/>
            <a:ext cx="1113124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He saith unto them, Moses because of the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hardness of your hearts </a:t>
            </a:r>
            <a:r>
              <a:rPr lang="en-GB" altLang="en-US" sz="2400" dirty="0">
                <a:effectLst>
                  <a:outerShdw blurRad="38100" dist="38100" dir="2700000" algn="tl">
                    <a:srgbClr val="000000"/>
                  </a:outerShdw>
                </a:effectLst>
                <a:latin typeface="Palatino Linotype" panose="02040502050505030304" pitchFamily="18" charset="0"/>
              </a:rPr>
              <a:t>suffered you to put away your wives: but from the beginning it was not so. Mat 19:8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But did He not make them one, Having a remnant of the Spirit? And why one? He seeks godly offspring.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Therefore take heed to your spirit, And let none deal treacherously with the wife of his youth.</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"For the LORD God of Israel says That He hates divorce, For it covers one's garment with violence,"</a:t>
            </a:r>
            <a:r>
              <a:rPr lang="en-GB" altLang="en-US" sz="2400" dirty="0">
                <a:effectLst>
                  <a:outerShdw blurRad="38100" dist="38100" dir="2700000" algn="tl">
                    <a:srgbClr val="000000"/>
                  </a:outerShdw>
                </a:effectLst>
                <a:latin typeface="Palatino Linotype" panose="02040502050505030304" pitchFamily="18" charset="0"/>
              </a:rPr>
              <a:t> Says the LORD of hosts. Therefore take heed to your spirit, That you do not deal treacherously." Malachi 2:15-16</a:t>
            </a:r>
          </a:p>
        </p:txBody>
      </p:sp>
    </p:spTree>
    <p:extLst>
      <p:ext uri="{BB962C8B-B14F-4D97-AF65-F5344CB8AC3E}">
        <p14:creationId xmlns:p14="http://schemas.microsoft.com/office/powerpoint/2010/main" val="2169343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41E1B-9278-BDCB-390D-1F4E92F586E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ADA2E96-565F-5070-0B4B-B499DD179206}"/>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One Flesh</a:t>
            </a:r>
          </a:p>
        </p:txBody>
      </p:sp>
      <p:sp>
        <p:nvSpPr>
          <p:cNvPr id="11267" name="Text Box 3">
            <a:extLst>
              <a:ext uri="{FF2B5EF4-FFF2-40B4-BE49-F238E27FC236}">
                <a16:creationId xmlns:a16="http://schemas.microsoft.com/office/drawing/2014/main" id="{6F75CC79-3369-5855-EDD9-ABDB943198EF}"/>
              </a:ext>
            </a:extLst>
          </p:cNvPr>
          <p:cNvSpPr txBox="1">
            <a:spLocks noChangeArrowheads="1"/>
          </p:cNvSpPr>
          <p:nvPr/>
        </p:nvSpPr>
        <p:spPr bwMode="auto">
          <a:xfrm>
            <a:off x="694261" y="1249014"/>
            <a:ext cx="1031582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Gen 2:24  Therefore a man shall leave his father and mother and be joined to his wife, and they shall become one flesh.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Mar 10:8  And they twain shall be one flesh: so then they are no more twain, but one flesh.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The tearing apart of human flesh causes immense pain. But the tearing of the heart causes unspeakable pain. You are forced to harden your emotions to survive. It forces a person to cover their garments with violence.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If all marriages remained intact in a spirit of love, there could be no war. War is the result of devaluing another soul. This process begins with divorce in the home. Divorce covers the garment in violence. </a:t>
            </a:r>
            <a:endParaRPr lang="en-AU"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320962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19491</TotalTime>
  <Words>3812</Words>
  <Application>Microsoft Office PowerPoint</Application>
  <PresentationFormat>Widescreen</PresentationFormat>
  <Paragraphs>162</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Bookman Old Style</vt:lpstr>
      <vt:lpstr>Calibri</vt:lpstr>
      <vt:lpstr>Palatino Linotype</vt:lpstr>
      <vt:lpstr>Rockwell</vt:lpstr>
      <vt:lpstr>Damask</vt:lpstr>
      <vt:lpstr>Harden Not Your Hearts</vt:lpstr>
      <vt:lpstr>The Destiny of God’s Church</vt:lpstr>
      <vt:lpstr>The Restitution of All Things</vt:lpstr>
      <vt:lpstr>A Solemn Warning</vt:lpstr>
      <vt:lpstr>Restitution of the Sabbath</vt:lpstr>
      <vt:lpstr>The Law Is Spiritual</vt:lpstr>
      <vt:lpstr>Divorce Covers One’s Garments with Violence</vt:lpstr>
      <vt:lpstr>Divorce Covers One’s Garments with Violence</vt:lpstr>
      <vt:lpstr>One Flesh</vt:lpstr>
      <vt:lpstr>The Purpose of the Gospel in marriage</vt:lpstr>
      <vt:lpstr>The Testimony of Jesus</vt:lpstr>
      <vt:lpstr>Rejection of the Spirit</vt:lpstr>
      <vt:lpstr>The definition of Adultery</vt:lpstr>
      <vt:lpstr>Is it fair?</vt:lpstr>
      <vt:lpstr>Except for Fornication – A loop hole?</vt:lpstr>
      <vt:lpstr>Is Fornication and Adultery the Same thing?</vt:lpstr>
      <vt:lpstr>Fornication IS NOT Adultery</vt:lpstr>
      <vt:lpstr>Adam Clarke Commentary</vt:lpstr>
      <vt:lpstr>Some Dictionary Definitions of fornication</vt:lpstr>
      <vt:lpstr>Some Dictionary Definitions of Adultery</vt:lpstr>
      <vt:lpstr>What Did Jesus Mean in Matt 5:39, Matt 19:9</vt:lpstr>
      <vt:lpstr>From the Torah – Named Wife before Consumation</vt:lpstr>
      <vt:lpstr>Why Matthew different from other gospels?</vt:lpstr>
      <vt:lpstr>Jesus accused of being born of fornication not Adultery</vt:lpstr>
      <vt:lpstr>Jesus accused of being born of fornication not Adultery</vt:lpstr>
      <vt:lpstr>Why Does the Torah Command Stoning for Adultery?</vt:lpstr>
      <vt:lpstr>Why Does the Torah Command Stoning for Adultery?</vt:lpstr>
      <vt:lpstr>The New Covenant meaning of Stoning</vt:lpstr>
      <vt:lpstr>Old Light in New Settings</vt:lpstr>
      <vt:lpstr>PowerPoint Presentation</vt:lpstr>
    </vt:vector>
  </TitlesOfParts>
  <Company>Maranatha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and the Rise of Worthlessness</dc:title>
  <dc:creator>Adrian Ebens</dc:creator>
  <cp:lastModifiedBy>Adrian Ebens</cp:lastModifiedBy>
  <cp:revision>369</cp:revision>
  <dcterms:created xsi:type="dcterms:W3CDTF">2006-05-23T07:55:33Z</dcterms:created>
  <dcterms:modified xsi:type="dcterms:W3CDTF">2025-01-29T04:45:55Z</dcterms:modified>
</cp:coreProperties>
</file>