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35"/>
  </p:notesMasterIdLst>
  <p:sldIdLst>
    <p:sldId id="279" r:id="rId2"/>
    <p:sldId id="429" r:id="rId3"/>
    <p:sldId id="428" r:id="rId4"/>
    <p:sldId id="430" r:id="rId5"/>
    <p:sldId id="431" r:id="rId6"/>
    <p:sldId id="432" r:id="rId7"/>
    <p:sldId id="450" r:id="rId8"/>
    <p:sldId id="451" r:id="rId9"/>
    <p:sldId id="433" r:id="rId10"/>
    <p:sldId id="452" r:id="rId11"/>
    <p:sldId id="435" r:id="rId12"/>
    <p:sldId id="463" r:id="rId13"/>
    <p:sldId id="459" r:id="rId14"/>
    <p:sldId id="460" r:id="rId15"/>
    <p:sldId id="461" r:id="rId16"/>
    <p:sldId id="462" r:id="rId17"/>
    <p:sldId id="458" r:id="rId18"/>
    <p:sldId id="437" r:id="rId19"/>
    <p:sldId id="457" r:id="rId20"/>
    <p:sldId id="464" r:id="rId21"/>
    <p:sldId id="438" r:id="rId22"/>
    <p:sldId id="465" r:id="rId23"/>
    <p:sldId id="466" r:id="rId24"/>
    <p:sldId id="467" r:id="rId25"/>
    <p:sldId id="468" r:id="rId26"/>
    <p:sldId id="469" r:id="rId27"/>
    <p:sldId id="470" r:id="rId28"/>
    <p:sldId id="471" r:id="rId29"/>
    <p:sldId id="472" r:id="rId30"/>
    <p:sldId id="473" r:id="rId31"/>
    <p:sldId id="474" r:id="rId32"/>
    <p:sldId id="455" r:id="rId33"/>
    <p:sldId id="33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02" y="107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33</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191805" y="1756229"/>
            <a:ext cx="6717827" cy="2627086"/>
          </a:xfrm>
        </p:spPr>
        <p:txBody>
          <a:bodyPr>
            <a:noAutofit/>
          </a:bodyPr>
          <a:lstStyle/>
          <a:p>
            <a:pPr algn="ctr"/>
            <a:r>
              <a:rPr lang="en-AU" sz="4800" dirty="0">
                <a:effectLst>
                  <a:outerShdw blurRad="38100" dist="38100" dir="2700000" algn="tl">
                    <a:srgbClr val="000000">
                      <a:alpha val="43137"/>
                    </a:srgbClr>
                  </a:outerShdw>
                </a:effectLst>
              </a:rPr>
              <a:t>Hebrew Mirror 2</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8BF6D-6E3F-9CDF-8D8D-22670576D78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545F91D-EA09-7A32-931F-6B6FFA380D0F}"/>
              </a:ext>
            </a:extLst>
          </p:cNvPr>
          <p:cNvSpPr>
            <a:spLocks noGrp="1" noChangeArrowheads="1"/>
          </p:cNvSpPr>
          <p:nvPr>
            <p:ph type="ctrTitle"/>
          </p:nvPr>
        </p:nvSpPr>
        <p:spPr>
          <a:xfrm>
            <a:off x="1389615" y="498396"/>
            <a:ext cx="9066818" cy="633765"/>
          </a:xfrm>
        </p:spPr>
        <p:txBody>
          <a:bodyPr>
            <a:normAutofit/>
          </a:bodyPr>
          <a:lstStyle/>
          <a:p>
            <a:pPr defTabSz="1036638"/>
            <a:r>
              <a:rPr lang="en-US" altLang="en-US" sz="3200" dirty="0"/>
              <a:t>Apparent Contradiction Resolved</a:t>
            </a:r>
          </a:p>
        </p:txBody>
      </p:sp>
      <p:sp>
        <p:nvSpPr>
          <p:cNvPr id="11267" name="Text Box 3">
            <a:extLst>
              <a:ext uri="{FF2B5EF4-FFF2-40B4-BE49-F238E27FC236}">
                <a16:creationId xmlns:a16="http://schemas.microsoft.com/office/drawing/2014/main" id="{A96B92DD-28C3-8A17-03E1-D18CF610C6E7}"/>
              </a:ext>
            </a:extLst>
          </p:cNvPr>
          <p:cNvSpPr txBox="1">
            <a:spLocks noChangeArrowheads="1"/>
          </p:cNvSpPr>
          <p:nvPr/>
        </p:nvSpPr>
        <p:spPr bwMode="auto">
          <a:xfrm>
            <a:off x="993083" y="1558321"/>
            <a:ext cx="10205833"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rPr>
              <a:t>I would never again </a:t>
            </a:r>
            <a:r>
              <a:rPr lang="en-GB" altLang="en-US" sz="2800" dirty="0">
                <a:solidFill>
                  <a:srgbClr val="92D050"/>
                </a:solidFill>
                <a:effectLst>
                  <a:outerShdw blurRad="38100" dist="38100" dir="2700000" algn="tl">
                    <a:srgbClr val="000000"/>
                  </a:outerShdw>
                </a:effectLst>
              </a:rPr>
              <a:t>let a flood cover the earth </a:t>
            </a:r>
            <a:r>
              <a:rPr lang="en-GB" altLang="en-US" sz="2800" dirty="0">
                <a:effectLst>
                  <a:outerShdw blurRad="38100" dist="38100" dir="2700000" algn="tl">
                    <a:srgbClr val="000000"/>
                  </a:outerShdw>
                </a:effectLst>
              </a:rPr>
              <a:t>– Isa 54:9</a:t>
            </a:r>
          </a:p>
          <a:p>
            <a:pPr algn="just"/>
            <a:endParaRPr lang="en-GB" altLang="en-US" sz="2800" dirty="0">
              <a:effectLst>
                <a:outerShdw blurRad="38100" dist="38100" dir="2700000" algn="tl">
                  <a:srgbClr val="000000"/>
                </a:outerShdw>
              </a:effectLst>
            </a:endParaRPr>
          </a:p>
          <a:p>
            <a:pPr algn="just"/>
            <a:r>
              <a:rPr lang="en-GB" altLang="en-US" sz="2800" dirty="0">
                <a:effectLst>
                  <a:outerShdw blurRad="38100" dist="38100" dir="2700000" algn="tl">
                    <a:srgbClr val="000000"/>
                  </a:outerShdw>
                </a:effectLst>
              </a:rPr>
              <a:t>I, even </a:t>
            </a:r>
            <a:r>
              <a:rPr lang="en-GB" altLang="en-US" sz="2800" dirty="0">
                <a:solidFill>
                  <a:srgbClr val="92D050"/>
                </a:solidFill>
                <a:effectLst>
                  <a:outerShdw blurRad="38100" dist="38100" dir="2700000" algn="tl">
                    <a:srgbClr val="000000"/>
                  </a:outerShdw>
                </a:effectLst>
              </a:rPr>
              <a:t>I, do </a:t>
            </a:r>
            <a:r>
              <a:rPr lang="en-GB" altLang="en-US" sz="2800" strike="sngStrike" dirty="0">
                <a:solidFill>
                  <a:srgbClr val="92D050"/>
                </a:solidFill>
                <a:effectLst>
                  <a:outerShdw blurRad="38100" dist="38100" dir="2700000" algn="tl">
                    <a:srgbClr val="000000"/>
                  </a:outerShdw>
                </a:effectLst>
              </a:rPr>
              <a:t>bring</a:t>
            </a:r>
            <a:r>
              <a:rPr lang="en-GB" altLang="en-US" sz="2800" dirty="0">
                <a:solidFill>
                  <a:srgbClr val="92D050"/>
                </a:solidFill>
                <a:effectLst>
                  <a:outerShdw blurRad="38100" dist="38100" dir="2700000" algn="tl">
                    <a:srgbClr val="000000"/>
                  </a:outerShdw>
                </a:effectLst>
              </a:rPr>
              <a:t> [let] a flood of waters upon the earth</a:t>
            </a:r>
            <a:r>
              <a:rPr lang="en-GB" altLang="en-US" sz="2800" dirty="0">
                <a:effectLst>
                  <a:outerShdw blurRad="38100" dist="38100" dir="2700000" algn="tl">
                    <a:srgbClr val="000000"/>
                  </a:outerShdw>
                </a:effectLst>
              </a:rPr>
              <a:t>, to destroy all flesh – Gen 6:17</a:t>
            </a:r>
          </a:p>
          <a:p>
            <a:pPr algn="just"/>
            <a:endParaRPr lang="en-GB" altLang="en-US" sz="2800" dirty="0">
              <a:effectLst>
                <a:outerShdw blurRad="38100" dist="38100" dir="2700000" algn="tl">
                  <a:srgbClr val="000000"/>
                </a:outerShdw>
              </a:effectLst>
            </a:endParaRPr>
          </a:p>
          <a:p>
            <a:pPr algn="just"/>
            <a:r>
              <a:rPr lang="en-AU" altLang="en-US" sz="2400" dirty="0">
                <a:effectLst>
                  <a:outerShdw blurRad="38100" dist="38100" dir="2700000" algn="tl">
                    <a:srgbClr val="000000"/>
                  </a:outerShdw>
                </a:effectLst>
              </a:rPr>
              <a:t>Using </a:t>
            </a:r>
            <a:r>
              <a:rPr lang="en-AU" altLang="en-US" sz="2400" dirty="0" err="1">
                <a:effectLst>
                  <a:outerShdw blurRad="38100" dist="38100" dir="2700000" algn="tl">
                    <a:srgbClr val="000000"/>
                  </a:outerShdw>
                </a:effectLst>
              </a:rPr>
              <a:t>Hiph’il</a:t>
            </a:r>
            <a:r>
              <a:rPr lang="en-AU" altLang="en-US" sz="2400" dirty="0">
                <a:effectLst>
                  <a:outerShdw blurRad="38100" dist="38100" dir="2700000" algn="tl">
                    <a:srgbClr val="000000"/>
                  </a:outerShdw>
                </a:effectLst>
              </a:rPr>
              <a:t> in a permissive context aligns Isa 54:9 and Gen 6:17 </a:t>
            </a:r>
          </a:p>
        </p:txBody>
      </p:sp>
    </p:spTree>
    <p:extLst>
      <p:ext uri="{BB962C8B-B14F-4D97-AF65-F5344CB8AC3E}">
        <p14:creationId xmlns:p14="http://schemas.microsoft.com/office/powerpoint/2010/main" val="275765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BF063-E7AD-83DB-A444-A11A9736272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A412BF5-9DA5-9B07-8F65-89944C2186B6}"/>
              </a:ext>
            </a:extLst>
          </p:cNvPr>
          <p:cNvSpPr>
            <a:spLocks noGrp="1" noChangeArrowheads="1"/>
          </p:cNvSpPr>
          <p:nvPr>
            <p:ph type="ctrTitle"/>
          </p:nvPr>
        </p:nvSpPr>
        <p:spPr>
          <a:xfrm>
            <a:off x="915518" y="345943"/>
            <a:ext cx="10538691" cy="713526"/>
          </a:xfrm>
        </p:spPr>
        <p:txBody>
          <a:bodyPr>
            <a:normAutofit fontScale="90000"/>
          </a:bodyPr>
          <a:lstStyle/>
          <a:p>
            <a:pPr algn="just">
              <a:spcAft>
                <a:spcPts val="1200"/>
              </a:spcAft>
            </a:pPr>
            <a:r>
              <a:rPr lang="en-GB" altLang="en-US" sz="3200" dirty="0">
                <a:effectLst>
                  <a:outerShdw blurRad="38100" dist="38100" dir="2700000" algn="tl">
                    <a:srgbClr val="000000"/>
                  </a:outerShdw>
                </a:effectLst>
              </a:rPr>
              <a:t>What context should we apply to the text?</a:t>
            </a:r>
          </a:p>
        </p:txBody>
      </p:sp>
      <p:sp>
        <p:nvSpPr>
          <p:cNvPr id="11267" name="Text Box 3">
            <a:extLst>
              <a:ext uri="{FF2B5EF4-FFF2-40B4-BE49-F238E27FC236}">
                <a16:creationId xmlns:a16="http://schemas.microsoft.com/office/drawing/2014/main" id="{7D4CCDEF-95C0-42D6-5F94-FF56BD923319}"/>
              </a:ext>
            </a:extLst>
          </p:cNvPr>
          <p:cNvSpPr txBox="1">
            <a:spLocks noChangeArrowheads="1"/>
          </p:cNvSpPr>
          <p:nvPr/>
        </p:nvSpPr>
        <p:spPr bwMode="auto">
          <a:xfrm>
            <a:off x="729673" y="1584611"/>
            <a:ext cx="10724536"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800" dirty="0">
                <a:effectLst>
                  <a:outerShdw blurRad="38100" dist="38100" dir="2700000" algn="tl">
                    <a:srgbClr val="000000"/>
                  </a:outerShdw>
                </a:effectLst>
              </a:rPr>
              <a:t>John 14:9  Jesus replied, "Have I been with you all this time, Philip, and yet you still don't know who I am? </a:t>
            </a:r>
            <a:r>
              <a:rPr lang="en-GB" altLang="en-US" sz="2800" dirty="0">
                <a:solidFill>
                  <a:srgbClr val="92D050"/>
                </a:solidFill>
                <a:effectLst>
                  <a:outerShdw blurRad="38100" dist="38100" dir="2700000" algn="tl">
                    <a:srgbClr val="000000"/>
                  </a:outerShdw>
                </a:effectLst>
              </a:rPr>
              <a:t>Anyone who has seen Me has seen the Father!</a:t>
            </a:r>
            <a:r>
              <a:rPr lang="en-GB" altLang="en-US" sz="2800" dirty="0">
                <a:effectLst>
                  <a:outerShdw blurRad="38100" dist="38100" dir="2700000" algn="tl">
                    <a:srgbClr val="000000"/>
                  </a:outerShdw>
                </a:effectLst>
              </a:rPr>
              <a:t> So why are you asking Me to show Him to you? </a:t>
            </a:r>
          </a:p>
          <a:p>
            <a:pPr algn="just">
              <a:spcAft>
                <a:spcPts val="1200"/>
              </a:spcAft>
            </a:pPr>
            <a:r>
              <a:rPr lang="en-GB" altLang="en-US" sz="2800" dirty="0">
                <a:effectLst>
                  <a:outerShdw blurRad="38100" dist="38100" dir="2700000" algn="tl">
                    <a:srgbClr val="000000"/>
                  </a:outerShdw>
                </a:effectLst>
              </a:rPr>
              <a:t>2 Cor 3:14  But their minds were blinded: </a:t>
            </a:r>
            <a:r>
              <a:rPr lang="en-GB" altLang="en-US" sz="2800" dirty="0">
                <a:solidFill>
                  <a:srgbClr val="92D050"/>
                </a:solidFill>
                <a:effectLst>
                  <a:outerShdw blurRad="38100" dist="38100" dir="2700000" algn="tl">
                    <a:srgbClr val="000000"/>
                  </a:outerShdw>
                </a:effectLst>
              </a:rPr>
              <a:t>for until this day </a:t>
            </a:r>
            <a:r>
              <a:rPr lang="en-GB" altLang="en-US" sz="2800" dirty="0" err="1">
                <a:solidFill>
                  <a:srgbClr val="92D050"/>
                </a:solidFill>
                <a:effectLst>
                  <a:outerShdw blurRad="38100" dist="38100" dir="2700000" algn="tl">
                    <a:srgbClr val="000000"/>
                  </a:outerShdw>
                </a:effectLst>
              </a:rPr>
              <a:t>remaineth</a:t>
            </a:r>
            <a:r>
              <a:rPr lang="en-GB" altLang="en-US" sz="2800" dirty="0">
                <a:solidFill>
                  <a:srgbClr val="92D050"/>
                </a:solidFill>
                <a:effectLst>
                  <a:outerShdw blurRad="38100" dist="38100" dir="2700000" algn="tl">
                    <a:srgbClr val="000000"/>
                  </a:outerShdw>
                </a:effectLst>
              </a:rPr>
              <a:t> the same vail untaken away in the reading of the old testament; which vail is done away in Christ</a:t>
            </a:r>
            <a:r>
              <a:rPr lang="en-GB" altLang="en-US" sz="2800" dirty="0">
                <a:effectLst>
                  <a:outerShdw blurRad="38100" dist="38100" dir="2700000" algn="tl">
                    <a:srgbClr val="000000"/>
                  </a:outerShdw>
                </a:effectLst>
              </a:rPr>
              <a:t>. </a:t>
            </a:r>
          </a:p>
        </p:txBody>
      </p:sp>
    </p:spTree>
    <p:extLst>
      <p:ext uri="{BB962C8B-B14F-4D97-AF65-F5344CB8AC3E}">
        <p14:creationId xmlns:p14="http://schemas.microsoft.com/office/powerpoint/2010/main" val="1223629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CF7D9-9FAF-D3D7-51E3-F34B08CFE46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09245E8-2363-E294-66AD-D2653F19E46F}"/>
              </a:ext>
            </a:extLst>
          </p:cNvPr>
          <p:cNvSpPr>
            <a:spLocks noGrp="1" noChangeArrowheads="1"/>
          </p:cNvSpPr>
          <p:nvPr>
            <p:ph type="ctrTitle"/>
          </p:nvPr>
        </p:nvSpPr>
        <p:spPr>
          <a:xfrm>
            <a:off x="915518" y="345943"/>
            <a:ext cx="10538691" cy="713526"/>
          </a:xfrm>
        </p:spPr>
        <p:txBody>
          <a:bodyPr>
            <a:normAutofit/>
          </a:bodyPr>
          <a:lstStyle/>
          <a:p>
            <a:pPr>
              <a:spcAft>
                <a:spcPts val="1200"/>
              </a:spcAft>
            </a:pPr>
            <a:r>
              <a:rPr lang="en-GB" altLang="en-US" sz="3200" dirty="0">
                <a:effectLst>
                  <a:outerShdw blurRad="38100" dist="38100" dir="2700000" algn="tl">
                    <a:srgbClr val="000000"/>
                  </a:outerShdw>
                </a:effectLst>
              </a:rPr>
              <a:t>Christ’s Mission</a:t>
            </a:r>
          </a:p>
        </p:txBody>
      </p:sp>
      <p:sp>
        <p:nvSpPr>
          <p:cNvPr id="11267" name="Text Box 3">
            <a:extLst>
              <a:ext uri="{FF2B5EF4-FFF2-40B4-BE49-F238E27FC236}">
                <a16:creationId xmlns:a16="http://schemas.microsoft.com/office/drawing/2014/main" id="{EAB4BBF7-9247-B672-BE17-F7ACD6A23B21}"/>
              </a:ext>
            </a:extLst>
          </p:cNvPr>
          <p:cNvSpPr txBox="1">
            <a:spLocks noChangeArrowheads="1"/>
          </p:cNvSpPr>
          <p:nvPr/>
        </p:nvSpPr>
        <p:spPr bwMode="auto">
          <a:xfrm>
            <a:off x="729673" y="1362003"/>
            <a:ext cx="1072453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Christ exalted the character of God, attributing to him the praise, and giving to him the credit, of </a:t>
            </a:r>
            <a:r>
              <a:rPr lang="en-GB" altLang="en-US" sz="2400" dirty="0">
                <a:solidFill>
                  <a:srgbClr val="92D050"/>
                </a:solidFill>
                <a:effectLst>
                  <a:outerShdw blurRad="38100" dist="38100" dir="2700000" algn="tl">
                    <a:srgbClr val="000000"/>
                  </a:outerShdw>
                </a:effectLst>
              </a:rPr>
              <a:t>the whole purpose of his own mission on earth,—to set men right through the revelation of God. </a:t>
            </a:r>
            <a:r>
              <a:rPr lang="en-GB" altLang="en-US" sz="2400" dirty="0">
                <a:effectLst>
                  <a:outerShdw blurRad="38100" dist="38100" dir="2700000" algn="tl">
                    <a:srgbClr val="000000"/>
                  </a:outerShdw>
                </a:effectLst>
              </a:rPr>
              <a:t>In Christ was arrayed before men the paternal grace and the matchless perfections of the Father. In his prayer just before his crucifixion, he declared, “I have manifested thy name.” “I have glorified thee on the earth; I have finished the work which thou </a:t>
            </a:r>
            <a:r>
              <a:rPr lang="en-GB" altLang="en-US" sz="2400" dirty="0" err="1">
                <a:effectLst>
                  <a:outerShdw blurRad="38100" dist="38100" dir="2700000" algn="tl">
                    <a:srgbClr val="000000"/>
                  </a:outerShdw>
                </a:effectLst>
              </a:rPr>
              <a:t>gavest</a:t>
            </a:r>
            <a:r>
              <a:rPr lang="en-GB" altLang="en-US" sz="2400" dirty="0">
                <a:effectLst>
                  <a:outerShdw blurRad="38100" dist="38100" dir="2700000" algn="tl">
                    <a:srgbClr val="000000"/>
                  </a:outerShdw>
                </a:effectLst>
              </a:rPr>
              <a:t> me to do.” </a:t>
            </a:r>
            <a:r>
              <a:rPr lang="en-GB" altLang="en-US" sz="2400" dirty="0">
                <a:solidFill>
                  <a:srgbClr val="92D050"/>
                </a:solidFill>
                <a:effectLst>
                  <a:outerShdw blurRad="38100" dist="38100" dir="2700000" algn="tl">
                    <a:srgbClr val="000000"/>
                  </a:outerShdw>
                </a:effectLst>
              </a:rPr>
              <a:t>When the object of his mission was attained,—the revelation of God to the world,—the Son of God announced that his work was accomplished, and that the character of the Father was made manifest to men.</a:t>
            </a:r>
            <a:r>
              <a:rPr lang="en-GB" altLang="en-US" sz="2400" dirty="0">
                <a:effectLst>
                  <a:outerShdw blurRad="38100" dist="38100" dir="2700000" algn="tl">
                    <a:srgbClr val="000000"/>
                  </a:outerShdw>
                </a:effectLst>
              </a:rPr>
              <a:t> {ST January 20, 1890, par. 9}</a:t>
            </a:r>
          </a:p>
        </p:txBody>
      </p:sp>
    </p:spTree>
    <p:extLst>
      <p:ext uri="{BB962C8B-B14F-4D97-AF65-F5344CB8AC3E}">
        <p14:creationId xmlns:p14="http://schemas.microsoft.com/office/powerpoint/2010/main" val="198874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789D6-EB95-156F-C6D5-0E8BED79446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BF53EBF-D178-2EB6-7797-1C8D3CBB5237}"/>
              </a:ext>
            </a:extLst>
          </p:cNvPr>
          <p:cNvSpPr>
            <a:spLocks noGrp="1" noChangeArrowheads="1"/>
          </p:cNvSpPr>
          <p:nvPr>
            <p:ph type="ctrTitle"/>
          </p:nvPr>
        </p:nvSpPr>
        <p:spPr>
          <a:xfrm>
            <a:off x="915518" y="345943"/>
            <a:ext cx="10538691" cy="713526"/>
          </a:xfrm>
        </p:spPr>
        <p:txBody>
          <a:bodyPr>
            <a:normAutofit/>
          </a:bodyPr>
          <a:lstStyle/>
          <a:p>
            <a:pPr>
              <a:spcAft>
                <a:spcPts val="1200"/>
              </a:spcAft>
            </a:pPr>
            <a:r>
              <a:rPr lang="en-GB" altLang="en-US" sz="3200" dirty="0">
                <a:effectLst>
                  <a:outerShdw blurRad="38100" dist="38100" dir="2700000" algn="tl">
                    <a:srgbClr val="000000"/>
                  </a:outerShdw>
                </a:effectLst>
              </a:rPr>
              <a:t>Does God Use Force?</a:t>
            </a:r>
          </a:p>
        </p:txBody>
      </p:sp>
      <p:sp>
        <p:nvSpPr>
          <p:cNvPr id="11267" name="Text Box 3">
            <a:extLst>
              <a:ext uri="{FF2B5EF4-FFF2-40B4-BE49-F238E27FC236}">
                <a16:creationId xmlns:a16="http://schemas.microsoft.com/office/drawing/2014/main" id="{CB5689D5-26C1-282A-F020-91040A6AF63F}"/>
              </a:ext>
            </a:extLst>
          </p:cNvPr>
          <p:cNvSpPr txBox="1">
            <a:spLocks noChangeArrowheads="1"/>
          </p:cNvSpPr>
          <p:nvPr/>
        </p:nvSpPr>
        <p:spPr bwMode="auto">
          <a:xfrm>
            <a:off x="733732" y="1483011"/>
            <a:ext cx="10724536"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800" dirty="0">
                <a:solidFill>
                  <a:srgbClr val="92D050"/>
                </a:solidFill>
                <a:effectLst>
                  <a:outerShdw blurRad="38100" dist="38100" dir="2700000" algn="tl">
                    <a:srgbClr val="000000"/>
                  </a:outerShdw>
                </a:effectLst>
              </a:rPr>
              <a:t>The exercise of force is contrary to the principles of God’s government; </a:t>
            </a:r>
            <a:r>
              <a:rPr lang="en-GB" altLang="en-US" sz="2800" dirty="0">
                <a:effectLst>
                  <a:outerShdw blurRad="38100" dist="38100" dir="2700000" algn="tl">
                    <a:srgbClr val="000000"/>
                  </a:outerShdw>
                </a:effectLst>
              </a:rPr>
              <a:t>He desires only the service of love; and love cannot be commanded; it cannot be won by force or authority. Only by love is love awakened. To know God is to love Him; His character must be manifested in contrast to the character of Satan. DA 22.1</a:t>
            </a:r>
          </a:p>
          <a:p>
            <a:pPr algn="just">
              <a:spcAft>
                <a:spcPts val="1200"/>
              </a:spcAft>
            </a:pPr>
            <a:endParaRPr lang="en-GB" altLang="en-US" sz="2800" dirty="0">
              <a:effectLst>
                <a:outerShdw blurRad="38100" dist="38100" dir="2700000" algn="tl">
                  <a:srgbClr val="000000"/>
                </a:outerShdw>
              </a:effectLst>
            </a:endParaRPr>
          </a:p>
        </p:txBody>
      </p:sp>
    </p:spTree>
    <p:extLst>
      <p:ext uri="{BB962C8B-B14F-4D97-AF65-F5344CB8AC3E}">
        <p14:creationId xmlns:p14="http://schemas.microsoft.com/office/powerpoint/2010/main" val="2480226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CD752-3E33-7EDD-ED23-DC03F9A8233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624A681-4E18-FC41-BEFB-71B21BAF0BAC}"/>
              </a:ext>
            </a:extLst>
          </p:cNvPr>
          <p:cNvSpPr>
            <a:spLocks noGrp="1" noChangeArrowheads="1"/>
          </p:cNvSpPr>
          <p:nvPr>
            <p:ph type="ctrTitle"/>
          </p:nvPr>
        </p:nvSpPr>
        <p:spPr>
          <a:xfrm>
            <a:off x="915518" y="345943"/>
            <a:ext cx="10538691" cy="713526"/>
          </a:xfrm>
        </p:spPr>
        <p:txBody>
          <a:bodyPr>
            <a:normAutofit/>
          </a:bodyPr>
          <a:lstStyle/>
          <a:p>
            <a:pPr>
              <a:spcAft>
                <a:spcPts val="1200"/>
              </a:spcAft>
            </a:pPr>
            <a:r>
              <a:rPr lang="en-GB" altLang="en-US" sz="3200" dirty="0">
                <a:effectLst>
                  <a:outerShdw blurRad="38100" dist="38100" dir="2700000" algn="tl">
                    <a:srgbClr val="000000"/>
                  </a:outerShdw>
                </a:effectLst>
              </a:rPr>
              <a:t>Does God Use Force?</a:t>
            </a:r>
          </a:p>
        </p:txBody>
      </p:sp>
      <p:sp>
        <p:nvSpPr>
          <p:cNvPr id="11267" name="Text Box 3">
            <a:extLst>
              <a:ext uri="{FF2B5EF4-FFF2-40B4-BE49-F238E27FC236}">
                <a16:creationId xmlns:a16="http://schemas.microsoft.com/office/drawing/2014/main" id="{2C5265C1-4C83-52DD-E9B8-04FE2297AFB5}"/>
              </a:ext>
            </a:extLst>
          </p:cNvPr>
          <p:cNvSpPr txBox="1">
            <a:spLocks noChangeArrowheads="1"/>
          </p:cNvSpPr>
          <p:nvPr/>
        </p:nvSpPr>
        <p:spPr bwMode="auto">
          <a:xfrm>
            <a:off x="729673" y="1382286"/>
            <a:ext cx="1072453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600" dirty="0">
                <a:effectLst>
                  <a:outerShdw blurRad="38100" dist="38100" dir="2700000" algn="tl">
                    <a:srgbClr val="000000"/>
                  </a:outerShdw>
                </a:effectLst>
              </a:rPr>
              <a:t>Trial and persecution will come to all who, in obedience to the Word of God, refuse to worship this false sabbath. </a:t>
            </a:r>
            <a:r>
              <a:rPr lang="en-GB" altLang="en-US" sz="2600" dirty="0">
                <a:solidFill>
                  <a:srgbClr val="92D050"/>
                </a:solidFill>
                <a:effectLst>
                  <a:outerShdw blurRad="38100" dist="38100" dir="2700000" algn="tl">
                    <a:srgbClr val="000000"/>
                  </a:outerShdw>
                </a:effectLst>
              </a:rPr>
              <a:t>Force is the last resort of every false religion.</a:t>
            </a:r>
            <a:r>
              <a:rPr lang="en-GB" altLang="en-US" sz="2600" dirty="0">
                <a:effectLst>
                  <a:outerShdw blurRad="38100" dist="38100" dir="2700000" algn="tl">
                    <a:srgbClr val="000000"/>
                  </a:outerShdw>
                </a:effectLst>
              </a:rPr>
              <a:t> </a:t>
            </a:r>
            <a:r>
              <a:rPr lang="en-GB" altLang="en-US" sz="2600" dirty="0">
                <a:solidFill>
                  <a:srgbClr val="92D050"/>
                </a:solidFill>
                <a:effectLst>
                  <a:outerShdw blurRad="38100" dist="38100" dir="2700000" algn="tl">
                    <a:srgbClr val="000000"/>
                  </a:outerShdw>
                </a:effectLst>
              </a:rPr>
              <a:t>At first it tries attraction, as the king of Babylon tried the power of music and outward show. If these attractions, invented by men inspired by Satan, failed to make men worship the image, the hungry flames of the furnace were ready to consume them. </a:t>
            </a:r>
            <a:r>
              <a:rPr lang="en-GB" altLang="en-US" sz="2600" dirty="0">
                <a:effectLst>
                  <a:outerShdw blurRad="38100" dist="38100" dir="2700000" algn="tl">
                    <a:srgbClr val="000000"/>
                  </a:outerShdw>
                </a:effectLst>
              </a:rPr>
              <a:t>So it will be now. The papacy has exercised her power to compel men to obey her, and she will continue to do so. We need the same spirit that was manifested by God’s servants in the conflict with paganism </a:t>
            </a:r>
            <a:br>
              <a:rPr lang="en-GB" altLang="en-US" sz="2600" dirty="0">
                <a:effectLst>
                  <a:outerShdw blurRad="38100" dist="38100" dir="2700000" algn="tl">
                    <a:srgbClr val="000000"/>
                  </a:outerShdw>
                </a:effectLst>
              </a:rPr>
            </a:br>
            <a:r>
              <a:rPr lang="en-GB" altLang="en-US" sz="2600" dirty="0">
                <a:effectLst>
                  <a:outerShdw blurRad="38100" dist="38100" dir="2700000" algn="tl">
                    <a:srgbClr val="000000"/>
                  </a:outerShdw>
                </a:effectLst>
              </a:rPr>
              <a:t>( The Signs of the Times, May 6, 1897). { 7BC 976.9 } </a:t>
            </a:r>
          </a:p>
        </p:txBody>
      </p:sp>
    </p:spTree>
    <p:extLst>
      <p:ext uri="{BB962C8B-B14F-4D97-AF65-F5344CB8AC3E}">
        <p14:creationId xmlns:p14="http://schemas.microsoft.com/office/powerpoint/2010/main" val="3187871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5254C-EB4D-DC12-86B1-0A3468F04FD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9FEB087-B21F-226B-C4EB-207D93550268}"/>
              </a:ext>
            </a:extLst>
          </p:cNvPr>
          <p:cNvSpPr>
            <a:spLocks noGrp="1" noChangeArrowheads="1"/>
          </p:cNvSpPr>
          <p:nvPr>
            <p:ph type="ctrTitle"/>
          </p:nvPr>
        </p:nvSpPr>
        <p:spPr>
          <a:xfrm>
            <a:off x="915518" y="345943"/>
            <a:ext cx="10538691" cy="713526"/>
          </a:xfrm>
        </p:spPr>
        <p:txBody>
          <a:bodyPr>
            <a:normAutofit/>
          </a:bodyPr>
          <a:lstStyle/>
          <a:p>
            <a:pPr>
              <a:spcAft>
                <a:spcPts val="1200"/>
              </a:spcAft>
            </a:pPr>
            <a:r>
              <a:rPr lang="en-GB" altLang="en-US" sz="3200" dirty="0">
                <a:effectLst>
                  <a:outerShdw blurRad="38100" dist="38100" dir="2700000" algn="tl">
                    <a:srgbClr val="000000"/>
                  </a:outerShdw>
                </a:effectLst>
              </a:rPr>
              <a:t>Does Christianity Teach Force?</a:t>
            </a:r>
          </a:p>
        </p:txBody>
      </p:sp>
      <p:sp>
        <p:nvSpPr>
          <p:cNvPr id="11267" name="Text Box 3">
            <a:extLst>
              <a:ext uri="{FF2B5EF4-FFF2-40B4-BE49-F238E27FC236}">
                <a16:creationId xmlns:a16="http://schemas.microsoft.com/office/drawing/2014/main" id="{A20FDA62-F266-10E8-D439-FCE5A56A3C31}"/>
              </a:ext>
            </a:extLst>
          </p:cNvPr>
          <p:cNvSpPr txBox="1">
            <a:spLocks noChangeArrowheads="1"/>
          </p:cNvSpPr>
          <p:nvPr/>
        </p:nvSpPr>
        <p:spPr bwMode="auto">
          <a:xfrm>
            <a:off x="729673" y="1236268"/>
            <a:ext cx="1072453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lgn="just">
              <a:spcAft>
                <a:spcPts val="1200"/>
              </a:spcAft>
              <a:buAutoNum type="arabicPeriod"/>
            </a:pPr>
            <a:r>
              <a:rPr lang="en-GB" altLang="en-US" sz="2800" dirty="0">
                <a:effectLst>
                  <a:outerShdw blurRad="38100" dist="38100" dir="2700000" algn="tl">
                    <a:srgbClr val="000000"/>
                  </a:outerShdw>
                </a:effectLst>
              </a:rPr>
              <a:t>Attraction – Come to Jesus. He loves you and forgives you of your sins!</a:t>
            </a:r>
          </a:p>
          <a:p>
            <a:pPr marL="514350" indent="-514350" algn="just">
              <a:spcAft>
                <a:spcPts val="1200"/>
              </a:spcAft>
              <a:buAutoNum type="arabicPeriod"/>
            </a:pPr>
            <a:r>
              <a:rPr lang="en-GB" altLang="en-US" sz="2800" dirty="0">
                <a:effectLst>
                  <a:outerShdw blurRad="38100" dist="38100" dir="2700000" algn="tl">
                    <a:srgbClr val="000000"/>
                  </a:outerShdw>
                </a:effectLst>
              </a:rPr>
              <a:t>Force – If you don’t surrender your life to God, He will burn you in the flames of Hell.</a:t>
            </a:r>
          </a:p>
          <a:p>
            <a:pPr marL="514350" indent="-514350" algn="just">
              <a:spcAft>
                <a:spcPts val="1200"/>
              </a:spcAft>
              <a:buAutoNum type="arabicPeriod"/>
            </a:pPr>
            <a:endParaRPr lang="en-GB" altLang="en-US" sz="2800" dirty="0">
              <a:effectLst>
                <a:outerShdw blurRad="38100" dist="38100" dir="2700000" algn="tl">
                  <a:srgbClr val="000000"/>
                </a:outerShdw>
              </a:effectLst>
            </a:endParaRPr>
          </a:p>
          <a:p>
            <a:pPr algn="just">
              <a:spcAft>
                <a:spcPts val="1200"/>
              </a:spcAft>
            </a:pPr>
            <a:r>
              <a:rPr lang="en-GB" altLang="en-US" sz="2800" dirty="0">
                <a:effectLst>
                  <a:outerShdw blurRad="38100" dist="38100" dir="2700000" algn="tl">
                    <a:srgbClr val="000000"/>
                  </a:outerShdw>
                </a:effectLst>
              </a:rPr>
              <a:t>What religion is this? True or false.</a:t>
            </a:r>
          </a:p>
        </p:txBody>
      </p:sp>
    </p:spTree>
    <p:extLst>
      <p:ext uri="{BB962C8B-B14F-4D97-AF65-F5344CB8AC3E}">
        <p14:creationId xmlns:p14="http://schemas.microsoft.com/office/powerpoint/2010/main" val="1930275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A1DE0-56C4-8D53-A3FB-F8E810843E0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76AECF0-5EDC-CB65-1551-0307705F9CA9}"/>
              </a:ext>
            </a:extLst>
          </p:cNvPr>
          <p:cNvSpPr>
            <a:spLocks noGrp="1" noChangeArrowheads="1"/>
          </p:cNvSpPr>
          <p:nvPr>
            <p:ph type="ctrTitle"/>
          </p:nvPr>
        </p:nvSpPr>
        <p:spPr>
          <a:xfrm>
            <a:off x="915518" y="345943"/>
            <a:ext cx="10538691" cy="713526"/>
          </a:xfrm>
        </p:spPr>
        <p:txBody>
          <a:bodyPr>
            <a:normAutofit/>
          </a:bodyPr>
          <a:lstStyle/>
          <a:p>
            <a:pPr>
              <a:spcAft>
                <a:spcPts val="1200"/>
              </a:spcAft>
            </a:pPr>
            <a:r>
              <a:rPr lang="en-GB" altLang="en-US" sz="3200" dirty="0">
                <a:effectLst>
                  <a:outerShdw blurRad="38100" dist="38100" dir="2700000" algn="tl">
                    <a:srgbClr val="000000"/>
                  </a:outerShdw>
                </a:effectLst>
              </a:rPr>
              <a:t>Who Wants to Destroy Every Human?</a:t>
            </a:r>
          </a:p>
        </p:txBody>
      </p:sp>
      <p:sp>
        <p:nvSpPr>
          <p:cNvPr id="11267" name="Text Box 3">
            <a:extLst>
              <a:ext uri="{FF2B5EF4-FFF2-40B4-BE49-F238E27FC236}">
                <a16:creationId xmlns:a16="http://schemas.microsoft.com/office/drawing/2014/main" id="{89B54D60-0A70-0840-BAE1-3B90A625262F}"/>
              </a:ext>
            </a:extLst>
          </p:cNvPr>
          <p:cNvSpPr txBox="1">
            <a:spLocks noChangeArrowheads="1"/>
          </p:cNvSpPr>
          <p:nvPr/>
        </p:nvSpPr>
        <p:spPr bwMode="auto">
          <a:xfrm>
            <a:off x="729673" y="1236268"/>
            <a:ext cx="1072453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800" dirty="0">
                <a:effectLst>
                  <a:outerShdw blurRad="38100" dist="38100" dir="2700000" algn="tl">
                    <a:srgbClr val="000000"/>
                  </a:outerShdw>
                </a:effectLst>
              </a:rPr>
              <a:t>Thus </a:t>
            </a:r>
            <a:r>
              <a:rPr lang="en-GB" altLang="en-US" sz="2800" dirty="0">
                <a:solidFill>
                  <a:srgbClr val="92D050"/>
                </a:solidFill>
                <a:effectLst>
                  <a:outerShdw blurRad="38100" dist="38100" dir="2700000" algn="tl">
                    <a:srgbClr val="000000"/>
                  </a:outerShdw>
                </a:effectLst>
              </a:rPr>
              <a:t>the archfiend clothes with his own attributes the Creator and Benefactor of mankind. </a:t>
            </a:r>
            <a:r>
              <a:rPr lang="en-GB" altLang="en-US" sz="2800" dirty="0">
                <a:effectLst>
                  <a:outerShdw blurRad="38100" dist="38100" dir="2700000" algn="tl">
                    <a:srgbClr val="000000"/>
                  </a:outerShdw>
                </a:effectLst>
              </a:rPr>
              <a:t>Cruelty is satanic. God is love; and all that He created was pure, holy, and lovely, until sin was brought in by the first great rebel. Satan himself is the enemy who tempts man to sin, and then destroys him if he can; and when he has made sure of his victim, then he exults in the ruin he has wrought. </a:t>
            </a:r>
            <a:r>
              <a:rPr lang="en-GB" altLang="en-US" sz="2800" dirty="0">
                <a:solidFill>
                  <a:srgbClr val="92D050"/>
                </a:solidFill>
                <a:effectLst>
                  <a:outerShdw blurRad="38100" dist="38100" dir="2700000" algn="tl">
                    <a:srgbClr val="000000"/>
                  </a:outerShdw>
                </a:effectLst>
              </a:rPr>
              <a:t>If permitted, he would sweep the entire race into his net. Were it not for the interposition of divine power, not one son or daughter of Adam would escape. </a:t>
            </a:r>
            <a:r>
              <a:rPr lang="en-GB" altLang="en-US" sz="2800" dirty="0">
                <a:effectLst>
                  <a:outerShdw blurRad="38100" dist="38100" dir="2700000" algn="tl">
                    <a:srgbClr val="000000"/>
                  </a:outerShdw>
                </a:effectLst>
              </a:rPr>
              <a:t>{ GC 534.2} </a:t>
            </a:r>
          </a:p>
        </p:txBody>
      </p:sp>
    </p:spTree>
    <p:extLst>
      <p:ext uri="{BB962C8B-B14F-4D97-AF65-F5344CB8AC3E}">
        <p14:creationId xmlns:p14="http://schemas.microsoft.com/office/powerpoint/2010/main" val="592158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40248-2308-FE7B-BC66-8554B2628AA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95BD54F-1272-40DD-32EB-7A72EED686E0}"/>
              </a:ext>
            </a:extLst>
          </p:cNvPr>
          <p:cNvSpPr>
            <a:spLocks noGrp="1" noChangeArrowheads="1"/>
          </p:cNvSpPr>
          <p:nvPr>
            <p:ph type="ctrTitle"/>
          </p:nvPr>
        </p:nvSpPr>
        <p:spPr>
          <a:xfrm>
            <a:off x="915518" y="345943"/>
            <a:ext cx="10538691" cy="713526"/>
          </a:xfrm>
        </p:spPr>
        <p:txBody>
          <a:bodyPr>
            <a:normAutofit/>
          </a:bodyPr>
          <a:lstStyle/>
          <a:p>
            <a:pPr>
              <a:spcAft>
                <a:spcPts val="1200"/>
              </a:spcAft>
            </a:pPr>
            <a:r>
              <a:rPr lang="en-GB" altLang="en-US" sz="3200" dirty="0">
                <a:effectLst>
                  <a:outerShdw blurRad="38100" dist="38100" dir="2700000" algn="tl">
                    <a:srgbClr val="000000"/>
                  </a:outerShdw>
                </a:effectLst>
              </a:rPr>
              <a:t>God’s Judgments</a:t>
            </a:r>
          </a:p>
        </p:txBody>
      </p:sp>
      <p:sp>
        <p:nvSpPr>
          <p:cNvPr id="11267" name="Text Box 3">
            <a:extLst>
              <a:ext uri="{FF2B5EF4-FFF2-40B4-BE49-F238E27FC236}">
                <a16:creationId xmlns:a16="http://schemas.microsoft.com/office/drawing/2014/main" id="{11F46AA1-BDE9-BEFE-E585-468F0B29D6FD}"/>
              </a:ext>
            </a:extLst>
          </p:cNvPr>
          <p:cNvSpPr txBox="1">
            <a:spLocks noChangeArrowheads="1"/>
          </p:cNvSpPr>
          <p:nvPr/>
        </p:nvSpPr>
        <p:spPr bwMode="auto">
          <a:xfrm>
            <a:off x="733732" y="1366897"/>
            <a:ext cx="1072453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800" dirty="0">
                <a:solidFill>
                  <a:srgbClr val="92D050"/>
                </a:solidFill>
                <a:effectLst>
                  <a:outerShdw blurRad="38100" dist="38100" dir="2700000" algn="tl">
                    <a:srgbClr val="000000"/>
                  </a:outerShdw>
                </a:effectLst>
              </a:rPr>
              <a:t>I was shown that the judgments of God would not come directly out from the Lord upon them</a:t>
            </a:r>
            <a:r>
              <a:rPr lang="en-GB" altLang="en-US" sz="2800" dirty="0">
                <a:effectLst>
                  <a:outerShdw blurRad="38100" dist="38100" dir="2700000" algn="tl">
                    <a:srgbClr val="000000"/>
                  </a:outerShdw>
                </a:effectLst>
              </a:rPr>
              <a:t>, but in this way: They place themselves beyond His protection. He warns, corrects, reproves, and points out the only path of safety; then if those who have been the objects of His special care will follow their own course independent of the Spirit of God, after repeated warnings</a:t>
            </a:r>
            <a:r>
              <a:rPr lang="en-GB" altLang="en-US" sz="2800" u="sng" dirty="0">
                <a:effectLst>
                  <a:outerShdw blurRad="38100" dist="38100" dir="2700000" algn="tl">
                    <a:srgbClr val="000000"/>
                  </a:outerShdw>
                </a:effectLst>
              </a:rPr>
              <a:t>, </a:t>
            </a:r>
            <a:r>
              <a:rPr lang="en-GB" altLang="en-US" sz="2800" u="sng" dirty="0">
                <a:solidFill>
                  <a:srgbClr val="92D050"/>
                </a:solidFill>
                <a:effectLst>
                  <a:outerShdw blurRad="38100" dist="38100" dir="2700000" algn="tl">
                    <a:srgbClr val="000000"/>
                  </a:outerShdw>
                </a:effectLst>
              </a:rPr>
              <a:t>if they choose their own way</a:t>
            </a:r>
            <a:r>
              <a:rPr lang="en-GB" altLang="en-US" sz="2800" dirty="0">
                <a:solidFill>
                  <a:srgbClr val="92D050"/>
                </a:solidFill>
                <a:effectLst>
                  <a:outerShdw blurRad="38100" dist="38100" dir="2700000" algn="tl">
                    <a:srgbClr val="000000"/>
                  </a:outerShdw>
                </a:effectLst>
              </a:rPr>
              <a:t>, then He does not commission His angels to prevent Satan’s decided attacks upon them.  </a:t>
            </a:r>
            <a:r>
              <a:rPr lang="en-GB" altLang="en-US" sz="2800" dirty="0">
                <a:effectLst>
                  <a:outerShdw blurRad="38100" dist="38100" dir="2700000" algn="tl">
                    <a:srgbClr val="000000"/>
                  </a:outerShdw>
                </a:effectLst>
              </a:rPr>
              <a:t>14MR 3</a:t>
            </a:r>
          </a:p>
        </p:txBody>
      </p:sp>
    </p:spTree>
    <p:extLst>
      <p:ext uri="{BB962C8B-B14F-4D97-AF65-F5344CB8AC3E}">
        <p14:creationId xmlns:p14="http://schemas.microsoft.com/office/powerpoint/2010/main" val="84984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0336C-7754-D561-31C8-3A5217CAB66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609C5B-B013-1F58-8F49-8E0FF661B361}"/>
              </a:ext>
            </a:extLst>
          </p:cNvPr>
          <p:cNvSpPr>
            <a:spLocks noGrp="1" noChangeArrowheads="1"/>
          </p:cNvSpPr>
          <p:nvPr>
            <p:ph type="ctrTitle"/>
          </p:nvPr>
        </p:nvSpPr>
        <p:spPr>
          <a:xfrm>
            <a:off x="998646" y="277091"/>
            <a:ext cx="9844467" cy="535709"/>
          </a:xfrm>
        </p:spPr>
        <p:txBody>
          <a:bodyPr>
            <a:normAutofit/>
          </a:bodyPr>
          <a:lstStyle/>
          <a:p>
            <a:pPr defTabSz="1036638"/>
            <a:r>
              <a:rPr lang="en-US" altLang="en-US" sz="3200" dirty="0"/>
              <a:t>Sodom and Gomorrah</a:t>
            </a:r>
          </a:p>
        </p:txBody>
      </p:sp>
      <p:sp>
        <p:nvSpPr>
          <p:cNvPr id="11267" name="Text Box 3">
            <a:extLst>
              <a:ext uri="{FF2B5EF4-FFF2-40B4-BE49-F238E27FC236}">
                <a16:creationId xmlns:a16="http://schemas.microsoft.com/office/drawing/2014/main" id="{78549B68-DF21-FAEB-2840-E11B90202C20}"/>
              </a:ext>
            </a:extLst>
          </p:cNvPr>
          <p:cNvSpPr txBox="1">
            <a:spLocks noChangeArrowheads="1"/>
          </p:cNvSpPr>
          <p:nvPr/>
        </p:nvSpPr>
        <p:spPr bwMode="auto">
          <a:xfrm>
            <a:off x="1428172" y="3161269"/>
            <a:ext cx="9335653"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Gen 19:14  And Lot went out, and </a:t>
            </a:r>
            <a:r>
              <a:rPr lang="en-GB" altLang="en-US" sz="2400" dirty="0" err="1">
                <a:effectLst>
                  <a:outerShdw blurRad="38100" dist="38100" dir="2700000" algn="tl">
                    <a:srgbClr val="000000"/>
                  </a:outerShdw>
                </a:effectLst>
              </a:rPr>
              <a:t>spake</a:t>
            </a:r>
            <a:r>
              <a:rPr lang="en-GB" altLang="en-US" sz="2400" dirty="0">
                <a:effectLst>
                  <a:outerShdw blurRad="38100" dist="38100" dir="2700000" algn="tl">
                    <a:srgbClr val="000000"/>
                  </a:outerShdw>
                </a:effectLst>
              </a:rPr>
              <a:t> unto his sons in law, which married his daughters, and said, Up, get you out of this place; for the LORD will </a:t>
            </a:r>
            <a:r>
              <a:rPr lang="en-GB" altLang="en-US" sz="2400" dirty="0">
                <a:solidFill>
                  <a:srgbClr val="92D050"/>
                </a:solidFill>
                <a:effectLst>
                  <a:outerShdw blurRad="38100" dist="38100" dir="2700000" algn="tl">
                    <a:srgbClr val="000000"/>
                  </a:outerShdw>
                </a:effectLst>
              </a:rPr>
              <a:t>permit to destroy this city</a:t>
            </a:r>
            <a:r>
              <a:rPr lang="en-GB" altLang="en-US" sz="2400" dirty="0">
                <a:effectLst>
                  <a:outerShdw blurRad="38100" dist="38100" dir="2700000" algn="tl">
                    <a:srgbClr val="000000"/>
                  </a:outerShdw>
                </a:effectLst>
              </a:rPr>
              <a:t>. But he seemed as one that mocked unto his sons in law. </a:t>
            </a:r>
          </a:p>
          <a:p>
            <a:pPr algn="just">
              <a:spcAft>
                <a:spcPts val="1200"/>
              </a:spcAft>
            </a:pPr>
            <a:r>
              <a:rPr lang="en-GB" altLang="en-US" sz="2400" dirty="0">
                <a:effectLst>
                  <a:outerShdw blurRad="38100" dist="38100" dir="2700000" algn="tl">
                    <a:srgbClr val="000000"/>
                  </a:outerShdw>
                </a:effectLst>
              </a:rPr>
              <a:t>Participle = verb to be. future = “about to destroy”</a:t>
            </a:r>
          </a:p>
        </p:txBody>
      </p:sp>
      <p:pic>
        <p:nvPicPr>
          <p:cNvPr id="7" name="Picture 6">
            <a:extLst>
              <a:ext uri="{FF2B5EF4-FFF2-40B4-BE49-F238E27FC236}">
                <a16:creationId xmlns:a16="http://schemas.microsoft.com/office/drawing/2014/main" id="{50F376EE-B122-A0BF-2746-D4A0B3481A91}"/>
              </a:ext>
            </a:extLst>
          </p:cNvPr>
          <p:cNvPicPr>
            <a:picLocks noChangeAspect="1"/>
          </p:cNvPicPr>
          <p:nvPr/>
        </p:nvPicPr>
        <p:blipFill>
          <a:blip r:embed="rId2"/>
          <a:stretch>
            <a:fillRect/>
          </a:stretch>
        </p:blipFill>
        <p:spPr>
          <a:xfrm>
            <a:off x="2061599" y="1021706"/>
            <a:ext cx="8068801" cy="1829055"/>
          </a:xfrm>
          <a:prstGeom prst="rect">
            <a:avLst/>
          </a:prstGeom>
        </p:spPr>
      </p:pic>
    </p:spTree>
    <p:extLst>
      <p:ext uri="{BB962C8B-B14F-4D97-AF65-F5344CB8AC3E}">
        <p14:creationId xmlns:p14="http://schemas.microsoft.com/office/powerpoint/2010/main" val="3077404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4DCB8-B9BD-8FB5-4B7D-88F34549873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10A3A51-4342-DF58-2F22-C20EA4671936}"/>
              </a:ext>
            </a:extLst>
          </p:cNvPr>
          <p:cNvSpPr>
            <a:spLocks noGrp="1" noChangeArrowheads="1"/>
          </p:cNvSpPr>
          <p:nvPr>
            <p:ph type="ctrTitle"/>
          </p:nvPr>
        </p:nvSpPr>
        <p:spPr>
          <a:xfrm>
            <a:off x="998646" y="277091"/>
            <a:ext cx="9844467" cy="535709"/>
          </a:xfrm>
        </p:spPr>
        <p:txBody>
          <a:bodyPr>
            <a:normAutofit/>
          </a:bodyPr>
          <a:lstStyle/>
          <a:p>
            <a:pPr defTabSz="1036638"/>
            <a:r>
              <a:rPr lang="en-US" altLang="en-US" sz="3200" dirty="0"/>
              <a:t>Destruction of First Born</a:t>
            </a:r>
          </a:p>
        </p:txBody>
      </p:sp>
      <p:sp>
        <p:nvSpPr>
          <p:cNvPr id="11267" name="Text Box 3">
            <a:extLst>
              <a:ext uri="{FF2B5EF4-FFF2-40B4-BE49-F238E27FC236}">
                <a16:creationId xmlns:a16="http://schemas.microsoft.com/office/drawing/2014/main" id="{5A844120-813B-DE01-CD7C-696136460042}"/>
              </a:ext>
            </a:extLst>
          </p:cNvPr>
          <p:cNvSpPr txBox="1">
            <a:spLocks noChangeArrowheads="1"/>
          </p:cNvSpPr>
          <p:nvPr/>
        </p:nvSpPr>
        <p:spPr bwMode="auto">
          <a:xfrm>
            <a:off x="1428173" y="3484212"/>
            <a:ext cx="93356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Exo 12:29  And it came to pass, that at midnight the LORD </a:t>
            </a:r>
            <a:r>
              <a:rPr lang="en-GB" altLang="en-US" sz="2400" dirty="0">
                <a:solidFill>
                  <a:srgbClr val="92D050"/>
                </a:solidFill>
                <a:effectLst>
                  <a:outerShdw blurRad="38100" dist="38100" dir="2700000" algn="tl">
                    <a:srgbClr val="000000"/>
                  </a:outerShdw>
                </a:effectLst>
              </a:rPr>
              <a:t>permitted to be smitten</a:t>
            </a:r>
            <a:r>
              <a:rPr lang="en-GB" altLang="en-US" sz="2400" dirty="0">
                <a:effectLst>
                  <a:outerShdw blurRad="38100" dist="38100" dir="2700000" algn="tl">
                    <a:srgbClr val="000000"/>
                  </a:outerShdw>
                </a:effectLst>
              </a:rPr>
              <a:t> all the firstborn in the land of Egypt, from the firstborn of Pharaoh that sat on his throne unto the firstborn of the captive that was in the dungeon; and all the firstborn of cattle.</a:t>
            </a:r>
          </a:p>
        </p:txBody>
      </p:sp>
      <p:pic>
        <p:nvPicPr>
          <p:cNvPr id="3" name="Picture 2">
            <a:extLst>
              <a:ext uri="{FF2B5EF4-FFF2-40B4-BE49-F238E27FC236}">
                <a16:creationId xmlns:a16="http://schemas.microsoft.com/office/drawing/2014/main" id="{F85A681C-D423-D535-BD29-ABBED14C5CB2}"/>
              </a:ext>
            </a:extLst>
          </p:cNvPr>
          <p:cNvPicPr>
            <a:picLocks noChangeAspect="1"/>
          </p:cNvPicPr>
          <p:nvPr/>
        </p:nvPicPr>
        <p:blipFill>
          <a:blip r:embed="rId2"/>
          <a:stretch>
            <a:fillRect/>
          </a:stretch>
        </p:blipFill>
        <p:spPr>
          <a:xfrm>
            <a:off x="1103164" y="974271"/>
            <a:ext cx="10218096" cy="2348469"/>
          </a:xfrm>
          <a:prstGeom prst="rect">
            <a:avLst/>
          </a:prstGeom>
        </p:spPr>
      </p:pic>
    </p:spTree>
    <p:extLst>
      <p:ext uri="{BB962C8B-B14F-4D97-AF65-F5344CB8AC3E}">
        <p14:creationId xmlns:p14="http://schemas.microsoft.com/office/powerpoint/2010/main" val="411171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5CA2F-C570-851D-AD73-F4196E7E2AF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0497892-A00B-47D8-2721-F6E574F4320E}"/>
              </a:ext>
            </a:extLst>
          </p:cNvPr>
          <p:cNvSpPr>
            <a:spLocks noGrp="1" noChangeArrowheads="1"/>
          </p:cNvSpPr>
          <p:nvPr>
            <p:ph type="ctrTitle"/>
          </p:nvPr>
        </p:nvSpPr>
        <p:spPr>
          <a:xfrm>
            <a:off x="1173765" y="671929"/>
            <a:ext cx="9844467" cy="628459"/>
          </a:xfrm>
        </p:spPr>
        <p:txBody>
          <a:bodyPr>
            <a:normAutofit/>
          </a:bodyPr>
          <a:lstStyle/>
          <a:p>
            <a:pPr defTabSz="1036638"/>
            <a:r>
              <a:rPr lang="en-US" altLang="en-US" sz="3200" dirty="0"/>
              <a:t>Mirror Principle</a:t>
            </a:r>
          </a:p>
        </p:txBody>
      </p:sp>
      <p:sp>
        <p:nvSpPr>
          <p:cNvPr id="11267" name="Text Box 3">
            <a:extLst>
              <a:ext uri="{FF2B5EF4-FFF2-40B4-BE49-F238E27FC236}">
                <a16:creationId xmlns:a16="http://schemas.microsoft.com/office/drawing/2014/main" id="{093B2B46-C4A5-CE8C-FFDA-9D0D6317F676}"/>
              </a:ext>
            </a:extLst>
          </p:cNvPr>
          <p:cNvSpPr txBox="1">
            <a:spLocks noChangeArrowheads="1"/>
          </p:cNvSpPr>
          <p:nvPr/>
        </p:nvSpPr>
        <p:spPr bwMode="auto">
          <a:xfrm>
            <a:off x="683492" y="1502172"/>
            <a:ext cx="10519468"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rPr>
              <a:t>This is how the mirror works. Any view of God that suggests something different to what Christ revealed on earth can only be a reflection of our evil natures projected back onto Him. It comes from our sinful mind and its faulty interpretation of the law, rather than the mind of Christ and His perfect living out of the law. Once this inconsistency is discerned, we are invited to dig deeper into Scripture to find the pieces which allow all the verses to harmonise. Mirror Principle 112</a:t>
            </a:r>
            <a:endParaRPr lang="en-GB" altLang="en-US" sz="3200" dirty="0">
              <a:effectLst>
                <a:outerShdw blurRad="38100" dist="38100" dir="2700000" algn="tl">
                  <a:srgbClr val="000000"/>
                </a:outerShdw>
              </a:effectLst>
            </a:endParaRPr>
          </a:p>
          <a:p>
            <a:pPr algn="just"/>
            <a:endParaRPr lang="en-GB" altLang="en-US" sz="3200" dirty="0">
              <a:effectLst>
                <a:outerShdw blurRad="38100" dist="38100" dir="2700000" algn="tl">
                  <a:srgbClr val="000000"/>
                </a:outerShdw>
              </a:effectLst>
            </a:endParaRPr>
          </a:p>
          <a:p>
            <a:pPr algn="just"/>
            <a:r>
              <a:rPr lang="en-GB" altLang="en-US" sz="3200" dirty="0">
                <a:effectLst>
                  <a:outerShdw blurRad="38100" dist="38100" dir="2700000" algn="tl">
                    <a:srgbClr val="000000"/>
                  </a:outerShdw>
                </a:effectLst>
              </a:rPr>
              <a:t> </a:t>
            </a:r>
            <a:endParaRPr lang="en-AU" altLang="en-US" sz="3200" dirty="0">
              <a:effectLst>
                <a:outerShdw blurRad="38100" dist="38100" dir="2700000" algn="tl">
                  <a:srgbClr val="000000"/>
                </a:outerShdw>
              </a:effectLst>
            </a:endParaRPr>
          </a:p>
        </p:txBody>
      </p:sp>
    </p:spTree>
    <p:extLst>
      <p:ext uri="{BB962C8B-B14F-4D97-AF65-F5344CB8AC3E}">
        <p14:creationId xmlns:p14="http://schemas.microsoft.com/office/powerpoint/2010/main" val="285856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C60EF-DE16-8C4B-A0CC-9931280F860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8B2D862-EBE4-B773-3BB2-B2501275480A}"/>
              </a:ext>
            </a:extLst>
          </p:cNvPr>
          <p:cNvSpPr>
            <a:spLocks noGrp="1" noChangeArrowheads="1"/>
          </p:cNvSpPr>
          <p:nvPr>
            <p:ph type="ctrTitle"/>
          </p:nvPr>
        </p:nvSpPr>
        <p:spPr>
          <a:xfrm>
            <a:off x="998646" y="277091"/>
            <a:ext cx="9844467" cy="535709"/>
          </a:xfrm>
        </p:spPr>
        <p:txBody>
          <a:bodyPr>
            <a:normAutofit/>
          </a:bodyPr>
          <a:lstStyle/>
          <a:p>
            <a:pPr defTabSz="1036638"/>
            <a:r>
              <a:rPr lang="en-US" altLang="en-US" sz="3200" dirty="0"/>
              <a:t>Plague from Quail</a:t>
            </a:r>
          </a:p>
        </p:txBody>
      </p:sp>
      <p:sp>
        <p:nvSpPr>
          <p:cNvPr id="11267" name="Text Box 3">
            <a:extLst>
              <a:ext uri="{FF2B5EF4-FFF2-40B4-BE49-F238E27FC236}">
                <a16:creationId xmlns:a16="http://schemas.microsoft.com/office/drawing/2014/main" id="{5653FB54-67D6-9FCA-BFB1-715B82D66EDF}"/>
              </a:ext>
            </a:extLst>
          </p:cNvPr>
          <p:cNvSpPr txBox="1">
            <a:spLocks noChangeArrowheads="1"/>
          </p:cNvSpPr>
          <p:nvPr/>
        </p:nvSpPr>
        <p:spPr bwMode="auto">
          <a:xfrm>
            <a:off x="1428173" y="3484212"/>
            <a:ext cx="93356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Num 11:33  And while the flesh was yet between their teeth, ere it was chewed, </a:t>
            </a:r>
            <a:r>
              <a:rPr lang="en-GB" altLang="en-US" sz="2400" dirty="0">
                <a:solidFill>
                  <a:srgbClr val="92D050"/>
                </a:solidFill>
                <a:effectLst>
                  <a:outerShdw blurRad="38100" dist="38100" dir="2700000" algn="tl">
                    <a:srgbClr val="000000"/>
                  </a:outerShdw>
                </a:effectLst>
              </a:rPr>
              <a:t>the wrath of the LORD was kindled </a:t>
            </a:r>
            <a:r>
              <a:rPr lang="en-GB" altLang="en-US" sz="2400" dirty="0">
                <a:effectLst>
                  <a:outerShdw blurRad="38100" dist="38100" dir="2700000" algn="tl">
                    <a:srgbClr val="000000"/>
                  </a:outerShdw>
                </a:effectLst>
              </a:rPr>
              <a:t>against the people, and the LORD </a:t>
            </a:r>
            <a:r>
              <a:rPr lang="en-GB" altLang="en-US" sz="2400" dirty="0">
                <a:solidFill>
                  <a:srgbClr val="92D050"/>
                </a:solidFill>
                <a:effectLst>
                  <a:outerShdw blurRad="38100" dist="38100" dir="2700000" algn="tl">
                    <a:srgbClr val="000000"/>
                  </a:outerShdw>
                </a:effectLst>
              </a:rPr>
              <a:t>permitted to be smitten </a:t>
            </a:r>
            <a:r>
              <a:rPr lang="en-GB" altLang="en-US" sz="2400" dirty="0">
                <a:effectLst>
                  <a:outerShdw blurRad="38100" dist="38100" dir="2700000" algn="tl">
                    <a:srgbClr val="000000"/>
                  </a:outerShdw>
                </a:effectLst>
              </a:rPr>
              <a:t>the people with a very great plague. </a:t>
            </a:r>
          </a:p>
        </p:txBody>
      </p:sp>
      <p:pic>
        <p:nvPicPr>
          <p:cNvPr id="4" name="Picture 3">
            <a:extLst>
              <a:ext uri="{FF2B5EF4-FFF2-40B4-BE49-F238E27FC236}">
                <a16:creationId xmlns:a16="http://schemas.microsoft.com/office/drawing/2014/main" id="{087B3DF9-CB07-9CE7-CD82-EAF108E26008}"/>
              </a:ext>
            </a:extLst>
          </p:cNvPr>
          <p:cNvPicPr>
            <a:picLocks noChangeAspect="1"/>
          </p:cNvPicPr>
          <p:nvPr/>
        </p:nvPicPr>
        <p:blipFill>
          <a:blip r:embed="rId2"/>
          <a:stretch>
            <a:fillRect/>
          </a:stretch>
        </p:blipFill>
        <p:spPr>
          <a:xfrm>
            <a:off x="708114" y="1216117"/>
            <a:ext cx="10775771" cy="1770389"/>
          </a:xfrm>
          <a:prstGeom prst="rect">
            <a:avLst/>
          </a:prstGeom>
        </p:spPr>
      </p:pic>
    </p:spTree>
    <p:extLst>
      <p:ext uri="{BB962C8B-B14F-4D97-AF65-F5344CB8AC3E}">
        <p14:creationId xmlns:p14="http://schemas.microsoft.com/office/powerpoint/2010/main" val="2086462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0EE2A-BB53-B4D7-FEDF-125E2496A74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58807A8-C861-BE64-DCDB-4AB5DEA0FB72}"/>
              </a:ext>
            </a:extLst>
          </p:cNvPr>
          <p:cNvSpPr>
            <a:spLocks noGrp="1" noChangeArrowheads="1"/>
          </p:cNvSpPr>
          <p:nvPr>
            <p:ph type="ctrTitle"/>
          </p:nvPr>
        </p:nvSpPr>
        <p:spPr>
          <a:xfrm>
            <a:off x="998646" y="277091"/>
            <a:ext cx="9844467" cy="535709"/>
          </a:xfrm>
        </p:spPr>
        <p:txBody>
          <a:bodyPr>
            <a:normAutofit/>
          </a:bodyPr>
          <a:lstStyle/>
          <a:p>
            <a:pPr defTabSz="1036638"/>
            <a:r>
              <a:rPr lang="en-US" altLang="en-US" sz="3200" dirty="0"/>
              <a:t>God’s Wrath</a:t>
            </a:r>
          </a:p>
        </p:txBody>
      </p:sp>
      <p:sp>
        <p:nvSpPr>
          <p:cNvPr id="11267" name="Text Box 3">
            <a:extLst>
              <a:ext uri="{FF2B5EF4-FFF2-40B4-BE49-F238E27FC236}">
                <a16:creationId xmlns:a16="http://schemas.microsoft.com/office/drawing/2014/main" id="{E4C68600-F345-6CC8-5B50-485B86753C95}"/>
              </a:ext>
            </a:extLst>
          </p:cNvPr>
          <p:cNvSpPr txBox="1">
            <a:spLocks noChangeArrowheads="1"/>
          </p:cNvSpPr>
          <p:nvPr/>
        </p:nvSpPr>
        <p:spPr bwMode="auto">
          <a:xfrm>
            <a:off x="998646" y="1302328"/>
            <a:ext cx="10007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800" dirty="0">
                <a:effectLst>
                  <a:outerShdw blurRad="38100" dist="38100" dir="2700000" algn="tl">
                    <a:srgbClr val="000000"/>
                  </a:outerShdw>
                </a:effectLst>
              </a:rPr>
              <a:t>“Then </a:t>
            </a:r>
            <a:r>
              <a:rPr lang="en-GB" altLang="en-US" sz="2800" dirty="0">
                <a:solidFill>
                  <a:srgbClr val="92D050"/>
                </a:solidFill>
                <a:effectLst>
                  <a:outerShdw blurRad="38100" dist="38100" dir="2700000" algn="tl">
                    <a:srgbClr val="000000"/>
                  </a:outerShdw>
                </a:effectLst>
              </a:rPr>
              <a:t>My anger </a:t>
            </a:r>
            <a:r>
              <a:rPr lang="en-GB" altLang="en-US" sz="2800" dirty="0">
                <a:effectLst>
                  <a:outerShdw blurRad="38100" dist="38100" dir="2700000" algn="tl">
                    <a:srgbClr val="000000"/>
                  </a:outerShdw>
                </a:effectLst>
              </a:rPr>
              <a:t>shall be aroused against them in that day, and </a:t>
            </a:r>
            <a:r>
              <a:rPr lang="en-GB" altLang="en-US" sz="2800" dirty="0">
                <a:solidFill>
                  <a:srgbClr val="92D050"/>
                </a:solidFill>
                <a:effectLst>
                  <a:outerShdw blurRad="38100" dist="38100" dir="2700000" algn="tl">
                    <a:srgbClr val="000000"/>
                  </a:outerShdw>
                </a:effectLst>
              </a:rPr>
              <a:t>I will forsake them, and I will hide My face from them, and they shall be devoured. And many evils and troubles shall befall them</a:t>
            </a:r>
            <a:r>
              <a:rPr lang="en-GB" altLang="en-US" sz="2800" dirty="0">
                <a:effectLst>
                  <a:outerShdw blurRad="38100" dist="38100" dir="2700000" algn="tl">
                    <a:srgbClr val="000000"/>
                  </a:outerShdw>
                </a:effectLst>
              </a:rPr>
              <a:t>, so that they will say in that day, ‘Have not these evils come upon us because our God is not among us?’ And I will surely hide My face in that day because of all the evil which they have done, in that they have turned to other gods.” Deuteronomy 31:17-18 (NKJV)</a:t>
            </a:r>
          </a:p>
        </p:txBody>
      </p:sp>
    </p:spTree>
    <p:extLst>
      <p:ext uri="{BB962C8B-B14F-4D97-AF65-F5344CB8AC3E}">
        <p14:creationId xmlns:p14="http://schemas.microsoft.com/office/powerpoint/2010/main" val="369746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B2C86-5107-D499-7435-1FEF9F7281D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EEF0A5B-D119-8D6E-1E14-2D9423FF23D6}"/>
              </a:ext>
            </a:extLst>
          </p:cNvPr>
          <p:cNvSpPr>
            <a:spLocks noGrp="1" noChangeArrowheads="1"/>
          </p:cNvSpPr>
          <p:nvPr>
            <p:ph type="ctrTitle"/>
          </p:nvPr>
        </p:nvSpPr>
        <p:spPr>
          <a:xfrm>
            <a:off x="998646" y="277091"/>
            <a:ext cx="9844467" cy="535709"/>
          </a:xfrm>
        </p:spPr>
        <p:txBody>
          <a:bodyPr>
            <a:normAutofit/>
          </a:bodyPr>
          <a:lstStyle/>
          <a:p>
            <a:pPr defTabSz="1036638"/>
            <a:r>
              <a:rPr lang="en-US" altLang="en-US" sz="3200" dirty="0"/>
              <a:t>Men of </a:t>
            </a:r>
            <a:r>
              <a:rPr lang="en-US" altLang="en-US" sz="3200" dirty="0" err="1"/>
              <a:t>BethShemesh</a:t>
            </a:r>
            <a:endParaRPr lang="en-US" altLang="en-US" sz="3200" dirty="0"/>
          </a:p>
        </p:txBody>
      </p:sp>
      <p:sp>
        <p:nvSpPr>
          <p:cNvPr id="11267" name="Text Box 3">
            <a:extLst>
              <a:ext uri="{FF2B5EF4-FFF2-40B4-BE49-F238E27FC236}">
                <a16:creationId xmlns:a16="http://schemas.microsoft.com/office/drawing/2014/main" id="{FA8A854C-6D7B-9836-2A3D-CAD0EAE0EC63}"/>
              </a:ext>
            </a:extLst>
          </p:cNvPr>
          <p:cNvSpPr txBox="1">
            <a:spLocks noChangeArrowheads="1"/>
          </p:cNvSpPr>
          <p:nvPr/>
        </p:nvSpPr>
        <p:spPr bwMode="auto">
          <a:xfrm>
            <a:off x="1253052" y="3618153"/>
            <a:ext cx="933565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1 Sam 6:19  And he </a:t>
            </a:r>
            <a:r>
              <a:rPr lang="en-GB" altLang="en-US" sz="2400" dirty="0">
                <a:solidFill>
                  <a:srgbClr val="92D050"/>
                </a:solidFill>
                <a:effectLst>
                  <a:outerShdw blurRad="38100" dist="38100" dir="2700000" algn="tl">
                    <a:srgbClr val="000000"/>
                  </a:outerShdw>
                </a:effectLst>
              </a:rPr>
              <a:t>permitted to be smitten </a:t>
            </a:r>
            <a:r>
              <a:rPr lang="en-GB" altLang="en-US" sz="2400" dirty="0">
                <a:effectLst>
                  <a:outerShdw blurRad="38100" dist="38100" dir="2700000" algn="tl">
                    <a:srgbClr val="000000"/>
                  </a:outerShdw>
                </a:effectLst>
              </a:rPr>
              <a:t>the men of </a:t>
            </a:r>
            <a:r>
              <a:rPr lang="en-GB" altLang="en-US" sz="2400" dirty="0" err="1">
                <a:effectLst>
                  <a:outerShdw blurRad="38100" dist="38100" dir="2700000" algn="tl">
                    <a:srgbClr val="000000"/>
                  </a:outerShdw>
                </a:effectLst>
              </a:rPr>
              <a:t>Bethshemesh</a:t>
            </a:r>
            <a:r>
              <a:rPr lang="en-GB" altLang="en-US" sz="2400" dirty="0">
                <a:effectLst>
                  <a:outerShdw blurRad="38100" dist="38100" dir="2700000" algn="tl">
                    <a:srgbClr val="000000"/>
                  </a:outerShdw>
                </a:effectLst>
              </a:rPr>
              <a:t>, because they had looked into the ark of the LORD, even he </a:t>
            </a:r>
            <a:r>
              <a:rPr lang="en-GB" altLang="en-US" sz="2400" dirty="0">
                <a:solidFill>
                  <a:srgbClr val="92D050"/>
                </a:solidFill>
                <a:effectLst>
                  <a:outerShdw blurRad="38100" dist="38100" dir="2700000" algn="tl">
                    <a:srgbClr val="000000"/>
                  </a:outerShdw>
                </a:effectLst>
              </a:rPr>
              <a:t>permitted to be smitten</a:t>
            </a:r>
            <a:r>
              <a:rPr lang="en-GB" altLang="en-US" sz="2400" dirty="0">
                <a:effectLst>
                  <a:outerShdw blurRad="38100" dist="38100" dir="2700000" algn="tl">
                    <a:srgbClr val="000000"/>
                  </a:outerShdw>
                </a:effectLst>
              </a:rPr>
              <a:t> of the people fifty thousand and threescore and ten men: and the people lamented, because the LORD had </a:t>
            </a:r>
            <a:r>
              <a:rPr lang="en-GB" altLang="en-US" sz="2400" dirty="0">
                <a:solidFill>
                  <a:srgbClr val="92D050"/>
                </a:solidFill>
                <a:effectLst>
                  <a:outerShdw blurRad="38100" dist="38100" dir="2700000" algn="tl">
                    <a:srgbClr val="000000"/>
                  </a:outerShdw>
                </a:effectLst>
              </a:rPr>
              <a:t>permitted to be smitten</a:t>
            </a:r>
            <a:r>
              <a:rPr lang="en-GB" altLang="en-US" sz="2400" dirty="0">
                <a:effectLst>
                  <a:outerShdw blurRad="38100" dist="38100" dir="2700000" algn="tl">
                    <a:srgbClr val="000000"/>
                  </a:outerShdw>
                </a:effectLst>
              </a:rPr>
              <a:t> many of the people with a great slaughter. </a:t>
            </a:r>
          </a:p>
        </p:txBody>
      </p:sp>
      <p:pic>
        <p:nvPicPr>
          <p:cNvPr id="6" name="Picture 5">
            <a:extLst>
              <a:ext uri="{FF2B5EF4-FFF2-40B4-BE49-F238E27FC236}">
                <a16:creationId xmlns:a16="http://schemas.microsoft.com/office/drawing/2014/main" id="{A0320BFA-CD11-930D-78AA-BB9F11601673}"/>
              </a:ext>
            </a:extLst>
          </p:cNvPr>
          <p:cNvPicPr>
            <a:picLocks noChangeAspect="1"/>
          </p:cNvPicPr>
          <p:nvPr/>
        </p:nvPicPr>
        <p:blipFill>
          <a:blip r:embed="rId2"/>
          <a:stretch>
            <a:fillRect/>
          </a:stretch>
        </p:blipFill>
        <p:spPr>
          <a:xfrm>
            <a:off x="844110" y="1001954"/>
            <a:ext cx="10746618" cy="2427045"/>
          </a:xfrm>
          <a:prstGeom prst="rect">
            <a:avLst/>
          </a:prstGeom>
        </p:spPr>
      </p:pic>
    </p:spTree>
    <p:extLst>
      <p:ext uri="{BB962C8B-B14F-4D97-AF65-F5344CB8AC3E}">
        <p14:creationId xmlns:p14="http://schemas.microsoft.com/office/powerpoint/2010/main" val="2288267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8F5F3-47F4-B86A-4D7A-FAFB93B74F8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891E627-F70E-DF66-C975-83FD5513FE10}"/>
              </a:ext>
            </a:extLst>
          </p:cNvPr>
          <p:cNvSpPr>
            <a:spLocks noGrp="1" noChangeArrowheads="1"/>
          </p:cNvSpPr>
          <p:nvPr>
            <p:ph type="ctrTitle"/>
          </p:nvPr>
        </p:nvSpPr>
        <p:spPr>
          <a:xfrm>
            <a:off x="998646" y="277091"/>
            <a:ext cx="9844467" cy="535709"/>
          </a:xfrm>
        </p:spPr>
        <p:txBody>
          <a:bodyPr>
            <a:normAutofit/>
          </a:bodyPr>
          <a:lstStyle/>
          <a:p>
            <a:pPr defTabSz="1036638"/>
            <a:r>
              <a:rPr lang="en-US" altLang="en-US" sz="3200" dirty="0"/>
              <a:t>Uzzah</a:t>
            </a:r>
          </a:p>
        </p:txBody>
      </p:sp>
      <p:sp>
        <p:nvSpPr>
          <p:cNvPr id="11267" name="Text Box 3">
            <a:extLst>
              <a:ext uri="{FF2B5EF4-FFF2-40B4-BE49-F238E27FC236}">
                <a16:creationId xmlns:a16="http://schemas.microsoft.com/office/drawing/2014/main" id="{08D480C8-6FD3-7893-8246-EE4BA09FA1F9}"/>
              </a:ext>
            </a:extLst>
          </p:cNvPr>
          <p:cNvSpPr txBox="1">
            <a:spLocks noChangeArrowheads="1"/>
          </p:cNvSpPr>
          <p:nvPr/>
        </p:nvSpPr>
        <p:spPr bwMode="auto">
          <a:xfrm>
            <a:off x="1428173" y="3298839"/>
            <a:ext cx="933565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And the anger of the LORD was kindled against Uzzah; and God </a:t>
            </a:r>
            <a:r>
              <a:rPr lang="en-GB" altLang="en-US" sz="2400" dirty="0">
                <a:solidFill>
                  <a:srgbClr val="92D050"/>
                </a:solidFill>
                <a:effectLst>
                  <a:outerShdw blurRad="38100" dist="38100" dir="2700000" algn="tl">
                    <a:srgbClr val="000000"/>
                  </a:outerShdw>
                </a:effectLst>
              </a:rPr>
              <a:t>permitted</a:t>
            </a:r>
            <a:r>
              <a:rPr lang="en-GB" altLang="en-US" sz="2400" dirty="0">
                <a:effectLst>
                  <a:outerShdw blurRad="38100" dist="38100" dir="2700000" algn="tl">
                    <a:srgbClr val="000000"/>
                  </a:outerShdw>
                </a:effectLst>
              </a:rPr>
              <a:t> him </a:t>
            </a:r>
            <a:r>
              <a:rPr lang="en-GB" altLang="en-US" sz="2400" dirty="0">
                <a:solidFill>
                  <a:srgbClr val="92D050"/>
                </a:solidFill>
                <a:effectLst>
                  <a:outerShdw blurRad="38100" dist="38100" dir="2700000" algn="tl">
                    <a:srgbClr val="000000"/>
                  </a:outerShdw>
                </a:effectLst>
              </a:rPr>
              <a:t>to be smitten </a:t>
            </a:r>
            <a:r>
              <a:rPr lang="en-GB" altLang="en-US" sz="2400" dirty="0">
                <a:effectLst>
                  <a:outerShdw blurRad="38100" dist="38100" dir="2700000" algn="tl">
                    <a:srgbClr val="000000"/>
                  </a:outerShdw>
                </a:effectLst>
              </a:rPr>
              <a:t>there for his error; and there he died by the ark of God. And David was displeased, because </a:t>
            </a:r>
            <a:r>
              <a:rPr lang="en-GB" altLang="en-US" sz="2400" dirty="0">
                <a:solidFill>
                  <a:srgbClr val="92D050"/>
                </a:solidFill>
                <a:effectLst>
                  <a:outerShdw blurRad="38100" dist="38100" dir="2700000" algn="tl">
                    <a:srgbClr val="000000"/>
                  </a:outerShdw>
                </a:effectLst>
              </a:rPr>
              <a:t>the LORD had made a breach upon Uzzah:</a:t>
            </a:r>
            <a:r>
              <a:rPr lang="en-GB" altLang="en-US" sz="2400" dirty="0">
                <a:effectLst>
                  <a:outerShdw blurRad="38100" dist="38100" dir="2700000" algn="tl">
                    <a:srgbClr val="000000"/>
                  </a:outerShdw>
                </a:effectLst>
              </a:rPr>
              <a:t> and he called the name of the place </a:t>
            </a:r>
            <a:r>
              <a:rPr lang="en-GB" altLang="en-US" sz="2400" dirty="0" err="1">
                <a:effectLst>
                  <a:outerShdw blurRad="38100" dist="38100" dir="2700000" algn="tl">
                    <a:srgbClr val="000000"/>
                  </a:outerShdw>
                </a:effectLst>
              </a:rPr>
              <a:t>Perezuzzah</a:t>
            </a:r>
            <a:r>
              <a:rPr lang="en-GB" altLang="en-US" sz="2400" dirty="0">
                <a:effectLst>
                  <a:outerShdw blurRad="38100" dist="38100" dir="2700000" algn="tl">
                    <a:srgbClr val="000000"/>
                  </a:outerShdw>
                </a:effectLst>
              </a:rPr>
              <a:t> to this day. 2 Samuel 6:7-8</a:t>
            </a:r>
          </a:p>
        </p:txBody>
      </p:sp>
      <p:pic>
        <p:nvPicPr>
          <p:cNvPr id="3" name="Picture 2">
            <a:extLst>
              <a:ext uri="{FF2B5EF4-FFF2-40B4-BE49-F238E27FC236}">
                <a16:creationId xmlns:a16="http://schemas.microsoft.com/office/drawing/2014/main" id="{77EEE899-184C-D9DB-3E58-74A5A29CF02D}"/>
              </a:ext>
            </a:extLst>
          </p:cNvPr>
          <p:cNvPicPr>
            <a:picLocks noChangeAspect="1"/>
          </p:cNvPicPr>
          <p:nvPr/>
        </p:nvPicPr>
        <p:blipFill>
          <a:blip r:embed="rId2"/>
          <a:stretch>
            <a:fillRect/>
          </a:stretch>
        </p:blipFill>
        <p:spPr>
          <a:xfrm>
            <a:off x="857545" y="1178266"/>
            <a:ext cx="10937011" cy="1260134"/>
          </a:xfrm>
          <a:prstGeom prst="rect">
            <a:avLst/>
          </a:prstGeom>
        </p:spPr>
      </p:pic>
    </p:spTree>
    <p:extLst>
      <p:ext uri="{BB962C8B-B14F-4D97-AF65-F5344CB8AC3E}">
        <p14:creationId xmlns:p14="http://schemas.microsoft.com/office/powerpoint/2010/main" val="3708258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CE1A1-D1B7-66F5-CF4B-7D24150B518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D27CF50-FEB8-86D3-3475-3D3C3D5118AA}"/>
              </a:ext>
            </a:extLst>
          </p:cNvPr>
          <p:cNvSpPr>
            <a:spLocks noGrp="1" noChangeArrowheads="1"/>
          </p:cNvSpPr>
          <p:nvPr>
            <p:ph type="ctrTitle"/>
          </p:nvPr>
        </p:nvSpPr>
        <p:spPr>
          <a:xfrm>
            <a:off x="998646" y="277091"/>
            <a:ext cx="9844467" cy="535709"/>
          </a:xfrm>
        </p:spPr>
        <p:txBody>
          <a:bodyPr>
            <a:normAutofit/>
          </a:bodyPr>
          <a:lstStyle/>
          <a:p>
            <a:pPr defTabSz="1036638"/>
            <a:r>
              <a:rPr lang="en-US" altLang="en-US" sz="3200" dirty="0"/>
              <a:t>David Numbering the People</a:t>
            </a:r>
          </a:p>
        </p:txBody>
      </p:sp>
      <p:sp>
        <p:nvSpPr>
          <p:cNvPr id="11267" name="Text Box 3">
            <a:extLst>
              <a:ext uri="{FF2B5EF4-FFF2-40B4-BE49-F238E27FC236}">
                <a16:creationId xmlns:a16="http://schemas.microsoft.com/office/drawing/2014/main" id="{A0101B9B-83A2-927E-15EC-5EBB077F204A}"/>
              </a:ext>
            </a:extLst>
          </p:cNvPr>
          <p:cNvSpPr txBox="1">
            <a:spLocks noChangeArrowheads="1"/>
          </p:cNvSpPr>
          <p:nvPr/>
        </p:nvSpPr>
        <p:spPr bwMode="auto">
          <a:xfrm>
            <a:off x="1428173" y="3442539"/>
            <a:ext cx="933565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2 Sam 24:17  And David </a:t>
            </a:r>
            <a:r>
              <a:rPr lang="en-GB" altLang="en-US" sz="2400" dirty="0" err="1">
                <a:effectLst>
                  <a:outerShdw blurRad="38100" dist="38100" dir="2700000" algn="tl">
                    <a:srgbClr val="000000"/>
                  </a:outerShdw>
                </a:effectLst>
              </a:rPr>
              <a:t>spake</a:t>
            </a:r>
            <a:r>
              <a:rPr lang="en-GB" altLang="en-US" sz="2400" dirty="0">
                <a:effectLst>
                  <a:outerShdw blurRad="38100" dist="38100" dir="2700000" algn="tl">
                    <a:srgbClr val="000000"/>
                  </a:outerShdw>
                </a:effectLst>
              </a:rPr>
              <a:t> unto the LORD when he saw the angel that </a:t>
            </a:r>
            <a:r>
              <a:rPr lang="en-GB" altLang="en-US" sz="2400" dirty="0">
                <a:solidFill>
                  <a:srgbClr val="92D050"/>
                </a:solidFill>
                <a:effectLst>
                  <a:outerShdw blurRad="38100" dist="38100" dir="2700000" algn="tl">
                    <a:srgbClr val="000000"/>
                  </a:outerShdw>
                </a:effectLst>
              </a:rPr>
              <a:t>permitted to smite </a:t>
            </a:r>
            <a:r>
              <a:rPr lang="en-GB" altLang="en-US" sz="2400" dirty="0">
                <a:effectLst>
                  <a:outerShdw blurRad="38100" dist="38100" dir="2700000" algn="tl">
                    <a:srgbClr val="000000"/>
                  </a:outerShdw>
                </a:effectLst>
              </a:rPr>
              <a:t>the people, and said, Lo, I have sinned, and I have done wickedly: but these sheep, what have they done? let thine hand, I pray thee, be against me, and against my father's house. </a:t>
            </a:r>
          </a:p>
        </p:txBody>
      </p:sp>
      <p:pic>
        <p:nvPicPr>
          <p:cNvPr id="4" name="Picture 3">
            <a:extLst>
              <a:ext uri="{FF2B5EF4-FFF2-40B4-BE49-F238E27FC236}">
                <a16:creationId xmlns:a16="http://schemas.microsoft.com/office/drawing/2014/main" id="{D6B1FED7-848A-CBF0-50B3-50C9A3ABD0FA}"/>
              </a:ext>
            </a:extLst>
          </p:cNvPr>
          <p:cNvPicPr>
            <a:picLocks noChangeAspect="1"/>
          </p:cNvPicPr>
          <p:nvPr/>
        </p:nvPicPr>
        <p:blipFill>
          <a:blip r:embed="rId2"/>
          <a:stretch>
            <a:fillRect/>
          </a:stretch>
        </p:blipFill>
        <p:spPr>
          <a:xfrm>
            <a:off x="816967" y="1008850"/>
            <a:ext cx="10776320" cy="2155264"/>
          </a:xfrm>
          <a:prstGeom prst="rect">
            <a:avLst/>
          </a:prstGeom>
        </p:spPr>
      </p:pic>
    </p:spTree>
    <p:extLst>
      <p:ext uri="{BB962C8B-B14F-4D97-AF65-F5344CB8AC3E}">
        <p14:creationId xmlns:p14="http://schemas.microsoft.com/office/powerpoint/2010/main" val="1903414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69582-96CA-7AFB-87F4-FBE9781376D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1FD8A08-F704-3ADF-DA02-79591D6105B9}"/>
              </a:ext>
            </a:extLst>
          </p:cNvPr>
          <p:cNvSpPr>
            <a:spLocks noGrp="1" noChangeArrowheads="1"/>
          </p:cNvSpPr>
          <p:nvPr>
            <p:ph type="ctrTitle"/>
          </p:nvPr>
        </p:nvSpPr>
        <p:spPr>
          <a:xfrm>
            <a:off x="998646" y="277091"/>
            <a:ext cx="9844467" cy="535709"/>
          </a:xfrm>
        </p:spPr>
        <p:txBody>
          <a:bodyPr>
            <a:normAutofit/>
          </a:bodyPr>
          <a:lstStyle/>
          <a:p>
            <a:pPr defTabSz="1036638"/>
            <a:r>
              <a:rPr lang="en-US" altLang="en-US" sz="3200" dirty="0"/>
              <a:t>Israel Afflicted</a:t>
            </a:r>
          </a:p>
        </p:txBody>
      </p:sp>
      <p:sp>
        <p:nvSpPr>
          <p:cNvPr id="11267" name="Text Box 3">
            <a:extLst>
              <a:ext uri="{FF2B5EF4-FFF2-40B4-BE49-F238E27FC236}">
                <a16:creationId xmlns:a16="http://schemas.microsoft.com/office/drawing/2014/main" id="{229F1B09-984F-DA04-7F3D-4E64AA894233}"/>
              </a:ext>
            </a:extLst>
          </p:cNvPr>
          <p:cNvSpPr txBox="1">
            <a:spLocks noChangeArrowheads="1"/>
          </p:cNvSpPr>
          <p:nvPr/>
        </p:nvSpPr>
        <p:spPr bwMode="auto">
          <a:xfrm>
            <a:off x="1428173" y="3085195"/>
            <a:ext cx="93356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2 Kings 10:32  In those days the LORD began to </a:t>
            </a:r>
            <a:r>
              <a:rPr lang="en-GB" altLang="en-US" sz="2400" dirty="0">
                <a:solidFill>
                  <a:srgbClr val="92D050"/>
                </a:solidFill>
                <a:effectLst>
                  <a:outerShdw blurRad="38100" dist="38100" dir="2700000" algn="tl">
                    <a:srgbClr val="000000"/>
                  </a:outerShdw>
                </a:effectLst>
              </a:rPr>
              <a:t>permit to </a:t>
            </a:r>
            <a:r>
              <a:rPr lang="en-GB" altLang="en-US" sz="2400" dirty="0">
                <a:effectLst>
                  <a:outerShdw blurRad="38100" dist="38100" dir="2700000" algn="tl">
                    <a:srgbClr val="000000"/>
                  </a:outerShdw>
                </a:effectLst>
              </a:rPr>
              <a:t>cut Israel short: and Hazael [King of Damascus] smote them in all the coasts of Israel; </a:t>
            </a:r>
          </a:p>
        </p:txBody>
      </p:sp>
      <p:pic>
        <p:nvPicPr>
          <p:cNvPr id="3" name="Picture 2">
            <a:extLst>
              <a:ext uri="{FF2B5EF4-FFF2-40B4-BE49-F238E27FC236}">
                <a16:creationId xmlns:a16="http://schemas.microsoft.com/office/drawing/2014/main" id="{623F3774-B210-ACA0-6328-9C9E2FDEDBC7}"/>
              </a:ext>
            </a:extLst>
          </p:cNvPr>
          <p:cNvPicPr>
            <a:picLocks noChangeAspect="1"/>
          </p:cNvPicPr>
          <p:nvPr/>
        </p:nvPicPr>
        <p:blipFill>
          <a:blip r:embed="rId2"/>
          <a:stretch>
            <a:fillRect/>
          </a:stretch>
        </p:blipFill>
        <p:spPr>
          <a:xfrm>
            <a:off x="829458" y="1232902"/>
            <a:ext cx="10766210" cy="1339575"/>
          </a:xfrm>
          <a:prstGeom prst="rect">
            <a:avLst/>
          </a:prstGeom>
        </p:spPr>
      </p:pic>
    </p:spTree>
    <p:extLst>
      <p:ext uri="{BB962C8B-B14F-4D97-AF65-F5344CB8AC3E}">
        <p14:creationId xmlns:p14="http://schemas.microsoft.com/office/powerpoint/2010/main" val="303878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49207-1A6F-0589-4AFA-9CB6893C8D4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BB13C0D-0A66-B866-2666-AAE4F9F1A7FA}"/>
              </a:ext>
            </a:extLst>
          </p:cNvPr>
          <p:cNvSpPr>
            <a:spLocks noGrp="1" noChangeArrowheads="1"/>
          </p:cNvSpPr>
          <p:nvPr>
            <p:ph type="ctrTitle"/>
          </p:nvPr>
        </p:nvSpPr>
        <p:spPr>
          <a:xfrm>
            <a:off x="998646" y="277091"/>
            <a:ext cx="9844467" cy="535709"/>
          </a:xfrm>
        </p:spPr>
        <p:txBody>
          <a:bodyPr>
            <a:normAutofit/>
          </a:bodyPr>
          <a:lstStyle/>
          <a:p>
            <a:pPr defTabSz="1036638"/>
            <a:r>
              <a:rPr lang="en-US" altLang="en-US" sz="3200" dirty="0"/>
              <a:t>Israel Afflicted</a:t>
            </a:r>
          </a:p>
        </p:txBody>
      </p:sp>
      <p:sp>
        <p:nvSpPr>
          <p:cNvPr id="11267" name="Text Box 3">
            <a:extLst>
              <a:ext uri="{FF2B5EF4-FFF2-40B4-BE49-F238E27FC236}">
                <a16:creationId xmlns:a16="http://schemas.microsoft.com/office/drawing/2014/main" id="{39E46218-CBD7-1194-39D5-BACCB9800372}"/>
              </a:ext>
            </a:extLst>
          </p:cNvPr>
          <p:cNvSpPr txBox="1">
            <a:spLocks noChangeArrowheads="1"/>
          </p:cNvSpPr>
          <p:nvPr/>
        </p:nvSpPr>
        <p:spPr bwMode="auto">
          <a:xfrm>
            <a:off x="1428173" y="3085195"/>
            <a:ext cx="93356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2 Kings 10:32  In those days the LORD began to </a:t>
            </a:r>
            <a:r>
              <a:rPr lang="en-GB" altLang="en-US" sz="2400" dirty="0">
                <a:solidFill>
                  <a:srgbClr val="92D050"/>
                </a:solidFill>
                <a:effectLst>
                  <a:outerShdw blurRad="38100" dist="38100" dir="2700000" algn="tl">
                    <a:srgbClr val="000000"/>
                  </a:outerShdw>
                </a:effectLst>
              </a:rPr>
              <a:t>permit to </a:t>
            </a:r>
            <a:r>
              <a:rPr lang="en-GB" altLang="en-US" sz="2400" dirty="0">
                <a:effectLst>
                  <a:outerShdw blurRad="38100" dist="38100" dir="2700000" algn="tl">
                    <a:srgbClr val="000000"/>
                  </a:outerShdw>
                </a:effectLst>
              </a:rPr>
              <a:t>cut Israel short: and Hazael [King of Damascus] smote them in all the coasts of Israel; </a:t>
            </a:r>
          </a:p>
        </p:txBody>
      </p:sp>
      <p:pic>
        <p:nvPicPr>
          <p:cNvPr id="3" name="Picture 2">
            <a:extLst>
              <a:ext uri="{FF2B5EF4-FFF2-40B4-BE49-F238E27FC236}">
                <a16:creationId xmlns:a16="http://schemas.microsoft.com/office/drawing/2014/main" id="{A878226C-E241-3948-DB5A-3D9C84C56B4B}"/>
              </a:ext>
            </a:extLst>
          </p:cNvPr>
          <p:cNvPicPr>
            <a:picLocks noChangeAspect="1"/>
          </p:cNvPicPr>
          <p:nvPr/>
        </p:nvPicPr>
        <p:blipFill>
          <a:blip r:embed="rId2"/>
          <a:stretch>
            <a:fillRect/>
          </a:stretch>
        </p:blipFill>
        <p:spPr>
          <a:xfrm>
            <a:off x="829458" y="1232902"/>
            <a:ext cx="10766210" cy="1339575"/>
          </a:xfrm>
          <a:prstGeom prst="rect">
            <a:avLst/>
          </a:prstGeom>
        </p:spPr>
      </p:pic>
    </p:spTree>
    <p:extLst>
      <p:ext uri="{BB962C8B-B14F-4D97-AF65-F5344CB8AC3E}">
        <p14:creationId xmlns:p14="http://schemas.microsoft.com/office/powerpoint/2010/main" val="1128706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D5E22-5998-1B32-A52A-6D5C23BE6AE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0E0CC25-F395-4585-D363-C73938B71D2A}"/>
              </a:ext>
            </a:extLst>
          </p:cNvPr>
          <p:cNvSpPr>
            <a:spLocks noGrp="1" noChangeArrowheads="1"/>
          </p:cNvSpPr>
          <p:nvPr>
            <p:ph type="ctrTitle"/>
          </p:nvPr>
        </p:nvSpPr>
        <p:spPr>
          <a:xfrm>
            <a:off x="998646" y="277091"/>
            <a:ext cx="9844467" cy="535709"/>
          </a:xfrm>
        </p:spPr>
        <p:txBody>
          <a:bodyPr>
            <a:normAutofit/>
          </a:bodyPr>
          <a:lstStyle/>
          <a:p>
            <a:pPr defTabSz="1036638"/>
            <a:r>
              <a:rPr lang="en-US" altLang="en-US" sz="3200" dirty="0"/>
              <a:t>185000 Assyrian Soldiers</a:t>
            </a:r>
          </a:p>
        </p:txBody>
      </p:sp>
      <p:sp>
        <p:nvSpPr>
          <p:cNvPr id="11267" name="Text Box 3">
            <a:extLst>
              <a:ext uri="{FF2B5EF4-FFF2-40B4-BE49-F238E27FC236}">
                <a16:creationId xmlns:a16="http://schemas.microsoft.com/office/drawing/2014/main" id="{C0D926F1-E6A5-FC32-F33A-9FDC940E159C}"/>
              </a:ext>
            </a:extLst>
          </p:cNvPr>
          <p:cNvSpPr txBox="1">
            <a:spLocks noChangeArrowheads="1"/>
          </p:cNvSpPr>
          <p:nvPr/>
        </p:nvSpPr>
        <p:spPr bwMode="auto">
          <a:xfrm>
            <a:off x="1428173" y="3085195"/>
            <a:ext cx="93356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Isa 37:36  Then the angel of the LORD went forth, and </a:t>
            </a:r>
            <a:r>
              <a:rPr lang="en-GB" altLang="en-US" sz="2400" dirty="0">
                <a:solidFill>
                  <a:srgbClr val="92D050"/>
                </a:solidFill>
                <a:effectLst>
                  <a:outerShdw blurRad="38100" dist="38100" dir="2700000" algn="tl">
                    <a:srgbClr val="000000"/>
                  </a:outerShdw>
                </a:effectLst>
              </a:rPr>
              <a:t>permitted to smite</a:t>
            </a:r>
            <a:r>
              <a:rPr lang="en-GB" altLang="en-US" sz="2400" dirty="0">
                <a:effectLst>
                  <a:outerShdw blurRad="38100" dist="38100" dir="2700000" algn="tl">
                    <a:srgbClr val="000000"/>
                  </a:outerShdw>
                </a:effectLst>
              </a:rPr>
              <a:t> in the camp of the Assyrians a hundred and fourscore and five thousand: and when they arose early in the morning, behold, they were all dead corpses. </a:t>
            </a:r>
          </a:p>
        </p:txBody>
      </p:sp>
      <p:pic>
        <p:nvPicPr>
          <p:cNvPr id="4" name="Picture 3">
            <a:extLst>
              <a:ext uri="{FF2B5EF4-FFF2-40B4-BE49-F238E27FC236}">
                <a16:creationId xmlns:a16="http://schemas.microsoft.com/office/drawing/2014/main" id="{27FFB798-23F8-41A9-7E1A-1612C7331F47}"/>
              </a:ext>
            </a:extLst>
          </p:cNvPr>
          <p:cNvPicPr>
            <a:picLocks noChangeAspect="1"/>
          </p:cNvPicPr>
          <p:nvPr/>
        </p:nvPicPr>
        <p:blipFill>
          <a:blip r:embed="rId2"/>
          <a:stretch>
            <a:fillRect/>
          </a:stretch>
        </p:blipFill>
        <p:spPr>
          <a:xfrm>
            <a:off x="600825" y="1019627"/>
            <a:ext cx="11268953" cy="1796143"/>
          </a:xfrm>
          <a:prstGeom prst="rect">
            <a:avLst/>
          </a:prstGeom>
        </p:spPr>
      </p:pic>
    </p:spTree>
    <p:extLst>
      <p:ext uri="{BB962C8B-B14F-4D97-AF65-F5344CB8AC3E}">
        <p14:creationId xmlns:p14="http://schemas.microsoft.com/office/powerpoint/2010/main" val="1862774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F036D-1CF7-61FB-B142-DF1098BC9EB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840AEAA-2814-C3B5-3325-9F0E84D8BBF9}"/>
              </a:ext>
            </a:extLst>
          </p:cNvPr>
          <p:cNvSpPr>
            <a:spLocks noGrp="1" noChangeArrowheads="1"/>
          </p:cNvSpPr>
          <p:nvPr>
            <p:ph type="ctrTitle"/>
          </p:nvPr>
        </p:nvSpPr>
        <p:spPr>
          <a:xfrm>
            <a:off x="2101459" y="351559"/>
            <a:ext cx="7989082" cy="609023"/>
          </a:xfrm>
        </p:spPr>
        <p:txBody>
          <a:bodyPr>
            <a:normAutofit/>
          </a:bodyPr>
          <a:lstStyle/>
          <a:p>
            <a:pPr defTabSz="1036638"/>
            <a:r>
              <a:rPr lang="en-GB" altLang="en-US" sz="3200" dirty="0">
                <a:effectLst>
                  <a:outerShdw blurRad="38100" dist="38100" dir="2700000" algn="tl">
                    <a:srgbClr val="000000"/>
                  </a:outerShdw>
                </a:effectLst>
              </a:rPr>
              <a:t>Angels Not Sent to Destroy</a:t>
            </a:r>
            <a:endParaRPr lang="en-US" altLang="en-US" sz="3200" dirty="0"/>
          </a:p>
        </p:txBody>
      </p:sp>
      <p:sp>
        <p:nvSpPr>
          <p:cNvPr id="11267" name="Text Box 3">
            <a:extLst>
              <a:ext uri="{FF2B5EF4-FFF2-40B4-BE49-F238E27FC236}">
                <a16:creationId xmlns:a16="http://schemas.microsoft.com/office/drawing/2014/main" id="{1257991C-8532-268C-3EA5-2319FA0EC04B}"/>
              </a:ext>
            </a:extLst>
          </p:cNvPr>
          <p:cNvSpPr txBox="1">
            <a:spLocks noChangeArrowheads="1"/>
          </p:cNvSpPr>
          <p:nvPr/>
        </p:nvSpPr>
        <p:spPr bwMode="auto">
          <a:xfrm>
            <a:off x="734289" y="1326791"/>
            <a:ext cx="10538691"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solidFill>
                  <a:srgbClr val="92D050"/>
                </a:solidFill>
                <a:effectLst>
                  <a:outerShdw blurRad="38100" dist="38100" dir="2700000" algn="tl">
                    <a:srgbClr val="000000"/>
                  </a:outerShdw>
                </a:effectLst>
              </a:rPr>
              <a:t>Angels are sent from the heavenly courts, not to destroy, but to watch over and guard </a:t>
            </a:r>
            <a:r>
              <a:rPr lang="en-GB" altLang="en-US" sz="2400" dirty="0" err="1">
                <a:solidFill>
                  <a:srgbClr val="92D050"/>
                </a:solidFill>
                <a:effectLst>
                  <a:outerShdw blurRad="38100" dist="38100" dir="2700000" algn="tl">
                    <a:srgbClr val="000000"/>
                  </a:outerShdw>
                </a:effectLst>
              </a:rPr>
              <a:t>imperiled</a:t>
            </a:r>
            <a:r>
              <a:rPr lang="en-GB" altLang="en-US" sz="2400" dirty="0">
                <a:solidFill>
                  <a:srgbClr val="92D050"/>
                </a:solidFill>
                <a:effectLst>
                  <a:outerShdw blurRad="38100" dist="38100" dir="2700000" algn="tl">
                    <a:srgbClr val="000000"/>
                  </a:outerShdw>
                </a:effectLst>
              </a:rPr>
              <a:t> souls, to save the lost</a:t>
            </a:r>
            <a:r>
              <a:rPr lang="en-GB" altLang="en-US" sz="2400" dirty="0">
                <a:effectLst>
                  <a:outerShdw blurRad="38100" dist="38100" dir="2700000" algn="tl">
                    <a:srgbClr val="000000"/>
                  </a:outerShdw>
                </a:effectLst>
              </a:rPr>
              <a:t>, to bring the straying ones back to the fold. “I came not to condemn, but to save,” Christ declared.—RH May 10, 1906. { TA 20.2} </a:t>
            </a:r>
          </a:p>
          <a:p>
            <a:pPr algn="just">
              <a:spcAft>
                <a:spcPts val="1200"/>
              </a:spcAft>
            </a:pPr>
            <a:endParaRPr lang="en-GB" altLang="en-US" sz="2400" dirty="0">
              <a:effectLst>
                <a:outerShdw blurRad="38100" dist="38100" dir="2700000" algn="tl">
                  <a:srgbClr val="000000"/>
                </a:outerShdw>
              </a:effectLst>
            </a:endParaRPr>
          </a:p>
          <a:p>
            <a:pPr algn="just">
              <a:spcAft>
                <a:spcPts val="1200"/>
              </a:spcAft>
            </a:pPr>
            <a:r>
              <a:rPr lang="en-GB" altLang="en-US" sz="2400" dirty="0">
                <a:effectLst>
                  <a:outerShdw blurRad="38100" dist="38100" dir="2700000" algn="tl">
                    <a:srgbClr val="000000"/>
                  </a:outerShdw>
                </a:effectLst>
              </a:rPr>
              <a:t>Under God the angels are all-powerful. </a:t>
            </a:r>
            <a:r>
              <a:rPr lang="en-GB" altLang="en-US" sz="2400" dirty="0">
                <a:solidFill>
                  <a:srgbClr val="92D050"/>
                </a:solidFill>
                <a:effectLst>
                  <a:outerShdw blurRad="38100" dist="38100" dir="2700000" algn="tl">
                    <a:srgbClr val="000000"/>
                  </a:outerShdw>
                </a:effectLst>
              </a:rPr>
              <a:t>On one occasion, in obedience to the command of Christ, they </a:t>
            </a:r>
            <a:r>
              <a:rPr lang="en-GB" altLang="en-US" sz="2400" dirty="0">
                <a:effectLst>
                  <a:outerShdw blurRad="38100" dist="38100" dir="2700000" algn="tl">
                    <a:srgbClr val="000000"/>
                  </a:outerShdw>
                </a:effectLst>
              </a:rPr>
              <a:t>(Permitted to be) </a:t>
            </a:r>
            <a:r>
              <a:rPr lang="en-GB" altLang="en-US" sz="2400" dirty="0">
                <a:solidFill>
                  <a:srgbClr val="92D050"/>
                </a:solidFill>
                <a:effectLst>
                  <a:outerShdw blurRad="38100" dist="38100" dir="2700000" algn="tl">
                    <a:srgbClr val="000000"/>
                  </a:outerShdw>
                </a:effectLst>
              </a:rPr>
              <a:t>slew</a:t>
            </a:r>
            <a:r>
              <a:rPr lang="en-GB" altLang="en-US" sz="2400" dirty="0">
                <a:effectLst>
                  <a:outerShdw blurRad="38100" dist="38100" dir="2700000" algn="tl">
                    <a:srgbClr val="000000"/>
                  </a:outerShdw>
                </a:effectLst>
              </a:rPr>
              <a:t>(n) </a:t>
            </a:r>
            <a:r>
              <a:rPr lang="en-GB" altLang="en-US" sz="2400" dirty="0">
                <a:solidFill>
                  <a:srgbClr val="92D050"/>
                </a:solidFill>
                <a:effectLst>
                  <a:outerShdw blurRad="38100" dist="38100" dir="2700000" algn="tl">
                    <a:srgbClr val="000000"/>
                  </a:outerShdw>
                </a:effectLst>
              </a:rPr>
              <a:t>of the Assyrian army in one night one hundred and eighty-five thousand men. </a:t>
            </a:r>
            <a:r>
              <a:rPr lang="en-GB" altLang="en-US" sz="2400" dirty="0">
                <a:effectLst>
                  <a:outerShdw blurRad="38100" dist="38100" dir="2700000" algn="tl">
                    <a:srgbClr val="000000"/>
                  </a:outerShdw>
                </a:effectLst>
              </a:rPr>
              <a:t>DA 700.5</a:t>
            </a:r>
          </a:p>
          <a:p>
            <a:pPr algn="just">
              <a:spcAft>
                <a:spcPts val="1200"/>
              </a:spcAft>
            </a:pPr>
            <a:endParaRPr lang="en-GB" altLang="en-US" sz="2100" dirty="0">
              <a:effectLst>
                <a:outerShdw blurRad="38100" dist="38100" dir="2700000" algn="tl">
                  <a:srgbClr val="000000"/>
                </a:outerShdw>
              </a:effectLst>
            </a:endParaRPr>
          </a:p>
        </p:txBody>
      </p:sp>
    </p:spTree>
    <p:extLst>
      <p:ext uri="{BB962C8B-B14F-4D97-AF65-F5344CB8AC3E}">
        <p14:creationId xmlns:p14="http://schemas.microsoft.com/office/powerpoint/2010/main" val="2276434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551D-C773-434D-6F67-0B805CEB1D8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CC703E8-8BF3-9561-4B3A-F65C5A511FD4}"/>
              </a:ext>
            </a:extLst>
          </p:cNvPr>
          <p:cNvSpPr>
            <a:spLocks noGrp="1" noChangeArrowheads="1"/>
          </p:cNvSpPr>
          <p:nvPr>
            <p:ph type="ctrTitle"/>
          </p:nvPr>
        </p:nvSpPr>
        <p:spPr>
          <a:xfrm>
            <a:off x="2101458" y="249959"/>
            <a:ext cx="7989082" cy="609023"/>
          </a:xfrm>
        </p:spPr>
        <p:txBody>
          <a:bodyPr>
            <a:normAutofit/>
          </a:bodyPr>
          <a:lstStyle/>
          <a:p>
            <a:pPr defTabSz="1036638"/>
            <a:r>
              <a:rPr lang="en-GB" altLang="en-US" sz="3200" dirty="0">
                <a:effectLst>
                  <a:outerShdw blurRad="38100" dist="38100" dir="2700000" algn="tl">
                    <a:srgbClr val="000000"/>
                  </a:outerShdw>
                </a:effectLst>
              </a:rPr>
              <a:t>Josephus on Assyrian Soldiers</a:t>
            </a:r>
            <a:endParaRPr lang="en-US" altLang="en-US" sz="3200" dirty="0"/>
          </a:p>
        </p:txBody>
      </p:sp>
      <p:sp>
        <p:nvSpPr>
          <p:cNvPr id="11267" name="Text Box 3">
            <a:extLst>
              <a:ext uri="{FF2B5EF4-FFF2-40B4-BE49-F238E27FC236}">
                <a16:creationId xmlns:a16="http://schemas.microsoft.com/office/drawing/2014/main" id="{C79D6715-58A8-C5D1-3E1D-1B5AF6ABC5C2}"/>
              </a:ext>
            </a:extLst>
          </p:cNvPr>
          <p:cNvSpPr txBox="1">
            <a:spLocks noChangeArrowheads="1"/>
          </p:cNvSpPr>
          <p:nvPr/>
        </p:nvSpPr>
        <p:spPr bwMode="auto">
          <a:xfrm>
            <a:off x="826653" y="1047668"/>
            <a:ext cx="10538691"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300" dirty="0">
                <a:effectLst>
                  <a:outerShdw blurRad="38100" dist="38100" dir="2700000" algn="tl">
                    <a:srgbClr val="000000"/>
                  </a:outerShdw>
                </a:effectLst>
              </a:rPr>
              <a:t>5. "Now when Sennacherib was returning from his Egyptian war to Jerusalem, he found his army under Rabshakeh his general in danger [by a plague], for </a:t>
            </a:r>
            <a:r>
              <a:rPr lang="en-GB" altLang="en-US" sz="2300" dirty="0">
                <a:solidFill>
                  <a:srgbClr val="92D050"/>
                </a:solidFill>
                <a:effectLst>
                  <a:outerShdw blurRad="38100" dist="38100" dir="2700000" algn="tl">
                    <a:srgbClr val="000000"/>
                  </a:outerShdw>
                </a:effectLst>
              </a:rPr>
              <a:t>God had sent </a:t>
            </a:r>
            <a:r>
              <a:rPr lang="en-GB" altLang="en-US" sz="2300" dirty="0">
                <a:effectLst>
                  <a:outerShdw blurRad="38100" dist="38100" dir="2700000" algn="tl">
                    <a:srgbClr val="000000"/>
                  </a:outerShdw>
                </a:effectLst>
              </a:rPr>
              <a:t>(permitted) </a:t>
            </a:r>
            <a:r>
              <a:rPr lang="en-GB" altLang="en-US" sz="2300" dirty="0">
                <a:solidFill>
                  <a:srgbClr val="92D050"/>
                </a:solidFill>
                <a:effectLst>
                  <a:outerShdw blurRad="38100" dist="38100" dir="2700000" algn="tl">
                    <a:srgbClr val="000000"/>
                  </a:outerShdw>
                </a:effectLst>
              </a:rPr>
              <a:t>a pestilential distemper upon his army; and on the very first night of the siege, a hundred fourscore and five thousand, with their captains and generals, were destroyed.</a:t>
            </a:r>
            <a:r>
              <a:rPr lang="en-GB" altLang="en-US" sz="2300" dirty="0">
                <a:effectLst>
                  <a:outerShdw blurRad="38100" dist="38100" dir="2700000" algn="tl">
                    <a:srgbClr val="000000"/>
                  </a:outerShdw>
                </a:effectLst>
              </a:rPr>
              <a:t> So the king was in a great dread and in a terrible agony at this calamity; and being in great fear for his whole army, he fled with the rest of his forces to his own kingdom, and to his city Nineveh; and when he had abode there a little while, he was treacherously assaulted, and died by the hands of his elder sons, (4) Adrammelech and </a:t>
            </a:r>
            <a:r>
              <a:rPr lang="en-GB" altLang="en-US" sz="2300" dirty="0" err="1">
                <a:effectLst>
                  <a:outerShdw blurRad="38100" dist="38100" dir="2700000" algn="tl">
                    <a:srgbClr val="000000"/>
                  </a:outerShdw>
                </a:effectLst>
              </a:rPr>
              <a:t>Seraser</a:t>
            </a:r>
            <a:r>
              <a:rPr lang="en-GB" altLang="en-US" sz="2300" dirty="0">
                <a:effectLst>
                  <a:outerShdw blurRad="38100" dist="38100" dir="2700000" algn="tl">
                    <a:srgbClr val="000000"/>
                  </a:outerShdw>
                </a:effectLst>
              </a:rPr>
              <a:t>, and was slain in his own temple, which was called </a:t>
            </a:r>
            <a:r>
              <a:rPr lang="en-GB" altLang="en-US" sz="2300" dirty="0" err="1">
                <a:effectLst>
                  <a:outerShdw blurRad="38100" dist="38100" dir="2700000" algn="tl">
                    <a:srgbClr val="000000"/>
                  </a:outerShdw>
                </a:effectLst>
              </a:rPr>
              <a:t>Araske</a:t>
            </a:r>
            <a:r>
              <a:rPr lang="en-GB" altLang="en-US" sz="2300" dirty="0">
                <a:effectLst>
                  <a:outerShdw blurRad="38100" dist="38100" dir="2700000" algn="tl">
                    <a:srgbClr val="000000"/>
                  </a:outerShdw>
                </a:effectLst>
              </a:rPr>
              <a:t>.  Josephus, Antiquities of the Jews Book 10 Chapter 1, Section 5. </a:t>
            </a:r>
          </a:p>
          <a:p>
            <a:pPr algn="just">
              <a:spcAft>
                <a:spcPts val="1200"/>
              </a:spcAft>
            </a:pPr>
            <a:endParaRPr lang="en-GB" altLang="en-US" sz="2300" dirty="0">
              <a:effectLst>
                <a:outerShdw blurRad="38100" dist="38100" dir="2700000" algn="tl">
                  <a:srgbClr val="000000"/>
                </a:outerShdw>
              </a:effectLst>
            </a:endParaRPr>
          </a:p>
        </p:txBody>
      </p:sp>
    </p:spTree>
    <p:extLst>
      <p:ext uri="{BB962C8B-B14F-4D97-AF65-F5344CB8AC3E}">
        <p14:creationId xmlns:p14="http://schemas.microsoft.com/office/powerpoint/2010/main" val="339648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389615" y="498396"/>
            <a:ext cx="9066818" cy="633765"/>
          </a:xfrm>
        </p:spPr>
        <p:txBody>
          <a:bodyPr>
            <a:normAutofit/>
          </a:bodyPr>
          <a:lstStyle/>
          <a:p>
            <a:pPr defTabSz="1036638"/>
            <a:r>
              <a:rPr lang="en-US" altLang="en-US" sz="3200" dirty="0"/>
              <a:t>Mirror Principle.</a:t>
            </a:r>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909955" y="1447484"/>
            <a:ext cx="1020583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rPr>
              <a:t>One of the most difficult things for people when they are introduced to the Mirror Principle is they often quickly develop the sense that the Bible no longer means what it says. People say things like, “</a:t>
            </a:r>
            <a:r>
              <a:rPr lang="en-GB" altLang="en-US" sz="2400" dirty="0">
                <a:solidFill>
                  <a:srgbClr val="92D050"/>
                </a:solidFill>
                <a:effectLst>
                  <a:outerShdw blurRad="38100" dist="38100" dir="2700000" algn="tl">
                    <a:srgbClr val="000000"/>
                  </a:outerShdw>
                </a:effectLst>
              </a:rPr>
              <a:t>If the Bible says God sent fire down from heaven, then that is what it means</a:t>
            </a:r>
            <a:r>
              <a:rPr lang="en-GB" altLang="en-US" sz="2400" dirty="0">
                <a:effectLst>
                  <a:outerShdw blurRad="38100" dist="38100" dir="2700000" algn="tl">
                    <a:srgbClr val="000000"/>
                  </a:outerShdw>
                </a:effectLst>
              </a:rPr>
              <a:t>!” Often there is a feeling of hostility to the idea that maybe they are not reading the Bible correctly when it </a:t>
            </a:r>
            <a:r>
              <a:rPr lang="en-GB" altLang="en-US" sz="2400" dirty="0">
                <a:solidFill>
                  <a:srgbClr val="92D050"/>
                </a:solidFill>
                <a:effectLst>
                  <a:outerShdw blurRad="38100" dist="38100" dir="2700000" algn="tl">
                    <a:srgbClr val="000000"/>
                  </a:outerShdw>
                </a:effectLst>
              </a:rPr>
              <a:t>seems to them to be very plain</a:t>
            </a:r>
            <a:r>
              <a:rPr lang="en-GB" altLang="en-US" sz="2400" dirty="0">
                <a:effectLst>
                  <a:outerShdw blurRad="38100" dist="38100" dir="2700000" algn="tl">
                    <a:srgbClr val="000000"/>
                  </a:outerShdw>
                </a:effectLst>
              </a:rPr>
              <a:t>.  Mirror Principle 329.</a:t>
            </a:r>
            <a:endParaRPr lang="en-AU" altLang="en-US" sz="2400" dirty="0">
              <a:effectLst>
                <a:outerShdw blurRad="38100" dist="38100" dir="2700000" algn="tl">
                  <a:srgbClr val="000000"/>
                </a:outerShdw>
              </a:effectLst>
            </a:endParaRPr>
          </a:p>
        </p:txBody>
      </p:sp>
    </p:spTree>
    <p:extLst>
      <p:ext uri="{BB962C8B-B14F-4D97-AF65-F5344CB8AC3E}">
        <p14:creationId xmlns:p14="http://schemas.microsoft.com/office/powerpoint/2010/main" val="3291632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C50F6-BA3A-86A3-CA57-26F3D490B3B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6A44D14-32E6-F50E-4B59-881FF582BDE9}"/>
              </a:ext>
            </a:extLst>
          </p:cNvPr>
          <p:cNvSpPr>
            <a:spLocks noGrp="1" noChangeArrowheads="1"/>
          </p:cNvSpPr>
          <p:nvPr>
            <p:ph type="ctrTitle"/>
          </p:nvPr>
        </p:nvSpPr>
        <p:spPr>
          <a:xfrm>
            <a:off x="1609527" y="424130"/>
            <a:ext cx="8972942" cy="609023"/>
          </a:xfrm>
        </p:spPr>
        <p:txBody>
          <a:bodyPr>
            <a:normAutofit fontScale="90000"/>
          </a:bodyPr>
          <a:lstStyle/>
          <a:p>
            <a:pPr defTabSz="1036638"/>
            <a:r>
              <a:rPr lang="en-GB" altLang="en-US" sz="3200" dirty="0">
                <a:effectLst>
                  <a:outerShdw blurRad="38100" dist="38100" dir="2700000" algn="tl">
                    <a:srgbClr val="000000"/>
                  </a:outerShdw>
                </a:effectLst>
              </a:rPr>
              <a:t>Ellen White Confirms Mode of Death</a:t>
            </a:r>
            <a:endParaRPr lang="en-US" altLang="en-US" sz="3200" dirty="0"/>
          </a:p>
        </p:txBody>
      </p:sp>
      <p:sp>
        <p:nvSpPr>
          <p:cNvPr id="11267" name="Text Box 3">
            <a:extLst>
              <a:ext uri="{FF2B5EF4-FFF2-40B4-BE49-F238E27FC236}">
                <a16:creationId xmlns:a16="http://schemas.microsoft.com/office/drawing/2014/main" id="{F7B0A313-0A73-BBFA-BB96-229EEB7BC39D}"/>
              </a:ext>
            </a:extLst>
          </p:cNvPr>
          <p:cNvSpPr txBox="1">
            <a:spLocks noChangeArrowheads="1"/>
          </p:cNvSpPr>
          <p:nvPr/>
        </p:nvSpPr>
        <p:spPr bwMode="auto">
          <a:xfrm>
            <a:off x="826652" y="1613725"/>
            <a:ext cx="1053869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solidFill>
                  <a:srgbClr val="92D050"/>
                </a:solidFill>
                <a:effectLst>
                  <a:outerShdw blurRad="38100" dist="38100" dir="2700000" algn="tl">
                    <a:srgbClr val="000000"/>
                  </a:outerShdw>
                </a:effectLst>
              </a:rPr>
              <a:t>“Then the angel of the Lord went forth, and smote in the camp of the Assyrians a hundred four score and five thousand: </a:t>
            </a:r>
            <a:r>
              <a:rPr lang="en-GB" altLang="en-US" sz="2400" dirty="0">
                <a:effectLst>
                  <a:outerShdw blurRad="38100" dist="38100" dir="2700000" algn="tl">
                    <a:srgbClr val="000000"/>
                  </a:outerShdw>
                </a:effectLst>
              </a:rPr>
              <a:t>and when they arose early in the morning, behold, they were all dead corpses” [Isa. 37:36]. </a:t>
            </a:r>
            <a:r>
              <a:rPr lang="en-GB" altLang="en-US" sz="2400" dirty="0">
                <a:solidFill>
                  <a:srgbClr val="92D050"/>
                </a:solidFill>
                <a:effectLst>
                  <a:outerShdw blurRad="38100" dist="38100" dir="2700000" algn="tl">
                    <a:srgbClr val="000000"/>
                  </a:outerShdw>
                </a:effectLst>
              </a:rPr>
              <a:t>Age, position, or influence cannot save one of us from sudden sickness and calamity if the Lord says, “It is done”</a:t>
            </a:r>
            <a:r>
              <a:rPr lang="en-GB" altLang="en-US" sz="2400" dirty="0">
                <a:effectLst>
                  <a:outerShdw blurRad="38100" dist="38100" dir="2700000" algn="tl">
                    <a:srgbClr val="000000"/>
                  </a:outerShdw>
                </a:effectLst>
              </a:rPr>
              <a:t> 16MR pp. 16, 17.</a:t>
            </a:r>
          </a:p>
        </p:txBody>
      </p:sp>
    </p:spTree>
    <p:extLst>
      <p:ext uri="{BB962C8B-B14F-4D97-AF65-F5344CB8AC3E}">
        <p14:creationId xmlns:p14="http://schemas.microsoft.com/office/powerpoint/2010/main" val="3123942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E32FC-5AF2-ADC9-F5ED-82437B25E04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0807166-6192-5B1B-6E85-05FD6B0AECAB}"/>
              </a:ext>
            </a:extLst>
          </p:cNvPr>
          <p:cNvSpPr>
            <a:spLocks noGrp="1" noChangeArrowheads="1"/>
          </p:cNvSpPr>
          <p:nvPr>
            <p:ph type="ctrTitle"/>
          </p:nvPr>
        </p:nvSpPr>
        <p:spPr>
          <a:xfrm>
            <a:off x="998646" y="277091"/>
            <a:ext cx="9844467" cy="535709"/>
          </a:xfrm>
        </p:spPr>
        <p:txBody>
          <a:bodyPr>
            <a:normAutofit/>
          </a:bodyPr>
          <a:lstStyle/>
          <a:p>
            <a:pPr defTabSz="1036638"/>
            <a:r>
              <a:rPr lang="en-US" altLang="en-US" sz="3200" dirty="0"/>
              <a:t>The Lord Rained Fire</a:t>
            </a:r>
          </a:p>
        </p:txBody>
      </p:sp>
      <p:sp>
        <p:nvSpPr>
          <p:cNvPr id="11267" name="Text Box 3">
            <a:extLst>
              <a:ext uri="{FF2B5EF4-FFF2-40B4-BE49-F238E27FC236}">
                <a16:creationId xmlns:a16="http://schemas.microsoft.com/office/drawing/2014/main" id="{318FB1CB-DAED-A7D7-F62F-FEB71A7F195F}"/>
              </a:ext>
            </a:extLst>
          </p:cNvPr>
          <p:cNvSpPr txBox="1">
            <a:spLocks noChangeArrowheads="1"/>
          </p:cNvSpPr>
          <p:nvPr/>
        </p:nvSpPr>
        <p:spPr bwMode="auto">
          <a:xfrm>
            <a:off x="1058060" y="3447143"/>
            <a:ext cx="1007587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a:effectLst>
                  <a:outerShdw blurRad="38100" dist="38100" dir="2700000" algn="tl">
                    <a:srgbClr val="000000"/>
                  </a:outerShdw>
                </a:effectLst>
              </a:rPr>
              <a:t>With the Veil:  Then the LORD rained upon Sodom and upon Gomorrah brimstone and fire from the LORD out of heaven; Gen 19:24  </a:t>
            </a:r>
          </a:p>
          <a:p>
            <a:pPr algn="just">
              <a:spcAft>
                <a:spcPts val="1200"/>
              </a:spcAft>
            </a:pPr>
            <a:r>
              <a:rPr lang="en-GB" altLang="en-US" sz="2400" dirty="0">
                <a:effectLst>
                  <a:outerShdw blurRad="38100" dist="38100" dir="2700000" algn="tl">
                    <a:srgbClr val="000000"/>
                  </a:outerShdw>
                </a:effectLst>
              </a:rPr>
              <a:t>In Christ: Then the LORD </a:t>
            </a:r>
            <a:r>
              <a:rPr lang="en-GB" altLang="en-US" sz="2400" dirty="0">
                <a:solidFill>
                  <a:srgbClr val="92D050"/>
                </a:solidFill>
                <a:effectLst>
                  <a:outerShdw blurRad="38100" dist="38100" dir="2700000" algn="tl">
                    <a:srgbClr val="000000"/>
                  </a:outerShdw>
                </a:effectLst>
              </a:rPr>
              <a:t>permitted it to </a:t>
            </a:r>
            <a:r>
              <a:rPr lang="en-GB" altLang="en-US" sz="2400" dirty="0">
                <a:effectLst>
                  <a:outerShdw blurRad="38100" dist="38100" dir="2700000" algn="tl">
                    <a:srgbClr val="000000"/>
                  </a:outerShdw>
                </a:effectLst>
              </a:rPr>
              <a:t>rain upon Sodom and upon Gomorrah brimstone and fire from the LORD out of heaven; </a:t>
            </a:r>
          </a:p>
          <a:p>
            <a:pPr algn="just">
              <a:spcAft>
                <a:spcPts val="1200"/>
              </a:spcAft>
            </a:pPr>
            <a:endParaRPr lang="en-GB" altLang="en-US" sz="2400" dirty="0">
              <a:effectLst>
                <a:outerShdw blurRad="38100" dist="38100" dir="2700000" algn="tl">
                  <a:srgbClr val="000000"/>
                </a:outerShdw>
              </a:effectLst>
            </a:endParaRPr>
          </a:p>
        </p:txBody>
      </p:sp>
      <p:pic>
        <p:nvPicPr>
          <p:cNvPr id="3" name="Picture 2">
            <a:extLst>
              <a:ext uri="{FF2B5EF4-FFF2-40B4-BE49-F238E27FC236}">
                <a16:creationId xmlns:a16="http://schemas.microsoft.com/office/drawing/2014/main" id="{14F1B5D3-9B68-A9CA-6560-053B48BF3E35}"/>
              </a:ext>
            </a:extLst>
          </p:cNvPr>
          <p:cNvPicPr>
            <a:picLocks noChangeAspect="1"/>
          </p:cNvPicPr>
          <p:nvPr/>
        </p:nvPicPr>
        <p:blipFill>
          <a:blip r:embed="rId2"/>
          <a:stretch>
            <a:fillRect/>
          </a:stretch>
        </p:blipFill>
        <p:spPr>
          <a:xfrm>
            <a:off x="687948" y="1058183"/>
            <a:ext cx="10816100" cy="2125434"/>
          </a:xfrm>
          <a:prstGeom prst="rect">
            <a:avLst/>
          </a:prstGeom>
        </p:spPr>
      </p:pic>
    </p:spTree>
    <p:extLst>
      <p:ext uri="{BB962C8B-B14F-4D97-AF65-F5344CB8AC3E}">
        <p14:creationId xmlns:p14="http://schemas.microsoft.com/office/powerpoint/2010/main" val="1285730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FA380-E0F5-7C80-EEF1-784D27A73DE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ABAD0C1-4AA9-9D78-07F8-43E768EBB9C2}"/>
              </a:ext>
            </a:extLst>
          </p:cNvPr>
          <p:cNvSpPr>
            <a:spLocks noGrp="1" noChangeArrowheads="1"/>
          </p:cNvSpPr>
          <p:nvPr>
            <p:ph type="ctrTitle"/>
          </p:nvPr>
        </p:nvSpPr>
        <p:spPr>
          <a:xfrm>
            <a:off x="2101459" y="351559"/>
            <a:ext cx="7989082" cy="609023"/>
          </a:xfrm>
        </p:spPr>
        <p:txBody>
          <a:bodyPr>
            <a:normAutofit/>
          </a:bodyPr>
          <a:lstStyle/>
          <a:p>
            <a:pPr defTabSz="1036638"/>
            <a:r>
              <a:rPr lang="en-GB" altLang="en-US" sz="3200" dirty="0">
                <a:effectLst>
                  <a:outerShdw blurRad="38100" dist="38100" dir="2700000" algn="tl">
                    <a:srgbClr val="000000"/>
                  </a:outerShdw>
                </a:effectLst>
              </a:rPr>
              <a:t>The reader decides</a:t>
            </a:r>
            <a:endParaRPr lang="en-US" altLang="en-US" sz="3200" dirty="0"/>
          </a:p>
        </p:txBody>
      </p:sp>
      <p:sp>
        <p:nvSpPr>
          <p:cNvPr id="11267" name="Text Box 3">
            <a:extLst>
              <a:ext uri="{FF2B5EF4-FFF2-40B4-BE49-F238E27FC236}">
                <a16:creationId xmlns:a16="http://schemas.microsoft.com/office/drawing/2014/main" id="{15D1978F-2FF2-E866-96E4-A1280DB9CA3E}"/>
              </a:ext>
            </a:extLst>
          </p:cNvPr>
          <p:cNvSpPr txBox="1">
            <a:spLocks noChangeArrowheads="1"/>
          </p:cNvSpPr>
          <p:nvPr/>
        </p:nvSpPr>
        <p:spPr bwMode="auto">
          <a:xfrm>
            <a:off x="734289" y="1326791"/>
            <a:ext cx="10538691"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GB" altLang="en-US" sz="2400" dirty="0" err="1">
                <a:effectLst>
                  <a:outerShdw blurRad="38100" dist="38100" dir="2700000" algn="tl">
                    <a:srgbClr val="000000"/>
                  </a:outerShdw>
                </a:effectLst>
              </a:rPr>
              <a:t>Hiph’il</a:t>
            </a:r>
            <a:r>
              <a:rPr lang="en-GB" altLang="en-US" sz="2400" dirty="0">
                <a:effectLst>
                  <a:outerShdw blurRad="38100" dist="38100" dir="2700000" algn="tl">
                    <a:srgbClr val="000000"/>
                  </a:outerShdw>
                </a:effectLst>
              </a:rPr>
              <a:t> can be read as causing or permitting. Context will decide which.</a:t>
            </a:r>
          </a:p>
          <a:p>
            <a:pPr algn="just">
              <a:spcAft>
                <a:spcPts val="1200"/>
              </a:spcAft>
            </a:pPr>
            <a:r>
              <a:rPr lang="en-GB" altLang="en-US" sz="2400" dirty="0">
                <a:effectLst>
                  <a:outerShdw blurRad="38100" dist="38100" dir="2700000" algn="tl">
                    <a:srgbClr val="000000"/>
                  </a:outerShdw>
                </a:effectLst>
              </a:rPr>
              <a:t>This provides the perfect mirror to discern the thoughts and intents of our hearts.</a:t>
            </a:r>
          </a:p>
          <a:p>
            <a:pPr algn="just">
              <a:spcAft>
                <a:spcPts val="1200"/>
              </a:spcAft>
            </a:pPr>
            <a:r>
              <a:rPr lang="en-GB" altLang="en-US" sz="2400" dirty="0">
                <a:effectLst>
                  <a:outerShdw blurRad="38100" dist="38100" dir="2700000" algn="tl">
                    <a:srgbClr val="000000"/>
                  </a:outerShdw>
                </a:effectLst>
              </a:rPr>
              <a:t>Does the life of Jesus provide us a context for whether to use permissive or causative meaning on verbs describing God’s actions?</a:t>
            </a:r>
          </a:p>
          <a:p>
            <a:pPr algn="just">
              <a:spcAft>
                <a:spcPts val="1200"/>
              </a:spcAft>
            </a:pPr>
            <a:endParaRPr lang="en-GB" altLang="en-US" sz="2100" dirty="0">
              <a:effectLst>
                <a:outerShdw blurRad="38100" dist="38100" dir="2700000" algn="tl">
                  <a:srgbClr val="000000"/>
                </a:outerShdw>
              </a:effectLst>
            </a:endParaRPr>
          </a:p>
          <a:p>
            <a:pPr algn="just">
              <a:spcAft>
                <a:spcPts val="1200"/>
              </a:spcAft>
            </a:pPr>
            <a:endParaRPr lang="en-GB" altLang="en-US" sz="2100" dirty="0">
              <a:effectLst>
                <a:outerShdw blurRad="38100" dist="38100" dir="2700000" algn="tl">
                  <a:srgbClr val="000000"/>
                </a:outerShdw>
              </a:effectLst>
            </a:endParaRPr>
          </a:p>
        </p:txBody>
      </p:sp>
    </p:spTree>
    <p:extLst>
      <p:ext uri="{BB962C8B-B14F-4D97-AF65-F5344CB8AC3E}">
        <p14:creationId xmlns:p14="http://schemas.microsoft.com/office/powerpoint/2010/main" val="4143883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964872-B941-6F1D-F7E8-1DD3DC164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077" y="771926"/>
            <a:ext cx="3773220" cy="5344504"/>
          </a:xfrm>
          <a:prstGeom prst="rect">
            <a:avLst/>
          </a:prstGeom>
        </p:spPr>
      </p:pic>
      <p:pic>
        <p:nvPicPr>
          <p:cNvPr id="4" name="Picture 3">
            <a:extLst>
              <a:ext uri="{FF2B5EF4-FFF2-40B4-BE49-F238E27FC236}">
                <a16:creationId xmlns:a16="http://schemas.microsoft.com/office/drawing/2014/main" id="{0D94DD56-9AE6-52B9-50E3-223AF6869C4D}"/>
              </a:ext>
            </a:extLst>
          </p:cNvPr>
          <p:cNvPicPr>
            <a:picLocks noChangeAspect="1"/>
          </p:cNvPicPr>
          <p:nvPr/>
        </p:nvPicPr>
        <p:blipFill>
          <a:blip r:embed="rId4"/>
          <a:stretch>
            <a:fillRect/>
          </a:stretch>
        </p:blipFill>
        <p:spPr>
          <a:xfrm>
            <a:off x="6435502" y="771926"/>
            <a:ext cx="3680545" cy="5344504"/>
          </a:xfrm>
          <a:prstGeom prst="rect">
            <a:avLst/>
          </a:prstGeom>
        </p:spPr>
      </p:pic>
    </p:spTree>
    <p:extLst>
      <p:ext uri="{BB962C8B-B14F-4D97-AF65-F5344CB8AC3E}">
        <p14:creationId xmlns:p14="http://schemas.microsoft.com/office/powerpoint/2010/main" val="1222391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31B8A-95DC-51C3-425F-FEA6539B5C5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6BCF468-6732-01DD-2A22-92E7FF03FDE9}"/>
              </a:ext>
            </a:extLst>
          </p:cNvPr>
          <p:cNvSpPr>
            <a:spLocks noGrp="1" noChangeArrowheads="1"/>
          </p:cNvSpPr>
          <p:nvPr>
            <p:ph type="ctrTitle"/>
          </p:nvPr>
        </p:nvSpPr>
        <p:spPr>
          <a:xfrm>
            <a:off x="1173764" y="320947"/>
            <a:ext cx="9844467" cy="628459"/>
          </a:xfrm>
        </p:spPr>
        <p:txBody>
          <a:bodyPr>
            <a:normAutofit/>
          </a:bodyPr>
          <a:lstStyle/>
          <a:p>
            <a:pPr defTabSz="1036638"/>
            <a:r>
              <a:rPr lang="en-US" altLang="en-US" sz="3200" dirty="0"/>
              <a:t>A Closer look</a:t>
            </a:r>
          </a:p>
        </p:txBody>
      </p:sp>
      <p:pic>
        <p:nvPicPr>
          <p:cNvPr id="3" name="Picture 2">
            <a:extLst>
              <a:ext uri="{FF2B5EF4-FFF2-40B4-BE49-F238E27FC236}">
                <a16:creationId xmlns:a16="http://schemas.microsoft.com/office/drawing/2014/main" id="{46A2763A-860D-CC87-0299-CFD6224553F0}"/>
              </a:ext>
            </a:extLst>
          </p:cNvPr>
          <p:cNvPicPr>
            <a:picLocks noChangeAspect="1"/>
          </p:cNvPicPr>
          <p:nvPr/>
        </p:nvPicPr>
        <p:blipFill>
          <a:blip r:embed="rId2"/>
          <a:stretch>
            <a:fillRect/>
          </a:stretch>
        </p:blipFill>
        <p:spPr>
          <a:xfrm>
            <a:off x="1173764" y="1192456"/>
            <a:ext cx="9705785" cy="1745645"/>
          </a:xfrm>
          <a:prstGeom prst="rect">
            <a:avLst/>
          </a:prstGeom>
        </p:spPr>
      </p:pic>
      <p:sp>
        <p:nvSpPr>
          <p:cNvPr id="9" name="TextBox 8">
            <a:extLst>
              <a:ext uri="{FF2B5EF4-FFF2-40B4-BE49-F238E27FC236}">
                <a16:creationId xmlns:a16="http://schemas.microsoft.com/office/drawing/2014/main" id="{F2DF989D-B983-B03B-438F-08D8FB76F003}"/>
              </a:ext>
            </a:extLst>
          </p:cNvPr>
          <p:cNvSpPr txBox="1"/>
          <p:nvPr/>
        </p:nvSpPr>
        <p:spPr>
          <a:xfrm>
            <a:off x="1173764" y="3184206"/>
            <a:ext cx="9956049" cy="2585323"/>
          </a:xfrm>
          <a:prstGeom prst="rect">
            <a:avLst/>
          </a:prstGeom>
          <a:noFill/>
        </p:spPr>
        <p:txBody>
          <a:bodyPr wrap="square">
            <a:spAutoFit/>
          </a:bodyPr>
          <a:lstStyle/>
          <a:p>
            <a:pPr algn="just"/>
            <a:r>
              <a:rPr lang="en-GB" dirty="0"/>
              <a:t>When it comes to God, the phrase “I will destroy” is used as a Hebrew idiom. There are two classes of idioms that can be used. 1. Causative. 2. Permissive. </a:t>
            </a:r>
            <a:r>
              <a:rPr lang="en-GB" dirty="0">
                <a:solidFill>
                  <a:srgbClr val="92D050"/>
                </a:solidFill>
              </a:rPr>
              <a:t>The writer’s (not the translator’s) use of the phrase is most often in the permissive form when it comes to quoting God— especially when the verb is negative, such as destruction and sickness. This permissive verb form in Hebrew is called </a:t>
            </a:r>
            <a:r>
              <a:rPr lang="en-GB" dirty="0" err="1">
                <a:solidFill>
                  <a:srgbClr val="92D050"/>
                </a:solidFill>
              </a:rPr>
              <a:t>Hiph`il</a:t>
            </a:r>
            <a:r>
              <a:rPr lang="en-GB" dirty="0">
                <a:solidFill>
                  <a:srgbClr val="92D050"/>
                </a:solidFill>
              </a:rPr>
              <a:t>, to which William </a:t>
            </a:r>
            <a:r>
              <a:rPr lang="en-GB" dirty="0" err="1">
                <a:solidFill>
                  <a:srgbClr val="92D050"/>
                </a:solidFill>
              </a:rPr>
              <a:t>Lowth</a:t>
            </a:r>
            <a:r>
              <a:rPr lang="en-GB" dirty="0">
                <a:solidFill>
                  <a:srgbClr val="92D050"/>
                </a:solidFill>
              </a:rPr>
              <a:t> explains</a:t>
            </a:r>
            <a:r>
              <a:rPr lang="en-GB" dirty="0"/>
              <a:t>:</a:t>
            </a:r>
          </a:p>
          <a:p>
            <a:pPr algn="just"/>
            <a:endParaRPr lang="en-GB" dirty="0"/>
          </a:p>
          <a:p>
            <a:pPr algn="just"/>
            <a:r>
              <a:rPr lang="en-GB" dirty="0"/>
              <a:t>“…</a:t>
            </a:r>
            <a:r>
              <a:rPr lang="en-GB" dirty="0">
                <a:solidFill>
                  <a:srgbClr val="92D050"/>
                </a:solidFill>
              </a:rPr>
              <a:t>the form called </a:t>
            </a:r>
            <a:r>
              <a:rPr lang="en-GB" dirty="0" err="1">
                <a:solidFill>
                  <a:srgbClr val="92D050"/>
                </a:solidFill>
              </a:rPr>
              <a:t>Hiph’il</a:t>
            </a:r>
            <a:r>
              <a:rPr lang="en-GB" dirty="0">
                <a:solidFill>
                  <a:srgbClr val="92D050"/>
                </a:solidFill>
              </a:rPr>
              <a:t> in Hebrew often denotes only permission</a:t>
            </a:r>
            <a:r>
              <a:rPr lang="en-GB" dirty="0"/>
              <a:t>, and is rendered elsewhere to that sense by our translators.” (A Commentary Upon the Prophet Isaiah, p. 501) - </a:t>
            </a:r>
          </a:p>
          <a:p>
            <a:pPr algn="just"/>
            <a:r>
              <a:rPr lang="en-AU" sz="1800" dirty="0">
                <a:effectLst/>
                <a:latin typeface="Palatino Linotype" panose="02040502050505030304" pitchFamily="18" charset="0"/>
                <a:ea typeface="Calibri" panose="020F0502020204030204" pitchFamily="34" charset="0"/>
                <a:cs typeface="Cordia New" panose="020B0304020202020204" pitchFamily="34" charset="-34"/>
              </a:rPr>
              <a:t>Kevin J. Mullins, Jesus Christ and Him Crucified p. 44.</a:t>
            </a:r>
            <a:r>
              <a:rPr lang="en-GB" dirty="0"/>
              <a:t>  </a:t>
            </a:r>
          </a:p>
        </p:txBody>
      </p:sp>
    </p:spTree>
    <p:extLst>
      <p:ext uri="{BB962C8B-B14F-4D97-AF65-F5344CB8AC3E}">
        <p14:creationId xmlns:p14="http://schemas.microsoft.com/office/powerpoint/2010/main" val="183166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919CE-51A8-5F6D-B466-1FD5EAA5751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10B8654-571C-8847-444C-DE395754900B}"/>
              </a:ext>
            </a:extLst>
          </p:cNvPr>
          <p:cNvSpPr>
            <a:spLocks noGrp="1" noChangeArrowheads="1"/>
          </p:cNvSpPr>
          <p:nvPr>
            <p:ph type="ctrTitle"/>
          </p:nvPr>
        </p:nvSpPr>
        <p:spPr>
          <a:xfrm>
            <a:off x="1173765" y="671929"/>
            <a:ext cx="9844467" cy="628459"/>
          </a:xfrm>
        </p:spPr>
        <p:txBody>
          <a:bodyPr>
            <a:normAutofit/>
          </a:bodyPr>
          <a:lstStyle/>
          <a:p>
            <a:pPr defTabSz="1036638"/>
            <a:r>
              <a:rPr lang="en-US" altLang="en-US" sz="3200" dirty="0" err="1"/>
              <a:t>Hiph’il</a:t>
            </a:r>
            <a:r>
              <a:rPr lang="en-US" altLang="en-US" sz="3200" dirty="0"/>
              <a:t> can be read two ways</a:t>
            </a:r>
          </a:p>
        </p:txBody>
      </p:sp>
      <p:sp>
        <p:nvSpPr>
          <p:cNvPr id="11267" name="Text Box 3">
            <a:extLst>
              <a:ext uri="{FF2B5EF4-FFF2-40B4-BE49-F238E27FC236}">
                <a16:creationId xmlns:a16="http://schemas.microsoft.com/office/drawing/2014/main" id="{197A9248-A445-915A-3FB2-B8DC92729EFF}"/>
              </a:ext>
            </a:extLst>
          </p:cNvPr>
          <p:cNvSpPr txBox="1">
            <a:spLocks noChangeArrowheads="1"/>
          </p:cNvSpPr>
          <p:nvPr/>
        </p:nvSpPr>
        <p:spPr bwMode="auto">
          <a:xfrm>
            <a:off x="914401" y="1631482"/>
            <a:ext cx="10529454" cy="344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215900" algn="just">
              <a:spcBef>
                <a:spcPts val="700"/>
              </a:spcBef>
              <a:spcAft>
                <a:spcPts val="700"/>
              </a:spcAft>
            </a:pPr>
            <a:r>
              <a:rPr lang="en-AU" sz="2400" kern="1050" dirty="0">
                <a:effectLst/>
                <a:uFill>
                  <a:solidFill>
                    <a:srgbClr val="000000"/>
                  </a:solidFill>
                </a:uFill>
                <a:ea typeface="Calibri" panose="020F0502020204030204" pitchFamily="34" charset="0"/>
                <a:cs typeface="Times New Roman" panose="02020603050405020304" pitchFamily="18" charset="0"/>
              </a:rPr>
              <a:t>T</a:t>
            </a:r>
            <a:r>
              <a:rPr lang="x-none" sz="2400" kern="1050" dirty="0">
                <a:effectLst/>
                <a:uFill>
                  <a:solidFill>
                    <a:srgbClr val="000000"/>
                  </a:solidFill>
                </a:uFill>
                <a:ea typeface="Calibri" panose="020F0502020204030204" pitchFamily="34" charset="0"/>
                <a:cs typeface="Times New Roman" panose="02020603050405020304" pitchFamily="18" charset="0"/>
              </a:rPr>
              <a:t>he causative nuance of the </a:t>
            </a:r>
            <a:r>
              <a:rPr lang="x-none" sz="2400" kern="1050" dirty="0">
                <a:solidFill>
                  <a:schemeClr val="accent1"/>
                </a:solidFill>
                <a:effectLst/>
                <a:uFill>
                  <a:solidFill>
                    <a:srgbClr val="000000"/>
                  </a:solidFill>
                </a:uFill>
                <a:ea typeface="Calibri" panose="020F0502020204030204" pitchFamily="34" charset="0"/>
                <a:cs typeface="Times New Roman" panose="02020603050405020304" pitchFamily="18" charset="0"/>
              </a:rPr>
              <a:t>hiph‘il</a:t>
            </a:r>
            <a:r>
              <a:rPr lang="x-none" sz="2400" kern="1050" dirty="0">
                <a:effectLst/>
                <a:uFill>
                  <a:solidFill>
                    <a:srgbClr val="000000"/>
                  </a:solidFill>
                </a:uFill>
                <a:ea typeface="Calibri" panose="020F0502020204030204" pitchFamily="34" charset="0"/>
                <a:cs typeface="Times New Roman" panose="02020603050405020304" pitchFamily="18" charset="0"/>
              </a:rPr>
              <a:t>, and of its Aramaic and Akkadian counterparts the haph‘el / ’aph‘el and šuprus, respectively, </a:t>
            </a:r>
            <a:r>
              <a:rPr lang="x-none" sz="2400" kern="1050" dirty="0">
                <a:solidFill>
                  <a:schemeClr val="accent1"/>
                </a:solidFill>
                <a:effectLst/>
                <a:uFill>
                  <a:solidFill>
                    <a:srgbClr val="000000"/>
                  </a:solidFill>
                </a:uFill>
                <a:ea typeface="Calibri" panose="020F0502020204030204" pitchFamily="34" charset="0"/>
                <a:cs typeface="Times New Roman" panose="02020603050405020304" pitchFamily="18" charset="0"/>
              </a:rPr>
              <a:t>includes not only actions in which the subject causes the object </a:t>
            </a:r>
            <a:r>
              <a:rPr lang="x-none" sz="2400" kern="1050" dirty="0">
                <a:effectLst/>
                <a:uFill>
                  <a:solidFill>
                    <a:srgbClr val="000000"/>
                  </a:solidFill>
                </a:uFill>
                <a:ea typeface="Calibri" panose="020F0502020204030204" pitchFamily="34" charset="0"/>
                <a:cs typeface="Times New Roman" panose="02020603050405020304" pitchFamily="18" charset="0"/>
              </a:rPr>
              <a:t>(another person or a thing) </a:t>
            </a:r>
            <a:r>
              <a:rPr lang="x-none" sz="2400" kern="1050" dirty="0">
                <a:solidFill>
                  <a:schemeClr val="accent1"/>
                </a:solidFill>
                <a:effectLst/>
                <a:uFill>
                  <a:solidFill>
                    <a:srgbClr val="000000"/>
                  </a:solidFill>
                </a:uFill>
                <a:ea typeface="Calibri" panose="020F0502020204030204" pitchFamily="34" charset="0"/>
                <a:cs typeface="Times New Roman" panose="02020603050405020304" pitchFamily="18" charset="0"/>
              </a:rPr>
              <a:t>to do something</a:t>
            </a:r>
            <a:r>
              <a:rPr lang="x-none" sz="2400" kern="1050" dirty="0">
                <a:effectLst/>
                <a:uFill>
                  <a:solidFill>
                    <a:srgbClr val="000000"/>
                  </a:solidFill>
                </a:uFill>
                <a:ea typeface="Calibri" panose="020F0502020204030204" pitchFamily="34" charset="0"/>
                <a:cs typeface="Times New Roman" panose="02020603050405020304" pitchFamily="18" charset="0"/>
              </a:rPr>
              <a:t>, </a:t>
            </a:r>
            <a:r>
              <a:rPr lang="x-none" sz="2400" kern="1050" dirty="0">
                <a:solidFill>
                  <a:schemeClr val="accent1"/>
                </a:solidFill>
                <a:effectLst/>
                <a:uFill>
                  <a:solidFill>
                    <a:srgbClr val="000000"/>
                  </a:solidFill>
                </a:uFill>
                <a:ea typeface="Calibri" panose="020F0502020204030204" pitchFamily="34" charset="0"/>
                <a:cs typeface="Times New Roman" panose="02020603050405020304" pitchFamily="18" charset="0"/>
              </a:rPr>
              <a:t>but a range of other ways </a:t>
            </a:r>
            <a:r>
              <a:rPr lang="x-none" sz="2400" kern="1050" dirty="0">
                <a:effectLst/>
                <a:uFill>
                  <a:solidFill>
                    <a:srgbClr val="000000"/>
                  </a:solidFill>
                </a:uFill>
                <a:ea typeface="Calibri" panose="020F0502020204030204" pitchFamily="34" charset="0"/>
                <a:cs typeface="Times New Roman" panose="02020603050405020304" pitchFamily="18" charset="0"/>
              </a:rPr>
              <a:t>in which the subject is responsible for the object’s action, such as </a:t>
            </a:r>
            <a:r>
              <a:rPr lang="x-none" sz="2400" kern="1050" dirty="0">
                <a:solidFill>
                  <a:schemeClr val="accent1"/>
                </a:solidFill>
                <a:effectLst/>
                <a:uFill>
                  <a:solidFill>
                    <a:srgbClr val="000000"/>
                  </a:solidFill>
                </a:uFill>
                <a:ea typeface="Calibri" panose="020F0502020204030204" pitchFamily="34" charset="0"/>
                <a:cs typeface="Times New Roman" panose="02020603050405020304" pitchFamily="18" charset="0"/>
              </a:rPr>
              <a:t>allowing it, enabling it, tolerating it, or granting permission to do it</a:t>
            </a:r>
            <a:r>
              <a:rPr lang="x-none" sz="2400" kern="1050" dirty="0">
                <a:effectLst/>
                <a:uFill>
                  <a:solidFill>
                    <a:srgbClr val="000000"/>
                  </a:solidFill>
                </a:uFill>
                <a:ea typeface="Calibri" panose="020F0502020204030204" pitchFamily="34" charset="0"/>
                <a:cs typeface="Times New Roman" panose="02020603050405020304" pitchFamily="18" charset="0"/>
              </a:rPr>
              <a:t>.</a:t>
            </a:r>
            <a:endParaRPr lang="en-AU" sz="2400" kern="1050" dirty="0">
              <a:effectLst/>
              <a:uFill>
                <a:solidFill>
                  <a:srgbClr val="000000"/>
                </a:solidFill>
              </a:uFill>
              <a:ea typeface="Calibri" panose="020F0502020204030204" pitchFamily="34" charset="0"/>
              <a:cs typeface="Times New Roman" panose="02020603050405020304" pitchFamily="18" charset="0"/>
            </a:endParaRPr>
          </a:p>
          <a:p>
            <a:r>
              <a:rPr lang="en-AU" sz="1800" dirty="0">
                <a:effectLst/>
                <a:ea typeface="Calibri" panose="020F0502020204030204" pitchFamily="34" charset="0"/>
                <a:cs typeface="Cordia New" panose="020B0304020202020204" pitchFamily="34" charset="-34"/>
              </a:rPr>
              <a:t>"On the Tolerative/Permissive </a:t>
            </a:r>
            <a:r>
              <a:rPr lang="en-AU" sz="1800" dirty="0" err="1">
                <a:effectLst/>
                <a:ea typeface="Calibri" panose="020F0502020204030204" pitchFamily="34" charset="0"/>
                <a:cs typeface="Cordia New" panose="020B0304020202020204" pitchFamily="34" charset="-34"/>
              </a:rPr>
              <a:t>Hiphil</a:t>
            </a:r>
            <a:r>
              <a:rPr lang="en-AU" sz="1800" dirty="0">
                <a:effectLst/>
                <a:ea typeface="Calibri" panose="020F0502020204030204" pitchFamily="34" charset="0"/>
                <a:cs typeface="Cordia New" panose="020B0304020202020204" pitchFamily="34" charset="-34"/>
              </a:rPr>
              <a:t>,” in Le-</a:t>
            </a:r>
            <a:r>
              <a:rPr lang="en-AU" sz="1800" dirty="0" err="1">
                <a:effectLst/>
                <a:ea typeface="Calibri" panose="020F0502020204030204" pitchFamily="34" charset="0"/>
                <a:cs typeface="Cordia New" panose="020B0304020202020204" pitchFamily="34" charset="-34"/>
              </a:rPr>
              <a:t>Ma‘an</a:t>
            </a:r>
            <a:r>
              <a:rPr lang="en-AU" sz="1800" dirty="0">
                <a:effectLst/>
                <a:ea typeface="Calibri" panose="020F0502020204030204" pitchFamily="34" charset="0"/>
                <a:cs typeface="Cordia New" panose="020B0304020202020204" pitchFamily="34" charset="-34"/>
              </a:rPr>
              <a:t> </a:t>
            </a:r>
            <a:r>
              <a:rPr lang="en-AU" sz="1800" dirty="0" err="1">
                <a:effectLst/>
                <a:ea typeface="Calibri" panose="020F0502020204030204" pitchFamily="34" charset="0"/>
                <a:cs typeface="Cordia New" panose="020B0304020202020204" pitchFamily="34" charset="-34"/>
              </a:rPr>
              <a:t>Ziony</a:t>
            </a:r>
            <a:r>
              <a:rPr lang="en-AU" sz="1800" dirty="0">
                <a:effectLst/>
                <a:ea typeface="Calibri" panose="020F0502020204030204" pitchFamily="34" charset="0"/>
                <a:cs typeface="Cordia New" panose="020B0304020202020204" pitchFamily="34" charset="-34"/>
              </a:rPr>
              <a:t>: Studies in Honor of </a:t>
            </a:r>
            <a:r>
              <a:rPr lang="en-AU" sz="1800" dirty="0" err="1">
                <a:effectLst/>
                <a:ea typeface="Calibri" panose="020F0502020204030204" pitchFamily="34" charset="0"/>
                <a:cs typeface="Cordia New" panose="020B0304020202020204" pitchFamily="34" charset="-34"/>
              </a:rPr>
              <a:t>Ziony</a:t>
            </a:r>
            <a:r>
              <a:rPr lang="en-AU" sz="1800" dirty="0">
                <a:effectLst/>
                <a:ea typeface="Calibri" panose="020F0502020204030204" pitchFamily="34" charset="0"/>
                <a:cs typeface="Cordia New" panose="020B0304020202020204" pitchFamily="34" charset="-34"/>
              </a:rPr>
              <a:t> </a:t>
            </a:r>
            <a:r>
              <a:rPr lang="en-AU" sz="1800" dirty="0" err="1">
                <a:effectLst/>
                <a:ea typeface="Calibri" panose="020F0502020204030204" pitchFamily="34" charset="0"/>
                <a:cs typeface="Cordia New" panose="020B0304020202020204" pitchFamily="34" charset="-34"/>
              </a:rPr>
              <a:t>Zevit</a:t>
            </a:r>
            <a:r>
              <a:rPr lang="en-AU" sz="1800" dirty="0">
                <a:effectLst/>
                <a:ea typeface="Calibri" panose="020F0502020204030204" pitchFamily="34" charset="0"/>
                <a:cs typeface="Cordia New" panose="020B0304020202020204" pitchFamily="34" charset="-34"/>
              </a:rPr>
              <a:t>, ed. Frederick E. </a:t>
            </a:r>
            <a:r>
              <a:rPr lang="en-AU" sz="1800" dirty="0" err="1">
                <a:effectLst/>
                <a:ea typeface="Calibri" panose="020F0502020204030204" pitchFamily="34" charset="0"/>
                <a:cs typeface="Cordia New" panose="020B0304020202020204" pitchFamily="34" charset="-34"/>
              </a:rPr>
              <a:t>Greenspahn</a:t>
            </a:r>
            <a:r>
              <a:rPr lang="en-AU" sz="1800" dirty="0">
                <a:effectLst/>
                <a:ea typeface="Calibri" panose="020F0502020204030204" pitchFamily="34" charset="0"/>
                <a:cs typeface="Cordia New" panose="020B0304020202020204" pitchFamily="34" charset="-34"/>
              </a:rPr>
              <a:t> and Gary A. </a:t>
            </a:r>
            <a:r>
              <a:rPr lang="en-AU" sz="1800" dirty="0" err="1">
                <a:effectLst/>
                <a:ea typeface="Calibri" panose="020F0502020204030204" pitchFamily="34" charset="0"/>
                <a:cs typeface="Cordia New" panose="020B0304020202020204" pitchFamily="34" charset="-34"/>
              </a:rPr>
              <a:t>Rendsburg</a:t>
            </a:r>
            <a:r>
              <a:rPr lang="en-AU" sz="1800" dirty="0">
                <a:effectLst/>
                <a:ea typeface="Calibri" panose="020F0502020204030204" pitchFamily="34" charset="0"/>
                <a:cs typeface="Cordia New" panose="020B0304020202020204" pitchFamily="34" charset="-34"/>
              </a:rPr>
              <a:t>. Eugene, Oregon: Cascade Books, 2017. P. 397</a:t>
            </a:r>
            <a:endParaRPr lang="en-GB" altLang="en-US" sz="3200" dirty="0">
              <a:effectLst>
                <a:outerShdw blurRad="38100" dist="38100" dir="2700000" algn="tl">
                  <a:srgbClr val="000000"/>
                </a:outerShdw>
              </a:effectLst>
            </a:endParaRPr>
          </a:p>
          <a:p>
            <a:pPr algn="just"/>
            <a:r>
              <a:rPr lang="en-GB" altLang="en-US" sz="3200" dirty="0">
                <a:effectLst>
                  <a:outerShdw blurRad="38100" dist="38100" dir="2700000" algn="tl">
                    <a:srgbClr val="000000"/>
                  </a:outerShdw>
                </a:effectLst>
              </a:rPr>
              <a:t> </a:t>
            </a:r>
            <a:endParaRPr lang="en-AU" altLang="en-US" sz="3200" dirty="0">
              <a:effectLst>
                <a:outerShdw blurRad="38100" dist="38100" dir="2700000" algn="tl">
                  <a:srgbClr val="000000"/>
                </a:outerShdw>
              </a:effectLst>
            </a:endParaRPr>
          </a:p>
        </p:txBody>
      </p:sp>
    </p:spTree>
    <p:extLst>
      <p:ext uri="{BB962C8B-B14F-4D97-AF65-F5344CB8AC3E}">
        <p14:creationId xmlns:p14="http://schemas.microsoft.com/office/powerpoint/2010/main" val="15870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ECD6A-F1C9-F3E5-34A9-33D33F75BB9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3917213-1DFC-A893-971B-DC69761C8978}"/>
              </a:ext>
            </a:extLst>
          </p:cNvPr>
          <p:cNvSpPr>
            <a:spLocks noGrp="1" noChangeArrowheads="1"/>
          </p:cNvSpPr>
          <p:nvPr>
            <p:ph type="ctrTitle"/>
          </p:nvPr>
        </p:nvSpPr>
        <p:spPr>
          <a:xfrm>
            <a:off x="1173765" y="671929"/>
            <a:ext cx="9844467" cy="628459"/>
          </a:xfrm>
        </p:spPr>
        <p:txBody>
          <a:bodyPr>
            <a:normAutofit/>
          </a:bodyPr>
          <a:lstStyle/>
          <a:p>
            <a:pPr defTabSz="1036638"/>
            <a:r>
              <a:rPr lang="en-US" altLang="en-US" sz="3200" dirty="0"/>
              <a:t>How do we decide?</a:t>
            </a:r>
          </a:p>
        </p:txBody>
      </p:sp>
      <p:sp>
        <p:nvSpPr>
          <p:cNvPr id="11267" name="Text Box 3">
            <a:extLst>
              <a:ext uri="{FF2B5EF4-FFF2-40B4-BE49-F238E27FC236}">
                <a16:creationId xmlns:a16="http://schemas.microsoft.com/office/drawing/2014/main" id="{84A07B4D-71CC-EA92-6A3E-76491A2E5B70}"/>
              </a:ext>
            </a:extLst>
          </p:cNvPr>
          <p:cNvSpPr txBox="1">
            <a:spLocks noChangeArrowheads="1"/>
          </p:cNvSpPr>
          <p:nvPr/>
        </p:nvSpPr>
        <p:spPr bwMode="auto">
          <a:xfrm>
            <a:off x="1173765" y="1538645"/>
            <a:ext cx="9531177" cy="282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215900" algn="just">
              <a:spcBef>
                <a:spcPts val="700"/>
              </a:spcBef>
              <a:spcAft>
                <a:spcPts val="700"/>
              </a:spcAft>
            </a:pPr>
            <a:r>
              <a:rPr lang="x-none" sz="2800" kern="1050" dirty="0">
                <a:effectLst/>
                <a:uFill>
                  <a:solidFill>
                    <a:srgbClr val="000000"/>
                  </a:solidFill>
                </a:uFill>
                <a:latin typeface="Palatino Linotype" panose="02040502050505030304" pitchFamily="18" charset="0"/>
                <a:ea typeface="Calibri" panose="020F0502020204030204" pitchFamily="34" charset="0"/>
                <a:cs typeface="Times New Roman" panose="02020603050405020304" pitchFamily="18" charset="0"/>
              </a:rPr>
              <a:t>The only guide to distinguishing between them is context, but determining what the context requires—or at least what is consistent with the context—can be a very subjective task. </a:t>
            </a:r>
            <a:endParaRPr lang="en-AU" sz="2800" kern="1050" dirty="0">
              <a:effectLst/>
              <a:uFill>
                <a:solidFill>
                  <a:srgbClr val="000000"/>
                </a:solidFill>
              </a:uFill>
              <a:latin typeface="Palatino Linotype" panose="02040502050505030304" pitchFamily="18" charset="0"/>
              <a:ea typeface="Calibri" panose="020F0502020204030204" pitchFamily="34" charset="0"/>
              <a:cs typeface="Times New Roman" panose="02020603050405020304" pitchFamily="18" charset="0"/>
            </a:endParaRPr>
          </a:p>
          <a:p>
            <a:r>
              <a:rPr lang="en-AU" sz="2800" dirty="0">
                <a:effectLst/>
                <a:latin typeface="Palatino Linotype" panose="02040502050505030304" pitchFamily="18" charset="0"/>
                <a:ea typeface="Calibri" panose="020F0502020204030204" pitchFamily="34" charset="0"/>
                <a:cs typeface="Cordia New" panose="020B0304020202020204" pitchFamily="34" charset="-34"/>
              </a:rPr>
              <a:t>Ibid, </a:t>
            </a:r>
            <a:r>
              <a:rPr lang="en-AU" sz="2800" dirty="0" err="1">
                <a:effectLst/>
                <a:latin typeface="Palatino Linotype" panose="02040502050505030304" pitchFamily="18" charset="0"/>
                <a:ea typeface="Calibri" panose="020F0502020204030204" pitchFamily="34" charset="0"/>
                <a:cs typeface="Cordia New" panose="020B0304020202020204" pitchFamily="34" charset="-34"/>
              </a:rPr>
              <a:t>Greenspahn</a:t>
            </a:r>
            <a:r>
              <a:rPr lang="en-AU" sz="2800" dirty="0">
                <a:effectLst/>
                <a:latin typeface="Palatino Linotype" panose="02040502050505030304" pitchFamily="18" charset="0"/>
                <a:ea typeface="Calibri" panose="020F0502020204030204" pitchFamily="34" charset="0"/>
                <a:cs typeface="Cordia New" panose="020B0304020202020204" pitchFamily="34" charset="-34"/>
              </a:rPr>
              <a:t> and Rensburg p. 399.</a:t>
            </a:r>
          </a:p>
          <a:p>
            <a:pPr algn="just"/>
            <a:r>
              <a:rPr lang="en-GB" altLang="en-US" sz="3200" dirty="0">
                <a:effectLst>
                  <a:outerShdw blurRad="38100" dist="38100" dir="2700000" algn="tl">
                    <a:srgbClr val="000000"/>
                  </a:outerShdw>
                </a:effectLst>
              </a:rPr>
              <a:t> </a:t>
            </a:r>
            <a:endParaRPr lang="en-AU" altLang="en-US" sz="3200" dirty="0">
              <a:effectLst>
                <a:outerShdw blurRad="38100" dist="38100" dir="2700000" algn="tl">
                  <a:srgbClr val="000000"/>
                </a:outerShdw>
              </a:effectLst>
            </a:endParaRPr>
          </a:p>
        </p:txBody>
      </p:sp>
    </p:spTree>
    <p:extLst>
      <p:ext uri="{BB962C8B-B14F-4D97-AF65-F5344CB8AC3E}">
        <p14:creationId xmlns:p14="http://schemas.microsoft.com/office/powerpoint/2010/main" val="112204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ECD6A-F1C9-F3E5-34A9-33D33F75BB9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3917213-1DFC-A893-971B-DC69761C8978}"/>
              </a:ext>
            </a:extLst>
          </p:cNvPr>
          <p:cNvSpPr>
            <a:spLocks noGrp="1" noChangeArrowheads="1"/>
          </p:cNvSpPr>
          <p:nvPr>
            <p:ph type="ctrTitle"/>
          </p:nvPr>
        </p:nvSpPr>
        <p:spPr>
          <a:xfrm>
            <a:off x="1173765" y="431784"/>
            <a:ext cx="9844467" cy="628459"/>
          </a:xfrm>
        </p:spPr>
        <p:txBody>
          <a:bodyPr>
            <a:normAutofit/>
          </a:bodyPr>
          <a:lstStyle/>
          <a:p>
            <a:pPr defTabSz="1036638"/>
            <a:r>
              <a:rPr lang="en-US" altLang="en-US" sz="3200" dirty="0"/>
              <a:t>How do we decide?</a:t>
            </a:r>
          </a:p>
        </p:txBody>
      </p:sp>
      <p:sp>
        <p:nvSpPr>
          <p:cNvPr id="11267" name="Text Box 3">
            <a:extLst>
              <a:ext uri="{FF2B5EF4-FFF2-40B4-BE49-F238E27FC236}">
                <a16:creationId xmlns:a16="http://schemas.microsoft.com/office/drawing/2014/main" id="{84A07B4D-71CC-EA92-6A3E-76491A2E5B70}"/>
              </a:ext>
            </a:extLst>
          </p:cNvPr>
          <p:cNvSpPr txBox="1">
            <a:spLocks noChangeArrowheads="1"/>
          </p:cNvSpPr>
          <p:nvPr/>
        </p:nvSpPr>
        <p:spPr bwMode="auto">
          <a:xfrm>
            <a:off x="1099874" y="1224609"/>
            <a:ext cx="9531177"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GB" sz="2400" b="0" i="0" u="none" strike="noStrike" baseline="0" dirty="0">
                <a:latin typeface="Times-Roman"/>
              </a:rPr>
              <a:t>Introductory Biblical Hebrew II (BIBL 34000)</a:t>
            </a:r>
          </a:p>
          <a:p>
            <a:pPr algn="l"/>
            <a:r>
              <a:rPr lang="en-GB" sz="2400" b="0" i="0" u="none" strike="noStrike" baseline="0" dirty="0">
                <a:latin typeface="Times-Roman"/>
              </a:rPr>
              <a:t>Handout #14 - Derived Stems, </a:t>
            </a:r>
            <a:r>
              <a:rPr lang="en-GB" sz="2400" b="0" i="0" u="none" strike="noStrike" baseline="0" dirty="0" err="1">
                <a:latin typeface="Times-Roman"/>
              </a:rPr>
              <a:t>Hiphil</a:t>
            </a:r>
            <a:endParaRPr lang="en-GB" sz="2400" b="0" i="0" u="none" strike="noStrike" baseline="0" dirty="0">
              <a:latin typeface="Times-Roman"/>
            </a:endParaRPr>
          </a:p>
          <a:p>
            <a:pPr algn="l"/>
            <a:endParaRPr lang="en-GB" sz="2400" b="0" i="0" u="none" strike="noStrike" baseline="0" dirty="0">
              <a:latin typeface="TimesNewRomanPSMT"/>
            </a:endParaRPr>
          </a:p>
          <a:p>
            <a:pPr algn="l"/>
            <a:r>
              <a:rPr lang="en-GB" sz="2400" b="0" i="0" u="none" strike="noStrike" baseline="0" dirty="0">
                <a:latin typeface="TimesNewRomanPSMT"/>
              </a:rPr>
              <a:t>There are 6 derived stems:</a:t>
            </a:r>
          </a:p>
          <a:p>
            <a:pPr algn="l"/>
            <a:r>
              <a:rPr lang="en-AU" sz="2400" b="0" i="0" u="none" strike="noStrike" baseline="0" dirty="0">
                <a:latin typeface="TimesNewRomanPSMT"/>
              </a:rPr>
              <a:t>1. </a:t>
            </a:r>
            <a:r>
              <a:rPr lang="en-AU" sz="2400" b="0" i="0" u="none" strike="noStrike" baseline="0" dirty="0" err="1">
                <a:latin typeface="TimesNewRomanPSMT"/>
              </a:rPr>
              <a:t>Niphal</a:t>
            </a:r>
            <a:r>
              <a:rPr lang="en-AU" sz="2400" b="0" i="0" u="none" strike="noStrike" baseline="0" dirty="0">
                <a:latin typeface="TimesNewRomanPSMT"/>
              </a:rPr>
              <a:t> 4. </a:t>
            </a:r>
            <a:r>
              <a:rPr lang="en-AU" sz="2400" b="1" i="0" u="none" strike="noStrike" baseline="0" dirty="0" err="1">
                <a:latin typeface="TimesNewRomanPS-BoldMT"/>
              </a:rPr>
              <a:t>Hiphil</a:t>
            </a:r>
            <a:endParaRPr lang="en-AU" sz="2400" b="1" i="0" u="none" strike="noStrike" baseline="0" dirty="0">
              <a:latin typeface="TimesNewRomanPS-BoldMT"/>
            </a:endParaRPr>
          </a:p>
          <a:p>
            <a:pPr algn="l"/>
            <a:r>
              <a:rPr lang="en-AU" sz="2400" b="0" i="0" u="none" strike="noStrike" baseline="0" dirty="0">
                <a:latin typeface="TimesNewRomanPSMT"/>
              </a:rPr>
              <a:t>2. </a:t>
            </a:r>
            <a:r>
              <a:rPr lang="en-AU" sz="2400" b="0" i="0" u="none" strike="noStrike" baseline="0" dirty="0" err="1">
                <a:latin typeface="TimesNewRomanPSMT"/>
              </a:rPr>
              <a:t>Piel</a:t>
            </a:r>
            <a:r>
              <a:rPr lang="en-AU" sz="2400" b="0" i="0" u="none" strike="noStrike" baseline="0" dirty="0">
                <a:latin typeface="TimesNewRomanPSMT"/>
              </a:rPr>
              <a:t> 5. </a:t>
            </a:r>
            <a:r>
              <a:rPr lang="en-AU" sz="2400" b="0" i="0" u="none" strike="noStrike" baseline="0" dirty="0" err="1">
                <a:latin typeface="TimesNewRomanPSMT"/>
              </a:rPr>
              <a:t>Hophal</a:t>
            </a:r>
            <a:endParaRPr lang="en-AU" sz="2400" b="0" i="0" u="none" strike="noStrike" baseline="0" dirty="0">
              <a:latin typeface="TimesNewRomanPSMT"/>
            </a:endParaRPr>
          </a:p>
          <a:p>
            <a:pPr algn="l"/>
            <a:r>
              <a:rPr lang="en-AU" sz="2400" b="0" i="0" u="none" strike="noStrike" baseline="0" dirty="0">
                <a:latin typeface="TimesNewRomanPSMT"/>
              </a:rPr>
              <a:t>3. </a:t>
            </a:r>
            <a:r>
              <a:rPr lang="en-AU" sz="2400" b="0" i="0" u="none" strike="noStrike" baseline="0" dirty="0" err="1">
                <a:latin typeface="TimesNewRomanPSMT"/>
              </a:rPr>
              <a:t>Pual</a:t>
            </a:r>
            <a:r>
              <a:rPr lang="en-AU" sz="2400" b="0" i="0" u="none" strike="noStrike" baseline="0" dirty="0">
                <a:latin typeface="TimesNewRomanPSMT"/>
              </a:rPr>
              <a:t> 6. </a:t>
            </a:r>
            <a:r>
              <a:rPr lang="en-AU" sz="2400" b="0" i="0" u="none" strike="noStrike" baseline="0" dirty="0" err="1">
                <a:latin typeface="TimesNewRomanPSMT"/>
              </a:rPr>
              <a:t>Hithpael</a:t>
            </a:r>
            <a:endParaRPr lang="en-AU" sz="2400" b="0" i="0" u="none" strike="noStrike" baseline="0" dirty="0">
              <a:latin typeface="TimesNewRomanPSMT"/>
            </a:endParaRPr>
          </a:p>
          <a:p>
            <a:pPr algn="l"/>
            <a:endParaRPr lang="en-AU" sz="2400" b="1" i="0" u="none" strike="noStrike" baseline="0" dirty="0">
              <a:latin typeface="TimesNewRomanPS-BoldMT"/>
            </a:endParaRPr>
          </a:p>
          <a:p>
            <a:pPr algn="l"/>
            <a:r>
              <a:rPr lang="en-AU" sz="2400" b="1" i="0" u="none" strike="noStrike" baseline="0" dirty="0">
                <a:latin typeface="TimesNewRomanPS-BoldMT"/>
              </a:rPr>
              <a:t>HIPHIL </a:t>
            </a:r>
            <a:r>
              <a:rPr lang="en-AU" sz="2400" b="0" i="0" u="none" strike="noStrike" baseline="0" dirty="0">
                <a:latin typeface="TimesNewRomanPSMT"/>
              </a:rPr>
              <a:t>( </a:t>
            </a:r>
            <a:r>
              <a:rPr lang="en-AU" sz="2400" b="0" i="0" u="none" strike="noStrike" baseline="0" dirty="0">
                <a:latin typeface="SBLBibLit"/>
              </a:rPr>
              <a:t>(</a:t>
            </a:r>
            <a:r>
              <a:rPr lang="he-IL" sz="2400" b="0" i="0" u="none" strike="noStrike" baseline="0" dirty="0">
                <a:latin typeface="SBLBibLit"/>
              </a:rPr>
              <a:t>הִפעְיִל</a:t>
            </a:r>
          </a:p>
          <a:p>
            <a:pPr algn="l"/>
            <a:r>
              <a:rPr lang="en-GB" sz="2400" b="0" i="0" u="none" strike="noStrike" baseline="0" dirty="0">
                <a:latin typeface="TimesNewRomanPSMT"/>
              </a:rPr>
              <a:t>There are 4 major meanings/functions of the </a:t>
            </a:r>
            <a:r>
              <a:rPr lang="en-GB" sz="2400" b="0" i="0" u="none" strike="noStrike" baseline="0" dirty="0" err="1">
                <a:latin typeface="TimesNewRomanPSMT"/>
              </a:rPr>
              <a:t>hiphil</a:t>
            </a:r>
            <a:r>
              <a:rPr lang="en-GB" sz="2400" b="0" i="0" u="none" strike="noStrike" baseline="0" dirty="0">
                <a:latin typeface="TimesNewRomanPSMT"/>
              </a:rPr>
              <a:t> verb:</a:t>
            </a:r>
          </a:p>
          <a:p>
            <a:pPr algn="l"/>
            <a:r>
              <a:rPr lang="en-AU" sz="2400" b="0" i="0" u="none" strike="noStrike" baseline="0" dirty="0">
                <a:latin typeface="TimesNewRomanPSMT"/>
              </a:rPr>
              <a:t>1. causative</a:t>
            </a:r>
          </a:p>
          <a:p>
            <a:pPr algn="l"/>
            <a:r>
              <a:rPr lang="en-AU" sz="2400" b="0" i="0" u="none" strike="noStrike" baseline="0" dirty="0">
                <a:latin typeface="TimesNewRomanPSMT"/>
              </a:rPr>
              <a:t>2. permissive</a:t>
            </a:r>
          </a:p>
          <a:p>
            <a:pPr algn="l"/>
            <a:r>
              <a:rPr lang="en-AU" sz="2400" b="0" i="0" u="none" strike="noStrike" baseline="0" dirty="0">
                <a:latin typeface="TimesNewRomanPSMT"/>
              </a:rPr>
              <a:t>3. Denominative</a:t>
            </a:r>
          </a:p>
          <a:p>
            <a:pPr algn="l"/>
            <a:endParaRPr lang="en-AU" sz="1800" b="0" i="0" u="none" strike="noStrike" baseline="0" dirty="0">
              <a:latin typeface="TimesNewRomanPSMT"/>
            </a:endParaRPr>
          </a:p>
        </p:txBody>
      </p:sp>
    </p:spTree>
    <p:extLst>
      <p:ext uri="{BB962C8B-B14F-4D97-AF65-F5344CB8AC3E}">
        <p14:creationId xmlns:p14="http://schemas.microsoft.com/office/powerpoint/2010/main" val="1357129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ECD6A-F1C9-F3E5-34A9-33D33F75BB9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3917213-1DFC-A893-971B-DC69761C8978}"/>
              </a:ext>
            </a:extLst>
          </p:cNvPr>
          <p:cNvSpPr>
            <a:spLocks noGrp="1" noChangeArrowheads="1"/>
          </p:cNvSpPr>
          <p:nvPr>
            <p:ph type="ctrTitle"/>
          </p:nvPr>
        </p:nvSpPr>
        <p:spPr>
          <a:xfrm>
            <a:off x="1173765" y="431784"/>
            <a:ext cx="9844467" cy="628459"/>
          </a:xfrm>
        </p:spPr>
        <p:txBody>
          <a:bodyPr>
            <a:normAutofit/>
          </a:bodyPr>
          <a:lstStyle/>
          <a:p>
            <a:pPr defTabSz="1036638"/>
            <a:r>
              <a:rPr lang="en-US" altLang="en-US" sz="3200" dirty="0"/>
              <a:t>How do we decide?</a:t>
            </a:r>
          </a:p>
        </p:txBody>
      </p:sp>
      <p:sp>
        <p:nvSpPr>
          <p:cNvPr id="11267" name="Text Box 3">
            <a:extLst>
              <a:ext uri="{FF2B5EF4-FFF2-40B4-BE49-F238E27FC236}">
                <a16:creationId xmlns:a16="http://schemas.microsoft.com/office/drawing/2014/main" id="{84A07B4D-71CC-EA92-6A3E-76491A2E5B70}"/>
              </a:ext>
            </a:extLst>
          </p:cNvPr>
          <p:cNvSpPr txBox="1">
            <a:spLocks noChangeArrowheads="1"/>
          </p:cNvSpPr>
          <p:nvPr/>
        </p:nvSpPr>
        <p:spPr bwMode="auto">
          <a:xfrm>
            <a:off x="1099874" y="1224609"/>
            <a:ext cx="9531177"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GB" sz="1800" b="0" i="0" u="none" strike="noStrike" baseline="0" dirty="0">
                <a:latin typeface="TimesNewRomanPSMT"/>
              </a:rPr>
              <a:t>1) What is a causative verb?</a:t>
            </a:r>
          </a:p>
          <a:p>
            <a:pPr algn="l"/>
            <a:r>
              <a:rPr lang="en-GB" sz="1800" b="0" i="0" u="none" strike="noStrike" baseline="0" dirty="0">
                <a:latin typeface="TimesNewRomanPSMT"/>
              </a:rPr>
              <a:t>• A causative verb is one in which the subject makes an action occur. The causative verb in</a:t>
            </a:r>
          </a:p>
          <a:p>
            <a:pPr algn="l"/>
            <a:r>
              <a:rPr lang="en-GB" sz="1800" b="0" i="0" u="none" strike="noStrike" baseline="0" dirty="0">
                <a:latin typeface="TimesNewRomanPSMT"/>
              </a:rPr>
              <a:t>biblical Hebrew can take two direct objects, the first object is the one of the “causing” and the</a:t>
            </a:r>
          </a:p>
          <a:p>
            <a:pPr algn="l"/>
            <a:r>
              <a:rPr lang="en-GB" sz="1800" b="0" i="0" u="none" strike="noStrike" baseline="0" dirty="0">
                <a:latin typeface="TimesNewRomanPSMT"/>
              </a:rPr>
              <a:t>second is the object of the action of the verb. “He caused x to y” or “He made x do y” are</a:t>
            </a:r>
          </a:p>
          <a:p>
            <a:pPr algn="l"/>
            <a:r>
              <a:rPr lang="en-AU" sz="1800" b="0" i="0" u="none" strike="noStrike" baseline="0" dirty="0">
                <a:latin typeface="TimesNewRomanPSMT"/>
              </a:rPr>
              <a:t>common translation techniques for </a:t>
            </a:r>
            <a:r>
              <a:rPr lang="en-AU" sz="1800" b="0" i="0" u="none" strike="noStrike" baseline="0" dirty="0" err="1">
                <a:latin typeface="TimesNewRomanPSMT"/>
              </a:rPr>
              <a:t>hiphil</a:t>
            </a:r>
            <a:r>
              <a:rPr lang="en-AU" sz="1800" b="0" i="0" u="none" strike="noStrike" baseline="0" dirty="0">
                <a:latin typeface="TimesNewRomanPSMT"/>
              </a:rPr>
              <a:t> verbs.</a:t>
            </a:r>
          </a:p>
          <a:p>
            <a:pPr algn="l"/>
            <a:r>
              <a:rPr lang="en-AU" sz="1800" b="0" i="0" u="none" strike="noStrike" baseline="0" dirty="0">
                <a:latin typeface="TimesNewRomanPSMT"/>
              </a:rPr>
              <a:t>• transitive in </a:t>
            </a:r>
            <a:r>
              <a:rPr lang="en-AU" sz="1800" b="0" i="0" u="none" strike="noStrike" baseline="0" dirty="0" err="1">
                <a:latin typeface="TimesNewRomanPSMT"/>
              </a:rPr>
              <a:t>qal</a:t>
            </a:r>
            <a:r>
              <a:rPr lang="en-AU" sz="1800" b="0" i="0" u="none" strike="noStrike" baseline="0" dirty="0">
                <a:latin typeface="TimesNewRomanPSMT"/>
              </a:rPr>
              <a:t>: </a:t>
            </a:r>
            <a:r>
              <a:rPr lang="he-IL" sz="1800" b="0" i="0" u="none" strike="noStrike" baseline="0" dirty="0">
                <a:latin typeface="SBLBibLit"/>
              </a:rPr>
              <a:t>שָׁמעַ אֶת־הַקּוֹל </a:t>
            </a:r>
            <a:r>
              <a:rPr lang="en-AU" sz="1800" b="0" i="0" u="none" strike="noStrike" baseline="0" dirty="0">
                <a:latin typeface="TimesNewRomanPSMT"/>
              </a:rPr>
              <a:t>He heard the voice.</a:t>
            </a:r>
          </a:p>
          <a:p>
            <a:pPr algn="l"/>
            <a:r>
              <a:rPr lang="en-AU" sz="1800" b="0" i="0" u="none" strike="noStrike" baseline="0" dirty="0">
                <a:latin typeface="TimesNewRomanPSMT"/>
              </a:rPr>
              <a:t>• causative in </a:t>
            </a:r>
            <a:r>
              <a:rPr lang="en-AU" sz="1800" b="0" i="0" u="none" strike="noStrike" baseline="0" dirty="0" err="1">
                <a:latin typeface="TimesNewRomanPSMT"/>
              </a:rPr>
              <a:t>hiphil</a:t>
            </a:r>
            <a:r>
              <a:rPr lang="en-AU" sz="1800" b="0" i="0" u="none" strike="noStrike" baseline="0" dirty="0">
                <a:latin typeface="TimesNewRomanPSMT"/>
              </a:rPr>
              <a:t>: </a:t>
            </a:r>
            <a:r>
              <a:rPr lang="he-IL" sz="1800" b="0" i="0" u="none" strike="noStrike" baseline="0" dirty="0">
                <a:latin typeface="SBLBibLit"/>
              </a:rPr>
              <a:t>הִשְׁמִיעַ אֶת־הָאִשָּׁה </a:t>
            </a:r>
            <a:r>
              <a:rPr lang="en-AU" sz="1800" b="0" i="0" u="none" strike="noStrike" baseline="0" dirty="0">
                <a:latin typeface="SBLBibLit"/>
              </a:rPr>
              <a:t>He caused </a:t>
            </a:r>
            <a:r>
              <a:rPr lang="en-AU" sz="1800" b="0" i="0" u="none" strike="noStrike" baseline="0" dirty="0">
                <a:latin typeface="TimesNewRomanPSMT"/>
              </a:rPr>
              <a:t>the woman </a:t>
            </a:r>
            <a:r>
              <a:rPr lang="en-AU" sz="1800" b="0" i="0" u="none" strike="noStrike" baseline="0" dirty="0">
                <a:latin typeface="SBLBibLit"/>
              </a:rPr>
              <a:t>to hear.</a:t>
            </a:r>
          </a:p>
          <a:p>
            <a:pPr algn="l"/>
            <a:r>
              <a:rPr lang="en-AU" sz="1800" b="0" i="0" u="none" strike="noStrike" baseline="0" dirty="0">
                <a:latin typeface="TimesNewRomanPSMT"/>
              </a:rPr>
              <a:t>• causative with two objects: </a:t>
            </a:r>
            <a:r>
              <a:rPr lang="he-IL" sz="1800" b="0" i="0" u="none" strike="noStrike" baseline="0" dirty="0">
                <a:latin typeface="SBLBibLit"/>
              </a:rPr>
              <a:t>הִשְׁמִיע אֶת־הָאִשָּׁה אֶת־הַדָּברָ </a:t>
            </a:r>
            <a:r>
              <a:rPr lang="en-AU" sz="1800" b="0" i="0" u="none" strike="noStrike" baseline="0" dirty="0">
                <a:latin typeface="TimesNewRomanPSMT"/>
              </a:rPr>
              <a:t>He caused the woman to hear the</a:t>
            </a:r>
          </a:p>
          <a:p>
            <a:pPr algn="l"/>
            <a:r>
              <a:rPr lang="en-AU" sz="1800" b="0" i="0" u="none" strike="noStrike" baseline="0" dirty="0">
                <a:latin typeface="TimesNewRomanPSMT"/>
              </a:rPr>
              <a:t>word.</a:t>
            </a:r>
          </a:p>
          <a:p>
            <a:pPr algn="l"/>
            <a:endParaRPr lang="en-AU" sz="1800" b="0" i="0" u="none" strike="noStrike" baseline="0" dirty="0">
              <a:latin typeface="TimesNewRomanPSMT"/>
            </a:endParaRPr>
          </a:p>
          <a:p>
            <a:pPr algn="l"/>
            <a:r>
              <a:rPr lang="en-GB" sz="1800" b="0" i="0" u="none" strike="noStrike" baseline="0" dirty="0">
                <a:latin typeface="TimesNewRomanPSMT"/>
              </a:rPr>
              <a:t>2) What is a permissive verb?</a:t>
            </a:r>
          </a:p>
          <a:p>
            <a:pPr algn="l"/>
            <a:r>
              <a:rPr lang="en-GB" sz="1800" b="0" i="0" u="none" strike="noStrike" baseline="0" dirty="0">
                <a:latin typeface="TimesNewRomanPSMT"/>
              </a:rPr>
              <a:t>• </a:t>
            </a:r>
            <a:r>
              <a:rPr lang="en-GB" sz="1800" b="0" i="0" u="none" strike="noStrike" baseline="0" dirty="0">
                <a:solidFill>
                  <a:srgbClr val="92D050"/>
                </a:solidFill>
                <a:latin typeface="TimesNewRomanPSMT"/>
              </a:rPr>
              <a:t>A permissive verb is close to a causative verb in meaning, but has the nuance of someone</a:t>
            </a:r>
          </a:p>
          <a:p>
            <a:pPr algn="l"/>
            <a:r>
              <a:rPr lang="en-GB" sz="1800" b="0" i="0" u="none" strike="noStrike" baseline="0" dirty="0">
                <a:solidFill>
                  <a:srgbClr val="92D050"/>
                </a:solidFill>
                <a:latin typeface="TimesNewRomanPSMT"/>
              </a:rPr>
              <a:t>allowing or permitting an action to occur. Context will determine whether a permissive meaning</a:t>
            </a:r>
          </a:p>
          <a:p>
            <a:pPr algn="l"/>
            <a:r>
              <a:rPr lang="en-AU" sz="1800" b="0" i="0" u="none" strike="noStrike" baseline="0" dirty="0">
                <a:solidFill>
                  <a:srgbClr val="92D050"/>
                </a:solidFill>
                <a:latin typeface="TimesNewRomanPSMT"/>
              </a:rPr>
              <a:t>is appropriate.</a:t>
            </a:r>
          </a:p>
          <a:p>
            <a:pPr algn="l"/>
            <a:r>
              <a:rPr lang="en-AU" sz="1800" b="0" i="0" u="none" strike="noStrike" baseline="0" dirty="0">
                <a:latin typeface="TimesNewRomanPSMT"/>
              </a:rPr>
              <a:t>• permissive: </a:t>
            </a:r>
            <a:r>
              <a:rPr lang="he-IL" sz="1800" b="0" i="0" u="none" strike="noStrike" baseline="0" dirty="0">
                <a:latin typeface="SBLBibLit"/>
              </a:rPr>
              <a:t>הִים ֹ את יאֶת־קוֹלוֹ </a:t>
            </a:r>
            <a:r>
              <a:rPr lang="en-AU" sz="1800" b="0" i="0" u="none" strike="noStrike" baseline="0" dirty="0">
                <a:latin typeface="SBLBibLit"/>
              </a:rPr>
              <a:t>j </a:t>
            </a:r>
            <a:r>
              <a:rPr lang="he-IL" sz="1800" b="0" i="0" u="none" strike="noStrike" baseline="0" dirty="0">
                <a:latin typeface="SBLBibLit"/>
              </a:rPr>
              <a:t>הִשְׁמִיעַ אֱ </a:t>
            </a:r>
            <a:r>
              <a:rPr lang="en-AU" sz="1800" b="0" i="0" u="none" strike="noStrike" baseline="0" dirty="0">
                <a:latin typeface="TimesNewRomanPSMT"/>
              </a:rPr>
              <a:t>God has allowed me to hear his voice.</a:t>
            </a:r>
            <a:r>
              <a:rPr lang="en-GB" altLang="en-US" sz="3200" dirty="0">
                <a:effectLst>
                  <a:outerShdw blurRad="38100" dist="38100" dir="2700000" algn="tl">
                    <a:srgbClr val="000000"/>
                  </a:outerShdw>
                </a:effectLst>
              </a:rPr>
              <a:t> </a:t>
            </a:r>
            <a:endParaRPr lang="en-AU" altLang="en-US" sz="3200" dirty="0">
              <a:effectLst>
                <a:outerShdw blurRad="38100" dist="38100" dir="2700000" algn="tl">
                  <a:srgbClr val="000000"/>
                </a:outerShdw>
              </a:effectLst>
            </a:endParaRPr>
          </a:p>
        </p:txBody>
      </p:sp>
    </p:spTree>
    <p:extLst>
      <p:ext uri="{BB962C8B-B14F-4D97-AF65-F5344CB8AC3E}">
        <p14:creationId xmlns:p14="http://schemas.microsoft.com/office/powerpoint/2010/main" val="305380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E1927-D1E0-BFAF-5064-3952E7E992D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1823979-EF05-7832-75BD-30B9F5B88634}"/>
              </a:ext>
            </a:extLst>
          </p:cNvPr>
          <p:cNvSpPr>
            <a:spLocks noGrp="1" noChangeArrowheads="1"/>
          </p:cNvSpPr>
          <p:nvPr>
            <p:ph type="ctrTitle"/>
          </p:nvPr>
        </p:nvSpPr>
        <p:spPr>
          <a:xfrm>
            <a:off x="1173765" y="415636"/>
            <a:ext cx="9844467" cy="1059519"/>
          </a:xfrm>
        </p:spPr>
        <p:txBody>
          <a:bodyPr>
            <a:normAutofit/>
          </a:bodyPr>
          <a:lstStyle/>
          <a:p>
            <a:pPr defTabSz="1036638"/>
            <a:r>
              <a:rPr lang="en-US" altLang="en-US" sz="3200" dirty="0"/>
              <a:t>Why Didn’t the KJV Translators use a permissive reading of Gen 6:17?</a:t>
            </a:r>
          </a:p>
        </p:txBody>
      </p:sp>
      <p:sp>
        <p:nvSpPr>
          <p:cNvPr id="11267" name="Text Box 3">
            <a:extLst>
              <a:ext uri="{FF2B5EF4-FFF2-40B4-BE49-F238E27FC236}">
                <a16:creationId xmlns:a16="http://schemas.microsoft.com/office/drawing/2014/main" id="{0E494D3D-A30D-9740-B0F4-3EB7F4774A0C}"/>
              </a:ext>
            </a:extLst>
          </p:cNvPr>
          <p:cNvSpPr txBox="1">
            <a:spLocks noChangeArrowheads="1"/>
          </p:cNvSpPr>
          <p:nvPr/>
        </p:nvSpPr>
        <p:spPr bwMode="auto">
          <a:xfrm>
            <a:off x="1173765" y="2046646"/>
            <a:ext cx="9531177" cy="165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215900" algn="just">
              <a:spcBef>
                <a:spcPts val="700"/>
              </a:spcBef>
              <a:spcAft>
                <a:spcPts val="700"/>
              </a:spcAft>
            </a:pPr>
            <a:r>
              <a:rPr lang="x-none" sz="2400" kern="1050" dirty="0">
                <a:effectLst/>
                <a:uFill>
                  <a:solidFill>
                    <a:srgbClr val="000000"/>
                  </a:solidFill>
                </a:uFill>
                <a:latin typeface="Palatino Linotype" panose="02040502050505030304" pitchFamily="18" charset="0"/>
                <a:ea typeface="Calibri" panose="020F0502020204030204" pitchFamily="34" charset="0"/>
                <a:cs typeface="Times New Roman" panose="02020603050405020304" pitchFamily="18" charset="0"/>
              </a:rPr>
              <a:t>The tolerative nuance of the hiph‘il is unevenly recognized in grammars </a:t>
            </a:r>
            <a:r>
              <a:rPr lang="en-AU" sz="2400" kern="1050" dirty="0">
                <a:effectLst/>
                <a:uFill>
                  <a:solidFill>
                    <a:srgbClr val="000000"/>
                  </a:solidFill>
                </a:uFill>
                <a:latin typeface="Palatino Linotype" panose="02040502050505030304" pitchFamily="18" charset="0"/>
                <a:ea typeface="Calibri" panose="020F0502020204030204" pitchFamily="34" charset="0"/>
                <a:cs typeface="Times New Roman" panose="02020603050405020304" pitchFamily="18" charset="0"/>
              </a:rPr>
              <a:t>of Biblical Hebrew. </a:t>
            </a:r>
            <a:r>
              <a:rPr lang="en-AU" sz="2400" kern="1050" dirty="0">
                <a:solidFill>
                  <a:srgbClr val="92D050"/>
                </a:solidFill>
                <a:effectLst/>
                <a:uFill>
                  <a:solidFill>
                    <a:srgbClr val="000000"/>
                  </a:solidFill>
                </a:uFill>
                <a:latin typeface="Palatino Linotype" panose="02040502050505030304" pitchFamily="18" charset="0"/>
                <a:ea typeface="Calibri" panose="020F0502020204030204" pitchFamily="34" charset="0"/>
                <a:cs typeface="Times New Roman" panose="02020603050405020304" pitchFamily="18" charset="0"/>
              </a:rPr>
              <a:t>I have not found it mentioned by the medieval Hebrew grammarians…</a:t>
            </a:r>
          </a:p>
          <a:p>
            <a:r>
              <a:rPr lang="en-AU" sz="2400" dirty="0">
                <a:effectLst/>
                <a:latin typeface="Palatino Linotype" panose="02040502050505030304" pitchFamily="18" charset="0"/>
                <a:ea typeface="Calibri" panose="020F0502020204030204" pitchFamily="34" charset="0"/>
                <a:cs typeface="Cordia New" panose="020B0304020202020204" pitchFamily="34" charset="-34"/>
              </a:rPr>
              <a:t>Ibid, </a:t>
            </a:r>
            <a:r>
              <a:rPr lang="en-AU" sz="2400" dirty="0" err="1">
                <a:effectLst/>
                <a:latin typeface="Palatino Linotype" panose="02040502050505030304" pitchFamily="18" charset="0"/>
                <a:ea typeface="Calibri" panose="020F0502020204030204" pitchFamily="34" charset="0"/>
                <a:cs typeface="Cordia New" panose="020B0304020202020204" pitchFamily="34" charset="-34"/>
              </a:rPr>
              <a:t>Greenspahn</a:t>
            </a:r>
            <a:r>
              <a:rPr lang="en-AU" sz="2400" dirty="0">
                <a:effectLst/>
                <a:latin typeface="Palatino Linotype" panose="02040502050505030304" pitchFamily="18" charset="0"/>
                <a:ea typeface="Calibri" panose="020F0502020204030204" pitchFamily="34" charset="0"/>
                <a:cs typeface="Cordia New" panose="020B0304020202020204" pitchFamily="34" charset="-34"/>
              </a:rPr>
              <a:t> and Rensburg p. 398.</a:t>
            </a:r>
          </a:p>
        </p:txBody>
      </p:sp>
    </p:spTree>
    <p:extLst>
      <p:ext uri="{BB962C8B-B14F-4D97-AF65-F5344CB8AC3E}">
        <p14:creationId xmlns:p14="http://schemas.microsoft.com/office/powerpoint/2010/main" val="2173957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6547</TotalTime>
  <Words>2736</Words>
  <Application>Microsoft Office PowerPoint</Application>
  <PresentationFormat>Widescreen</PresentationFormat>
  <Paragraphs>114</Paragraphs>
  <Slides>33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Bookman Old Style</vt:lpstr>
      <vt:lpstr>Calibri</vt:lpstr>
      <vt:lpstr>Palatino Linotype</vt:lpstr>
      <vt:lpstr>Rockwell</vt:lpstr>
      <vt:lpstr>SBLBibLit</vt:lpstr>
      <vt:lpstr>TimesNewRomanPS-BoldMT</vt:lpstr>
      <vt:lpstr>TimesNewRomanPSMT</vt:lpstr>
      <vt:lpstr>Times-Roman</vt:lpstr>
      <vt:lpstr>Damask</vt:lpstr>
      <vt:lpstr>Hebrew Mirror 2</vt:lpstr>
      <vt:lpstr>Mirror Principle</vt:lpstr>
      <vt:lpstr>Mirror Principle.</vt:lpstr>
      <vt:lpstr>A Closer look</vt:lpstr>
      <vt:lpstr>Hiph’il can be read two ways</vt:lpstr>
      <vt:lpstr>How do we decide?</vt:lpstr>
      <vt:lpstr>How do we decide?</vt:lpstr>
      <vt:lpstr>How do we decide?</vt:lpstr>
      <vt:lpstr>Why Didn’t the KJV Translators use a permissive reading of Gen 6:17?</vt:lpstr>
      <vt:lpstr>Apparent Contradiction Resolved</vt:lpstr>
      <vt:lpstr>What context should we apply to the text?</vt:lpstr>
      <vt:lpstr>Christ’s Mission</vt:lpstr>
      <vt:lpstr>Does God Use Force?</vt:lpstr>
      <vt:lpstr>Does God Use Force?</vt:lpstr>
      <vt:lpstr>Does Christianity Teach Force?</vt:lpstr>
      <vt:lpstr>Who Wants to Destroy Every Human?</vt:lpstr>
      <vt:lpstr>God’s Judgments</vt:lpstr>
      <vt:lpstr>Sodom and Gomorrah</vt:lpstr>
      <vt:lpstr>Destruction of First Born</vt:lpstr>
      <vt:lpstr>Plague from Quail</vt:lpstr>
      <vt:lpstr>God’s Wrath</vt:lpstr>
      <vt:lpstr>Men of BethShemesh</vt:lpstr>
      <vt:lpstr>Uzzah</vt:lpstr>
      <vt:lpstr>David Numbering the People</vt:lpstr>
      <vt:lpstr>Israel Afflicted</vt:lpstr>
      <vt:lpstr>Israel Afflicted</vt:lpstr>
      <vt:lpstr>185000 Assyrian Soldiers</vt:lpstr>
      <vt:lpstr>Angels Not Sent to Destroy</vt:lpstr>
      <vt:lpstr>Josephus on Assyrian Soldiers</vt:lpstr>
      <vt:lpstr>Ellen White Confirms Mode of Death</vt:lpstr>
      <vt:lpstr>The Lord Rained Fire</vt:lpstr>
      <vt:lpstr>The reader decides</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221</cp:revision>
  <dcterms:created xsi:type="dcterms:W3CDTF">2006-05-23T07:55:33Z</dcterms:created>
  <dcterms:modified xsi:type="dcterms:W3CDTF">2025-03-19T07:53:22Z</dcterms:modified>
</cp:coreProperties>
</file>