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8"/>
  </p:notesMasterIdLst>
  <p:sldIdLst>
    <p:sldId id="279" r:id="rId2"/>
    <p:sldId id="475" r:id="rId3"/>
    <p:sldId id="476" r:id="rId4"/>
    <p:sldId id="429" r:id="rId5"/>
    <p:sldId id="428" r:id="rId6"/>
    <p:sldId id="430" r:id="rId7"/>
    <p:sldId id="433" r:id="rId8"/>
    <p:sldId id="452" r:id="rId9"/>
    <p:sldId id="435" r:id="rId10"/>
    <p:sldId id="437" r:id="rId11"/>
    <p:sldId id="457" r:id="rId12"/>
    <p:sldId id="466" r:id="rId13"/>
    <p:sldId id="477" r:id="rId14"/>
    <p:sldId id="455" r:id="rId15"/>
    <p:sldId id="478" r:id="rId16"/>
    <p:sldId id="479" r:id="rId17"/>
    <p:sldId id="480" r:id="rId18"/>
    <p:sldId id="481" r:id="rId19"/>
    <p:sldId id="482" r:id="rId20"/>
    <p:sldId id="483" r:id="rId21"/>
    <p:sldId id="459" r:id="rId22"/>
    <p:sldId id="484" r:id="rId23"/>
    <p:sldId id="485" r:id="rId24"/>
    <p:sldId id="486" r:id="rId25"/>
    <p:sldId id="463" r:id="rId26"/>
    <p:sldId id="33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102" y="51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26</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191805" y="1756229"/>
            <a:ext cx="6717827" cy="2627086"/>
          </a:xfrm>
        </p:spPr>
        <p:txBody>
          <a:bodyPr>
            <a:noAutofit/>
          </a:bodyPr>
          <a:lstStyle/>
          <a:p>
            <a:pPr algn="ctr"/>
            <a:r>
              <a:rPr lang="en-AU" sz="4800" dirty="0">
                <a:effectLst>
                  <a:outerShdw blurRad="38100" dist="38100" dir="2700000" algn="tl">
                    <a:srgbClr val="000000">
                      <a:alpha val="43137"/>
                    </a:srgbClr>
                  </a:outerShdw>
                </a:effectLst>
              </a:rPr>
              <a:t>Hebrew Mirror 3</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0336C-7754-D561-31C8-3A5217CAB66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609C5B-B013-1F58-8F49-8E0FF661B361}"/>
              </a:ext>
            </a:extLst>
          </p:cNvPr>
          <p:cNvSpPr>
            <a:spLocks noGrp="1" noChangeArrowheads="1"/>
          </p:cNvSpPr>
          <p:nvPr>
            <p:ph type="ctrTitle"/>
          </p:nvPr>
        </p:nvSpPr>
        <p:spPr>
          <a:xfrm>
            <a:off x="998646" y="277091"/>
            <a:ext cx="9844467" cy="535709"/>
          </a:xfrm>
        </p:spPr>
        <p:txBody>
          <a:bodyPr>
            <a:normAutofit/>
          </a:bodyPr>
          <a:lstStyle/>
          <a:p>
            <a:pPr defTabSz="1036638"/>
            <a:r>
              <a:rPr lang="en-US" altLang="en-US" sz="3200" dirty="0"/>
              <a:t>Sodom and Gomorrah</a:t>
            </a:r>
          </a:p>
        </p:txBody>
      </p:sp>
      <p:sp>
        <p:nvSpPr>
          <p:cNvPr id="11267" name="Text Box 3">
            <a:extLst>
              <a:ext uri="{FF2B5EF4-FFF2-40B4-BE49-F238E27FC236}">
                <a16:creationId xmlns:a16="http://schemas.microsoft.com/office/drawing/2014/main" id="{78549B68-DF21-FAEB-2840-E11B90202C20}"/>
              </a:ext>
            </a:extLst>
          </p:cNvPr>
          <p:cNvSpPr txBox="1">
            <a:spLocks noChangeArrowheads="1"/>
          </p:cNvSpPr>
          <p:nvPr/>
        </p:nvSpPr>
        <p:spPr bwMode="auto">
          <a:xfrm>
            <a:off x="1428172" y="3161269"/>
            <a:ext cx="9335653"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Gen 19:14  And Lot went out, and </a:t>
            </a:r>
            <a:r>
              <a:rPr lang="en-GB" altLang="en-US" sz="2400" dirty="0" err="1">
                <a:effectLst>
                  <a:outerShdw blurRad="38100" dist="38100" dir="2700000" algn="tl">
                    <a:srgbClr val="000000"/>
                  </a:outerShdw>
                </a:effectLst>
              </a:rPr>
              <a:t>spake</a:t>
            </a:r>
            <a:r>
              <a:rPr lang="en-GB" altLang="en-US" sz="2400" dirty="0">
                <a:effectLst>
                  <a:outerShdw blurRad="38100" dist="38100" dir="2700000" algn="tl">
                    <a:srgbClr val="000000"/>
                  </a:outerShdw>
                </a:effectLst>
              </a:rPr>
              <a:t> unto his sons in law, which married his daughters, and said, Up, get you out of this place; for the LORD will </a:t>
            </a:r>
            <a:r>
              <a:rPr lang="en-GB" altLang="en-US" sz="2400" dirty="0">
                <a:solidFill>
                  <a:srgbClr val="92D050"/>
                </a:solidFill>
                <a:effectLst>
                  <a:outerShdw blurRad="38100" dist="38100" dir="2700000" algn="tl">
                    <a:srgbClr val="000000"/>
                  </a:outerShdw>
                </a:effectLst>
              </a:rPr>
              <a:t>permit to destroy this city</a:t>
            </a:r>
            <a:r>
              <a:rPr lang="en-GB" altLang="en-US" sz="2400" dirty="0">
                <a:effectLst>
                  <a:outerShdw blurRad="38100" dist="38100" dir="2700000" algn="tl">
                    <a:srgbClr val="000000"/>
                  </a:outerShdw>
                </a:effectLst>
              </a:rPr>
              <a:t>. But he seemed as one that mocked unto his sons in law. </a:t>
            </a:r>
          </a:p>
          <a:p>
            <a:pPr algn="just">
              <a:spcAft>
                <a:spcPts val="1200"/>
              </a:spcAft>
            </a:pPr>
            <a:r>
              <a:rPr lang="en-GB" altLang="en-US" sz="2400" dirty="0">
                <a:effectLst>
                  <a:outerShdw blurRad="38100" dist="38100" dir="2700000" algn="tl">
                    <a:srgbClr val="000000"/>
                  </a:outerShdw>
                </a:effectLst>
              </a:rPr>
              <a:t>Participle = verb to be. future = “about to destroy”</a:t>
            </a:r>
          </a:p>
        </p:txBody>
      </p:sp>
      <p:pic>
        <p:nvPicPr>
          <p:cNvPr id="7" name="Picture 6">
            <a:extLst>
              <a:ext uri="{FF2B5EF4-FFF2-40B4-BE49-F238E27FC236}">
                <a16:creationId xmlns:a16="http://schemas.microsoft.com/office/drawing/2014/main" id="{50F376EE-B122-A0BF-2746-D4A0B3481A91}"/>
              </a:ext>
            </a:extLst>
          </p:cNvPr>
          <p:cNvPicPr>
            <a:picLocks noChangeAspect="1"/>
          </p:cNvPicPr>
          <p:nvPr/>
        </p:nvPicPr>
        <p:blipFill>
          <a:blip r:embed="rId2"/>
          <a:stretch>
            <a:fillRect/>
          </a:stretch>
        </p:blipFill>
        <p:spPr>
          <a:xfrm>
            <a:off x="2061599" y="1021706"/>
            <a:ext cx="8068801" cy="1829055"/>
          </a:xfrm>
          <a:prstGeom prst="rect">
            <a:avLst/>
          </a:prstGeom>
        </p:spPr>
      </p:pic>
    </p:spTree>
    <p:extLst>
      <p:ext uri="{BB962C8B-B14F-4D97-AF65-F5344CB8AC3E}">
        <p14:creationId xmlns:p14="http://schemas.microsoft.com/office/powerpoint/2010/main" val="307740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4DCB8-B9BD-8FB5-4B7D-88F34549873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210A3A51-4342-DF58-2F22-C20EA4671936}"/>
              </a:ext>
            </a:extLst>
          </p:cNvPr>
          <p:cNvSpPr>
            <a:spLocks noGrp="1" noChangeArrowheads="1"/>
          </p:cNvSpPr>
          <p:nvPr>
            <p:ph type="ctrTitle"/>
          </p:nvPr>
        </p:nvSpPr>
        <p:spPr>
          <a:xfrm>
            <a:off x="998646" y="277091"/>
            <a:ext cx="9844467" cy="535709"/>
          </a:xfrm>
        </p:spPr>
        <p:txBody>
          <a:bodyPr>
            <a:normAutofit/>
          </a:bodyPr>
          <a:lstStyle/>
          <a:p>
            <a:pPr defTabSz="1036638"/>
            <a:r>
              <a:rPr lang="en-US" altLang="en-US" sz="3200" dirty="0"/>
              <a:t>Destruction of First Born</a:t>
            </a:r>
          </a:p>
        </p:txBody>
      </p:sp>
      <p:sp>
        <p:nvSpPr>
          <p:cNvPr id="11267" name="Text Box 3">
            <a:extLst>
              <a:ext uri="{FF2B5EF4-FFF2-40B4-BE49-F238E27FC236}">
                <a16:creationId xmlns:a16="http://schemas.microsoft.com/office/drawing/2014/main" id="{5A844120-813B-DE01-CD7C-696136460042}"/>
              </a:ext>
            </a:extLst>
          </p:cNvPr>
          <p:cNvSpPr txBox="1">
            <a:spLocks noChangeArrowheads="1"/>
          </p:cNvSpPr>
          <p:nvPr/>
        </p:nvSpPr>
        <p:spPr bwMode="auto">
          <a:xfrm>
            <a:off x="1428173" y="3484212"/>
            <a:ext cx="93356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Exo 12:29  And it came to pass, that at midnight the LORD </a:t>
            </a:r>
            <a:r>
              <a:rPr lang="en-GB" altLang="en-US" sz="2400" dirty="0">
                <a:solidFill>
                  <a:srgbClr val="92D050"/>
                </a:solidFill>
                <a:effectLst>
                  <a:outerShdw blurRad="38100" dist="38100" dir="2700000" algn="tl">
                    <a:srgbClr val="000000"/>
                  </a:outerShdw>
                </a:effectLst>
              </a:rPr>
              <a:t>permitted to be smitten</a:t>
            </a:r>
            <a:r>
              <a:rPr lang="en-GB" altLang="en-US" sz="2400" dirty="0">
                <a:effectLst>
                  <a:outerShdw blurRad="38100" dist="38100" dir="2700000" algn="tl">
                    <a:srgbClr val="000000"/>
                  </a:outerShdw>
                </a:effectLst>
              </a:rPr>
              <a:t> all the firstborn in the land of Egypt, from the firstborn of Pharaoh that sat on his throne unto the firstborn of the captive that was in the dungeon; and all the firstborn of cattle.</a:t>
            </a:r>
          </a:p>
        </p:txBody>
      </p:sp>
      <p:pic>
        <p:nvPicPr>
          <p:cNvPr id="3" name="Picture 2">
            <a:extLst>
              <a:ext uri="{FF2B5EF4-FFF2-40B4-BE49-F238E27FC236}">
                <a16:creationId xmlns:a16="http://schemas.microsoft.com/office/drawing/2014/main" id="{F85A681C-D423-D535-BD29-ABBED14C5CB2}"/>
              </a:ext>
            </a:extLst>
          </p:cNvPr>
          <p:cNvPicPr>
            <a:picLocks noChangeAspect="1"/>
          </p:cNvPicPr>
          <p:nvPr/>
        </p:nvPicPr>
        <p:blipFill>
          <a:blip r:embed="rId2"/>
          <a:stretch>
            <a:fillRect/>
          </a:stretch>
        </p:blipFill>
        <p:spPr>
          <a:xfrm>
            <a:off x="1103164" y="974271"/>
            <a:ext cx="10218096" cy="2348469"/>
          </a:xfrm>
          <a:prstGeom prst="rect">
            <a:avLst/>
          </a:prstGeom>
        </p:spPr>
      </p:pic>
    </p:spTree>
    <p:extLst>
      <p:ext uri="{BB962C8B-B14F-4D97-AF65-F5344CB8AC3E}">
        <p14:creationId xmlns:p14="http://schemas.microsoft.com/office/powerpoint/2010/main" val="4111718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8F5F3-47F4-B86A-4D7A-FAFB93B74F8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891E627-F70E-DF66-C975-83FD5513FE10}"/>
              </a:ext>
            </a:extLst>
          </p:cNvPr>
          <p:cNvSpPr>
            <a:spLocks noGrp="1" noChangeArrowheads="1"/>
          </p:cNvSpPr>
          <p:nvPr>
            <p:ph type="ctrTitle"/>
          </p:nvPr>
        </p:nvSpPr>
        <p:spPr>
          <a:xfrm>
            <a:off x="998646" y="277091"/>
            <a:ext cx="9844467" cy="535709"/>
          </a:xfrm>
        </p:spPr>
        <p:txBody>
          <a:bodyPr>
            <a:normAutofit/>
          </a:bodyPr>
          <a:lstStyle/>
          <a:p>
            <a:pPr defTabSz="1036638"/>
            <a:r>
              <a:rPr lang="en-US" altLang="en-US" sz="3200" dirty="0"/>
              <a:t>Uzzah</a:t>
            </a:r>
          </a:p>
        </p:txBody>
      </p:sp>
      <p:sp>
        <p:nvSpPr>
          <p:cNvPr id="11267" name="Text Box 3">
            <a:extLst>
              <a:ext uri="{FF2B5EF4-FFF2-40B4-BE49-F238E27FC236}">
                <a16:creationId xmlns:a16="http://schemas.microsoft.com/office/drawing/2014/main" id="{08D480C8-6FD3-7893-8246-EE4BA09FA1F9}"/>
              </a:ext>
            </a:extLst>
          </p:cNvPr>
          <p:cNvSpPr txBox="1">
            <a:spLocks noChangeArrowheads="1"/>
          </p:cNvSpPr>
          <p:nvPr/>
        </p:nvSpPr>
        <p:spPr bwMode="auto">
          <a:xfrm>
            <a:off x="1428173" y="3298839"/>
            <a:ext cx="933565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And the anger of the LORD was kindled against Uzzah; and God </a:t>
            </a:r>
            <a:r>
              <a:rPr lang="en-GB" altLang="en-US" sz="2400" dirty="0">
                <a:solidFill>
                  <a:srgbClr val="92D050"/>
                </a:solidFill>
                <a:effectLst>
                  <a:outerShdw blurRad="38100" dist="38100" dir="2700000" algn="tl">
                    <a:srgbClr val="000000"/>
                  </a:outerShdw>
                </a:effectLst>
              </a:rPr>
              <a:t>permitted</a:t>
            </a:r>
            <a:r>
              <a:rPr lang="en-GB" altLang="en-US" sz="2400" dirty="0">
                <a:effectLst>
                  <a:outerShdw blurRad="38100" dist="38100" dir="2700000" algn="tl">
                    <a:srgbClr val="000000"/>
                  </a:outerShdw>
                </a:effectLst>
              </a:rPr>
              <a:t> him </a:t>
            </a:r>
            <a:r>
              <a:rPr lang="en-GB" altLang="en-US" sz="2400" dirty="0">
                <a:solidFill>
                  <a:srgbClr val="92D050"/>
                </a:solidFill>
                <a:effectLst>
                  <a:outerShdw blurRad="38100" dist="38100" dir="2700000" algn="tl">
                    <a:srgbClr val="000000"/>
                  </a:outerShdw>
                </a:effectLst>
              </a:rPr>
              <a:t>to be smitten </a:t>
            </a:r>
            <a:r>
              <a:rPr lang="en-GB" altLang="en-US" sz="2400" dirty="0">
                <a:effectLst>
                  <a:outerShdw blurRad="38100" dist="38100" dir="2700000" algn="tl">
                    <a:srgbClr val="000000"/>
                  </a:outerShdw>
                </a:effectLst>
              </a:rPr>
              <a:t>there for his error; and there he died by the ark of God. And David was displeased, because </a:t>
            </a:r>
            <a:r>
              <a:rPr lang="en-GB" altLang="en-US" sz="2400" dirty="0">
                <a:solidFill>
                  <a:srgbClr val="92D050"/>
                </a:solidFill>
                <a:effectLst>
                  <a:outerShdw blurRad="38100" dist="38100" dir="2700000" algn="tl">
                    <a:srgbClr val="000000"/>
                  </a:outerShdw>
                </a:effectLst>
              </a:rPr>
              <a:t>the LORD had made a breach upon Uzzah:</a:t>
            </a:r>
            <a:r>
              <a:rPr lang="en-GB" altLang="en-US" sz="2400" dirty="0">
                <a:effectLst>
                  <a:outerShdw blurRad="38100" dist="38100" dir="2700000" algn="tl">
                    <a:srgbClr val="000000"/>
                  </a:outerShdw>
                </a:effectLst>
              </a:rPr>
              <a:t> and he called the name of the place </a:t>
            </a:r>
            <a:r>
              <a:rPr lang="en-GB" altLang="en-US" sz="2400" dirty="0" err="1">
                <a:effectLst>
                  <a:outerShdw blurRad="38100" dist="38100" dir="2700000" algn="tl">
                    <a:srgbClr val="000000"/>
                  </a:outerShdw>
                </a:effectLst>
              </a:rPr>
              <a:t>Perezuzzah</a:t>
            </a:r>
            <a:r>
              <a:rPr lang="en-GB" altLang="en-US" sz="2400" dirty="0">
                <a:effectLst>
                  <a:outerShdw blurRad="38100" dist="38100" dir="2700000" algn="tl">
                    <a:srgbClr val="000000"/>
                  </a:outerShdw>
                </a:effectLst>
              </a:rPr>
              <a:t> to this day. 2 Samuel 6:7-8</a:t>
            </a:r>
          </a:p>
        </p:txBody>
      </p:sp>
      <p:pic>
        <p:nvPicPr>
          <p:cNvPr id="3" name="Picture 2">
            <a:extLst>
              <a:ext uri="{FF2B5EF4-FFF2-40B4-BE49-F238E27FC236}">
                <a16:creationId xmlns:a16="http://schemas.microsoft.com/office/drawing/2014/main" id="{77EEE899-184C-D9DB-3E58-74A5A29CF02D}"/>
              </a:ext>
            </a:extLst>
          </p:cNvPr>
          <p:cNvPicPr>
            <a:picLocks noChangeAspect="1"/>
          </p:cNvPicPr>
          <p:nvPr/>
        </p:nvPicPr>
        <p:blipFill>
          <a:blip r:embed="rId2"/>
          <a:stretch>
            <a:fillRect/>
          </a:stretch>
        </p:blipFill>
        <p:spPr>
          <a:xfrm>
            <a:off x="857545" y="1178266"/>
            <a:ext cx="10937011" cy="1260134"/>
          </a:xfrm>
          <a:prstGeom prst="rect">
            <a:avLst/>
          </a:prstGeom>
        </p:spPr>
      </p:pic>
    </p:spTree>
    <p:extLst>
      <p:ext uri="{BB962C8B-B14F-4D97-AF65-F5344CB8AC3E}">
        <p14:creationId xmlns:p14="http://schemas.microsoft.com/office/powerpoint/2010/main" val="3708258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9785C-C548-A3FE-FFF4-0383A76990E0}"/>
              </a:ext>
            </a:extLst>
          </p:cNvPr>
          <p:cNvSpPr>
            <a:spLocks noGrp="1"/>
          </p:cNvSpPr>
          <p:nvPr>
            <p:ph type="title"/>
          </p:nvPr>
        </p:nvSpPr>
        <p:spPr>
          <a:xfrm>
            <a:off x="789104" y="297872"/>
            <a:ext cx="10353761" cy="928255"/>
          </a:xfrm>
        </p:spPr>
        <p:txBody>
          <a:bodyPr/>
          <a:lstStyle/>
          <a:p>
            <a:r>
              <a:rPr lang="en-AU" dirty="0"/>
              <a:t>Waggoner on William </a:t>
            </a:r>
            <a:r>
              <a:rPr lang="en-AU" dirty="0" err="1"/>
              <a:t>Lowth</a:t>
            </a:r>
            <a:endParaRPr lang="en-AU" dirty="0"/>
          </a:p>
        </p:txBody>
      </p:sp>
      <p:sp>
        <p:nvSpPr>
          <p:cNvPr id="3" name="Content Placeholder 2">
            <a:extLst>
              <a:ext uri="{FF2B5EF4-FFF2-40B4-BE49-F238E27FC236}">
                <a16:creationId xmlns:a16="http://schemas.microsoft.com/office/drawing/2014/main" id="{E01B71B1-EE8E-1C5A-A498-78BA9ACCEE76}"/>
              </a:ext>
            </a:extLst>
          </p:cNvPr>
          <p:cNvSpPr>
            <a:spLocks noGrp="1"/>
          </p:cNvSpPr>
          <p:nvPr>
            <p:ph idx="1"/>
          </p:nvPr>
        </p:nvSpPr>
        <p:spPr>
          <a:xfrm>
            <a:off x="919119" y="1226127"/>
            <a:ext cx="10353762" cy="3695136"/>
          </a:xfrm>
        </p:spPr>
        <p:txBody>
          <a:bodyPr>
            <a:normAutofit fontScale="92500" lnSpcReduction="10000"/>
          </a:bodyPr>
          <a:lstStyle/>
          <a:p>
            <a:pPr marL="0" indent="0" algn="just">
              <a:buNone/>
            </a:pPr>
            <a:r>
              <a:rPr lang="en-AU" sz="2400" kern="100" dirty="0">
                <a:effectLst/>
                <a:ea typeface="Calibri" panose="020F0502020204030204" pitchFamily="34" charset="0"/>
                <a:cs typeface="Times New Roman" panose="02020603050405020304" pitchFamily="18" charset="0"/>
              </a:rPr>
              <a:t>Inasmuch as everybody has the Bible in the so-called "Authorised Version," and can refer to it at pleasure, and very many have the Revised also, it has been thought best in the present study to give the readers the benefit of another translation. The one chosen has been that of Bishop </a:t>
            </a:r>
            <a:r>
              <a:rPr lang="en-AU" sz="2400" kern="100" dirty="0" err="1">
                <a:effectLst/>
                <a:ea typeface="Calibri" panose="020F0502020204030204" pitchFamily="34" charset="0"/>
                <a:cs typeface="Times New Roman" panose="02020603050405020304" pitchFamily="18" charset="0"/>
              </a:rPr>
              <a:t>Lowth</a:t>
            </a:r>
            <a:r>
              <a:rPr lang="en-AU" sz="2400" kern="100" dirty="0">
                <a:effectLst/>
                <a:ea typeface="Calibri" panose="020F0502020204030204" pitchFamily="34" charset="0"/>
                <a:cs typeface="Times New Roman" panose="02020603050405020304" pitchFamily="18" charset="0"/>
              </a:rPr>
              <a:t>, which is without doubt, as a whole, the best English translation of the prophecy of Isaiah. PTUK Dec 29, 1898</a:t>
            </a:r>
          </a:p>
          <a:p>
            <a:r>
              <a:rPr lang="en-GB" sz="2400" dirty="0"/>
              <a:t>“…the form called </a:t>
            </a:r>
            <a:r>
              <a:rPr lang="en-GB" sz="2400" dirty="0" err="1"/>
              <a:t>Hiphil</a:t>
            </a:r>
            <a:r>
              <a:rPr lang="en-GB" sz="2400" dirty="0"/>
              <a:t> in Hebrew often denotes only permission, and is rendered elsewhere to that sense by our translators.” (William </a:t>
            </a:r>
            <a:r>
              <a:rPr lang="en-GB" sz="2400" dirty="0" err="1"/>
              <a:t>Lowth</a:t>
            </a:r>
            <a:r>
              <a:rPr lang="en-GB" sz="2400" dirty="0"/>
              <a:t>, A Commentary Upon the Prophet Isaiah, p. 501)</a:t>
            </a:r>
            <a:endParaRPr lang="en-AU" sz="2400" dirty="0"/>
          </a:p>
        </p:txBody>
      </p:sp>
    </p:spTree>
    <p:extLst>
      <p:ext uri="{BB962C8B-B14F-4D97-AF65-F5344CB8AC3E}">
        <p14:creationId xmlns:p14="http://schemas.microsoft.com/office/powerpoint/2010/main" val="1789548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FA380-E0F5-7C80-EEF1-784D27A73DE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ABAD0C1-4AA9-9D78-07F8-43E768EBB9C2}"/>
              </a:ext>
            </a:extLst>
          </p:cNvPr>
          <p:cNvSpPr>
            <a:spLocks noGrp="1" noChangeArrowheads="1"/>
          </p:cNvSpPr>
          <p:nvPr>
            <p:ph type="ctrTitle"/>
          </p:nvPr>
        </p:nvSpPr>
        <p:spPr>
          <a:xfrm>
            <a:off x="2101459" y="351559"/>
            <a:ext cx="7989082" cy="609023"/>
          </a:xfrm>
        </p:spPr>
        <p:txBody>
          <a:bodyPr>
            <a:normAutofit/>
          </a:bodyPr>
          <a:lstStyle/>
          <a:p>
            <a:pPr defTabSz="1036638"/>
            <a:r>
              <a:rPr lang="en-GB" altLang="en-US" sz="3200" dirty="0">
                <a:effectLst>
                  <a:outerShdw blurRad="38100" dist="38100" dir="2700000" algn="tl">
                    <a:srgbClr val="000000"/>
                  </a:outerShdw>
                </a:effectLst>
              </a:rPr>
              <a:t>The reader decides</a:t>
            </a:r>
            <a:endParaRPr lang="en-US" altLang="en-US" sz="3200" dirty="0"/>
          </a:p>
        </p:txBody>
      </p:sp>
      <p:sp>
        <p:nvSpPr>
          <p:cNvPr id="11267" name="Text Box 3">
            <a:extLst>
              <a:ext uri="{FF2B5EF4-FFF2-40B4-BE49-F238E27FC236}">
                <a16:creationId xmlns:a16="http://schemas.microsoft.com/office/drawing/2014/main" id="{15D1978F-2FF2-E866-96E4-A1280DB9CA3E}"/>
              </a:ext>
            </a:extLst>
          </p:cNvPr>
          <p:cNvSpPr txBox="1">
            <a:spLocks noChangeArrowheads="1"/>
          </p:cNvSpPr>
          <p:nvPr/>
        </p:nvSpPr>
        <p:spPr bwMode="auto">
          <a:xfrm>
            <a:off x="942107" y="3429000"/>
            <a:ext cx="10538691"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err="1">
                <a:effectLst>
                  <a:outerShdw blurRad="38100" dist="38100" dir="2700000" algn="tl">
                    <a:srgbClr val="000000"/>
                  </a:outerShdw>
                </a:effectLst>
              </a:rPr>
              <a:t>Hiph’il</a:t>
            </a:r>
            <a:r>
              <a:rPr lang="en-GB" altLang="en-US" sz="2400" dirty="0">
                <a:effectLst>
                  <a:outerShdw blurRad="38100" dist="38100" dir="2700000" algn="tl">
                    <a:srgbClr val="000000"/>
                  </a:outerShdw>
                </a:effectLst>
              </a:rPr>
              <a:t> can be read as causing or permitting. Context will decide which.</a:t>
            </a:r>
          </a:p>
          <a:p>
            <a:pPr algn="just">
              <a:spcAft>
                <a:spcPts val="1200"/>
              </a:spcAft>
            </a:pPr>
            <a:r>
              <a:rPr lang="en-GB" altLang="en-US" sz="2400" dirty="0">
                <a:effectLst>
                  <a:outerShdw blurRad="38100" dist="38100" dir="2700000" algn="tl">
                    <a:srgbClr val="000000"/>
                  </a:outerShdw>
                </a:effectLst>
              </a:rPr>
              <a:t>This provides the perfect mirror to discern the thoughts and intents of our hearts.</a:t>
            </a:r>
          </a:p>
          <a:p>
            <a:pPr algn="just">
              <a:spcAft>
                <a:spcPts val="1200"/>
              </a:spcAft>
            </a:pPr>
            <a:r>
              <a:rPr lang="en-GB" altLang="en-US" sz="2400" dirty="0">
                <a:effectLst>
                  <a:outerShdw blurRad="38100" dist="38100" dir="2700000" algn="tl">
                    <a:srgbClr val="000000"/>
                  </a:outerShdw>
                </a:effectLst>
              </a:rPr>
              <a:t>Does the life of Jesus provide us a context for whether to use permissive or causative meaning on verbs describing God’s actions?</a:t>
            </a:r>
          </a:p>
          <a:p>
            <a:pPr algn="just">
              <a:spcAft>
                <a:spcPts val="1200"/>
              </a:spcAft>
            </a:pPr>
            <a:endParaRPr lang="en-GB" altLang="en-US" sz="2100" dirty="0">
              <a:effectLst>
                <a:outerShdw blurRad="38100" dist="38100" dir="2700000" algn="tl">
                  <a:srgbClr val="000000"/>
                </a:outerShdw>
              </a:effectLst>
            </a:endParaRPr>
          </a:p>
          <a:p>
            <a:pPr algn="just">
              <a:spcAft>
                <a:spcPts val="1200"/>
              </a:spcAft>
            </a:pPr>
            <a:endParaRPr lang="en-GB" altLang="en-US" sz="2100" dirty="0">
              <a:effectLst>
                <a:outerShdw blurRad="38100" dist="38100" dir="2700000" algn="tl">
                  <a:srgbClr val="000000"/>
                </a:outerShdw>
              </a:effectLst>
            </a:endParaRPr>
          </a:p>
        </p:txBody>
      </p:sp>
    </p:spTree>
    <p:extLst>
      <p:ext uri="{BB962C8B-B14F-4D97-AF65-F5344CB8AC3E}">
        <p14:creationId xmlns:p14="http://schemas.microsoft.com/office/powerpoint/2010/main" val="4143883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F0178-E4D8-7ABA-8610-61FA507B183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D659675-5EDF-67C6-B1DA-287D9D522315}"/>
              </a:ext>
            </a:extLst>
          </p:cNvPr>
          <p:cNvSpPr>
            <a:spLocks noGrp="1" noChangeArrowheads="1"/>
          </p:cNvSpPr>
          <p:nvPr>
            <p:ph type="ctrTitle"/>
          </p:nvPr>
        </p:nvSpPr>
        <p:spPr>
          <a:xfrm>
            <a:off x="2101459" y="351559"/>
            <a:ext cx="7989082" cy="609023"/>
          </a:xfrm>
        </p:spPr>
        <p:txBody>
          <a:bodyPr>
            <a:normAutofit/>
          </a:bodyPr>
          <a:lstStyle/>
          <a:p>
            <a:pPr defTabSz="1036638"/>
            <a:r>
              <a:rPr lang="en-GB" altLang="en-US" sz="3200" dirty="0">
                <a:effectLst>
                  <a:outerShdw blurRad="38100" dist="38100" dir="2700000" algn="tl">
                    <a:srgbClr val="000000"/>
                  </a:outerShdw>
                </a:effectLst>
              </a:rPr>
              <a:t>Isaiah</a:t>
            </a:r>
            <a:endParaRPr lang="en-US" altLang="en-US" sz="3200" dirty="0"/>
          </a:p>
        </p:txBody>
      </p:sp>
      <p:sp>
        <p:nvSpPr>
          <p:cNvPr id="11267" name="Text Box 3">
            <a:extLst>
              <a:ext uri="{FF2B5EF4-FFF2-40B4-BE49-F238E27FC236}">
                <a16:creationId xmlns:a16="http://schemas.microsoft.com/office/drawing/2014/main" id="{C3BCA126-7261-2751-CC39-7E3C38B0C188}"/>
              </a:ext>
            </a:extLst>
          </p:cNvPr>
          <p:cNvSpPr txBox="1">
            <a:spLocks noChangeArrowheads="1"/>
          </p:cNvSpPr>
          <p:nvPr/>
        </p:nvSpPr>
        <p:spPr bwMode="auto">
          <a:xfrm>
            <a:off x="661553" y="4189008"/>
            <a:ext cx="10538691" cy="167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Isa 34:2  For the indignation of the LORD is upon all nations, and his fury upon all their armies: </a:t>
            </a:r>
            <a:r>
              <a:rPr lang="en-GB" altLang="en-US" sz="2400" dirty="0">
                <a:solidFill>
                  <a:srgbClr val="92D050"/>
                </a:solidFill>
                <a:effectLst>
                  <a:outerShdw blurRad="38100" dist="38100" dir="2700000" algn="tl">
                    <a:srgbClr val="000000"/>
                  </a:outerShdw>
                </a:effectLst>
              </a:rPr>
              <a:t>he hath utterly destroyed them, </a:t>
            </a:r>
            <a:r>
              <a:rPr lang="en-GB" altLang="en-US" sz="2400" dirty="0">
                <a:effectLst>
                  <a:outerShdw blurRad="38100" dist="38100" dir="2700000" algn="tl">
                    <a:srgbClr val="000000"/>
                  </a:outerShdw>
                </a:effectLst>
              </a:rPr>
              <a:t>[</a:t>
            </a:r>
            <a:r>
              <a:rPr lang="en-GB" altLang="en-US" sz="2400" dirty="0" err="1">
                <a:effectLst>
                  <a:outerShdw blurRad="38100" dist="38100" dir="2700000" algn="tl">
                    <a:srgbClr val="000000"/>
                  </a:outerShdw>
                </a:effectLst>
              </a:rPr>
              <a:t>hiphil</a:t>
            </a:r>
            <a:r>
              <a:rPr lang="en-GB" altLang="en-US" sz="2400" dirty="0">
                <a:effectLst>
                  <a:outerShdw blurRad="38100" dist="38100" dir="2700000" algn="tl">
                    <a:srgbClr val="000000"/>
                  </a:outerShdw>
                </a:effectLst>
              </a:rPr>
              <a:t>]</a:t>
            </a:r>
            <a:r>
              <a:rPr lang="en-GB" altLang="en-US" sz="2400" dirty="0">
                <a:solidFill>
                  <a:srgbClr val="92D050"/>
                </a:solidFill>
                <a:effectLst>
                  <a:outerShdw blurRad="38100" dist="38100" dir="2700000" algn="tl">
                    <a:srgbClr val="000000"/>
                  </a:outerShdw>
                </a:effectLst>
              </a:rPr>
              <a:t> he hath delivered them to the slaughter. KJV</a:t>
            </a:r>
            <a:endParaRPr lang="en-GB" altLang="en-US" sz="2100" dirty="0">
              <a:solidFill>
                <a:srgbClr val="92D050"/>
              </a:solidFill>
              <a:effectLst>
                <a:outerShdw blurRad="38100" dist="38100" dir="2700000" algn="tl">
                  <a:srgbClr val="000000"/>
                </a:outerShdw>
              </a:effectLst>
            </a:endParaRPr>
          </a:p>
          <a:p>
            <a:pPr algn="just">
              <a:spcAft>
                <a:spcPts val="1200"/>
              </a:spcAft>
            </a:pPr>
            <a:endParaRPr lang="en-GB" altLang="en-US" sz="2100" dirty="0">
              <a:effectLst>
                <a:outerShdw blurRad="38100" dist="38100" dir="2700000" algn="tl">
                  <a:srgbClr val="000000"/>
                </a:outerShdw>
              </a:effectLst>
            </a:endParaRPr>
          </a:p>
        </p:txBody>
      </p:sp>
      <p:pic>
        <p:nvPicPr>
          <p:cNvPr id="3" name="Picture 2">
            <a:extLst>
              <a:ext uri="{FF2B5EF4-FFF2-40B4-BE49-F238E27FC236}">
                <a16:creationId xmlns:a16="http://schemas.microsoft.com/office/drawing/2014/main" id="{01395005-41A2-5F29-E622-1F0AA0667E2C}"/>
              </a:ext>
            </a:extLst>
          </p:cNvPr>
          <p:cNvPicPr>
            <a:picLocks noChangeAspect="1"/>
          </p:cNvPicPr>
          <p:nvPr/>
        </p:nvPicPr>
        <p:blipFill>
          <a:blip r:embed="rId2"/>
          <a:stretch>
            <a:fillRect/>
          </a:stretch>
        </p:blipFill>
        <p:spPr>
          <a:xfrm>
            <a:off x="1563076" y="1099727"/>
            <a:ext cx="8735644" cy="2753109"/>
          </a:xfrm>
          <a:prstGeom prst="rect">
            <a:avLst/>
          </a:prstGeom>
        </p:spPr>
      </p:pic>
    </p:spTree>
    <p:extLst>
      <p:ext uri="{BB962C8B-B14F-4D97-AF65-F5344CB8AC3E}">
        <p14:creationId xmlns:p14="http://schemas.microsoft.com/office/powerpoint/2010/main" val="2696913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FC617-E811-7A10-AA98-26C3AEC1429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60C6C6C-AF21-0B4D-282D-40AEE180A04B}"/>
              </a:ext>
            </a:extLst>
          </p:cNvPr>
          <p:cNvSpPr>
            <a:spLocks noGrp="1" noChangeArrowheads="1"/>
          </p:cNvSpPr>
          <p:nvPr>
            <p:ph type="ctrTitle"/>
          </p:nvPr>
        </p:nvSpPr>
        <p:spPr>
          <a:xfrm>
            <a:off x="2101459" y="351559"/>
            <a:ext cx="7989082" cy="609023"/>
          </a:xfrm>
        </p:spPr>
        <p:txBody>
          <a:bodyPr>
            <a:normAutofit/>
          </a:bodyPr>
          <a:lstStyle/>
          <a:p>
            <a:pPr defTabSz="1036638"/>
            <a:r>
              <a:rPr lang="en-GB" altLang="en-US" sz="3200" dirty="0">
                <a:effectLst>
                  <a:outerShdw blurRad="38100" dist="38100" dir="2700000" algn="tl">
                    <a:srgbClr val="000000"/>
                  </a:outerShdw>
                </a:effectLst>
              </a:rPr>
              <a:t>Isaiah</a:t>
            </a:r>
            <a:endParaRPr lang="en-US" altLang="en-US" sz="3200" dirty="0"/>
          </a:p>
        </p:txBody>
      </p:sp>
      <p:sp>
        <p:nvSpPr>
          <p:cNvPr id="11267" name="Text Box 3">
            <a:extLst>
              <a:ext uri="{FF2B5EF4-FFF2-40B4-BE49-F238E27FC236}">
                <a16:creationId xmlns:a16="http://schemas.microsoft.com/office/drawing/2014/main" id="{CC3F1C4E-FFD2-D938-3071-F78664A02305}"/>
              </a:ext>
            </a:extLst>
          </p:cNvPr>
          <p:cNvSpPr txBox="1">
            <a:spLocks noChangeArrowheads="1"/>
          </p:cNvSpPr>
          <p:nvPr/>
        </p:nvSpPr>
        <p:spPr bwMode="auto">
          <a:xfrm>
            <a:off x="1091045" y="1435417"/>
            <a:ext cx="9798628"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Isa 53:6  All we like sheep have gone astray; we have turned every one to his own way; and the LORD hath laid [</a:t>
            </a:r>
            <a:r>
              <a:rPr lang="en-GB" altLang="en-US" sz="2400" dirty="0" err="1">
                <a:effectLst>
                  <a:outerShdw blurRad="38100" dist="38100" dir="2700000" algn="tl">
                    <a:srgbClr val="000000"/>
                  </a:outerShdw>
                </a:effectLst>
              </a:rPr>
              <a:t>Hiphil</a:t>
            </a:r>
            <a:r>
              <a:rPr lang="en-GB" altLang="en-US" sz="2400" dirty="0">
                <a:effectLst>
                  <a:outerShdw blurRad="38100" dist="38100" dir="2700000" algn="tl">
                    <a:srgbClr val="000000"/>
                  </a:outerShdw>
                </a:effectLst>
              </a:rPr>
              <a:t>] on him the iniquity of us all. </a:t>
            </a:r>
          </a:p>
          <a:p>
            <a:pPr algn="just">
              <a:spcAft>
                <a:spcPts val="1200"/>
              </a:spcAft>
            </a:pPr>
            <a:endParaRPr lang="en-GB" altLang="en-US" sz="2400" dirty="0">
              <a:effectLst>
                <a:outerShdw blurRad="38100" dist="38100" dir="2700000" algn="tl">
                  <a:srgbClr val="000000"/>
                </a:outerShdw>
              </a:effectLst>
            </a:endParaRPr>
          </a:p>
          <a:p>
            <a:pPr algn="just">
              <a:spcAft>
                <a:spcPts val="1200"/>
              </a:spcAft>
            </a:pPr>
            <a:r>
              <a:rPr lang="en-AU" sz="2400" kern="100" dirty="0">
                <a:effectLst/>
                <a:ea typeface="Calibri" panose="020F0502020204030204" pitchFamily="34" charset="0"/>
                <a:cs typeface="Times New Roman" panose="02020603050405020304" pitchFamily="18" charset="0"/>
              </a:rPr>
              <a:t>Another translation quoted by Fifield: "</a:t>
            </a:r>
            <a:r>
              <a:rPr lang="en-AU" sz="2400" b="1" kern="100" dirty="0">
                <a:effectLst/>
                <a:ea typeface="Calibri" panose="020F0502020204030204" pitchFamily="34" charset="0"/>
                <a:cs typeface="Times New Roman" panose="02020603050405020304" pitchFamily="18" charset="0"/>
              </a:rPr>
              <a:t>The Lord let all our misdeeds come upon him.</a:t>
            </a:r>
            <a:r>
              <a:rPr lang="en-AU" sz="2400" kern="100" dirty="0">
                <a:effectLst/>
                <a:ea typeface="Calibri" panose="020F0502020204030204" pitchFamily="34" charset="0"/>
                <a:cs typeface="Times New Roman" panose="02020603050405020304" pitchFamily="18" charset="0"/>
              </a:rPr>
              <a:t>"</a:t>
            </a:r>
          </a:p>
          <a:p>
            <a:pPr algn="just">
              <a:spcAft>
                <a:spcPts val="1200"/>
              </a:spcAft>
            </a:pPr>
            <a:endParaRPr lang="en-GB" altLang="en-US" sz="2100" dirty="0">
              <a:effectLst>
                <a:outerShdw blurRad="38100" dist="38100" dir="2700000" algn="tl">
                  <a:srgbClr val="000000"/>
                </a:outerShdw>
              </a:effectLst>
            </a:endParaRPr>
          </a:p>
        </p:txBody>
      </p:sp>
    </p:spTree>
    <p:extLst>
      <p:ext uri="{BB962C8B-B14F-4D97-AF65-F5344CB8AC3E}">
        <p14:creationId xmlns:p14="http://schemas.microsoft.com/office/powerpoint/2010/main" val="4059825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1611E-6D22-65F1-BEA9-B55A36BA13E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EA83B66-D02C-2944-4F3D-8CD7955A6EF2}"/>
              </a:ext>
            </a:extLst>
          </p:cNvPr>
          <p:cNvSpPr>
            <a:spLocks noGrp="1" noChangeArrowheads="1"/>
          </p:cNvSpPr>
          <p:nvPr>
            <p:ph type="ctrTitle"/>
          </p:nvPr>
        </p:nvSpPr>
        <p:spPr>
          <a:xfrm>
            <a:off x="2101459" y="351559"/>
            <a:ext cx="7989082" cy="609023"/>
          </a:xfrm>
        </p:spPr>
        <p:txBody>
          <a:bodyPr>
            <a:normAutofit/>
          </a:bodyPr>
          <a:lstStyle/>
          <a:p>
            <a:pPr defTabSz="1036638"/>
            <a:r>
              <a:rPr lang="en-GB" altLang="en-US" sz="3200" dirty="0">
                <a:effectLst>
                  <a:outerShdw blurRad="38100" dist="38100" dir="2700000" algn="tl">
                    <a:srgbClr val="000000"/>
                  </a:outerShdw>
                </a:effectLst>
              </a:rPr>
              <a:t>Isaiah</a:t>
            </a:r>
            <a:endParaRPr lang="en-US" altLang="en-US" sz="3200" dirty="0"/>
          </a:p>
        </p:txBody>
      </p:sp>
      <p:sp>
        <p:nvSpPr>
          <p:cNvPr id="11267" name="Text Box 3">
            <a:extLst>
              <a:ext uri="{FF2B5EF4-FFF2-40B4-BE49-F238E27FC236}">
                <a16:creationId xmlns:a16="http://schemas.microsoft.com/office/drawing/2014/main" id="{829D7087-F915-8A80-EF37-141467AB86D2}"/>
              </a:ext>
            </a:extLst>
          </p:cNvPr>
          <p:cNvSpPr txBox="1">
            <a:spLocks noChangeArrowheads="1"/>
          </p:cNvSpPr>
          <p:nvPr/>
        </p:nvSpPr>
        <p:spPr bwMode="auto">
          <a:xfrm>
            <a:off x="1080654" y="1643236"/>
            <a:ext cx="979862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Isa 53:10  Yet it pleased the LORD to bruise him; he hath put [</a:t>
            </a:r>
            <a:r>
              <a:rPr lang="en-GB" altLang="en-US" sz="2400" dirty="0" err="1">
                <a:effectLst>
                  <a:outerShdw blurRad="38100" dist="38100" dir="2700000" algn="tl">
                    <a:srgbClr val="000000"/>
                  </a:outerShdw>
                </a:effectLst>
              </a:rPr>
              <a:t>Hiphil</a:t>
            </a:r>
            <a:r>
              <a:rPr lang="en-GB" altLang="en-US" sz="2400" dirty="0">
                <a:effectLst>
                  <a:outerShdw blurRad="38100" dist="38100" dir="2700000" algn="tl">
                    <a:srgbClr val="000000"/>
                  </a:outerShdw>
                </a:effectLst>
              </a:rPr>
              <a:t>] him to grief: when thou shalt make his soul an offering for sin, he shall see his seed, he shall prolong his days, and the pleasure of the LORD shall prosper in his hand. </a:t>
            </a:r>
          </a:p>
          <a:p>
            <a:pPr algn="just">
              <a:spcAft>
                <a:spcPts val="1200"/>
              </a:spcAft>
            </a:pPr>
            <a:r>
              <a:rPr lang="en-AU" sz="2400" kern="100" dirty="0">
                <a:effectLst/>
                <a:ea typeface="Calibri" panose="020F0502020204030204" pitchFamily="34" charset="0"/>
                <a:cs typeface="Times New Roman" panose="02020603050405020304" pitchFamily="18" charset="0"/>
              </a:rPr>
              <a:t>Another translation quoted by Fifield: </a:t>
            </a:r>
            <a:r>
              <a:rPr lang="en-GB" sz="2400" kern="100" dirty="0">
                <a:effectLst/>
                <a:ea typeface="Calibri" panose="020F0502020204030204" pitchFamily="34" charset="0"/>
                <a:cs typeface="Times New Roman" panose="02020603050405020304" pitchFamily="18" charset="0"/>
              </a:rPr>
              <a:t>"It pleased the Lord to let him be crushed; </a:t>
            </a:r>
            <a:endParaRPr lang="en-GB" altLang="en-US" sz="2100" dirty="0">
              <a:effectLst>
                <a:outerShdw blurRad="38100" dist="38100" dir="2700000" algn="tl">
                  <a:srgbClr val="000000"/>
                </a:outerShdw>
              </a:effectLst>
            </a:endParaRPr>
          </a:p>
        </p:txBody>
      </p:sp>
    </p:spTree>
    <p:extLst>
      <p:ext uri="{BB962C8B-B14F-4D97-AF65-F5344CB8AC3E}">
        <p14:creationId xmlns:p14="http://schemas.microsoft.com/office/powerpoint/2010/main" val="1553803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B34D9-F0E6-F73F-CE10-B359D4018468}"/>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D3CB1CB-735D-D949-99A2-1A1EBAA22DBF}"/>
              </a:ext>
            </a:extLst>
          </p:cNvPr>
          <p:cNvSpPr>
            <a:spLocks noGrp="1" noChangeArrowheads="1"/>
          </p:cNvSpPr>
          <p:nvPr>
            <p:ph type="ctrTitle"/>
          </p:nvPr>
        </p:nvSpPr>
        <p:spPr>
          <a:xfrm>
            <a:off x="2101459" y="351559"/>
            <a:ext cx="7989082" cy="609023"/>
          </a:xfrm>
        </p:spPr>
        <p:txBody>
          <a:bodyPr>
            <a:normAutofit/>
          </a:bodyPr>
          <a:lstStyle/>
          <a:p>
            <a:pPr defTabSz="1036638"/>
            <a:r>
              <a:rPr lang="en-GB" altLang="en-US" sz="3200" dirty="0">
                <a:effectLst>
                  <a:outerShdw blurRad="38100" dist="38100" dir="2700000" algn="tl">
                    <a:srgbClr val="000000"/>
                  </a:outerShdw>
                </a:effectLst>
              </a:rPr>
              <a:t>Isaiah</a:t>
            </a:r>
            <a:endParaRPr lang="en-US" altLang="en-US" sz="3200" dirty="0"/>
          </a:p>
        </p:txBody>
      </p:sp>
      <p:sp>
        <p:nvSpPr>
          <p:cNvPr id="11267" name="Text Box 3">
            <a:extLst>
              <a:ext uri="{FF2B5EF4-FFF2-40B4-BE49-F238E27FC236}">
                <a16:creationId xmlns:a16="http://schemas.microsoft.com/office/drawing/2014/main" id="{E4CCA699-3891-2901-60D5-26A2EB64DB8B}"/>
              </a:ext>
            </a:extLst>
          </p:cNvPr>
          <p:cNvSpPr txBox="1">
            <a:spLocks noChangeArrowheads="1"/>
          </p:cNvSpPr>
          <p:nvPr/>
        </p:nvSpPr>
        <p:spPr bwMode="auto">
          <a:xfrm>
            <a:off x="893618" y="1154863"/>
            <a:ext cx="9798628"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Isa 54:8  In a little wrath I hid [</a:t>
            </a:r>
            <a:r>
              <a:rPr lang="en-GB" altLang="en-US" sz="2400" dirty="0" err="1">
                <a:effectLst>
                  <a:outerShdw blurRad="38100" dist="38100" dir="2700000" algn="tl">
                    <a:srgbClr val="000000"/>
                  </a:outerShdw>
                </a:effectLst>
              </a:rPr>
              <a:t>Hiphil</a:t>
            </a:r>
            <a:r>
              <a:rPr lang="en-GB" altLang="en-US" sz="2400" dirty="0">
                <a:effectLst>
                  <a:outerShdw blurRad="38100" dist="38100" dir="2700000" algn="tl">
                    <a:srgbClr val="000000"/>
                  </a:outerShdw>
                </a:effectLst>
              </a:rPr>
              <a:t>] my face from thee for a moment; but with everlasting kindness will I have mercy on thee, saith the LORD thy Redeemer. For this is as the waters of Noah unto me: for as I have sworn that the waters of Noah should no more go over the earth; so have I sworn that I would not be wroth with thee, nor rebuke thee. </a:t>
            </a:r>
          </a:p>
          <a:p>
            <a:pPr algn="just">
              <a:spcAft>
                <a:spcPts val="1200"/>
              </a:spcAft>
            </a:pPr>
            <a:endParaRPr lang="en-GB" sz="2400" kern="100" dirty="0">
              <a:effectLst>
                <a:outerShdw blurRad="38100" dist="38100" dir="2700000" algn="tl">
                  <a:srgbClr val="000000"/>
                </a:outerShdw>
              </a:effectLst>
              <a:ea typeface="Calibri" panose="020F0502020204030204" pitchFamily="34" charset="0"/>
              <a:cs typeface="Times New Roman" panose="02020603050405020304" pitchFamily="18" charset="0"/>
            </a:endParaRPr>
          </a:p>
          <a:p>
            <a:pPr algn="just">
              <a:spcAft>
                <a:spcPts val="1200"/>
              </a:spcAft>
            </a:pPr>
            <a:r>
              <a:rPr lang="en-AU" sz="2400" kern="100" dirty="0">
                <a:effectLst/>
                <a:ea typeface="Calibri" panose="020F0502020204030204" pitchFamily="34" charset="0"/>
                <a:cs typeface="Times New Roman" panose="02020603050405020304" pitchFamily="18" charset="0"/>
              </a:rPr>
              <a:t>Possible translation” In a little rather I allowed my face to be hid from you for a moment. </a:t>
            </a:r>
            <a:endParaRPr lang="en-GB" altLang="en-US" sz="2100" dirty="0">
              <a:effectLst>
                <a:outerShdw blurRad="38100" dist="38100" dir="2700000" algn="tl">
                  <a:srgbClr val="000000"/>
                </a:outerShdw>
              </a:effectLst>
            </a:endParaRPr>
          </a:p>
        </p:txBody>
      </p:sp>
    </p:spTree>
    <p:extLst>
      <p:ext uri="{BB962C8B-B14F-4D97-AF65-F5344CB8AC3E}">
        <p14:creationId xmlns:p14="http://schemas.microsoft.com/office/powerpoint/2010/main" val="4214182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9E35C-A06D-61A5-4291-8246C83FDF3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37EBDF2-F02F-5BC0-6E23-6A8E22F0DB0F}"/>
              </a:ext>
            </a:extLst>
          </p:cNvPr>
          <p:cNvSpPr>
            <a:spLocks noGrp="1" noChangeArrowheads="1"/>
          </p:cNvSpPr>
          <p:nvPr>
            <p:ph type="ctrTitle"/>
          </p:nvPr>
        </p:nvSpPr>
        <p:spPr>
          <a:xfrm>
            <a:off x="2101459" y="351559"/>
            <a:ext cx="7989082" cy="609023"/>
          </a:xfrm>
        </p:spPr>
        <p:txBody>
          <a:bodyPr>
            <a:normAutofit/>
          </a:bodyPr>
          <a:lstStyle/>
          <a:p>
            <a:pPr defTabSz="1036638"/>
            <a:r>
              <a:rPr lang="en-GB" altLang="en-US" sz="3200" dirty="0">
                <a:effectLst>
                  <a:outerShdw blurRad="38100" dist="38100" dir="2700000" algn="tl">
                    <a:srgbClr val="000000"/>
                  </a:outerShdw>
                </a:effectLst>
              </a:rPr>
              <a:t>Jeremiah</a:t>
            </a:r>
            <a:endParaRPr lang="en-US" altLang="en-US" sz="3200" dirty="0"/>
          </a:p>
        </p:txBody>
      </p:sp>
      <p:sp>
        <p:nvSpPr>
          <p:cNvPr id="11267" name="Text Box 3">
            <a:extLst>
              <a:ext uri="{FF2B5EF4-FFF2-40B4-BE49-F238E27FC236}">
                <a16:creationId xmlns:a16="http://schemas.microsoft.com/office/drawing/2014/main" id="{4783D542-6EB8-03F3-7980-42C19726891B}"/>
              </a:ext>
            </a:extLst>
          </p:cNvPr>
          <p:cNvSpPr txBox="1">
            <a:spLocks noChangeArrowheads="1"/>
          </p:cNvSpPr>
          <p:nvPr/>
        </p:nvSpPr>
        <p:spPr bwMode="auto">
          <a:xfrm>
            <a:off x="893618" y="1154863"/>
            <a:ext cx="9798628"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Jer 4:10  Then said I, Ah, Lord GOD! surely thou hast greatly deceived [</a:t>
            </a:r>
            <a:r>
              <a:rPr lang="en-GB" altLang="en-US" sz="2400" dirty="0" err="1">
                <a:effectLst>
                  <a:outerShdw blurRad="38100" dist="38100" dir="2700000" algn="tl">
                    <a:srgbClr val="000000"/>
                  </a:outerShdw>
                </a:effectLst>
              </a:rPr>
              <a:t>Hiphil</a:t>
            </a:r>
            <a:r>
              <a:rPr lang="en-GB" altLang="en-US" sz="2400" dirty="0">
                <a:effectLst>
                  <a:outerShdw blurRad="38100" dist="38100" dir="2700000" algn="tl">
                    <a:srgbClr val="000000"/>
                  </a:outerShdw>
                </a:effectLst>
              </a:rPr>
              <a:t>] this people and Jerusalem, saying, Ye shall have peace; whereas the sword </a:t>
            </a:r>
            <a:r>
              <a:rPr lang="en-GB" altLang="en-US" sz="2400" dirty="0" err="1">
                <a:effectLst>
                  <a:outerShdw blurRad="38100" dist="38100" dir="2700000" algn="tl">
                    <a:srgbClr val="000000"/>
                  </a:outerShdw>
                </a:effectLst>
              </a:rPr>
              <a:t>reacheth</a:t>
            </a:r>
            <a:r>
              <a:rPr lang="en-GB" altLang="en-US" sz="2400" dirty="0">
                <a:effectLst>
                  <a:outerShdw blurRad="38100" dist="38100" dir="2700000" algn="tl">
                    <a:srgbClr val="000000"/>
                  </a:outerShdw>
                </a:effectLst>
              </a:rPr>
              <a:t> unto the soul. </a:t>
            </a:r>
          </a:p>
          <a:p>
            <a:pPr algn="just">
              <a:spcAft>
                <a:spcPts val="1200"/>
              </a:spcAft>
            </a:pPr>
            <a:endParaRPr lang="en-GB" sz="2400" kern="100" dirty="0">
              <a:effectLst>
                <a:outerShdw blurRad="38100" dist="38100" dir="2700000" algn="tl">
                  <a:srgbClr val="000000"/>
                </a:outerShdw>
              </a:effectLst>
              <a:ea typeface="Calibri" panose="020F0502020204030204" pitchFamily="34" charset="0"/>
              <a:cs typeface="Times New Roman" panose="02020603050405020304" pitchFamily="18" charset="0"/>
            </a:endParaRPr>
          </a:p>
          <a:p>
            <a:pPr algn="just">
              <a:spcAft>
                <a:spcPts val="1200"/>
              </a:spcAft>
            </a:pPr>
            <a:r>
              <a:rPr lang="en-AU" sz="2400" kern="100" dirty="0">
                <a:effectLst/>
                <a:ea typeface="Calibri" panose="020F0502020204030204" pitchFamily="34" charset="0"/>
                <a:cs typeface="Times New Roman" panose="02020603050405020304" pitchFamily="18" charset="0"/>
              </a:rPr>
              <a:t>Possible translation” Surely you permitted the people to be greatly deceived.</a:t>
            </a:r>
            <a:endParaRPr lang="en-GB" altLang="en-US" sz="2100" dirty="0">
              <a:effectLst>
                <a:outerShdw blurRad="38100" dist="38100" dir="2700000" algn="tl">
                  <a:srgbClr val="000000"/>
                </a:outerShdw>
              </a:effectLst>
            </a:endParaRPr>
          </a:p>
        </p:txBody>
      </p:sp>
    </p:spTree>
    <p:extLst>
      <p:ext uri="{BB962C8B-B14F-4D97-AF65-F5344CB8AC3E}">
        <p14:creationId xmlns:p14="http://schemas.microsoft.com/office/powerpoint/2010/main" val="2901500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16344-78CE-EC63-BC6C-9F39BDD9E29F}"/>
              </a:ext>
            </a:extLst>
          </p:cNvPr>
          <p:cNvSpPr>
            <a:spLocks noGrp="1"/>
          </p:cNvSpPr>
          <p:nvPr>
            <p:ph type="title"/>
          </p:nvPr>
        </p:nvSpPr>
        <p:spPr>
          <a:xfrm>
            <a:off x="919119" y="207820"/>
            <a:ext cx="10353761" cy="803564"/>
          </a:xfrm>
        </p:spPr>
        <p:txBody>
          <a:bodyPr/>
          <a:lstStyle/>
          <a:p>
            <a:r>
              <a:rPr lang="en-AU" dirty="0"/>
              <a:t>George Fifield</a:t>
            </a:r>
          </a:p>
        </p:txBody>
      </p:sp>
      <p:sp>
        <p:nvSpPr>
          <p:cNvPr id="3" name="Content Placeholder 2">
            <a:extLst>
              <a:ext uri="{FF2B5EF4-FFF2-40B4-BE49-F238E27FC236}">
                <a16:creationId xmlns:a16="http://schemas.microsoft.com/office/drawing/2014/main" id="{36BFFCC0-3D04-D8B2-2295-2C188A314AF5}"/>
              </a:ext>
            </a:extLst>
          </p:cNvPr>
          <p:cNvSpPr>
            <a:spLocks noGrp="1"/>
          </p:cNvSpPr>
          <p:nvPr>
            <p:ph idx="1"/>
          </p:nvPr>
        </p:nvSpPr>
        <p:spPr>
          <a:xfrm>
            <a:off x="705976" y="1297131"/>
            <a:ext cx="10911060" cy="4951267"/>
          </a:xfrm>
        </p:spPr>
        <p:txBody>
          <a:bodyPr>
            <a:normAutofit fontScale="92500" lnSpcReduction="20000"/>
          </a:bodyPr>
          <a:lstStyle/>
          <a:p>
            <a:pPr marL="0" indent="0" algn="just">
              <a:buNone/>
            </a:pPr>
            <a:r>
              <a:rPr lang="en-AU" sz="2400" b="1" dirty="0">
                <a:effectLst/>
                <a:ea typeface="Calibri" panose="020F0502020204030204" pitchFamily="34" charset="0"/>
                <a:cs typeface="Times New Roman" panose="02020603050405020304" pitchFamily="18" charset="0"/>
              </a:rPr>
              <a:t>Thus every attribute of God is simply the attribute of love. And love includes the all in all of our Father. His laws are simply the laws of a kind Father, intended to promote the happiness of his children. They are not arbitrary. It is not that God, sitting up on some high throne, said to mankind, You do thus and so, and I will let you live; but you do otherwise, and I will kill you. </a:t>
            </a:r>
            <a:r>
              <a:rPr lang="en-AU" sz="2400" b="1" u="sng" dirty="0">
                <a:solidFill>
                  <a:srgbClr val="92D050"/>
                </a:solidFill>
                <a:effectLst/>
                <a:ea typeface="Calibri" panose="020F0502020204030204" pitchFamily="34" charset="0"/>
                <a:cs typeface="Times New Roman" panose="02020603050405020304" pitchFamily="18" charset="0"/>
              </a:rPr>
              <a:t>God does not kill. He is the Fountain of life</a:t>
            </a:r>
            <a:r>
              <a:rPr lang="en-AU" sz="2400" b="1" dirty="0">
                <a:effectLst/>
                <a:ea typeface="Calibri" panose="020F0502020204030204" pitchFamily="34" charset="0"/>
                <a:cs typeface="Times New Roman" panose="02020603050405020304" pitchFamily="18" charset="0"/>
              </a:rPr>
              <a:t>.</a:t>
            </a:r>
            <a:r>
              <a:rPr lang="en-AU" sz="2400" dirty="0">
                <a:effectLst/>
                <a:ea typeface="Calibri" panose="020F0502020204030204" pitchFamily="34" charset="0"/>
                <a:cs typeface="Times New Roman" panose="02020603050405020304" pitchFamily="18" charset="0"/>
              </a:rPr>
              <a:t> His laws are not so simply because he said so, but even so because they were so. In infinite wisdom he foreknew the underlying principles of happiness and life, and in infinite love he foretold these principles, saying, This way, my child; here is the joy and peace and life forevermore. Don't go that way. That way is misery and death. Every precept of the decalogue, which is the epitome of his law, directly speaks from this principle. He sought to lift man into the worship of one God and Father, that he might unite him into one loving family of brothers and sisters. – George Fifield God is Love, February 17, 1897 General Conference</a:t>
            </a:r>
          </a:p>
          <a:p>
            <a:endParaRPr lang="en-AU" sz="2400" dirty="0"/>
          </a:p>
        </p:txBody>
      </p:sp>
    </p:spTree>
    <p:extLst>
      <p:ext uri="{BB962C8B-B14F-4D97-AF65-F5344CB8AC3E}">
        <p14:creationId xmlns:p14="http://schemas.microsoft.com/office/powerpoint/2010/main" val="3986877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1CC1F-AA36-5014-8023-9D702B14B26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84E06BD-B5BC-699C-1F02-B5036C54FA6C}"/>
              </a:ext>
            </a:extLst>
          </p:cNvPr>
          <p:cNvSpPr>
            <a:spLocks noGrp="1" noChangeArrowheads="1"/>
          </p:cNvSpPr>
          <p:nvPr>
            <p:ph type="ctrTitle"/>
          </p:nvPr>
        </p:nvSpPr>
        <p:spPr>
          <a:xfrm>
            <a:off x="2101459" y="351559"/>
            <a:ext cx="7989082" cy="609023"/>
          </a:xfrm>
        </p:spPr>
        <p:txBody>
          <a:bodyPr>
            <a:normAutofit/>
          </a:bodyPr>
          <a:lstStyle/>
          <a:p>
            <a:pPr defTabSz="1036638"/>
            <a:r>
              <a:rPr lang="en-GB" altLang="en-US" sz="3200" dirty="0">
                <a:effectLst>
                  <a:outerShdw blurRad="38100" dist="38100" dir="2700000" algn="tl">
                    <a:srgbClr val="000000"/>
                  </a:outerShdw>
                </a:effectLst>
              </a:rPr>
              <a:t>Jeremiah</a:t>
            </a:r>
            <a:endParaRPr lang="en-US" altLang="en-US" sz="3200" dirty="0"/>
          </a:p>
        </p:txBody>
      </p:sp>
      <p:sp>
        <p:nvSpPr>
          <p:cNvPr id="11267" name="Text Box 3">
            <a:extLst>
              <a:ext uri="{FF2B5EF4-FFF2-40B4-BE49-F238E27FC236}">
                <a16:creationId xmlns:a16="http://schemas.microsoft.com/office/drawing/2014/main" id="{89591404-046A-F142-DFBB-EB46028A1D76}"/>
              </a:ext>
            </a:extLst>
          </p:cNvPr>
          <p:cNvSpPr txBox="1">
            <a:spLocks noChangeArrowheads="1"/>
          </p:cNvSpPr>
          <p:nvPr/>
        </p:nvSpPr>
        <p:spPr bwMode="auto">
          <a:xfrm>
            <a:off x="893618" y="1154863"/>
            <a:ext cx="9798628"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Jer 8:3  And death shall be chosen rather than life by all the residue of them that remain of this evil family, which remain in all the places whither I have driven [</a:t>
            </a:r>
            <a:r>
              <a:rPr lang="en-GB" altLang="en-US" sz="2400" dirty="0" err="1">
                <a:effectLst>
                  <a:outerShdw blurRad="38100" dist="38100" dir="2700000" algn="tl">
                    <a:srgbClr val="000000"/>
                  </a:outerShdw>
                </a:effectLst>
              </a:rPr>
              <a:t>Hiphil</a:t>
            </a:r>
            <a:r>
              <a:rPr lang="en-GB" altLang="en-US" sz="2400" dirty="0">
                <a:effectLst>
                  <a:outerShdw blurRad="38100" dist="38100" dir="2700000" algn="tl">
                    <a:srgbClr val="000000"/>
                  </a:outerShdw>
                </a:effectLst>
              </a:rPr>
              <a:t>] them, saith the LORD of hosts. </a:t>
            </a:r>
            <a:endParaRPr lang="en-GB" sz="2400" kern="100" dirty="0">
              <a:effectLst>
                <a:outerShdw blurRad="38100" dist="38100" dir="2700000" algn="tl">
                  <a:srgbClr val="000000"/>
                </a:outerShdw>
              </a:effectLst>
              <a:ea typeface="Calibri" panose="020F0502020204030204" pitchFamily="34" charset="0"/>
              <a:cs typeface="Times New Roman" panose="02020603050405020304" pitchFamily="18" charset="0"/>
            </a:endParaRPr>
          </a:p>
          <a:p>
            <a:pPr algn="just">
              <a:spcAft>
                <a:spcPts val="1200"/>
              </a:spcAft>
            </a:pPr>
            <a:r>
              <a:rPr lang="en-AU" sz="2400" kern="100" dirty="0">
                <a:effectLst/>
                <a:ea typeface="Calibri" panose="020F0502020204030204" pitchFamily="34" charset="0"/>
                <a:cs typeface="Times New Roman" panose="02020603050405020304" pitchFamily="18" charset="0"/>
              </a:rPr>
              <a:t>Possible translation” Where I have permitted them to be driven.</a:t>
            </a:r>
          </a:p>
          <a:p>
            <a:pPr algn="just">
              <a:spcAft>
                <a:spcPts val="1200"/>
              </a:spcAft>
            </a:pPr>
            <a:endParaRPr lang="en-AU" altLang="en-US" sz="2400" kern="100" dirty="0">
              <a:ea typeface="Calibri" panose="020F0502020204030204" pitchFamily="34" charset="0"/>
              <a:cs typeface="Times New Roman" panose="02020603050405020304" pitchFamily="18" charset="0"/>
            </a:endParaRPr>
          </a:p>
          <a:p>
            <a:pPr algn="just">
              <a:spcAft>
                <a:spcPts val="1200"/>
              </a:spcAft>
            </a:pPr>
            <a:r>
              <a:rPr lang="en-GB" altLang="en-US" sz="2100" dirty="0">
                <a:effectLst>
                  <a:outerShdw blurRad="38100" dist="38100" dir="2700000" algn="tl">
                    <a:srgbClr val="000000"/>
                  </a:outerShdw>
                </a:effectLst>
              </a:rPr>
              <a:t>Jer 8:14 Why do we sit still? assemble yourselves, and let us enter into the defenced cities, and let us be silent there: for the LORD our God hath put us [</a:t>
            </a:r>
            <a:r>
              <a:rPr lang="en-GB" altLang="en-US" sz="2100" dirty="0" err="1">
                <a:effectLst>
                  <a:outerShdw blurRad="38100" dist="38100" dir="2700000" algn="tl">
                    <a:srgbClr val="000000"/>
                  </a:outerShdw>
                </a:effectLst>
              </a:rPr>
              <a:t>Hiphil</a:t>
            </a:r>
            <a:r>
              <a:rPr lang="en-GB" altLang="en-US" sz="2100" dirty="0">
                <a:effectLst>
                  <a:outerShdw blurRad="38100" dist="38100" dir="2700000" algn="tl">
                    <a:srgbClr val="000000"/>
                  </a:outerShdw>
                </a:effectLst>
              </a:rPr>
              <a:t>] to silence, and given us water of gall to drink, because we have sinned against the LORD. </a:t>
            </a:r>
          </a:p>
          <a:p>
            <a:pPr algn="just">
              <a:spcAft>
                <a:spcPts val="1200"/>
              </a:spcAft>
            </a:pPr>
            <a:r>
              <a:rPr lang="en-AU" sz="2400" kern="100" dirty="0">
                <a:effectLst/>
                <a:ea typeface="Calibri" panose="020F0502020204030204" pitchFamily="34" charset="0"/>
                <a:cs typeface="Times New Roman" panose="02020603050405020304" pitchFamily="18" charset="0"/>
              </a:rPr>
              <a:t>Possible translation” the Lord our God has permitted us to be silenced. </a:t>
            </a:r>
          </a:p>
          <a:p>
            <a:pPr algn="just">
              <a:spcAft>
                <a:spcPts val="1200"/>
              </a:spcAft>
            </a:pPr>
            <a:endParaRPr lang="en-GB" altLang="en-US" sz="2100" dirty="0">
              <a:effectLst>
                <a:outerShdw blurRad="38100" dist="38100" dir="2700000" algn="tl">
                  <a:srgbClr val="000000"/>
                </a:outerShdw>
              </a:effectLst>
            </a:endParaRPr>
          </a:p>
          <a:p>
            <a:pPr algn="just">
              <a:spcAft>
                <a:spcPts val="1200"/>
              </a:spcAft>
            </a:pPr>
            <a:endParaRPr lang="en-GB" altLang="en-US" sz="2100" dirty="0">
              <a:effectLst>
                <a:outerShdw blurRad="38100" dist="38100" dir="2700000" algn="tl">
                  <a:srgbClr val="000000"/>
                </a:outerShdw>
              </a:effectLst>
            </a:endParaRPr>
          </a:p>
        </p:txBody>
      </p:sp>
    </p:spTree>
    <p:extLst>
      <p:ext uri="{BB962C8B-B14F-4D97-AF65-F5344CB8AC3E}">
        <p14:creationId xmlns:p14="http://schemas.microsoft.com/office/powerpoint/2010/main" val="1267554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789D6-EB95-156F-C6D5-0E8BED79446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BF53EBF-D178-2EB6-7797-1C8D3CBB5237}"/>
              </a:ext>
            </a:extLst>
          </p:cNvPr>
          <p:cNvSpPr>
            <a:spLocks noGrp="1" noChangeArrowheads="1"/>
          </p:cNvSpPr>
          <p:nvPr>
            <p:ph type="ctrTitle"/>
          </p:nvPr>
        </p:nvSpPr>
        <p:spPr>
          <a:xfrm>
            <a:off x="915518" y="345943"/>
            <a:ext cx="10538691" cy="713526"/>
          </a:xfrm>
        </p:spPr>
        <p:txBody>
          <a:bodyPr>
            <a:normAutofit/>
          </a:bodyPr>
          <a:lstStyle/>
          <a:p>
            <a:pPr>
              <a:spcAft>
                <a:spcPts val="1200"/>
              </a:spcAft>
            </a:pPr>
            <a:r>
              <a:rPr lang="en-GB" altLang="en-US" sz="3200" dirty="0">
                <a:effectLst>
                  <a:outerShdw blurRad="38100" dist="38100" dir="2700000" algn="tl">
                    <a:srgbClr val="000000"/>
                  </a:outerShdw>
                </a:effectLst>
              </a:rPr>
              <a:t>Use of Force?</a:t>
            </a:r>
          </a:p>
        </p:txBody>
      </p:sp>
      <p:sp>
        <p:nvSpPr>
          <p:cNvPr id="11267" name="Text Box 3">
            <a:extLst>
              <a:ext uri="{FF2B5EF4-FFF2-40B4-BE49-F238E27FC236}">
                <a16:creationId xmlns:a16="http://schemas.microsoft.com/office/drawing/2014/main" id="{CB5689D5-26C1-282A-F020-91040A6AF63F}"/>
              </a:ext>
            </a:extLst>
          </p:cNvPr>
          <p:cNvSpPr txBox="1">
            <a:spLocks noChangeArrowheads="1"/>
          </p:cNvSpPr>
          <p:nvPr/>
        </p:nvSpPr>
        <p:spPr bwMode="auto">
          <a:xfrm>
            <a:off x="733732" y="1483011"/>
            <a:ext cx="10724536"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800" dirty="0">
                <a:solidFill>
                  <a:srgbClr val="92D050"/>
                </a:solidFill>
                <a:effectLst>
                  <a:outerShdw blurRad="38100" dist="38100" dir="2700000" algn="tl">
                    <a:srgbClr val="000000"/>
                  </a:outerShdw>
                </a:effectLst>
              </a:rPr>
              <a:t>The exercise of force is contrary to the principles of God’s government; </a:t>
            </a:r>
            <a:r>
              <a:rPr lang="en-GB" altLang="en-US" sz="2800" dirty="0">
                <a:effectLst>
                  <a:outerShdw blurRad="38100" dist="38100" dir="2700000" algn="tl">
                    <a:srgbClr val="000000"/>
                  </a:outerShdw>
                </a:effectLst>
              </a:rPr>
              <a:t>He desires only the service of love; and love cannot be commanded; it cannot be won by force or authority. Only by love is love awakened. To know God is to love Him; His character must be manifested in contrast to the character of Satan. DA 22.1</a:t>
            </a:r>
          </a:p>
          <a:p>
            <a:pPr algn="just">
              <a:spcAft>
                <a:spcPts val="1200"/>
              </a:spcAft>
            </a:pPr>
            <a:endParaRPr lang="en-GB" altLang="en-US" sz="2800" dirty="0">
              <a:effectLst>
                <a:outerShdw blurRad="38100" dist="38100" dir="2700000" algn="tl">
                  <a:srgbClr val="000000"/>
                </a:outerShdw>
              </a:effectLst>
            </a:endParaRPr>
          </a:p>
        </p:txBody>
      </p:sp>
    </p:spTree>
    <p:extLst>
      <p:ext uri="{BB962C8B-B14F-4D97-AF65-F5344CB8AC3E}">
        <p14:creationId xmlns:p14="http://schemas.microsoft.com/office/powerpoint/2010/main" val="2480226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3370C-FF92-B5DE-6D6A-4D415A2D777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1076BB2-289A-1532-96E2-0B239BE17224}"/>
              </a:ext>
            </a:extLst>
          </p:cNvPr>
          <p:cNvSpPr>
            <a:spLocks noGrp="1" noChangeArrowheads="1"/>
          </p:cNvSpPr>
          <p:nvPr>
            <p:ph type="ctrTitle"/>
          </p:nvPr>
        </p:nvSpPr>
        <p:spPr>
          <a:xfrm>
            <a:off x="675410" y="351559"/>
            <a:ext cx="10619508" cy="609023"/>
          </a:xfrm>
        </p:spPr>
        <p:txBody>
          <a:bodyPr>
            <a:normAutofit fontScale="90000"/>
          </a:bodyPr>
          <a:lstStyle/>
          <a:p>
            <a:pPr defTabSz="1036638"/>
            <a:r>
              <a:rPr lang="en-GB" altLang="en-US" sz="3200" dirty="0">
                <a:effectLst>
                  <a:outerShdw blurRad="38100" dist="38100" dir="2700000" algn="tl">
                    <a:srgbClr val="000000"/>
                  </a:outerShdw>
                </a:effectLst>
              </a:rPr>
              <a:t>Make them eat wormwood and drink Gall?</a:t>
            </a:r>
            <a:endParaRPr lang="en-US" altLang="en-US" sz="3200" dirty="0"/>
          </a:p>
        </p:txBody>
      </p:sp>
      <p:sp>
        <p:nvSpPr>
          <p:cNvPr id="11267" name="Text Box 3">
            <a:extLst>
              <a:ext uri="{FF2B5EF4-FFF2-40B4-BE49-F238E27FC236}">
                <a16:creationId xmlns:a16="http://schemas.microsoft.com/office/drawing/2014/main" id="{EBCE7473-D6AD-D2B5-93D3-D0E31C4220A3}"/>
              </a:ext>
            </a:extLst>
          </p:cNvPr>
          <p:cNvSpPr txBox="1">
            <a:spLocks noChangeArrowheads="1"/>
          </p:cNvSpPr>
          <p:nvPr/>
        </p:nvSpPr>
        <p:spPr bwMode="auto">
          <a:xfrm>
            <a:off x="893618" y="1154863"/>
            <a:ext cx="9798628"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Jer 9:15  Therefore thus saith the LORD of hosts, the God of Israel; Behold, I will feed them, [</a:t>
            </a:r>
            <a:r>
              <a:rPr lang="en-GB" altLang="en-US" sz="2400" dirty="0" err="1">
                <a:effectLst>
                  <a:outerShdw blurRad="38100" dist="38100" dir="2700000" algn="tl">
                    <a:srgbClr val="000000"/>
                  </a:outerShdw>
                </a:effectLst>
              </a:rPr>
              <a:t>Hiphil</a:t>
            </a:r>
            <a:r>
              <a:rPr lang="en-GB" altLang="en-US" sz="2400" dirty="0">
                <a:effectLst>
                  <a:outerShdw blurRad="38100" dist="38100" dir="2700000" algn="tl">
                    <a:srgbClr val="000000"/>
                  </a:outerShdw>
                </a:effectLst>
              </a:rPr>
              <a:t>] even this people, with wormwood, and give them [</a:t>
            </a:r>
            <a:r>
              <a:rPr lang="en-GB" altLang="en-US" sz="2400" dirty="0" err="1">
                <a:effectLst>
                  <a:outerShdw blurRad="38100" dist="38100" dir="2700000" algn="tl">
                    <a:srgbClr val="000000"/>
                  </a:outerShdw>
                </a:effectLst>
              </a:rPr>
              <a:t>Hiphil</a:t>
            </a:r>
            <a:r>
              <a:rPr lang="en-GB" altLang="en-US" sz="2400" dirty="0">
                <a:effectLst>
                  <a:outerShdw blurRad="38100" dist="38100" dir="2700000" algn="tl">
                    <a:srgbClr val="000000"/>
                  </a:outerShdw>
                </a:effectLst>
              </a:rPr>
              <a:t>] water of gall to drink. </a:t>
            </a:r>
          </a:p>
          <a:p>
            <a:pPr algn="just">
              <a:spcAft>
                <a:spcPts val="1200"/>
              </a:spcAft>
            </a:pPr>
            <a:r>
              <a:rPr lang="en-AU" sz="2400" kern="100" dirty="0">
                <a:effectLst/>
                <a:ea typeface="Calibri" panose="020F0502020204030204" pitchFamily="34" charset="0"/>
                <a:cs typeface="Times New Roman" panose="02020603050405020304" pitchFamily="18" charset="0"/>
              </a:rPr>
              <a:t>Possible translation” I will permit them to be fed with wormwood and permit them to drink gall. </a:t>
            </a:r>
          </a:p>
        </p:txBody>
      </p:sp>
    </p:spTree>
    <p:extLst>
      <p:ext uri="{BB962C8B-B14F-4D97-AF65-F5344CB8AC3E}">
        <p14:creationId xmlns:p14="http://schemas.microsoft.com/office/powerpoint/2010/main" val="2788349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79319-D34C-A205-25E5-B8917615EBC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C33A39C-6AB8-A291-6647-C044617A4833}"/>
              </a:ext>
            </a:extLst>
          </p:cNvPr>
          <p:cNvSpPr>
            <a:spLocks noGrp="1" noChangeArrowheads="1"/>
          </p:cNvSpPr>
          <p:nvPr>
            <p:ph type="ctrTitle"/>
          </p:nvPr>
        </p:nvSpPr>
        <p:spPr>
          <a:xfrm>
            <a:off x="384464" y="351559"/>
            <a:ext cx="11014363" cy="609023"/>
          </a:xfrm>
        </p:spPr>
        <p:txBody>
          <a:bodyPr>
            <a:normAutofit/>
          </a:bodyPr>
          <a:lstStyle/>
          <a:p>
            <a:pPr defTabSz="1036638"/>
            <a:r>
              <a:rPr lang="en-GB" altLang="en-US" sz="3200" dirty="0">
                <a:effectLst>
                  <a:outerShdw blurRad="38100" dist="38100" dir="2700000" algn="tl">
                    <a:srgbClr val="000000"/>
                  </a:outerShdw>
                </a:effectLst>
              </a:rPr>
              <a:t>Did God make people eat their children? </a:t>
            </a:r>
            <a:endParaRPr lang="en-US" altLang="en-US" sz="3200" dirty="0"/>
          </a:p>
        </p:txBody>
      </p:sp>
      <p:sp>
        <p:nvSpPr>
          <p:cNvPr id="11267" name="Text Box 3">
            <a:extLst>
              <a:ext uri="{FF2B5EF4-FFF2-40B4-BE49-F238E27FC236}">
                <a16:creationId xmlns:a16="http://schemas.microsoft.com/office/drawing/2014/main" id="{90B2A2A5-DFCA-CBAC-2E57-14C3143B427B}"/>
              </a:ext>
            </a:extLst>
          </p:cNvPr>
          <p:cNvSpPr txBox="1">
            <a:spLocks noChangeArrowheads="1"/>
          </p:cNvSpPr>
          <p:nvPr/>
        </p:nvSpPr>
        <p:spPr bwMode="auto">
          <a:xfrm>
            <a:off x="893618" y="1154863"/>
            <a:ext cx="9798628"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Jer 19:9  </a:t>
            </a:r>
            <a:r>
              <a:rPr lang="en-GB" altLang="en-US" sz="2400" dirty="0">
                <a:solidFill>
                  <a:srgbClr val="92D050"/>
                </a:solidFill>
                <a:effectLst>
                  <a:outerShdw blurRad="38100" dist="38100" dir="2700000" algn="tl">
                    <a:srgbClr val="000000"/>
                  </a:outerShdw>
                </a:effectLst>
              </a:rPr>
              <a:t>And I will cause [</a:t>
            </a:r>
            <a:r>
              <a:rPr lang="en-GB" altLang="en-US" sz="2400" dirty="0" err="1">
                <a:solidFill>
                  <a:srgbClr val="92D050"/>
                </a:solidFill>
                <a:effectLst>
                  <a:outerShdw blurRad="38100" dist="38100" dir="2700000" algn="tl">
                    <a:srgbClr val="000000"/>
                  </a:outerShdw>
                </a:effectLst>
              </a:rPr>
              <a:t>Hiphil</a:t>
            </a:r>
            <a:r>
              <a:rPr lang="en-GB" altLang="en-US" sz="2400" dirty="0">
                <a:solidFill>
                  <a:srgbClr val="92D050"/>
                </a:solidFill>
                <a:effectLst>
                  <a:outerShdw blurRad="38100" dist="38100" dir="2700000" algn="tl">
                    <a:srgbClr val="000000"/>
                  </a:outerShdw>
                </a:effectLst>
              </a:rPr>
              <a:t>] them to eat the flesh of their sons and the flesh of their daughters</a:t>
            </a:r>
            <a:r>
              <a:rPr lang="en-GB" altLang="en-US" sz="2400" dirty="0">
                <a:effectLst>
                  <a:outerShdw blurRad="38100" dist="38100" dir="2700000" algn="tl">
                    <a:srgbClr val="000000"/>
                  </a:outerShdw>
                </a:effectLst>
              </a:rPr>
              <a:t>, and they shall eat every one the flesh of his friend in the siege and </a:t>
            </a:r>
            <a:r>
              <a:rPr lang="en-GB" altLang="en-US" sz="2400" dirty="0" err="1">
                <a:effectLst>
                  <a:outerShdw blurRad="38100" dist="38100" dir="2700000" algn="tl">
                    <a:srgbClr val="000000"/>
                  </a:outerShdw>
                </a:effectLst>
              </a:rPr>
              <a:t>straitness</a:t>
            </a:r>
            <a:r>
              <a:rPr lang="en-GB" altLang="en-US" sz="2400" dirty="0">
                <a:effectLst>
                  <a:outerShdw blurRad="38100" dist="38100" dir="2700000" algn="tl">
                    <a:srgbClr val="000000"/>
                  </a:outerShdw>
                </a:effectLst>
              </a:rPr>
              <a:t>, wherewith their enemies, and they that seek their lives, shall straiten them.</a:t>
            </a:r>
          </a:p>
          <a:p>
            <a:pPr algn="just">
              <a:spcAft>
                <a:spcPts val="1200"/>
              </a:spcAft>
            </a:pPr>
            <a:r>
              <a:rPr lang="en-GB" altLang="en-US" sz="2400" dirty="0">
                <a:effectLst>
                  <a:outerShdw blurRad="38100" dist="38100" dir="2700000" algn="tl">
                    <a:srgbClr val="000000"/>
                  </a:outerShdw>
                </a:effectLst>
              </a:rPr>
              <a:t>Possible Translation: I will permit them to eat the flesh of their sons and daughters. </a:t>
            </a:r>
          </a:p>
          <a:p>
            <a:pPr algn="just">
              <a:spcAft>
                <a:spcPts val="1200"/>
              </a:spcAft>
            </a:pPr>
            <a:endParaRPr lang="en-AU" sz="24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0922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FA380-E0F5-7C80-EEF1-784D27A73DE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ABAD0C1-4AA9-9D78-07F8-43E768EBB9C2}"/>
              </a:ext>
            </a:extLst>
          </p:cNvPr>
          <p:cNvSpPr>
            <a:spLocks noGrp="1" noChangeArrowheads="1"/>
          </p:cNvSpPr>
          <p:nvPr>
            <p:ph type="ctrTitle"/>
          </p:nvPr>
        </p:nvSpPr>
        <p:spPr>
          <a:xfrm>
            <a:off x="2101459" y="351559"/>
            <a:ext cx="7989082" cy="609023"/>
          </a:xfrm>
        </p:spPr>
        <p:txBody>
          <a:bodyPr>
            <a:normAutofit/>
          </a:bodyPr>
          <a:lstStyle/>
          <a:p>
            <a:pPr defTabSz="1036638"/>
            <a:r>
              <a:rPr lang="en-GB" altLang="en-US" sz="3200" dirty="0">
                <a:effectLst>
                  <a:outerShdw blurRad="38100" dist="38100" dir="2700000" algn="tl">
                    <a:srgbClr val="000000"/>
                  </a:outerShdw>
                </a:effectLst>
              </a:rPr>
              <a:t>The reader decides</a:t>
            </a:r>
            <a:endParaRPr lang="en-US" altLang="en-US" sz="3200" dirty="0"/>
          </a:p>
        </p:txBody>
      </p:sp>
      <p:sp>
        <p:nvSpPr>
          <p:cNvPr id="11267" name="Text Box 3">
            <a:extLst>
              <a:ext uri="{FF2B5EF4-FFF2-40B4-BE49-F238E27FC236}">
                <a16:creationId xmlns:a16="http://schemas.microsoft.com/office/drawing/2014/main" id="{15D1978F-2FF2-E866-96E4-A1280DB9CA3E}"/>
              </a:ext>
            </a:extLst>
          </p:cNvPr>
          <p:cNvSpPr txBox="1">
            <a:spLocks noChangeArrowheads="1"/>
          </p:cNvSpPr>
          <p:nvPr/>
        </p:nvSpPr>
        <p:spPr bwMode="auto">
          <a:xfrm>
            <a:off x="734289" y="1326791"/>
            <a:ext cx="10538691"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err="1">
                <a:effectLst>
                  <a:outerShdw blurRad="38100" dist="38100" dir="2700000" algn="tl">
                    <a:srgbClr val="000000"/>
                  </a:outerShdw>
                </a:effectLst>
              </a:rPr>
              <a:t>Hiph’il</a:t>
            </a:r>
            <a:r>
              <a:rPr lang="en-GB" altLang="en-US" sz="2400" dirty="0">
                <a:effectLst>
                  <a:outerShdw blurRad="38100" dist="38100" dir="2700000" algn="tl">
                    <a:srgbClr val="000000"/>
                  </a:outerShdw>
                </a:effectLst>
              </a:rPr>
              <a:t> can be read as causing or permitting. Context will decide which.</a:t>
            </a:r>
          </a:p>
          <a:p>
            <a:pPr algn="just">
              <a:spcAft>
                <a:spcPts val="1200"/>
              </a:spcAft>
            </a:pPr>
            <a:r>
              <a:rPr lang="en-GB" altLang="en-US" sz="2400" dirty="0">
                <a:effectLst>
                  <a:outerShdw blurRad="38100" dist="38100" dir="2700000" algn="tl">
                    <a:srgbClr val="000000"/>
                  </a:outerShdw>
                </a:effectLst>
              </a:rPr>
              <a:t>This provides the perfect mirror to discern the thoughts and intents of our hearts.</a:t>
            </a:r>
          </a:p>
          <a:p>
            <a:pPr algn="just">
              <a:spcAft>
                <a:spcPts val="1200"/>
              </a:spcAft>
            </a:pPr>
            <a:r>
              <a:rPr lang="en-GB" altLang="en-US" sz="2400" dirty="0">
                <a:effectLst>
                  <a:outerShdw blurRad="38100" dist="38100" dir="2700000" algn="tl">
                    <a:srgbClr val="000000"/>
                  </a:outerShdw>
                </a:effectLst>
              </a:rPr>
              <a:t>Does the life of Jesus provide us a context for whether to use permissive or causative meaning on verbs describing God’s actions?</a:t>
            </a:r>
          </a:p>
          <a:p>
            <a:pPr algn="just">
              <a:spcAft>
                <a:spcPts val="1200"/>
              </a:spcAft>
            </a:pPr>
            <a:endParaRPr lang="en-GB" altLang="en-US" sz="2100" dirty="0">
              <a:effectLst>
                <a:outerShdw blurRad="38100" dist="38100" dir="2700000" algn="tl">
                  <a:srgbClr val="000000"/>
                </a:outerShdw>
              </a:effectLst>
            </a:endParaRPr>
          </a:p>
          <a:p>
            <a:pPr algn="just">
              <a:spcAft>
                <a:spcPts val="1200"/>
              </a:spcAft>
            </a:pPr>
            <a:endParaRPr lang="en-GB" altLang="en-US" sz="2100" dirty="0">
              <a:effectLst>
                <a:outerShdw blurRad="38100" dist="38100" dir="2700000" algn="tl">
                  <a:srgbClr val="000000"/>
                </a:outerShdw>
              </a:effectLst>
            </a:endParaRPr>
          </a:p>
        </p:txBody>
      </p:sp>
    </p:spTree>
    <p:extLst>
      <p:ext uri="{BB962C8B-B14F-4D97-AF65-F5344CB8AC3E}">
        <p14:creationId xmlns:p14="http://schemas.microsoft.com/office/powerpoint/2010/main" val="1213536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CF7D9-9FAF-D3D7-51E3-F34B08CFE46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209245E8-2363-E294-66AD-D2653F19E46F}"/>
              </a:ext>
            </a:extLst>
          </p:cNvPr>
          <p:cNvSpPr>
            <a:spLocks noGrp="1" noChangeArrowheads="1"/>
          </p:cNvSpPr>
          <p:nvPr>
            <p:ph type="ctrTitle"/>
          </p:nvPr>
        </p:nvSpPr>
        <p:spPr>
          <a:xfrm>
            <a:off x="915518" y="345943"/>
            <a:ext cx="10538691" cy="713526"/>
          </a:xfrm>
        </p:spPr>
        <p:txBody>
          <a:bodyPr>
            <a:normAutofit/>
          </a:bodyPr>
          <a:lstStyle/>
          <a:p>
            <a:pPr>
              <a:spcAft>
                <a:spcPts val="1200"/>
              </a:spcAft>
            </a:pPr>
            <a:r>
              <a:rPr lang="en-GB" altLang="en-US" sz="3200" dirty="0">
                <a:effectLst>
                  <a:outerShdw blurRad="38100" dist="38100" dir="2700000" algn="tl">
                    <a:srgbClr val="000000"/>
                  </a:outerShdw>
                </a:effectLst>
              </a:rPr>
              <a:t>Christ’s Mission</a:t>
            </a:r>
          </a:p>
        </p:txBody>
      </p:sp>
      <p:sp>
        <p:nvSpPr>
          <p:cNvPr id="11267" name="Text Box 3">
            <a:extLst>
              <a:ext uri="{FF2B5EF4-FFF2-40B4-BE49-F238E27FC236}">
                <a16:creationId xmlns:a16="http://schemas.microsoft.com/office/drawing/2014/main" id="{EAB4BBF7-9247-B672-BE17-F7ACD6A23B21}"/>
              </a:ext>
            </a:extLst>
          </p:cNvPr>
          <p:cNvSpPr txBox="1">
            <a:spLocks noChangeArrowheads="1"/>
          </p:cNvSpPr>
          <p:nvPr/>
        </p:nvSpPr>
        <p:spPr bwMode="auto">
          <a:xfrm>
            <a:off x="729673" y="1362003"/>
            <a:ext cx="1072453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Christ exalted the character of God, attributing to him the praise, and giving to him the credit, of </a:t>
            </a:r>
            <a:r>
              <a:rPr lang="en-GB" altLang="en-US" sz="2400" dirty="0">
                <a:solidFill>
                  <a:srgbClr val="92D050"/>
                </a:solidFill>
                <a:effectLst>
                  <a:outerShdw blurRad="38100" dist="38100" dir="2700000" algn="tl">
                    <a:srgbClr val="000000"/>
                  </a:outerShdw>
                </a:effectLst>
              </a:rPr>
              <a:t>the whole purpose of his own mission on earth,—to set men right through the revelation of God. </a:t>
            </a:r>
            <a:r>
              <a:rPr lang="en-GB" altLang="en-US" sz="2400" dirty="0">
                <a:effectLst>
                  <a:outerShdw blurRad="38100" dist="38100" dir="2700000" algn="tl">
                    <a:srgbClr val="000000"/>
                  </a:outerShdw>
                </a:effectLst>
              </a:rPr>
              <a:t>In Christ was arrayed before men the paternal grace and the matchless perfections of the Father. In his prayer just before his crucifixion, he declared, “I have manifested thy name.” “I have glorified thee on the earth; I have finished the work which thou </a:t>
            </a:r>
            <a:r>
              <a:rPr lang="en-GB" altLang="en-US" sz="2400" dirty="0" err="1">
                <a:effectLst>
                  <a:outerShdw blurRad="38100" dist="38100" dir="2700000" algn="tl">
                    <a:srgbClr val="000000"/>
                  </a:outerShdw>
                </a:effectLst>
              </a:rPr>
              <a:t>gavest</a:t>
            </a:r>
            <a:r>
              <a:rPr lang="en-GB" altLang="en-US" sz="2400" dirty="0">
                <a:effectLst>
                  <a:outerShdw blurRad="38100" dist="38100" dir="2700000" algn="tl">
                    <a:srgbClr val="000000"/>
                  </a:outerShdw>
                </a:effectLst>
              </a:rPr>
              <a:t> me to do.” </a:t>
            </a:r>
            <a:r>
              <a:rPr lang="en-GB" altLang="en-US" sz="2400" dirty="0">
                <a:solidFill>
                  <a:srgbClr val="92D050"/>
                </a:solidFill>
                <a:effectLst>
                  <a:outerShdw blurRad="38100" dist="38100" dir="2700000" algn="tl">
                    <a:srgbClr val="000000"/>
                  </a:outerShdw>
                </a:effectLst>
              </a:rPr>
              <a:t>When the object of his mission was attained,—the revelation of God to the world,—the Son of God announced that his work was accomplished, and that the character of the Father was made manifest to men.</a:t>
            </a:r>
            <a:r>
              <a:rPr lang="en-GB" altLang="en-US" sz="2400" dirty="0">
                <a:effectLst>
                  <a:outerShdw blurRad="38100" dist="38100" dir="2700000" algn="tl">
                    <a:srgbClr val="000000"/>
                  </a:outerShdw>
                </a:effectLst>
              </a:rPr>
              <a:t> {ST January 20, 1890, par. 9}</a:t>
            </a:r>
          </a:p>
        </p:txBody>
      </p:sp>
    </p:spTree>
    <p:extLst>
      <p:ext uri="{BB962C8B-B14F-4D97-AF65-F5344CB8AC3E}">
        <p14:creationId xmlns:p14="http://schemas.microsoft.com/office/powerpoint/2010/main" val="1988746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964872-B941-6F1D-F7E8-1DD3DC164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077" y="771926"/>
            <a:ext cx="3773220" cy="5344504"/>
          </a:xfrm>
          <a:prstGeom prst="rect">
            <a:avLst/>
          </a:prstGeom>
        </p:spPr>
      </p:pic>
      <p:pic>
        <p:nvPicPr>
          <p:cNvPr id="4" name="Picture 3">
            <a:extLst>
              <a:ext uri="{FF2B5EF4-FFF2-40B4-BE49-F238E27FC236}">
                <a16:creationId xmlns:a16="http://schemas.microsoft.com/office/drawing/2014/main" id="{0D94DD56-9AE6-52B9-50E3-223AF6869C4D}"/>
              </a:ext>
            </a:extLst>
          </p:cNvPr>
          <p:cNvPicPr>
            <a:picLocks noChangeAspect="1"/>
          </p:cNvPicPr>
          <p:nvPr/>
        </p:nvPicPr>
        <p:blipFill>
          <a:blip r:embed="rId4"/>
          <a:stretch>
            <a:fillRect/>
          </a:stretch>
        </p:blipFill>
        <p:spPr>
          <a:xfrm>
            <a:off x="6435502" y="771926"/>
            <a:ext cx="3680545" cy="5344504"/>
          </a:xfrm>
          <a:prstGeom prst="rect">
            <a:avLst/>
          </a:prstGeom>
        </p:spPr>
      </p:pic>
    </p:spTree>
    <p:extLst>
      <p:ext uri="{BB962C8B-B14F-4D97-AF65-F5344CB8AC3E}">
        <p14:creationId xmlns:p14="http://schemas.microsoft.com/office/powerpoint/2010/main" val="122239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8AF76-AF37-A413-9AAC-0DB386A2E4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6DEC19-3C87-2020-6D61-5B6C89025B64}"/>
              </a:ext>
            </a:extLst>
          </p:cNvPr>
          <p:cNvSpPr>
            <a:spLocks noGrp="1"/>
          </p:cNvSpPr>
          <p:nvPr>
            <p:ph type="title"/>
          </p:nvPr>
        </p:nvSpPr>
        <p:spPr>
          <a:xfrm>
            <a:off x="919118" y="45892"/>
            <a:ext cx="10353761" cy="803564"/>
          </a:xfrm>
        </p:spPr>
        <p:txBody>
          <a:bodyPr/>
          <a:lstStyle/>
          <a:p>
            <a:r>
              <a:rPr lang="en-AU" dirty="0"/>
              <a:t>George Fifield</a:t>
            </a:r>
          </a:p>
        </p:txBody>
      </p:sp>
      <p:sp>
        <p:nvSpPr>
          <p:cNvPr id="3" name="Content Placeholder 2">
            <a:extLst>
              <a:ext uri="{FF2B5EF4-FFF2-40B4-BE49-F238E27FC236}">
                <a16:creationId xmlns:a16="http://schemas.microsoft.com/office/drawing/2014/main" id="{0A63F0E2-2B66-4131-FE60-865C33B6E57A}"/>
              </a:ext>
            </a:extLst>
          </p:cNvPr>
          <p:cNvSpPr>
            <a:spLocks noGrp="1"/>
          </p:cNvSpPr>
          <p:nvPr>
            <p:ph idx="1"/>
          </p:nvPr>
        </p:nvSpPr>
        <p:spPr>
          <a:xfrm>
            <a:off x="640468" y="714375"/>
            <a:ext cx="10911060" cy="4951267"/>
          </a:xfrm>
        </p:spPr>
        <p:txBody>
          <a:bodyPr>
            <a:noAutofit/>
          </a:bodyPr>
          <a:lstStyle/>
          <a:p>
            <a:pPr marL="0" indent="0" algn="just">
              <a:buNone/>
            </a:pPr>
            <a:r>
              <a:rPr lang="en-GB" sz="2100" dirty="0">
                <a:effectLst/>
                <a:ea typeface="Calibri" panose="020F0502020204030204" pitchFamily="34" charset="0"/>
                <a:cs typeface="Times New Roman" panose="02020603050405020304" pitchFamily="18" charset="0"/>
              </a:rPr>
              <a:t>Notwithstanding this, we did esteem him stricken, smitten of God, and afflicted. That was what we thought about it. </a:t>
            </a:r>
            <a:r>
              <a:rPr lang="en-GB" sz="2100" dirty="0">
                <a:solidFill>
                  <a:srgbClr val="92D050"/>
                </a:solidFill>
                <a:effectLst/>
                <a:ea typeface="Calibri" panose="020F0502020204030204" pitchFamily="34" charset="0"/>
                <a:cs typeface="Times New Roman" panose="02020603050405020304" pitchFamily="18" charset="0"/>
              </a:rPr>
              <a:t>We said, God is doing all this; God is killing him, punishing him, to satisfy his wrath, in order to let us off. That is the pagan conception of sacrifice. </a:t>
            </a:r>
            <a:r>
              <a:rPr lang="en-GB" sz="2100" dirty="0">
                <a:effectLst/>
                <a:ea typeface="Calibri" panose="020F0502020204030204" pitchFamily="34" charset="0"/>
                <a:cs typeface="Times New Roman" panose="02020603050405020304" pitchFamily="18" charset="0"/>
              </a:rPr>
              <a:t>The Christian idea of sacrifice is this. Let us note the contrast. "God so loved the world, that he gave his only begotten Son, that whosoever believeth in him should not perish, but have everlasting life." That is the Christian idea. Yes, sir. Indifference keeps, hatred keeps, selfishness keeps, or gives, if at all, but grudgingly, counting the cost, and figuring on some larger return at some future time. </a:t>
            </a:r>
            <a:r>
              <a:rPr lang="en-GB" sz="2100" dirty="0">
                <a:solidFill>
                  <a:srgbClr val="92D050"/>
                </a:solidFill>
                <a:effectLst/>
                <a:ea typeface="Calibri" panose="020F0502020204030204" pitchFamily="34" charset="0"/>
                <a:cs typeface="Times New Roman" panose="02020603050405020304" pitchFamily="18" charset="0"/>
              </a:rPr>
              <a:t>But love, and love only, sacrifices, gives freely, gives itself, gives without counting the cost; gives because it is love. That is sacrifice, </a:t>
            </a:r>
            <a:r>
              <a:rPr lang="en-GB" sz="2100" dirty="0">
                <a:effectLst/>
                <a:ea typeface="Calibri" panose="020F0502020204030204" pitchFamily="34" charset="0"/>
                <a:cs typeface="Times New Roman" panose="02020603050405020304" pitchFamily="18" charset="0"/>
              </a:rPr>
              <a:t>whether it is the sacrifice of bulls and goats, or of him who is the Lamb of God. It is the sacrifice that is revealed throughout the entire Bible. </a:t>
            </a:r>
            <a:r>
              <a:rPr lang="en-GB" sz="2100" dirty="0">
                <a:solidFill>
                  <a:srgbClr val="92D050"/>
                </a:solidFill>
                <a:effectLst/>
                <a:ea typeface="Calibri" panose="020F0502020204030204" pitchFamily="34" charset="0"/>
                <a:cs typeface="Times New Roman" panose="02020603050405020304" pitchFamily="18" charset="0"/>
              </a:rPr>
              <a:t>But the pagan idea of sacrifice is just the opposite. It is that some god is always offended, always angry, and his wrath must be propitiated in some way.</a:t>
            </a:r>
            <a:r>
              <a:rPr lang="en-AU" sz="2100" dirty="0">
                <a:effectLst/>
                <a:ea typeface="Calibri" panose="020F0502020204030204" pitchFamily="34" charset="0"/>
                <a:cs typeface="Times New Roman" panose="02020603050405020304" pitchFamily="18" charset="0"/>
              </a:rPr>
              <a:t>– George Fifield God is Love, February 9, 1897 General Conference</a:t>
            </a:r>
          </a:p>
          <a:p>
            <a:endParaRPr lang="en-AU" sz="2100" dirty="0"/>
          </a:p>
        </p:txBody>
      </p:sp>
    </p:spTree>
    <p:extLst>
      <p:ext uri="{BB962C8B-B14F-4D97-AF65-F5344CB8AC3E}">
        <p14:creationId xmlns:p14="http://schemas.microsoft.com/office/powerpoint/2010/main" val="212572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5CA2F-C570-851D-AD73-F4196E7E2AF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0497892-A00B-47D8-2721-F6E574F4320E}"/>
              </a:ext>
            </a:extLst>
          </p:cNvPr>
          <p:cNvSpPr>
            <a:spLocks noGrp="1" noChangeArrowheads="1"/>
          </p:cNvSpPr>
          <p:nvPr>
            <p:ph type="ctrTitle"/>
          </p:nvPr>
        </p:nvSpPr>
        <p:spPr>
          <a:xfrm>
            <a:off x="1173765" y="671929"/>
            <a:ext cx="9844467" cy="628459"/>
          </a:xfrm>
        </p:spPr>
        <p:txBody>
          <a:bodyPr>
            <a:normAutofit/>
          </a:bodyPr>
          <a:lstStyle/>
          <a:p>
            <a:pPr defTabSz="1036638"/>
            <a:r>
              <a:rPr lang="en-US" altLang="en-US" sz="3200" dirty="0"/>
              <a:t>Mirror Principle</a:t>
            </a:r>
          </a:p>
        </p:txBody>
      </p:sp>
      <p:sp>
        <p:nvSpPr>
          <p:cNvPr id="11267" name="Text Box 3">
            <a:extLst>
              <a:ext uri="{FF2B5EF4-FFF2-40B4-BE49-F238E27FC236}">
                <a16:creationId xmlns:a16="http://schemas.microsoft.com/office/drawing/2014/main" id="{093B2B46-C4A5-CE8C-FFDA-9D0D6317F676}"/>
              </a:ext>
            </a:extLst>
          </p:cNvPr>
          <p:cNvSpPr txBox="1">
            <a:spLocks noChangeArrowheads="1"/>
          </p:cNvSpPr>
          <p:nvPr/>
        </p:nvSpPr>
        <p:spPr bwMode="auto">
          <a:xfrm>
            <a:off x="683492" y="1502172"/>
            <a:ext cx="10519468"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a:effectLst>
                  <a:outerShdw blurRad="38100" dist="38100" dir="2700000" algn="tl">
                    <a:srgbClr val="000000"/>
                  </a:outerShdw>
                </a:effectLst>
              </a:rPr>
              <a:t>This is how the mirror works. Any view of God that suggests something different to what Christ revealed on earth can only be a reflection of our evil natures projected back onto Him. It comes from our sinful mind and its faulty interpretation of the law, rather than the mind of Christ and His perfect living out of the law. Once this inconsistency is discerned, we are invited to dig deeper into Scripture to find the pieces which allow all the verses to harmonise. Mirror Principle 112</a:t>
            </a:r>
            <a:endParaRPr lang="en-GB" altLang="en-US" sz="3200" dirty="0">
              <a:effectLst>
                <a:outerShdw blurRad="38100" dist="38100" dir="2700000" algn="tl">
                  <a:srgbClr val="000000"/>
                </a:outerShdw>
              </a:effectLst>
            </a:endParaRPr>
          </a:p>
          <a:p>
            <a:pPr algn="just"/>
            <a:endParaRPr lang="en-GB" altLang="en-US" sz="3200" dirty="0">
              <a:effectLst>
                <a:outerShdw blurRad="38100" dist="38100" dir="2700000" algn="tl">
                  <a:srgbClr val="000000"/>
                </a:outerShdw>
              </a:effectLst>
            </a:endParaRPr>
          </a:p>
          <a:p>
            <a:pPr algn="just"/>
            <a:r>
              <a:rPr lang="en-GB" altLang="en-US" sz="3200" dirty="0">
                <a:effectLst>
                  <a:outerShdw blurRad="38100" dist="38100" dir="2700000" algn="tl">
                    <a:srgbClr val="000000"/>
                  </a:outerShdw>
                </a:effectLst>
              </a:rPr>
              <a:t> </a:t>
            </a:r>
            <a:endParaRPr lang="en-AU" altLang="en-US" sz="3200" dirty="0">
              <a:effectLst>
                <a:outerShdw blurRad="38100" dist="38100" dir="2700000" algn="tl">
                  <a:srgbClr val="000000"/>
                </a:outerShdw>
              </a:effectLst>
            </a:endParaRPr>
          </a:p>
        </p:txBody>
      </p:sp>
    </p:spTree>
    <p:extLst>
      <p:ext uri="{BB962C8B-B14F-4D97-AF65-F5344CB8AC3E}">
        <p14:creationId xmlns:p14="http://schemas.microsoft.com/office/powerpoint/2010/main" val="2858562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225-A3F6-3D44-8CA9-EE327B5FCD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E10E3A-788C-13F8-6082-7B4C16C39F1A}"/>
              </a:ext>
            </a:extLst>
          </p:cNvPr>
          <p:cNvSpPr>
            <a:spLocks noGrp="1" noChangeArrowheads="1"/>
          </p:cNvSpPr>
          <p:nvPr>
            <p:ph type="ctrTitle"/>
          </p:nvPr>
        </p:nvSpPr>
        <p:spPr>
          <a:xfrm>
            <a:off x="1389615" y="498396"/>
            <a:ext cx="9066818" cy="633765"/>
          </a:xfrm>
        </p:spPr>
        <p:txBody>
          <a:bodyPr>
            <a:normAutofit/>
          </a:bodyPr>
          <a:lstStyle/>
          <a:p>
            <a:pPr defTabSz="1036638"/>
            <a:r>
              <a:rPr lang="en-US" altLang="en-US" sz="3200" dirty="0"/>
              <a:t>Mirror Principle.</a:t>
            </a:r>
          </a:p>
        </p:txBody>
      </p:sp>
      <p:sp>
        <p:nvSpPr>
          <p:cNvPr id="11267" name="Text Box 3">
            <a:extLst>
              <a:ext uri="{FF2B5EF4-FFF2-40B4-BE49-F238E27FC236}">
                <a16:creationId xmlns:a16="http://schemas.microsoft.com/office/drawing/2014/main" id="{4F2EDEC5-BFA8-C7A6-A806-D2F5E53E5C7E}"/>
              </a:ext>
            </a:extLst>
          </p:cNvPr>
          <p:cNvSpPr txBox="1">
            <a:spLocks noChangeArrowheads="1"/>
          </p:cNvSpPr>
          <p:nvPr/>
        </p:nvSpPr>
        <p:spPr bwMode="auto">
          <a:xfrm>
            <a:off x="909955" y="1447484"/>
            <a:ext cx="1020583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rPr>
              <a:t>One of the most difficult things for people when they are introduced to the Mirror Principle is they often quickly develop the sense that the Bible no longer means what it says. People say things like, “</a:t>
            </a:r>
            <a:r>
              <a:rPr lang="en-GB" altLang="en-US" sz="2400" dirty="0">
                <a:solidFill>
                  <a:srgbClr val="92D050"/>
                </a:solidFill>
                <a:effectLst>
                  <a:outerShdw blurRad="38100" dist="38100" dir="2700000" algn="tl">
                    <a:srgbClr val="000000"/>
                  </a:outerShdw>
                </a:effectLst>
              </a:rPr>
              <a:t>If the Bible says God sent fire down from heaven, then that is what it means</a:t>
            </a:r>
            <a:r>
              <a:rPr lang="en-GB" altLang="en-US" sz="2400" dirty="0">
                <a:effectLst>
                  <a:outerShdw blurRad="38100" dist="38100" dir="2700000" algn="tl">
                    <a:srgbClr val="000000"/>
                  </a:outerShdw>
                </a:effectLst>
              </a:rPr>
              <a:t>!” Often there is a feeling of hostility to the idea that maybe they are not reading the Bible correctly when it </a:t>
            </a:r>
            <a:r>
              <a:rPr lang="en-GB" altLang="en-US" sz="2400" dirty="0">
                <a:solidFill>
                  <a:srgbClr val="92D050"/>
                </a:solidFill>
                <a:effectLst>
                  <a:outerShdw blurRad="38100" dist="38100" dir="2700000" algn="tl">
                    <a:srgbClr val="000000"/>
                  </a:outerShdw>
                </a:effectLst>
              </a:rPr>
              <a:t>seems to them to be very plain</a:t>
            </a:r>
            <a:r>
              <a:rPr lang="en-GB" altLang="en-US" sz="2400" dirty="0">
                <a:effectLst>
                  <a:outerShdw blurRad="38100" dist="38100" dir="2700000" algn="tl">
                    <a:srgbClr val="000000"/>
                  </a:outerShdw>
                </a:effectLst>
              </a:rPr>
              <a:t>.  Mirror Principle 329.</a:t>
            </a:r>
            <a:endParaRPr lang="en-AU" altLang="en-US" sz="2400" dirty="0">
              <a:effectLst>
                <a:outerShdw blurRad="38100" dist="38100" dir="2700000" algn="tl">
                  <a:srgbClr val="000000"/>
                </a:outerShdw>
              </a:effectLst>
            </a:endParaRPr>
          </a:p>
        </p:txBody>
      </p:sp>
    </p:spTree>
    <p:extLst>
      <p:ext uri="{BB962C8B-B14F-4D97-AF65-F5344CB8AC3E}">
        <p14:creationId xmlns:p14="http://schemas.microsoft.com/office/powerpoint/2010/main" val="3291632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31B8A-95DC-51C3-425F-FEA6539B5C5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6BCF468-6732-01DD-2A22-92E7FF03FDE9}"/>
              </a:ext>
            </a:extLst>
          </p:cNvPr>
          <p:cNvSpPr>
            <a:spLocks noGrp="1" noChangeArrowheads="1"/>
          </p:cNvSpPr>
          <p:nvPr>
            <p:ph type="ctrTitle"/>
          </p:nvPr>
        </p:nvSpPr>
        <p:spPr>
          <a:xfrm>
            <a:off x="1173764" y="320947"/>
            <a:ext cx="9844467" cy="628459"/>
          </a:xfrm>
        </p:spPr>
        <p:txBody>
          <a:bodyPr>
            <a:normAutofit/>
          </a:bodyPr>
          <a:lstStyle/>
          <a:p>
            <a:pPr defTabSz="1036638"/>
            <a:r>
              <a:rPr lang="en-US" altLang="en-US" sz="3200" dirty="0"/>
              <a:t>A Closer look</a:t>
            </a:r>
          </a:p>
        </p:txBody>
      </p:sp>
      <p:pic>
        <p:nvPicPr>
          <p:cNvPr id="3" name="Picture 2">
            <a:extLst>
              <a:ext uri="{FF2B5EF4-FFF2-40B4-BE49-F238E27FC236}">
                <a16:creationId xmlns:a16="http://schemas.microsoft.com/office/drawing/2014/main" id="{46A2763A-860D-CC87-0299-CFD6224553F0}"/>
              </a:ext>
            </a:extLst>
          </p:cNvPr>
          <p:cNvPicPr>
            <a:picLocks noChangeAspect="1"/>
          </p:cNvPicPr>
          <p:nvPr/>
        </p:nvPicPr>
        <p:blipFill>
          <a:blip r:embed="rId2"/>
          <a:stretch>
            <a:fillRect/>
          </a:stretch>
        </p:blipFill>
        <p:spPr>
          <a:xfrm>
            <a:off x="1173764" y="1192456"/>
            <a:ext cx="9705785" cy="1745645"/>
          </a:xfrm>
          <a:prstGeom prst="rect">
            <a:avLst/>
          </a:prstGeom>
        </p:spPr>
      </p:pic>
      <p:sp>
        <p:nvSpPr>
          <p:cNvPr id="9" name="TextBox 8">
            <a:extLst>
              <a:ext uri="{FF2B5EF4-FFF2-40B4-BE49-F238E27FC236}">
                <a16:creationId xmlns:a16="http://schemas.microsoft.com/office/drawing/2014/main" id="{F2DF989D-B983-B03B-438F-08D8FB76F003}"/>
              </a:ext>
            </a:extLst>
          </p:cNvPr>
          <p:cNvSpPr txBox="1"/>
          <p:nvPr/>
        </p:nvSpPr>
        <p:spPr>
          <a:xfrm>
            <a:off x="1173764" y="3184206"/>
            <a:ext cx="9956049" cy="2585323"/>
          </a:xfrm>
          <a:prstGeom prst="rect">
            <a:avLst/>
          </a:prstGeom>
          <a:noFill/>
        </p:spPr>
        <p:txBody>
          <a:bodyPr wrap="square">
            <a:spAutoFit/>
          </a:bodyPr>
          <a:lstStyle/>
          <a:p>
            <a:pPr algn="just"/>
            <a:r>
              <a:rPr lang="en-GB" dirty="0"/>
              <a:t>When it comes to God, the phrase “I will destroy” is used as a Hebrew idiom. There are two classes of idioms that can be used. 1. Causative. 2. Permissive. </a:t>
            </a:r>
            <a:r>
              <a:rPr lang="en-GB" dirty="0">
                <a:solidFill>
                  <a:srgbClr val="92D050"/>
                </a:solidFill>
              </a:rPr>
              <a:t>The writer’s (not the translator’s) use of the phrase is most often in the permissive form when it comes to quoting God— especially when the verb is negative, such as destruction and sickness. This permissive verb form in Hebrew is called </a:t>
            </a:r>
            <a:r>
              <a:rPr lang="en-GB" dirty="0" err="1">
                <a:solidFill>
                  <a:srgbClr val="92D050"/>
                </a:solidFill>
              </a:rPr>
              <a:t>Hiph`il</a:t>
            </a:r>
            <a:r>
              <a:rPr lang="en-GB" dirty="0">
                <a:solidFill>
                  <a:srgbClr val="92D050"/>
                </a:solidFill>
              </a:rPr>
              <a:t>, to which William </a:t>
            </a:r>
            <a:r>
              <a:rPr lang="en-GB" dirty="0" err="1">
                <a:solidFill>
                  <a:srgbClr val="92D050"/>
                </a:solidFill>
              </a:rPr>
              <a:t>Lowth</a:t>
            </a:r>
            <a:r>
              <a:rPr lang="en-GB" dirty="0">
                <a:solidFill>
                  <a:srgbClr val="92D050"/>
                </a:solidFill>
              </a:rPr>
              <a:t> explains</a:t>
            </a:r>
            <a:r>
              <a:rPr lang="en-GB" dirty="0"/>
              <a:t>:</a:t>
            </a:r>
          </a:p>
          <a:p>
            <a:pPr algn="just"/>
            <a:endParaRPr lang="en-GB" dirty="0"/>
          </a:p>
          <a:p>
            <a:pPr algn="just"/>
            <a:r>
              <a:rPr lang="en-GB" dirty="0"/>
              <a:t>“…</a:t>
            </a:r>
            <a:r>
              <a:rPr lang="en-GB" dirty="0">
                <a:solidFill>
                  <a:srgbClr val="92D050"/>
                </a:solidFill>
              </a:rPr>
              <a:t>the form called </a:t>
            </a:r>
            <a:r>
              <a:rPr lang="en-GB" dirty="0" err="1">
                <a:solidFill>
                  <a:srgbClr val="92D050"/>
                </a:solidFill>
              </a:rPr>
              <a:t>Hiph’il</a:t>
            </a:r>
            <a:r>
              <a:rPr lang="en-GB" dirty="0">
                <a:solidFill>
                  <a:srgbClr val="92D050"/>
                </a:solidFill>
              </a:rPr>
              <a:t> in Hebrew often denotes only permission</a:t>
            </a:r>
            <a:r>
              <a:rPr lang="en-GB" dirty="0"/>
              <a:t>, and is rendered elsewhere to that sense by our translators.” (A Commentary Upon the Prophet Isaiah, p. 501) - </a:t>
            </a:r>
          </a:p>
          <a:p>
            <a:pPr algn="just"/>
            <a:r>
              <a:rPr lang="en-AU" sz="1800" dirty="0">
                <a:effectLst/>
                <a:latin typeface="Palatino Linotype" panose="02040502050505030304" pitchFamily="18" charset="0"/>
                <a:ea typeface="Calibri" panose="020F0502020204030204" pitchFamily="34" charset="0"/>
                <a:cs typeface="Cordia New" panose="020B0304020202020204" pitchFamily="34" charset="-34"/>
              </a:rPr>
              <a:t>Kevin J. Mullins, Jesus Christ and Him Crucified p. 44.</a:t>
            </a:r>
            <a:r>
              <a:rPr lang="en-GB" dirty="0"/>
              <a:t>  </a:t>
            </a:r>
          </a:p>
        </p:txBody>
      </p:sp>
    </p:spTree>
    <p:extLst>
      <p:ext uri="{BB962C8B-B14F-4D97-AF65-F5344CB8AC3E}">
        <p14:creationId xmlns:p14="http://schemas.microsoft.com/office/powerpoint/2010/main" val="1831663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E1927-D1E0-BFAF-5064-3952E7E992D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1823979-EF05-7832-75BD-30B9F5B88634}"/>
              </a:ext>
            </a:extLst>
          </p:cNvPr>
          <p:cNvSpPr>
            <a:spLocks noGrp="1" noChangeArrowheads="1"/>
          </p:cNvSpPr>
          <p:nvPr>
            <p:ph type="ctrTitle"/>
          </p:nvPr>
        </p:nvSpPr>
        <p:spPr>
          <a:xfrm>
            <a:off x="1173765" y="415636"/>
            <a:ext cx="9844467" cy="1059519"/>
          </a:xfrm>
        </p:spPr>
        <p:txBody>
          <a:bodyPr>
            <a:normAutofit/>
          </a:bodyPr>
          <a:lstStyle/>
          <a:p>
            <a:pPr defTabSz="1036638"/>
            <a:r>
              <a:rPr lang="en-US" altLang="en-US" sz="3200" dirty="0"/>
              <a:t>Why Didn’t the KJV Translators use a permissive reading of Gen 6:17?</a:t>
            </a:r>
          </a:p>
        </p:txBody>
      </p:sp>
      <p:sp>
        <p:nvSpPr>
          <p:cNvPr id="11267" name="Text Box 3">
            <a:extLst>
              <a:ext uri="{FF2B5EF4-FFF2-40B4-BE49-F238E27FC236}">
                <a16:creationId xmlns:a16="http://schemas.microsoft.com/office/drawing/2014/main" id="{0E494D3D-A30D-9740-B0F4-3EB7F4774A0C}"/>
              </a:ext>
            </a:extLst>
          </p:cNvPr>
          <p:cNvSpPr txBox="1">
            <a:spLocks noChangeArrowheads="1"/>
          </p:cNvSpPr>
          <p:nvPr/>
        </p:nvSpPr>
        <p:spPr bwMode="auto">
          <a:xfrm>
            <a:off x="1173765" y="2046646"/>
            <a:ext cx="9531177" cy="165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215900" algn="just">
              <a:spcBef>
                <a:spcPts val="700"/>
              </a:spcBef>
              <a:spcAft>
                <a:spcPts val="700"/>
              </a:spcAft>
            </a:pPr>
            <a:r>
              <a:rPr lang="x-none" sz="2400" kern="1050" dirty="0">
                <a:effectLst/>
                <a:uFill>
                  <a:solidFill>
                    <a:srgbClr val="000000"/>
                  </a:solidFill>
                </a:uFill>
                <a:latin typeface="Palatino Linotype" panose="02040502050505030304" pitchFamily="18" charset="0"/>
                <a:ea typeface="Calibri" panose="020F0502020204030204" pitchFamily="34" charset="0"/>
                <a:cs typeface="Times New Roman" panose="02020603050405020304" pitchFamily="18" charset="0"/>
              </a:rPr>
              <a:t>The tolerative nuance of the hiph‘il is unevenly recognized in grammars </a:t>
            </a:r>
            <a:r>
              <a:rPr lang="en-AU" sz="2400" kern="1050" dirty="0">
                <a:effectLst/>
                <a:uFill>
                  <a:solidFill>
                    <a:srgbClr val="000000"/>
                  </a:solidFill>
                </a:uFill>
                <a:latin typeface="Palatino Linotype" panose="02040502050505030304" pitchFamily="18" charset="0"/>
                <a:ea typeface="Calibri" panose="020F0502020204030204" pitchFamily="34" charset="0"/>
                <a:cs typeface="Times New Roman" panose="02020603050405020304" pitchFamily="18" charset="0"/>
              </a:rPr>
              <a:t>of Biblical Hebrew. </a:t>
            </a:r>
            <a:r>
              <a:rPr lang="en-AU" sz="2400" kern="1050" dirty="0">
                <a:solidFill>
                  <a:srgbClr val="92D050"/>
                </a:solidFill>
                <a:effectLst/>
                <a:uFill>
                  <a:solidFill>
                    <a:srgbClr val="000000"/>
                  </a:solidFill>
                </a:uFill>
                <a:latin typeface="Palatino Linotype" panose="02040502050505030304" pitchFamily="18" charset="0"/>
                <a:ea typeface="Calibri" panose="020F0502020204030204" pitchFamily="34" charset="0"/>
                <a:cs typeface="Times New Roman" panose="02020603050405020304" pitchFamily="18" charset="0"/>
              </a:rPr>
              <a:t>I have not found it mentioned by the medieval Hebrew grammarians…</a:t>
            </a:r>
          </a:p>
          <a:p>
            <a:r>
              <a:rPr lang="en-AU" sz="2400" dirty="0">
                <a:effectLst/>
                <a:latin typeface="Palatino Linotype" panose="02040502050505030304" pitchFamily="18" charset="0"/>
                <a:ea typeface="Calibri" panose="020F0502020204030204" pitchFamily="34" charset="0"/>
                <a:cs typeface="Cordia New" panose="020B0304020202020204" pitchFamily="34" charset="-34"/>
              </a:rPr>
              <a:t>Ibid, </a:t>
            </a:r>
            <a:r>
              <a:rPr lang="en-AU" sz="2400" dirty="0" err="1">
                <a:effectLst/>
                <a:latin typeface="Palatino Linotype" panose="02040502050505030304" pitchFamily="18" charset="0"/>
                <a:ea typeface="Calibri" panose="020F0502020204030204" pitchFamily="34" charset="0"/>
                <a:cs typeface="Cordia New" panose="020B0304020202020204" pitchFamily="34" charset="-34"/>
              </a:rPr>
              <a:t>Greenspahn</a:t>
            </a:r>
            <a:r>
              <a:rPr lang="en-AU" sz="2400" dirty="0">
                <a:effectLst/>
                <a:latin typeface="Palatino Linotype" panose="02040502050505030304" pitchFamily="18" charset="0"/>
                <a:ea typeface="Calibri" panose="020F0502020204030204" pitchFamily="34" charset="0"/>
                <a:cs typeface="Cordia New" panose="020B0304020202020204" pitchFamily="34" charset="-34"/>
              </a:rPr>
              <a:t> and Rensburg p. 398.</a:t>
            </a:r>
          </a:p>
        </p:txBody>
      </p:sp>
    </p:spTree>
    <p:extLst>
      <p:ext uri="{BB962C8B-B14F-4D97-AF65-F5344CB8AC3E}">
        <p14:creationId xmlns:p14="http://schemas.microsoft.com/office/powerpoint/2010/main" val="2173957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8BF6D-6E3F-9CDF-8D8D-22670576D78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545F91D-EA09-7A32-931F-6B6FFA380D0F}"/>
              </a:ext>
            </a:extLst>
          </p:cNvPr>
          <p:cNvSpPr>
            <a:spLocks noGrp="1" noChangeArrowheads="1"/>
          </p:cNvSpPr>
          <p:nvPr>
            <p:ph type="ctrTitle"/>
          </p:nvPr>
        </p:nvSpPr>
        <p:spPr>
          <a:xfrm>
            <a:off x="1389615" y="498396"/>
            <a:ext cx="9066818" cy="633765"/>
          </a:xfrm>
        </p:spPr>
        <p:txBody>
          <a:bodyPr>
            <a:normAutofit/>
          </a:bodyPr>
          <a:lstStyle/>
          <a:p>
            <a:pPr defTabSz="1036638"/>
            <a:r>
              <a:rPr lang="en-US" altLang="en-US" sz="3200" dirty="0"/>
              <a:t>Apparent Contradiction Resolved</a:t>
            </a:r>
          </a:p>
        </p:txBody>
      </p:sp>
      <p:sp>
        <p:nvSpPr>
          <p:cNvPr id="11267" name="Text Box 3">
            <a:extLst>
              <a:ext uri="{FF2B5EF4-FFF2-40B4-BE49-F238E27FC236}">
                <a16:creationId xmlns:a16="http://schemas.microsoft.com/office/drawing/2014/main" id="{A96B92DD-28C3-8A17-03E1-D18CF610C6E7}"/>
              </a:ext>
            </a:extLst>
          </p:cNvPr>
          <p:cNvSpPr txBox="1">
            <a:spLocks noChangeArrowheads="1"/>
          </p:cNvSpPr>
          <p:nvPr/>
        </p:nvSpPr>
        <p:spPr bwMode="auto">
          <a:xfrm>
            <a:off x="993083" y="1558321"/>
            <a:ext cx="10205833"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a:effectLst>
                  <a:outerShdw blurRad="38100" dist="38100" dir="2700000" algn="tl">
                    <a:srgbClr val="000000"/>
                  </a:outerShdw>
                </a:effectLst>
              </a:rPr>
              <a:t>I would never again </a:t>
            </a:r>
            <a:r>
              <a:rPr lang="en-GB" altLang="en-US" sz="2800" dirty="0">
                <a:solidFill>
                  <a:srgbClr val="92D050"/>
                </a:solidFill>
                <a:effectLst>
                  <a:outerShdw blurRad="38100" dist="38100" dir="2700000" algn="tl">
                    <a:srgbClr val="000000"/>
                  </a:outerShdw>
                </a:effectLst>
              </a:rPr>
              <a:t>let a flood cover the earth </a:t>
            </a:r>
            <a:r>
              <a:rPr lang="en-GB" altLang="en-US" sz="2800" dirty="0">
                <a:effectLst>
                  <a:outerShdw blurRad="38100" dist="38100" dir="2700000" algn="tl">
                    <a:srgbClr val="000000"/>
                  </a:outerShdw>
                </a:effectLst>
              </a:rPr>
              <a:t>– Isa 54:9</a:t>
            </a:r>
          </a:p>
          <a:p>
            <a:pPr algn="just"/>
            <a:endParaRPr lang="en-GB" altLang="en-US" sz="2800" dirty="0">
              <a:effectLst>
                <a:outerShdw blurRad="38100" dist="38100" dir="2700000" algn="tl">
                  <a:srgbClr val="000000"/>
                </a:outerShdw>
              </a:effectLst>
            </a:endParaRPr>
          </a:p>
          <a:p>
            <a:pPr algn="just"/>
            <a:r>
              <a:rPr lang="en-GB" altLang="en-US" sz="2800" dirty="0">
                <a:effectLst>
                  <a:outerShdw blurRad="38100" dist="38100" dir="2700000" algn="tl">
                    <a:srgbClr val="000000"/>
                  </a:outerShdw>
                </a:effectLst>
              </a:rPr>
              <a:t>I, even </a:t>
            </a:r>
            <a:r>
              <a:rPr lang="en-GB" altLang="en-US" sz="2800" dirty="0">
                <a:solidFill>
                  <a:srgbClr val="92D050"/>
                </a:solidFill>
                <a:effectLst>
                  <a:outerShdw blurRad="38100" dist="38100" dir="2700000" algn="tl">
                    <a:srgbClr val="000000"/>
                  </a:outerShdw>
                </a:effectLst>
              </a:rPr>
              <a:t>I, do </a:t>
            </a:r>
            <a:r>
              <a:rPr lang="en-GB" altLang="en-US" sz="2800" strike="sngStrike" dirty="0">
                <a:solidFill>
                  <a:srgbClr val="92D050"/>
                </a:solidFill>
                <a:effectLst>
                  <a:outerShdw blurRad="38100" dist="38100" dir="2700000" algn="tl">
                    <a:srgbClr val="000000"/>
                  </a:outerShdw>
                </a:effectLst>
              </a:rPr>
              <a:t>bring</a:t>
            </a:r>
            <a:r>
              <a:rPr lang="en-GB" altLang="en-US" sz="2800" dirty="0">
                <a:solidFill>
                  <a:srgbClr val="92D050"/>
                </a:solidFill>
                <a:effectLst>
                  <a:outerShdw blurRad="38100" dist="38100" dir="2700000" algn="tl">
                    <a:srgbClr val="000000"/>
                  </a:outerShdw>
                </a:effectLst>
              </a:rPr>
              <a:t> [let] a flood of waters upon the earth</a:t>
            </a:r>
            <a:r>
              <a:rPr lang="en-GB" altLang="en-US" sz="2800" dirty="0">
                <a:effectLst>
                  <a:outerShdw blurRad="38100" dist="38100" dir="2700000" algn="tl">
                    <a:srgbClr val="000000"/>
                  </a:outerShdw>
                </a:effectLst>
              </a:rPr>
              <a:t>, to destroy all flesh – Gen 6:17</a:t>
            </a:r>
          </a:p>
          <a:p>
            <a:pPr algn="just"/>
            <a:endParaRPr lang="en-GB" altLang="en-US" sz="2800" dirty="0">
              <a:effectLst>
                <a:outerShdw blurRad="38100" dist="38100" dir="2700000" algn="tl">
                  <a:srgbClr val="000000"/>
                </a:outerShdw>
              </a:effectLst>
            </a:endParaRPr>
          </a:p>
          <a:p>
            <a:pPr algn="just"/>
            <a:r>
              <a:rPr lang="en-AU" altLang="en-US" sz="2400" dirty="0">
                <a:effectLst>
                  <a:outerShdw blurRad="38100" dist="38100" dir="2700000" algn="tl">
                    <a:srgbClr val="000000"/>
                  </a:outerShdw>
                </a:effectLst>
              </a:rPr>
              <a:t>Using </a:t>
            </a:r>
            <a:r>
              <a:rPr lang="en-AU" altLang="en-US" sz="2400" dirty="0" err="1">
                <a:effectLst>
                  <a:outerShdw blurRad="38100" dist="38100" dir="2700000" algn="tl">
                    <a:srgbClr val="000000"/>
                  </a:outerShdw>
                </a:effectLst>
              </a:rPr>
              <a:t>Hiph’il</a:t>
            </a:r>
            <a:r>
              <a:rPr lang="en-AU" altLang="en-US" sz="2400" dirty="0">
                <a:effectLst>
                  <a:outerShdw blurRad="38100" dist="38100" dir="2700000" algn="tl">
                    <a:srgbClr val="000000"/>
                  </a:outerShdw>
                </a:effectLst>
              </a:rPr>
              <a:t> in a permissive context aligns Isa 54:9 and Gen 6:17 </a:t>
            </a:r>
          </a:p>
        </p:txBody>
      </p:sp>
    </p:spTree>
    <p:extLst>
      <p:ext uri="{BB962C8B-B14F-4D97-AF65-F5344CB8AC3E}">
        <p14:creationId xmlns:p14="http://schemas.microsoft.com/office/powerpoint/2010/main" val="2757654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BF063-E7AD-83DB-A444-A11A97362728}"/>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A412BF5-9DA5-9B07-8F65-89944C2186B6}"/>
              </a:ext>
            </a:extLst>
          </p:cNvPr>
          <p:cNvSpPr>
            <a:spLocks noGrp="1" noChangeArrowheads="1"/>
          </p:cNvSpPr>
          <p:nvPr>
            <p:ph type="ctrTitle"/>
          </p:nvPr>
        </p:nvSpPr>
        <p:spPr>
          <a:xfrm>
            <a:off x="915518" y="345943"/>
            <a:ext cx="10538691" cy="713526"/>
          </a:xfrm>
        </p:spPr>
        <p:txBody>
          <a:bodyPr>
            <a:normAutofit fontScale="90000"/>
          </a:bodyPr>
          <a:lstStyle/>
          <a:p>
            <a:pPr algn="just">
              <a:spcAft>
                <a:spcPts val="1200"/>
              </a:spcAft>
            </a:pPr>
            <a:r>
              <a:rPr lang="en-GB" altLang="en-US" sz="3200" dirty="0">
                <a:effectLst>
                  <a:outerShdw blurRad="38100" dist="38100" dir="2700000" algn="tl">
                    <a:srgbClr val="000000"/>
                  </a:outerShdw>
                </a:effectLst>
              </a:rPr>
              <a:t>What context should we apply to the text?</a:t>
            </a:r>
          </a:p>
        </p:txBody>
      </p:sp>
      <p:sp>
        <p:nvSpPr>
          <p:cNvPr id="11267" name="Text Box 3">
            <a:extLst>
              <a:ext uri="{FF2B5EF4-FFF2-40B4-BE49-F238E27FC236}">
                <a16:creationId xmlns:a16="http://schemas.microsoft.com/office/drawing/2014/main" id="{7D4CCDEF-95C0-42D6-5F94-FF56BD923319}"/>
              </a:ext>
            </a:extLst>
          </p:cNvPr>
          <p:cNvSpPr txBox="1">
            <a:spLocks noChangeArrowheads="1"/>
          </p:cNvSpPr>
          <p:nvPr/>
        </p:nvSpPr>
        <p:spPr bwMode="auto">
          <a:xfrm>
            <a:off x="729673" y="1584611"/>
            <a:ext cx="10724536"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800" dirty="0">
                <a:effectLst>
                  <a:outerShdw blurRad="38100" dist="38100" dir="2700000" algn="tl">
                    <a:srgbClr val="000000"/>
                  </a:outerShdw>
                </a:effectLst>
              </a:rPr>
              <a:t>John 14:9  Jesus replied, "Have I been with you all this time, Philip, and yet you still don't know who I am? </a:t>
            </a:r>
            <a:r>
              <a:rPr lang="en-GB" altLang="en-US" sz="2800" dirty="0">
                <a:solidFill>
                  <a:srgbClr val="92D050"/>
                </a:solidFill>
                <a:effectLst>
                  <a:outerShdw blurRad="38100" dist="38100" dir="2700000" algn="tl">
                    <a:srgbClr val="000000"/>
                  </a:outerShdw>
                </a:effectLst>
              </a:rPr>
              <a:t>Anyone who has seen Me has seen the Father!</a:t>
            </a:r>
            <a:r>
              <a:rPr lang="en-GB" altLang="en-US" sz="2800" dirty="0">
                <a:effectLst>
                  <a:outerShdw blurRad="38100" dist="38100" dir="2700000" algn="tl">
                    <a:srgbClr val="000000"/>
                  </a:outerShdw>
                </a:effectLst>
              </a:rPr>
              <a:t> So why are you asking Me to show Him to you? </a:t>
            </a:r>
          </a:p>
          <a:p>
            <a:pPr algn="just">
              <a:spcAft>
                <a:spcPts val="1200"/>
              </a:spcAft>
            </a:pPr>
            <a:r>
              <a:rPr lang="en-GB" altLang="en-US" sz="2800" dirty="0">
                <a:effectLst>
                  <a:outerShdw blurRad="38100" dist="38100" dir="2700000" algn="tl">
                    <a:srgbClr val="000000"/>
                  </a:outerShdw>
                </a:effectLst>
              </a:rPr>
              <a:t>2 Cor 3:14  But their minds were blinded: </a:t>
            </a:r>
            <a:r>
              <a:rPr lang="en-GB" altLang="en-US" sz="2800" dirty="0">
                <a:solidFill>
                  <a:srgbClr val="92D050"/>
                </a:solidFill>
                <a:effectLst>
                  <a:outerShdw blurRad="38100" dist="38100" dir="2700000" algn="tl">
                    <a:srgbClr val="000000"/>
                  </a:outerShdw>
                </a:effectLst>
              </a:rPr>
              <a:t>for until this day </a:t>
            </a:r>
            <a:r>
              <a:rPr lang="en-GB" altLang="en-US" sz="2800" dirty="0" err="1">
                <a:solidFill>
                  <a:srgbClr val="92D050"/>
                </a:solidFill>
                <a:effectLst>
                  <a:outerShdw blurRad="38100" dist="38100" dir="2700000" algn="tl">
                    <a:srgbClr val="000000"/>
                  </a:outerShdw>
                </a:effectLst>
              </a:rPr>
              <a:t>remaineth</a:t>
            </a:r>
            <a:r>
              <a:rPr lang="en-GB" altLang="en-US" sz="2800" dirty="0">
                <a:solidFill>
                  <a:srgbClr val="92D050"/>
                </a:solidFill>
                <a:effectLst>
                  <a:outerShdw blurRad="38100" dist="38100" dir="2700000" algn="tl">
                    <a:srgbClr val="000000"/>
                  </a:outerShdw>
                </a:effectLst>
              </a:rPr>
              <a:t> the same vail untaken away in the reading of the old testament; which vail is done away in Christ</a:t>
            </a:r>
            <a:r>
              <a:rPr lang="en-GB" altLang="en-US" sz="2800" dirty="0">
                <a:effectLst>
                  <a:outerShdw blurRad="38100" dist="38100" dir="2700000" algn="tl">
                    <a:srgbClr val="000000"/>
                  </a:outerShdw>
                </a:effectLst>
              </a:rPr>
              <a:t>. </a:t>
            </a:r>
          </a:p>
        </p:txBody>
      </p:sp>
    </p:spTree>
    <p:extLst>
      <p:ext uri="{BB962C8B-B14F-4D97-AF65-F5344CB8AC3E}">
        <p14:creationId xmlns:p14="http://schemas.microsoft.com/office/powerpoint/2010/main" val="12236299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6590</TotalTime>
  <Words>2287</Words>
  <Application>Microsoft Office PowerPoint</Application>
  <PresentationFormat>Widescreen</PresentationFormat>
  <Paragraphs>80</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Bookman Old Style</vt:lpstr>
      <vt:lpstr>Calibri</vt:lpstr>
      <vt:lpstr>Palatino Linotype</vt:lpstr>
      <vt:lpstr>Rockwell</vt:lpstr>
      <vt:lpstr>Damask</vt:lpstr>
      <vt:lpstr>Hebrew Mirror 3</vt:lpstr>
      <vt:lpstr>George Fifield</vt:lpstr>
      <vt:lpstr>George Fifield</vt:lpstr>
      <vt:lpstr>Mirror Principle</vt:lpstr>
      <vt:lpstr>Mirror Principle.</vt:lpstr>
      <vt:lpstr>A Closer look</vt:lpstr>
      <vt:lpstr>Why Didn’t the KJV Translators use a permissive reading of Gen 6:17?</vt:lpstr>
      <vt:lpstr>Apparent Contradiction Resolved</vt:lpstr>
      <vt:lpstr>What context should we apply to the text?</vt:lpstr>
      <vt:lpstr>Sodom and Gomorrah</vt:lpstr>
      <vt:lpstr>Destruction of First Born</vt:lpstr>
      <vt:lpstr>Uzzah</vt:lpstr>
      <vt:lpstr>Waggoner on William Lowth</vt:lpstr>
      <vt:lpstr>The reader decides</vt:lpstr>
      <vt:lpstr>Isaiah</vt:lpstr>
      <vt:lpstr>Isaiah</vt:lpstr>
      <vt:lpstr>Isaiah</vt:lpstr>
      <vt:lpstr>Isaiah</vt:lpstr>
      <vt:lpstr>Jeremiah</vt:lpstr>
      <vt:lpstr>Jeremiah</vt:lpstr>
      <vt:lpstr>Use of Force?</vt:lpstr>
      <vt:lpstr>Make them eat wormwood and drink Gall?</vt:lpstr>
      <vt:lpstr>Did God make people eat their children? </vt:lpstr>
      <vt:lpstr>The reader decides</vt:lpstr>
      <vt:lpstr>Christ’s Mission</vt:lpstr>
      <vt:lpstr>PowerPoint Presentation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230</cp:revision>
  <dcterms:created xsi:type="dcterms:W3CDTF">2006-05-23T07:55:33Z</dcterms:created>
  <dcterms:modified xsi:type="dcterms:W3CDTF">2025-04-30T06:19:56Z</dcterms:modified>
</cp:coreProperties>
</file>