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6"/>
  </p:notesMasterIdLst>
  <p:sldIdLst>
    <p:sldId id="279" r:id="rId2"/>
    <p:sldId id="647" r:id="rId3"/>
    <p:sldId id="628" r:id="rId4"/>
    <p:sldId id="651" r:id="rId5"/>
    <p:sldId id="671" r:id="rId6"/>
    <p:sldId id="629" r:id="rId7"/>
    <p:sldId id="630" r:id="rId8"/>
    <p:sldId id="670" r:id="rId9"/>
    <p:sldId id="639" r:id="rId10"/>
    <p:sldId id="672" r:id="rId11"/>
    <p:sldId id="673" r:id="rId12"/>
    <p:sldId id="275" r:id="rId13"/>
    <p:sldId id="287" r:id="rId14"/>
    <p:sldId id="278" r:id="rId15"/>
    <p:sldId id="299" r:id="rId16"/>
    <p:sldId id="300" r:id="rId17"/>
    <p:sldId id="288" r:id="rId18"/>
    <p:sldId id="289" r:id="rId19"/>
    <p:sldId id="281" r:id="rId20"/>
    <p:sldId id="674" r:id="rId21"/>
    <p:sldId id="675" r:id="rId22"/>
    <p:sldId id="676" r:id="rId23"/>
    <p:sldId id="677" r:id="rId24"/>
    <p:sldId id="3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14" y="77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24</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7A9F-F0A4-9C24-862D-7900E5129977}"/>
              </a:ext>
            </a:extLst>
          </p:cNvPr>
          <p:cNvSpPr>
            <a:spLocks noGrp="1"/>
          </p:cNvSpPr>
          <p:nvPr>
            <p:ph type="title"/>
          </p:nvPr>
        </p:nvSpPr>
        <p:spPr>
          <a:xfrm>
            <a:off x="609600" y="274638"/>
            <a:ext cx="10972800" cy="1143000"/>
          </a:xfrm>
        </p:spPr>
        <p:txBody>
          <a:bodyPr/>
          <a:lstStyle/>
          <a:p>
            <a:r>
              <a:rPr lang="en-US"/>
              <a:t>Click to edit Master title style</a:t>
            </a:r>
            <a:endParaRPr lang="en-AU"/>
          </a:p>
        </p:txBody>
      </p:sp>
      <p:sp>
        <p:nvSpPr>
          <p:cNvPr id="3" name="Table Placeholder 2">
            <a:extLst>
              <a:ext uri="{FF2B5EF4-FFF2-40B4-BE49-F238E27FC236}">
                <a16:creationId xmlns:a16="http://schemas.microsoft.com/office/drawing/2014/main" id="{9A9D8975-6804-2990-9474-C5183BC91C5C}"/>
              </a:ext>
            </a:extLst>
          </p:cNvPr>
          <p:cNvSpPr>
            <a:spLocks noGrp="1"/>
          </p:cNvSpPr>
          <p:nvPr>
            <p:ph type="tbl" idx="1"/>
          </p:nvPr>
        </p:nvSpPr>
        <p:spPr>
          <a:xfrm>
            <a:off x="609600" y="1600200"/>
            <a:ext cx="10972800" cy="4533900"/>
          </a:xfrm>
        </p:spPr>
        <p:txBody>
          <a:bodyPr/>
          <a:lstStyle/>
          <a:p>
            <a:endParaRPr lang="en-AU"/>
          </a:p>
        </p:txBody>
      </p:sp>
      <p:sp>
        <p:nvSpPr>
          <p:cNvPr id="4" name="Slide Number Placeholder 3">
            <a:extLst>
              <a:ext uri="{FF2B5EF4-FFF2-40B4-BE49-F238E27FC236}">
                <a16:creationId xmlns:a16="http://schemas.microsoft.com/office/drawing/2014/main" id="{CC550014-C58B-50D5-79D5-990007EBC1BA}"/>
              </a:ext>
            </a:extLst>
          </p:cNvPr>
          <p:cNvSpPr>
            <a:spLocks noGrp="1"/>
          </p:cNvSpPr>
          <p:nvPr>
            <p:ph type="sldNum" sz="quarter" idx="10"/>
          </p:nvPr>
        </p:nvSpPr>
        <p:spPr>
          <a:xfrm>
            <a:off x="8737600" y="6243638"/>
            <a:ext cx="2844800" cy="457200"/>
          </a:xfrm>
        </p:spPr>
        <p:txBody>
          <a:bodyPr/>
          <a:lstStyle>
            <a:lvl1pPr>
              <a:defRPr/>
            </a:lvl1pPr>
          </a:lstStyle>
          <a:p>
            <a:fld id="{B473187F-5EB1-4485-9385-309CCF10E067}" type="slidenum">
              <a:rPr lang="en-US" altLang="en-US"/>
              <a:pPr/>
              <a:t>‹#›</a:t>
            </a:fld>
            <a:endParaRPr lang="en-US" altLang="en-US"/>
          </a:p>
        </p:txBody>
      </p:sp>
      <p:sp>
        <p:nvSpPr>
          <p:cNvPr id="5" name="Date Placeholder 4">
            <a:extLst>
              <a:ext uri="{FF2B5EF4-FFF2-40B4-BE49-F238E27FC236}">
                <a16:creationId xmlns:a16="http://schemas.microsoft.com/office/drawing/2014/main" id="{EEEB9510-357D-F5D0-6B30-F0F2CDAD9B04}"/>
              </a:ext>
            </a:extLst>
          </p:cNvPr>
          <p:cNvSpPr>
            <a:spLocks noGrp="1"/>
          </p:cNvSpPr>
          <p:nvPr>
            <p:ph type="dt" sz="half" idx="11"/>
          </p:nvPr>
        </p:nvSpPr>
        <p:spPr>
          <a:xfrm>
            <a:off x="609600" y="6243638"/>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202C1A7-91A9-9BBA-EBE6-9315BEC16A4C}"/>
              </a:ext>
            </a:extLst>
          </p:cNvPr>
          <p:cNvSpPr>
            <a:spLocks noGrp="1"/>
          </p:cNvSpPr>
          <p:nvPr>
            <p:ph type="ftr" sz="quarter" idx="12"/>
          </p:nvPr>
        </p:nvSpPr>
        <p:spPr>
          <a:xfrm>
            <a:off x="4165600" y="6243638"/>
            <a:ext cx="3860800" cy="457200"/>
          </a:xfrm>
        </p:spPr>
        <p:txBody>
          <a:bodyPr/>
          <a:lstStyle>
            <a:lvl1pPr>
              <a:defRPr/>
            </a:lvl1pPr>
          </a:lstStyle>
          <a:p>
            <a:endParaRPr lang="en-US" altLang="en-US"/>
          </a:p>
        </p:txBody>
      </p:sp>
    </p:spTree>
    <p:extLst>
      <p:ext uri="{BB962C8B-B14F-4D97-AF65-F5344CB8AC3E}">
        <p14:creationId xmlns:p14="http://schemas.microsoft.com/office/powerpoint/2010/main" val="161338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537386" y="2387068"/>
            <a:ext cx="4554742" cy="1611086"/>
          </a:xfrm>
        </p:spPr>
        <p:txBody>
          <a:bodyPr>
            <a:noAutofit/>
          </a:bodyPr>
          <a:lstStyle/>
          <a:p>
            <a:pPr algn="ctr"/>
            <a:r>
              <a:rPr lang="en-AU" sz="4800" dirty="0">
                <a:effectLst>
                  <a:outerShdw blurRad="38100" dist="38100" dir="2700000" algn="tl">
                    <a:srgbClr val="000000">
                      <a:alpha val="43137"/>
                    </a:srgbClr>
                  </a:outerShdw>
                </a:effectLst>
              </a:rPr>
              <a:t>Identity War</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AD64-F00E-EAD0-A058-C1FC75C7821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11801CA-A564-744F-0817-C3C3F833EC37}"/>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Satan Continues His War on Earth</a:t>
            </a:r>
          </a:p>
        </p:txBody>
      </p:sp>
      <p:sp>
        <p:nvSpPr>
          <p:cNvPr id="11267" name="Text Box 3">
            <a:extLst>
              <a:ext uri="{FF2B5EF4-FFF2-40B4-BE49-F238E27FC236}">
                <a16:creationId xmlns:a16="http://schemas.microsoft.com/office/drawing/2014/main" id="{7ADD17A0-A477-AE39-5949-FF909FBE0640}"/>
              </a:ext>
            </a:extLst>
          </p:cNvPr>
          <p:cNvSpPr txBox="1">
            <a:spLocks noChangeArrowheads="1"/>
          </p:cNvSpPr>
          <p:nvPr/>
        </p:nvSpPr>
        <p:spPr bwMode="auto">
          <a:xfrm>
            <a:off x="820642" y="1228482"/>
            <a:ext cx="1080346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Cush begot Nimrod; he began to be a mighty one on the earth. He was a mighty hunter before the LORD; therefore it is said, "Like Nimrod the mighty hunter before the LORD." And the beginning of his kingdom was Babel, </a:t>
            </a:r>
            <a:r>
              <a:rPr lang="en-GB" sz="2400" dirty="0" err="1">
                <a:latin typeface="Palatino Linotype" panose="02040502050505030304" pitchFamily="18" charset="0"/>
              </a:rPr>
              <a:t>Erech</a:t>
            </a:r>
            <a:r>
              <a:rPr lang="en-GB" sz="2400" dirty="0">
                <a:latin typeface="Palatino Linotype" panose="02040502050505030304" pitchFamily="18" charset="0"/>
              </a:rPr>
              <a:t>, Accad, and Calneh, in the land of Shinar. </a:t>
            </a:r>
          </a:p>
          <a:p>
            <a:pPr algn="just"/>
            <a:r>
              <a:rPr lang="en-AU" sz="2400" dirty="0">
                <a:latin typeface="Palatino Linotype" panose="02040502050505030304" pitchFamily="18" charset="0"/>
              </a:rPr>
              <a:t>Genesis 10:8-10</a:t>
            </a:r>
          </a:p>
          <a:p>
            <a:pPr algn="just"/>
            <a:endParaRPr lang="en-AU" sz="2400" dirty="0">
              <a:latin typeface="Palatino Linotype" panose="02040502050505030304" pitchFamily="18" charset="0"/>
            </a:endParaRPr>
          </a:p>
          <a:p>
            <a:pPr algn="just"/>
            <a:r>
              <a:rPr lang="en-GB" sz="2400" dirty="0">
                <a:latin typeface="Palatino Linotype" panose="02040502050505030304" pitchFamily="18" charset="0"/>
              </a:rPr>
              <a:t>The warfare against God’s law commenced in heaven. </a:t>
            </a:r>
            <a:r>
              <a:rPr lang="en-GB" sz="2400" dirty="0">
                <a:solidFill>
                  <a:srgbClr val="92D050"/>
                </a:solidFill>
                <a:latin typeface="Palatino Linotype" panose="02040502050505030304" pitchFamily="18" charset="0"/>
              </a:rPr>
              <a:t>Satan was determined to bring God to his ideas, his way, to force Him to change the law of His government. </a:t>
            </a:r>
            <a:r>
              <a:rPr lang="en-GB" sz="2400" dirty="0">
                <a:latin typeface="Palatino Linotype" panose="02040502050505030304" pitchFamily="18" charset="0"/>
              </a:rPr>
              <a:t>This was the cause of the war in heaven. Satan worked upon the sympathies of the angelic host by his deceptive attitude, but he was expelled from heaven, </a:t>
            </a:r>
            <a:r>
              <a:rPr lang="en-GB" sz="2400" dirty="0">
                <a:solidFill>
                  <a:srgbClr val="92D050"/>
                </a:solidFill>
                <a:latin typeface="Palatino Linotype" panose="02040502050505030304" pitchFamily="18" charset="0"/>
              </a:rPr>
              <a:t>and now he is determined to carry out on this earth the plans [he] instituted in heaven. </a:t>
            </a:r>
            <a:r>
              <a:rPr lang="en-GB" sz="2400" dirty="0">
                <a:latin typeface="Palatino Linotype" panose="02040502050505030304" pitchFamily="18" charset="0"/>
              </a:rPr>
              <a:t>{ 12MR 37.1 } </a:t>
            </a:r>
            <a:endParaRPr lang="en-AU" sz="2400" dirty="0">
              <a:latin typeface="Palatino Linotype" panose="02040502050505030304" pitchFamily="18" charset="0"/>
            </a:endParaRPr>
          </a:p>
        </p:txBody>
      </p:sp>
    </p:spTree>
    <p:extLst>
      <p:ext uri="{BB962C8B-B14F-4D97-AF65-F5344CB8AC3E}">
        <p14:creationId xmlns:p14="http://schemas.microsoft.com/office/powerpoint/2010/main" val="225050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FFC89-94DA-0179-1ADC-4AECD68E150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F260ED7-7177-5F76-CF51-6A59DB54FAA1}"/>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Extension of Satan’s Kingdom</a:t>
            </a:r>
          </a:p>
        </p:txBody>
      </p:sp>
      <p:sp>
        <p:nvSpPr>
          <p:cNvPr id="11267" name="Text Box 3">
            <a:extLst>
              <a:ext uri="{FF2B5EF4-FFF2-40B4-BE49-F238E27FC236}">
                <a16:creationId xmlns:a16="http://schemas.microsoft.com/office/drawing/2014/main" id="{9794CEA6-691B-29D9-FBAC-AF9340EE112E}"/>
              </a:ext>
            </a:extLst>
          </p:cNvPr>
          <p:cNvSpPr txBox="1">
            <a:spLocks noChangeArrowheads="1"/>
          </p:cNvSpPr>
          <p:nvPr/>
        </p:nvSpPr>
        <p:spPr bwMode="auto">
          <a:xfrm>
            <a:off x="820642" y="1228482"/>
            <a:ext cx="1080346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solidFill>
                  <a:srgbClr val="92D050"/>
                </a:solidFill>
                <a:latin typeface="Palatino Linotype" panose="02040502050505030304" pitchFamily="18" charset="0"/>
              </a:rPr>
              <a:t>With the setting up of Nimrod's kingdom, the entire ancient world entered a new historical phase</a:t>
            </a:r>
            <a:r>
              <a:rPr lang="en-US" sz="2400" dirty="0">
                <a:latin typeface="Palatino Linotype" panose="02040502050505030304" pitchFamily="18" charset="0"/>
              </a:rPr>
              <a:t>. The oriental tradition which makes that warrior the first man who wore a kingly crown, points to a fact more significant than the assumption of a new ornament of dress, or even the conquest of a province. </a:t>
            </a:r>
            <a:r>
              <a:rPr lang="en-US" sz="2400" dirty="0">
                <a:solidFill>
                  <a:srgbClr val="92D050"/>
                </a:solidFill>
                <a:latin typeface="Palatino Linotype" panose="02040502050505030304" pitchFamily="18" charset="0"/>
              </a:rPr>
              <a:t>His reign introduced to the world a new system of relations between the governor and the governed. The authority of former rulers had rested upon the feeling of kindred, and the ascendancy of the chief was an image of parental control. Nimrod, on the contrary, was a sovereign of territory, and of men just so far as they were its inhabitants, and irrespective of personal ties. Hitherto there had been tribes—enlarged families—Society; now there was a nation, a political community—the State. </a:t>
            </a:r>
            <a:r>
              <a:rPr lang="en-US" sz="2400" i="1" dirty="0">
                <a:latin typeface="Palatino Linotype" panose="02040502050505030304" pitchFamily="18" charset="0"/>
              </a:rPr>
              <a:t>A.T Jones. Empires of the Bible</a:t>
            </a:r>
            <a:r>
              <a:rPr lang="en-US" sz="2400" dirty="0">
                <a:latin typeface="Palatino Linotype" panose="02040502050505030304" pitchFamily="18" charset="0"/>
              </a:rPr>
              <a:t>. 1904 Page 51</a:t>
            </a:r>
            <a:endParaRPr lang="en-AU" sz="2400" dirty="0">
              <a:latin typeface="Palatino Linotype" panose="02040502050505030304" pitchFamily="18" charset="0"/>
            </a:endParaRPr>
          </a:p>
        </p:txBody>
      </p:sp>
    </p:spTree>
    <p:extLst>
      <p:ext uri="{BB962C8B-B14F-4D97-AF65-F5344CB8AC3E}">
        <p14:creationId xmlns:p14="http://schemas.microsoft.com/office/powerpoint/2010/main" val="331231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89" name="Picture 33">
            <a:extLst>
              <a:ext uri="{FF2B5EF4-FFF2-40B4-BE49-F238E27FC236}">
                <a16:creationId xmlns:a16="http://schemas.microsoft.com/office/drawing/2014/main" id="{8EEA4ED1-362F-E4EC-17E3-5D78727EE99D}"/>
              </a:ext>
            </a:extLst>
          </p:cNvPr>
          <p:cNvPicPr>
            <a:picLocks noChangeAspect="1" noChangeArrowheads="1"/>
          </p:cNvPicPr>
          <p:nvPr/>
        </p:nvPicPr>
        <p:blipFill>
          <a:blip r:embed="rId2">
            <a:lum bright="-40000" contrast="-20000"/>
            <a:extLst>
              <a:ext uri="{28A0092B-C50C-407E-A947-70E740481C1C}">
                <a14:useLocalDpi xmlns:a14="http://schemas.microsoft.com/office/drawing/2010/main" val="0"/>
              </a:ext>
            </a:extLst>
          </a:blip>
          <a:srcRect l="2551" r="6677"/>
          <a:stretch>
            <a:fillRect/>
          </a:stretch>
        </p:blipFill>
        <p:spPr bwMode="auto">
          <a:xfrm>
            <a:off x="1522412"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a:extLst>
              <a:ext uri="{FF2B5EF4-FFF2-40B4-BE49-F238E27FC236}">
                <a16:creationId xmlns:a16="http://schemas.microsoft.com/office/drawing/2014/main" id="{1A8CD257-8A52-98CF-BFC8-ACB8D948E9E7}"/>
              </a:ext>
            </a:extLst>
          </p:cNvPr>
          <p:cNvSpPr>
            <a:spLocks noGrp="1" noChangeArrowheads="1"/>
          </p:cNvSpPr>
          <p:nvPr>
            <p:ph type="title"/>
          </p:nvPr>
        </p:nvSpPr>
        <p:spPr>
          <a:xfrm>
            <a:off x="1981200" y="274639"/>
            <a:ext cx="8229600" cy="706437"/>
          </a:xfrm>
        </p:spPr>
        <p:txBody>
          <a:bodyPr/>
          <a:lstStyle/>
          <a:p>
            <a:r>
              <a:rPr lang="en-US" altLang="en-US" sz="2800">
                <a:effectLst/>
              </a:rPr>
              <a:t>The Curse of Babylon</a:t>
            </a:r>
          </a:p>
        </p:txBody>
      </p:sp>
      <p:sp>
        <p:nvSpPr>
          <p:cNvPr id="45067" name="Text Box 11">
            <a:extLst>
              <a:ext uri="{FF2B5EF4-FFF2-40B4-BE49-F238E27FC236}">
                <a16:creationId xmlns:a16="http://schemas.microsoft.com/office/drawing/2014/main" id="{34865414-51EB-C651-48A8-31602B47F675}"/>
              </a:ext>
            </a:extLst>
          </p:cNvPr>
          <p:cNvSpPr txBox="1">
            <a:spLocks noChangeArrowheads="1"/>
          </p:cNvSpPr>
          <p:nvPr/>
        </p:nvSpPr>
        <p:spPr bwMode="auto">
          <a:xfrm>
            <a:off x="4565650" y="3427414"/>
            <a:ext cx="53101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a:t>Nimrod, The Mighty (Tyrant) Hunter </a:t>
            </a:r>
          </a:p>
        </p:txBody>
      </p:sp>
      <p:sp>
        <p:nvSpPr>
          <p:cNvPr id="45063" name="Text Box 7">
            <a:extLst>
              <a:ext uri="{FF2B5EF4-FFF2-40B4-BE49-F238E27FC236}">
                <a16:creationId xmlns:a16="http://schemas.microsoft.com/office/drawing/2014/main" id="{0DBA2AF6-0920-ED25-368F-B3B50B09ABE1}"/>
              </a:ext>
            </a:extLst>
          </p:cNvPr>
          <p:cNvSpPr txBox="1">
            <a:spLocks noChangeArrowheads="1"/>
          </p:cNvSpPr>
          <p:nvPr/>
        </p:nvSpPr>
        <p:spPr bwMode="auto">
          <a:xfrm>
            <a:off x="3809190" y="4678363"/>
            <a:ext cx="1512888" cy="646331"/>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solidFill>
                  <a:srgbClr val="0000FF"/>
                </a:solidFill>
              </a:rPr>
              <a:t>Perverted</a:t>
            </a:r>
          </a:p>
          <a:p>
            <a:pPr algn="ctr"/>
            <a:r>
              <a:rPr lang="en-US" altLang="en-US" b="1">
                <a:solidFill>
                  <a:srgbClr val="0000FF"/>
                </a:solidFill>
              </a:rPr>
              <a:t>Family</a:t>
            </a:r>
          </a:p>
        </p:txBody>
      </p:sp>
      <p:sp>
        <p:nvSpPr>
          <p:cNvPr id="45068" name="Line 12">
            <a:extLst>
              <a:ext uri="{FF2B5EF4-FFF2-40B4-BE49-F238E27FC236}">
                <a16:creationId xmlns:a16="http://schemas.microsoft.com/office/drawing/2014/main" id="{BA08FAC5-776F-1EED-759F-9662D752F208}"/>
              </a:ext>
            </a:extLst>
          </p:cNvPr>
          <p:cNvSpPr>
            <a:spLocks noChangeShapeType="1"/>
          </p:cNvSpPr>
          <p:nvPr/>
        </p:nvSpPr>
        <p:spPr bwMode="auto">
          <a:xfrm flipH="1">
            <a:off x="5016501" y="3924301"/>
            <a:ext cx="2016125"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064" name="Text Box 8">
            <a:extLst>
              <a:ext uri="{FF2B5EF4-FFF2-40B4-BE49-F238E27FC236}">
                <a16:creationId xmlns:a16="http://schemas.microsoft.com/office/drawing/2014/main" id="{4CCDC1F6-81DD-4256-FE13-A231F4BD3EE5}"/>
              </a:ext>
            </a:extLst>
          </p:cNvPr>
          <p:cNvSpPr txBox="1">
            <a:spLocks noChangeArrowheads="1"/>
          </p:cNvSpPr>
          <p:nvPr/>
        </p:nvSpPr>
        <p:spPr bwMode="auto">
          <a:xfrm>
            <a:off x="7032624" y="4684714"/>
            <a:ext cx="1639343" cy="6204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54800" bIns="154800">
            <a:spAutoFit/>
          </a:bodyPr>
          <a:lstStyle/>
          <a:p>
            <a:r>
              <a:rPr lang="en-US" altLang="en-US" sz="2000" b="1">
                <a:solidFill>
                  <a:srgbClr val="0000FF"/>
                </a:solidFill>
              </a:rPr>
              <a:t>Rebellious</a:t>
            </a:r>
          </a:p>
        </p:txBody>
      </p:sp>
      <p:sp>
        <p:nvSpPr>
          <p:cNvPr id="45070" name="Line 14">
            <a:extLst>
              <a:ext uri="{FF2B5EF4-FFF2-40B4-BE49-F238E27FC236}">
                <a16:creationId xmlns:a16="http://schemas.microsoft.com/office/drawing/2014/main" id="{2B80680C-762D-2F73-2B7A-DC17115A9930}"/>
              </a:ext>
            </a:extLst>
          </p:cNvPr>
          <p:cNvSpPr>
            <a:spLocks noChangeShapeType="1"/>
          </p:cNvSpPr>
          <p:nvPr/>
        </p:nvSpPr>
        <p:spPr bwMode="auto">
          <a:xfrm>
            <a:off x="7032625" y="3924301"/>
            <a:ext cx="719138"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069" name="Line 13">
            <a:extLst>
              <a:ext uri="{FF2B5EF4-FFF2-40B4-BE49-F238E27FC236}">
                <a16:creationId xmlns:a16="http://schemas.microsoft.com/office/drawing/2014/main" id="{BFC6AE6B-FF32-91C1-F67B-C7F3E749DF4A}"/>
              </a:ext>
            </a:extLst>
          </p:cNvPr>
          <p:cNvSpPr>
            <a:spLocks noChangeShapeType="1"/>
          </p:cNvSpPr>
          <p:nvPr/>
        </p:nvSpPr>
        <p:spPr bwMode="auto">
          <a:xfrm flipH="1">
            <a:off x="6311901" y="3924301"/>
            <a:ext cx="720725"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065" name="Text Box 9">
            <a:extLst>
              <a:ext uri="{FF2B5EF4-FFF2-40B4-BE49-F238E27FC236}">
                <a16:creationId xmlns:a16="http://schemas.microsoft.com/office/drawing/2014/main" id="{2BE471A7-102C-58FD-D453-C380F845F5E7}"/>
              </a:ext>
            </a:extLst>
          </p:cNvPr>
          <p:cNvSpPr txBox="1">
            <a:spLocks noChangeArrowheads="1"/>
          </p:cNvSpPr>
          <p:nvPr/>
        </p:nvSpPr>
        <p:spPr bwMode="auto">
          <a:xfrm>
            <a:off x="5448921" y="4684714"/>
            <a:ext cx="1467817" cy="6204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54800" bIns="154800">
            <a:spAutoFit/>
          </a:bodyPr>
          <a:lstStyle/>
          <a:p>
            <a:pPr algn="ctr"/>
            <a:r>
              <a:rPr lang="en-US" altLang="en-US" sz="2000" b="1" dirty="0">
                <a:solidFill>
                  <a:srgbClr val="0000FF"/>
                </a:solidFill>
              </a:rPr>
              <a:t>Insecure</a:t>
            </a:r>
          </a:p>
        </p:txBody>
      </p:sp>
      <p:sp>
        <p:nvSpPr>
          <p:cNvPr id="45066" name="Text Box 10">
            <a:extLst>
              <a:ext uri="{FF2B5EF4-FFF2-40B4-BE49-F238E27FC236}">
                <a16:creationId xmlns:a16="http://schemas.microsoft.com/office/drawing/2014/main" id="{BBF2739C-DEBA-A635-FCD6-D0D3779558CD}"/>
              </a:ext>
            </a:extLst>
          </p:cNvPr>
          <p:cNvSpPr txBox="1">
            <a:spLocks noChangeArrowheads="1"/>
          </p:cNvSpPr>
          <p:nvPr/>
        </p:nvSpPr>
        <p:spPr bwMode="auto">
          <a:xfrm>
            <a:off x="8761414" y="4704294"/>
            <a:ext cx="1868099" cy="6204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54800" bIns="154800">
            <a:spAutoFit/>
          </a:bodyPr>
          <a:lstStyle/>
          <a:p>
            <a:r>
              <a:rPr lang="en-US" altLang="en-US" sz="2000" b="1" dirty="0">
                <a:solidFill>
                  <a:srgbClr val="0000FF"/>
                </a:solidFill>
              </a:rPr>
              <a:t>Controlling</a:t>
            </a:r>
          </a:p>
        </p:txBody>
      </p:sp>
      <p:sp>
        <p:nvSpPr>
          <p:cNvPr id="45071" name="Line 15">
            <a:extLst>
              <a:ext uri="{FF2B5EF4-FFF2-40B4-BE49-F238E27FC236}">
                <a16:creationId xmlns:a16="http://schemas.microsoft.com/office/drawing/2014/main" id="{DB69AE6F-466C-9E44-57DE-AB38957612B6}"/>
              </a:ext>
            </a:extLst>
          </p:cNvPr>
          <p:cNvSpPr>
            <a:spLocks noChangeShapeType="1"/>
          </p:cNvSpPr>
          <p:nvPr/>
        </p:nvSpPr>
        <p:spPr bwMode="auto">
          <a:xfrm>
            <a:off x="7032625" y="3924301"/>
            <a:ext cx="2376488"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091" name="AutoShape 35">
            <a:extLst>
              <a:ext uri="{FF2B5EF4-FFF2-40B4-BE49-F238E27FC236}">
                <a16:creationId xmlns:a16="http://schemas.microsoft.com/office/drawing/2014/main" id="{F93C7B77-0F8B-1C5F-374F-22C0812373B2}"/>
              </a:ext>
            </a:extLst>
          </p:cNvPr>
          <p:cNvSpPr>
            <a:spLocks noChangeArrowheads="1"/>
          </p:cNvSpPr>
          <p:nvPr/>
        </p:nvSpPr>
        <p:spPr bwMode="auto">
          <a:xfrm>
            <a:off x="1919289" y="5373688"/>
            <a:ext cx="1944687" cy="792162"/>
          </a:xfrm>
          <a:prstGeom prst="rightArrow">
            <a:avLst>
              <a:gd name="adj1" fmla="val 50000"/>
              <a:gd name="adj2" fmla="val 6137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Kingdom Pillars</a:t>
            </a:r>
          </a:p>
        </p:txBody>
      </p:sp>
      <p:pic>
        <p:nvPicPr>
          <p:cNvPr id="45100" name="Picture 44">
            <a:extLst>
              <a:ext uri="{FF2B5EF4-FFF2-40B4-BE49-F238E27FC236}">
                <a16:creationId xmlns:a16="http://schemas.microsoft.com/office/drawing/2014/main" id="{1037D61E-5989-73B8-5F9B-11CCF64BD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033" y="5302250"/>
            <a:ext cx="1008062"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5101" name="Picture 45">
            <a:extLst>
              <a:ext uri="{FF2B5EF4-FFF2-40B4-BE49-F238E27FC236}">
                <a16:creationId xmlns:a16="http://schemas.microsoft.com/office/drawing/2014/main" id="{F5BC3306-9958-B5D3-C577-454D1B662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357" y="5300663"/>
            <a:ext cx="100806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5102" name="Picture 46">
            <a:extLst>
              <a:ext uri="{FF2B5EF4-FFF2-40B4-BE49-F238E27FC236}">
                <a16:creationId xmlns:a16="http://schemas.microsoft.com/office/drawing/2014/main" id="{4AEF5AD0-E1FC-3B47-4A65-83203D943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6" y="5300663"/>
            <a:ext cx="100806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5103" name="Picture 47">
            <a:extLst>
              <a:ext uri="{FF2B5EF4-FFF2-40B4-BE49-F238E27FC236}">
                <a16:creationId xmlns:a16="http://schemas.microsoft.com/office/drawing/2014/main" id="{E3DE887A-D25D-A0C0-BCDE-9C5BC95BC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709" y="5300663"/>
            <a:ext cx="1008063" cy="151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5067"/>
                                        </p:tgtEl>
                                        <p:attrNameLst>
                                          <p:attrName>style.visibility</p:attrName>
                                        </p:attrNameLst>
                                      </p:cBhvr>
                                      <p:to>
                                        <p:strVal val="visible"/>
                                      </p:to>
                                    </p:set>
                                    <p:anim calcmode="lin" valueType="num">
                                      <p:cBhvr>
                                        <p:cTn id="7" dur="1000" fill="hold"/>
                                        <p:tgtEl>
                                          <p:spTgt spid="45067"/>
                                        </p:tgtEl>
                                        <p:attrNameLst>
                                          <p:attrName>ppt_w</p:attrName>
                                        </p:attrNameLst>
                                      </p:cBhvr>
                                      <p:tavLst>
                                        <p:tav tm="0">
                                          <p:val>
                                            <p:fltVal val="0"/>
                                          </p:val>
                                        </p:tav>
                                        <p:tav tm="100000">
                                          <p:val>
                                            <p:strVal val="#ppt_w"/>
                                          </p:val>
                                        </p:tav>
                                      </p:tavLst>
                                    </p:anim>
                                    <p:anim calcmode="lin" valueType="num">
                                      <p:cBhvr>
                                        <p:cTn id="8" dur="1000" fill="hold"/>
                                        <p:tgtEl>
                                          <p:spTgt spid="45067"/>
                                        </p:tgtEl>
                                        <p:attrNameLst>
                                          <p:attrName>ppt_h</p:attrName>
                                        </p:attrNameLst>
                                      </p:cBhvr>
                                      <p:tavLst>
                                        <p:tav tm="0">
                                          <p:val>
                                            <p:fltVal val="0"/>
                                          </p:val>
                                        </p:tav>
                                        <p:tav tm="100000">
                                          <p:val>
                                            <p:strVal val="#ppt_h"/>
                                          </p:val>
                                        </p:tav>
                                      </p:tavLst>
                                    </p:anim>
                                    <p:animEffect transition="in" filter="fade">
                                      <p:cBhvr>
                                        <p:cTn id="9" dur="10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430" name="Picture 62">
            <a:extLst>
              <a:ext uri="{FF2B5EF4-FFF2-40B4-BE49-F238E27FC236}">
                <a16:creationId xmlns:a16="http://schemas.microsoft.com/office/drawing/2014/main" id="{55C2096D-E5C5-9246-C24B-CE38073AEC37}"/>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l="2551" r="6677"/>
          <a:stretch>
            <a:fillRect/>
          </a:stretch>
        </p:blipFill>
        <p:spPr bwMode="auto">
          <a:xfrm>
            <a:off x="1522412"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23" name="Rectangle 55">
            <a:extLst>
              <a:ext uri="{FF2B5EF4-FFF2-40B4-BE49-F238E27FC236}">
                <a16:creationId xmlns:a16="http://schemas.microsoft.com/office/drawing/2014/main" id="{E5A145BF-A105-8A91-F56D-238EE7C62F18}"/>
              </a:ext>
            </a:extLst>
          </p:cNvPr>
          <p:cNvSpPr>
            <a:spLocks noGrp="1" noChangeArrowheads="1"/>
          </p:cNvSpPr>
          <p:nvPr>
            <p:ph type="title"/>
          </p:nvPr>
        </p:nvSpPr>
        <p:spPr>
          <a:xfrm>
            <a:off x="1981200" y="274639"/>
            <a:ext cx="8229600" cy="777875"/>
          </a:xfrm>
        </p:spPr>
        <p:txBody>
          <a:bodyPr/>
          <a:lstStyle/>
          <a:p>
            <a:r>
              <a:rPr lang="en-US" altLang="en-US"/>
              <a:t>Foundations of Babylon</a:t>
            </a:r>
          </a:p>
        </p:txBody>
      </p:sp>
      <p:graphicFrame>
        <p:nvGraphicFramePr>
          <p:cNvPr id="58435" name="Group 67">
            <a:extLst>
              <a:ext uri="{FF2B5EF4-FFF2-40B4-BE49-F238E27FC236}">
                <a16:creationId xmlns:a16="http://schemas.microsoft.com/office/drawing/2014/main" id="{650567FD-D3EA-907A-84BF-B1CA6C8849FF}"/>
              </a:ext>
            </a:extLst>
          </p:cNvPr>
          <p:cNvGraphicFramePr>
            <a:graphicFrameLocks noGrp="1"/>
          </p:cNvGraphicFramePr>
          <p:nvPr>
            <p:ph idx="1"/>
          </p:nvPr>
        </p:nvGraphicFramePr>
        <p:xfrm>
          <a:off x="1981200" y="1125538"/>
          <a:ext cx="8229600" cy="5242560"/>
        </p:xfrm>
        <a:graphic>
          <a:graphicData uri="http://schemas.openxmlformats.org/drawingml/2006/table">
            <a:tbl>
              <a:tblPr/>
              <a:tblGrid>
                <a:gridCol w="3251200">
                  <a:extLst>
                    <a:ext uri="{9D8B030D-6E8A-4147-A177-3AD203B41FA5}">
                      <a16:colId xmlns:a16="http://schemas.microsoft.com/office/drawing/2014/main" val="4264681520"/>
                    </a:ext>
                  </a:extLst>
                </a:gridCol>
                <a:gridCol w="4978400">
                  <a:extLst>
                    <a:ext uri="{9D8B030D-6E8A-4147-A177-3AD203B41FA5}">
                      <a16:colId xmlns:a16="http://schemas.microsoft.com/office/drawing/2014/main" val="1717819604"/>
                    </a:ext>
                  </a:extLst>
                </a:gridCol>
              </a:tblGrid>
              <a:tr h="935038">
                <a:tc>
                  <a:txBody>
                    <a:bodyPr/>
                    <a:lstStyle>
                      <a:lvl1pPr marL="342900" indent="-342900" algn="l">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lgn="l">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lgn="l">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lgn="l">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 Perverted family relationships</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825500" indent="-285750" algn="l">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233488" indent="-228600" algn="l">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41475" indent="-228600" algn="l">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lgn="l">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Ham’s act towards his father resulted in cursing his genealogy and laid the seeds for Nimrod’s perverted family structure.</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8160759"/>
                  </a:ext>
                </a:extLst>
              </a:tr>
              <a:tr h="881063">
                <a:tc>
                  <a:txBody>
                    <a:bodyPr/>
                    <a:lstStyle>
                      <a:lvl1pPr marL="342900" indent="-342900" algn="l">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lgn="l">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lgn="l">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lgn="l">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 Rejection of family blessing and authority structure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825500" indent="-285750" algn="l">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233488" indent="-228600" algn="l">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41475" indent="-228600" algn="l">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lgn="l">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Dominion ruled by territory rather than the affection of family ties. The forming of his own kingdom apart from God.</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1590394"/>
                  </a:ext>
                </a:extLst>
              </a:tr>
              <a:tr h="1133475">
                <a:tc>
                  <a:txBody>
                    <a:bodyPr/>
                    <a:lstStyle>
                      <a:lvl1pPr marL="342900" indent="-342900" algn="l">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lgn="l">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lgn="l">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lgn="l">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3. Insecurity, worthlessness and confused identity</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825500" indent="-285750" algn="l">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233488" indent="-228600" algn="l">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41475" indent="-228600" algn="l">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lgn="l">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The loss of the family blessing caused Nimrod to seek worship by becoming a mighty one. The name Babylon means confusion.</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5259119"/>
                  </a:ext>
                </a:extLst>
              </a:tr>
              <a:tr h="1638300">
                <a:tc>
                  <a:txBody>
                    <a:bodyPr/>
                    <a:lstStyle>
                      <a:lvl1pPr marL="342900" indent="-342900" algn="l">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lgn="l">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lgn="l">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lgn="l">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lgn="l">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4. Controlling</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825500" indent="-285750" algn="l">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233488" indent="-228600" algn="l">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41475" indent="-228600" algn="l">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lgn="l">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The attribute of tyranny is the spirit of the need to control others by force, since there is no connection via family ties to cause respect. The desire for empire is reflected in the list of territories attributed to his ownership.</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34243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85" name="Picture 33">
            <a:extLst>
              <a:ext uri="{FF2B5EF4-FFF2-40B4-BE49-F238E27FC236}">
                <a16:creationId xmlns:a16="http://schemas.microsoft.com/office/drawing/2014/main" id="{8483FE0F-F477-D483-B667-81E80862F98C}"/>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l="2551" r="6677"/>
          <a:stretch>
            <a:fillRect/>
          </a:stretch>
        </p:blipFill>
        <p:spPr bwMode="auto">
          <a:xfrm>
            <a:off x="1522412"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a:extLst>
              <a:ext uri="{FF2B5EF4-FFF2-40B4-BE49-F238E27FC236}">
                <a16:creationId xmlns:a16="http://schemas.microsoft.com/office/drawing/2014/main" id="{91B9C250-2408-3DAE-307E-BB24062F272E}"/>
              </a:ext>
            </a:extLst>
          </p:cNvPr>
          <p:cNvSpPr>
            <a:spLocks noGrp="1" noChangeArrowheads="1"/>
          </p:cNvSpPr>
          <p:nvPr>
            <p:ph type="title"/>
          </p:nvPr>
        </p:nvSpPr>
        <p:spPr>
          <a:xfrm>
            <a:off x="1992313" y="188913"/>
            <a:ext cx="8229600" cy="576262"/>
          </a:xfrm>
        </p:spPr>
        <p:txBody>
          <a:bodyPr/>
          <a:lstStyle/>
          <a:p>
            <a:r>
              <a:rPr lang="en-US" altLang="en-US" sz="2800">
                <a:effectLst/>
              </a:rPr>
              <a:t>The Curse of Babylon</a:t>
            </a:r>
          </a:p>
        </p:txBody>
      </p:sp>
      <p:sp>
        <p:nvSpPr>
          <p:cNvPr id="49181" name="Text Box 29">
            <a:extLst>
              <a:ext uri="{FF2B5EF4-FFF2-40B4-BE49-F238E27FC236}">
                <a16:creationId xmlns:a16="http://schemas.microsoft.com/office/drawing/2014/main" id="{9F9B16FD-AE34-1C13-7497-B24C77D125EA}"/>
              </a:ext>
            </a:extLst>
          </p:cNvPr>
          <p:cNvSpPr txBox="1">
            <a:spLocks noChangeArrowheads="1"/>
          </p:cNvSpPr>
          <p:nvPr/>
        </p:nvSpPr>
        <p:spPr bwMode="auto">
          <a:xfrm>
            <a:off x="2908300" y="981075"/>
            <a:ext cx="69587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Broken family relationships can turn into despotic ruling powers</a:t>
            </a:r>
          </a:p>
        </p:txBody>
      </p:sp>
      <p:pic>
        <p:nvPicPr>
          <p:cNvPr id="49184" name="Picture 32">
            <a:extLst>
              <a:ext uri="{FF2B5EF4-FFF2-40B4-BE49-F238E27FC236}">
                <a16:creationId xmlns:a16="http://schemas.microsoft.com/office/drawing/2014/main" id="{93EAADB1-61E2-6054-8B99-6BF68B85FB5B}"/>
              </a:ext>
            </a:extLst>
          </p:cNvPr>
          <p:cNvPicPr>
            <a:picLocks noChangeAspect="1" noChangeArrowheads="1"/>
          </p:cNvPicPr>
          <p:nvPr/>
        </p:nvPicPr>
        <p:blipFill>
          <a:blip r:embed="rId3">
            <a:lum bright="-22000"/>
            <a:extLst>
              <a:ext uri="{28A0092B-C50C-407E-A947-70E740481C1C}">
                <a14:useLocalDpi xmlns:a14="http://schemas.microsoft.com/office/drawing/2010/main" val="0"/>
              </a:ext>
            </a:extLst>
          </a:blip>
          <a:srcRect r="8252"/>
          <a:stretch>
            <a:fillRect/>
          </a:stretch>
        </p:blipFill>
        <p:spPr bwMode="auto">
          <a:xfrm>
            <a:off x="152400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3" name="Text Box 31">
            <a:extLst>
              <a:ext uri="{FF2B5EF4-FFF2-40B4-BE49-F238E27FC236}">
                <a16:creationId xmlns:a16="http://schemas.microsoft.com/office/drawing/2014/main" id="{87960F94-26F9-6A68-126A-4D5D9DA7995F}"/>
              </a:ext>
            </a:extLst>
          </p:cNvPr>
          <p:cNvSpPr txBox="1">
            <a:spLocks noChangeArrowheads="1"/>
          </p:cNvSpPr>
          <p:nvPr/>
        </p:nvSpPr>
        <p:spPr bwMode="auto">
          <a:xfrm>
            <a:off x="2063750" y="5059363"/>
            <a:ext cx="80645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Tit 2:3-5  the older women likewise, that they be reverent in behavior, not slanderers, not given to much wine, teachers of good things--  4  that they admonish the young women to love their husbands, to love their children,  5  to be discreet, chaste, homemakers, good, obedient to their own husbands, that the word of God may not be blasphemed.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84"/>
                                        </p:tgtEl>
                                        <p:attrNameLst>
                                          <p:attrName>style.visibility</p:attrName>
                                        </p:attrNameLst>
                                      </p:cBhvr>
                                      <p:to>
                                        <p:strVal val="visible"/>
                                      </p:to>
                                    </p:set>
                                    <p:animEffect transition="in" filter="fade">
                                      <p:cBhvr>
                                        <p:cTn id="7" dur="2000"/>
                                        <p:tgtEl>
                                          <p:spTgt spid="49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83"/>
                                        </p:tgtEl>
                                        <p:attrNameLst>
                                          <p:attrName>style.visibility</p:attrName>
                                        </p:attrNameLst>
                                      </p:cBhvr>
                                      <p:to>
                                        <p:strVal val="visible"/>
                                      </p:to>
                                    </p:set>
                                    <p:animEffect transition="in" filter="fade">
                                      <p:cBhvr>
                                        <p:cTn id="12" dur="2000"/>
                                        <p:tgtEl>
                                          <p:spTgt spid="49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0F5A411-7A39-4484-8073-66EF7939F550}"/>
              </a:ext>
            </a:extLst>
          </p:cNvPr>
          <p:cNvSpPr>
            <a:spLocks noGrp="1" noChangeArrowheads="1"/>
          </p:cNvSpPr>
          <p:nvPr>
            <p:ph type="title"/>
          </p:nvPr>
        </p:nvSpPr>
        <p:spPr/>
        <p:txBody>
          <a:bodyPr/>
          <a:lstStyle/>
          <a:p>
            <a:endParaRPr lang="en-US" altLang="en-US"/>
          </a:p>
        </p:txBody>
      </p:sp>
      <p:sp>
        <p:nvSpPr>
          <p:cNvPr id="81923" name="Rectangle 3">
            <a:extLst>
              <a:ext uri="{FF2B5EF4-FFF2-40B4-BE49-F238E27FC236}">
                <a16:creationId xmlns:a16="http://schemas.microsoft.com/office/drawing/2014/main" id="{66541070-0263-0660-DA0C-7C05CEBFB304}"/>
              </a:ext>
            </a:extLst>
          </p:cNvPr>
          <p:cNvSpPr>
            <a:spLocks noGrp="1" noChangeArrowheads="1"/>
          </p:cNvSpPr>
          <p:nvPr>
            <p:ph type="body" idx="1"/>
          </p:nvPr>
        </p:nvSpPr>
        <p:spPr/>
        <p:txBody>
          <a:bodyPr/>
          <a:lstStyle/>
          <a:p>
            <a:endParaRPr lang="en-US" altLang="en-US"/>
          </a:p>
        </p:txBody>
      </p:sp>
      <p:pic>
        <p:nvPicPr>
          <p:cNvPr id="81924" name="Picture 4">
            <a:extLst>
              <a:ext uri="{FF2B5EF4-FFF2-40B4-BE49-F238E27FC236}">
                <a16:creationId xmlns:a16="http://schemas.microsoft.com/office/drawing/2014/main" id="{2F8AE665-7256-DDCF-EB05-76511DCF5AE2}"/>
              </a:ext>
            </a:extLst>
          </p:cNvPr>
          <p:cNvPicPr>
            <a:picLocks noChangeAspect="1" noChangeArrowheads="1"/>
          </p:cNvPicPr>
          <p:nvPr/>
        </p:nvPicPr>
        <p:blipFill>
          <a:blip r:embed="rId2">
            <a:lum bright="-40000" contrast="-20000"/>
            <a:extLst>
              <a:ext uri="{28A0092B-C50C-407E-A947-70E740481C1C}">
                <a14:useLocalDpi xmlns:a14="http://schemas.microsoft.com/office/drawing/2010/main" val="0"/>
              </a:ext>
            </a:extLst>
          </a:blip>
          <a:srcRect r="274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5">
            <a:extLst>
              <a:ext uri="{FF2B5EF4-FFF2-40B4-BE49-F238E27FC236}">
                <a16:creationId xmlns:a16="http://schemas.microsoft.com/office/drawing/2014/main" id="{B4A7DD9F-5844-4F5F-F81D-ACC02F2BD1A6}"/>
              </a:ext>
            </a:extLst>
          </p:cNvPr>
          <p:cNvSpPr>
            <a:spLocks noChangeArrowheads="1"/>
          </p:cNvSpPr>
          <p:nvPr/>
        </p:nvSpPr>
        <p:spPr bwMode="auto">
          <a:xfrm>
            <a:off x="2574925" y="1550988"/>
            <a:ext cx="73548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a:t>Dan 4:20-22  The tree that you saw, which grew and became strong, whose height reached to the heavens and which could be seen by all the earth,  21  whose leaves were lovely and its fruit abundant, in which was food for all, under which the beasts of the field dwelt, and in whose branches the birds of the heaven had their home--  22  it is you, O king, who have grown and become strong; for your greatness has grown and reaches to the heavens, and your dominion to the end of the earth.</a:t>
            </a:r>
            <a:endParaRPr lang="en-US" altLang="en-US" sz="2400" dirty="0">
              <a:solidFill>
                <a:srgbClr val="008080"/>
              </a:solidFill>
              <a:latin typeface="Georgia" panose="02040502050405020303" pitchFamily="18" charset="0"/>
            </a:endParaRPr>
          </a:p>
        </p:txBody>
      </p:sp>
      <p:sp>
        <p:nvSpPr>
          <p:cNvPr id="81926" name="Text Box 6">
            <a:extLst>
              <a:ext uri="{FF2B5EF4-FFF2-40B4-BE49-F238E27FC236}">
                <a16:creationId xmlns:a16="http://schemas.microsoft.com/office/drawing/2014/main" id="{280B3BD8-EC3F-7A59-C59F-85A766AFC675}"/>
              </a:ext>
            </a:extLst>
          </p:cNvPr>
          <p:cNvSpPr txBox="1">
            <a:spLocks noChangeArrowheads="1"/>
          </p:cNvSpPr>
          <p:nvPr/>
        </p:nvSpPr>
        <p:spPr bwMode="auto">
          <a:xfrm>
            <a:off x="3181351" y="457201"/>
            <a:ext cx="61841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World Dominion Under Babylon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4DD1B36-866A-74E0-766D-947360B5B95B}"/>
              </a:ext>
            </a:extLst>
          </p:cNvPr>
          <p:cNvSpPr>
            <a:spLocks noGrp="1" noChangeArrowheads="1"/>
          </p:cNvSpPr>
          <p:nvPr>
            <p:ph type="title"/>
          </p:nvPr>
        </p:nvSpPr>
        <p:spPr/>
        <p:txBody>
          <a:bodyPr/>
          <a:lstStyle/>
          <a:p>
            <a:endParaRPr lang="en-US" altLang="en-US"/>
          </a:p>
        </p:txBody>
      </p:sp>
      <p:sp>
        <p:nvSpPr>
          <p:cNvPr id="82947" name="Rectangle 3">
            <a:extLst>
              <a:ext uri="{FF2B5EF4-FFF2-40B4-BE49-F238E27FC236}">
                <a16:creationId xmlns:a16="http://schemas.microsoft.com/office/drawing/2014/main" id="{60E6020D-C3EC-E47C-F2F0-4CEAECC61654}"/>
              </a:ext>
            </a:extLst>
          </p:cNvPr>
          <p:cNvSpPr>
            <a:spLocks noGrp="1" noChangeArrowheads="1"/>
          </p:cNvSpPr>
          <p:nvPr>
            <p:ph type="body" idx="1"/>
          </p:nvPr>
        </p:nvSpPr>
        <p:spPr/>
        <p:txBody>
          <a:bodyPr/>
          <a:lstStyle/>
          <a:p>
            <a:endParaRPr lang="en-US" altLang="en-US"/>
          </a:p>
        </p:txBody>
      </p:sp>
      <p:pic>
        <p:nvPicPr>
          <p:cNvPr id="82948" name="Picture 4">
            <a:extLst>
              <a:ext uri="{FF2B5EF4-FFF2-40B4-BE49-F238E27FC236}">
                <a16:creationId xmlns:a16="http://schemas.microsoft.com/office/drawing/2014/main" id="{61655DBA-642E-A113-B47E-4F6F678131CA}"/>
              </a:ext>
            </a:extLst>
          </p:cNvPr>
          <p:cNvPicPr>
            <a:picLocks noChangeAspect="1" noChangeArrowheads="1"/>
          </p:cNvPicPr>
          <p:nvPr/>
        </p:nvPicPr>
        <p:blipFill>
          <a:blip r:embed="rId2">
            <a:lum bright="-40000" contrast="-20000"/>
            <a:extLst>
              <a:ext uri="{28A0092B-C50C-407E-A947-70E740481C1C}">
                <a14:useLocalDpi xmlns:a14="http://schemas.microsoft.com/office/drawing/2010/main" val="0"/>
              </a:ext>
            </a:extLst>
          </a:blip>
          <a:srcRect r="274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6">
            <a:extLst>
              <a:ext uri="{FF2B5EF4-FFF2-40B4-BE49-F238E27FC236}">
                <a16:creationId xmlns:a16="http://schemas.microsoft.com/office/drawing/2014/main" id="{0027DE65-2D30-505B-AA07-54D8E98AB8DF}"/>
              </a:ext>
            </a:extLst>
          </p:cNvPr>
          <p:cNvSpPr txBox="1">
            <a:spLocks noChangeArrowheads="1"/>
          </p:cNvSpPr>
          <p:nvPr/>
        </p:nvSpPr>
        <p:spPr bwMode="auto">
          <a:xfrm>
            <a:off x="3181351" y="457201"/>
            <a:ext cx="61841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World Dominion Under Babylon</a:t>
            </a:r>
          </a:p>
        </p:txBody>
      </p:sp>
      <p:sp>
        <p:nvSpPr>
          <p:cNvPr id="82951" name="Rectangle 7">
            <a:extLst>
              <a:ext uri="{FF2B5EF4-FFF2-40B4-BE49-F238E27FC236}">
                <a16:creationId xmlns:a16="http://schemas.microsoft.com/office/drawing/2014/main" id="{264B1742-B715-DECC-832C-952AAE66389F}"/>
              </a:ext>
            </a:extLst>
          </p:cNvPr>
          <p:cNvSpPr>
            <a:spLocks noChangeArrowheads="1"/>
          </p:cNvSpPr>
          <p:nvPr/>
        </p:nvSpPr>
        <p:spPr bwMode="auto">
          <a:xfrm>
            <a:off x="2948247" y="2209890"/>
            <a:ext cx="64706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a:t>Dan 4:30  The king spoke, saying, "Is not this great Babylon, that I have built for a royal dwelling by my mighty power and for the honor of my majesty?"</a:t>
            </a:r>
            <a:endParaRPr lang="en-US" altLang="en-US" sz="2400" dirty="0">
              <a:solidFill>
                <a:srgbClr val="008080"/>
              </a:solidFill>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8" name="Picture 12">
            <a:extLst>
              <a:ext uri="{FF2B5EF4-FFF2-40B4-BE49-F238E27FC236}">
                <a16:creationId xmlns:a16="http://schemas.microsoft.com/office/drawing/2014/main" id="{291EA442-C65B-09D4-AFE9-A7010F0009B8}"/>
              </a:ext>
            </a:extLst>
          </p:cNvPr>
          <p:cNvPicPr>
            <a:picLocks noChangeAspect="1" noChangeArrowheads="1"/>
          </p:cNvPicPr>
          <p:nvPr/>
        </p:nvPicPr>
        <p:blipFill>
          <a:blip r:embed="rId2">
            <a:lum bright="-40000" contrast="-20000"/>
            <a:extLst>
              <a:ext uri="{28A0092B-C50C-407E-A947-70E740481C1C}">
                <a14:useLocalDpi xmlns:a14="http://schemas.microsoft.com/office/drawing/2010/main" val="0"/>
              </a:ext>
            </a:extLst>
          </a:blip>
          <a:srcRect r="274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a:extLst>
              <a:ext uri="{FF2B5EF4-FFF2-40B4-BE49-F238E27FC236}">
                <a16:creationId xmlns:a16="http://schemas.microsoft.com/office/drawing/2014/main" id="{C4DF947F-3367-0D6B-8D6A-FCA443125B33}"/>
              </a:ext>
            </a:extLst>
          </p:cNvPr>
          <p:cNvSpPr>
            <a:spLocks noGrp="1" noChangeArrowheads="1"/>
          </p:cNvSpPr>
          <p:nvPr>
            <p:ph type="title"/>
          </p:nvPr>
        </p:nvSpPr>
        <p:spPr>
          <a:xfrm>
            <a:off x="2495550" y="274638"/>
            <a:ext cx="7715250" cy="633412"/>
          </a:xfrm>
        </p:spPr>
        <p:txBody>
          <a:bodyPr/>
          <a:lstStyle/>
          <a:p>
            <a:r>
              <a:rPr lang="en-US" altLang="en-US" sz="3200"/>
              <a:t>A Litany of Family Tragedy</a:t>
            </a:r>
          </a:p>
        </p:txBody>
      </p:sp>
      <p:pic>
        <p:nvPicPr>
          <p:cNvPr id="60421" name="Picture 5">
            <a:extLst>
              <a:ext uri="{FF2B5EF4-FFF2-40B4-BE49-F238E27FC236}">
                <a16:creationId xmlns:a16="http://schemas.microsoft.com/office/drawing/2014/main" id="{7F4D0044-11BC-7489-3143-32621A87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654844"/>
            <a:ext cx="2138362" cy="5708650"/>
          </a:xfrm>
          <a:prstGeom prst="rect">
            <a:avLst/>
          </a:prstGeom>
          <a:noFill/>
          <a:extLst>
            <a:ext uri="{909E8E84-426E-40DD-AFC4-6F175D3DCCD1}">
              <a14:hiddenFill xmlns:a14="http://schemas.microsoft.com/office/drawing/2010/main">
                <a:solidFill>
                  <a:srgbClr val="FFFFFF"/>
                </a:solidFill>
              </a14:hiddenFill>
            </a:ext>
          </a:extLst>
        </p:spPr>
      </p:pic>
      <p:sp>
        <p:nvSpPr>
          <p:cNvPr id="60423" name="Text Box 7">
            <a:extLst>
              <a:ext uri="{FF2B5EF4-FFF2-40B4-BE49-F238E27FC236}">
                <a16:creationId xmlns:a16="http://schemas.microsoft.com/office/drawing/2014/main" id="{1CC2D84A-42E0-53EA-75FD-87948219137D}"/>
              </a:ext>
            </a:extLst>
          </p:cNvPr>
          <p:cNvSpPr txBox="1">
            <a:spLocks noChangeArrowheads="1"/>
          </p:cNvSpPr>
          <p:nvPr/>
        </p:nvSpPr>
        <p:spPr bwMode="auto">
          <a:xfrm>
            <a:off x="3968750" y="1360488"/>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BABYLON</a:t>
            </a:r>
          </a:p>
        </p:txBody>
      </p:sp>
      <p:sp>
        <p:nvSpPr>
          <p:cNvPr id="60424" name="Text Box 8">
            <a:extLst>
              <a:ext uri="{FF2B5EF4-FFF2-40B4-BE49-F238E27FC236}">
                <a16:creationId xmlns:a16="http://schemas.microsoft.com/office/drawing/2014/main" id="{7323AE97-D1BE-53AF-3086-BB279A45ABED}"/>
              </a:ext>
            </a:extLst>
          </p:cNvPr>
          <p:cNvSpPr txBox="1">
            <a:spLocks noChangeArrowheads="1"/>
          </p:cNvSpPr>
          <p:nvPr/>
        </p:nvSpPr>
        <p:spPr bwMode="auto">
          <a:xfrm>
            <a:off x="4008438" y="2420938"/>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MEDO-PERSIA</a:t>
            </a:r>
          </a:p>
        </p:txBody>
      </p:sp>
      <p:sp>
        <p:nvSpPr>
          <p:cNvPr id="60425" name="Text Box 9">
            <a:extLst>
              <a:ext uri="{FF2B5EF4-FFF2-40B4-BE49-F238E27FC236}">
                <a16:creationId xmlns:a16="http://schemas.microsoft.com/office/drawing/2014/main" id="{2EC8FA54-068F-D788-DE02-46EEE3F8ECC4}"/>
              </a:ext>
            </a:extLst>
          </p:cNvPr>
          <p:cNvSpPr txBox="1">
            <a:spLocks noChangeArrowheads="1"/>
          </p:cNvSpPr>
          <p:nvPr/>
        </p:nvSpPr>
        <p:spPr bwMode="auto">
          <a:xfrm>
            <a:off x="4079875" y="3716338"/>
            <a:ext cx="114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GREECE</a:t>
            </a:r>
          </a:p>
        </p:txBody>
      </p:sp>
      <p:sp>
        <p:nvSpPr>
          <p:cNvPr id="60426" name="Text Box 10">
            <a:extLst>
              <a:ext uri="{FF2B5EF4-FFF2-40B4-BE49-F238E27FC236}">
                <a16:creationId xmlns:a16="http://schemas.microsoft.com/office/drawing/2014/main" id="{206E4525-6906-55AF-18DB-E8870CC063B4}"/>
              </a:ext>
            </a:extLst>
          </p:cNvPr>
          <p:cNvSpPr txBox="1">
            <a:spLocks noChangeArrowheads="1"/>
          </p:cNvSpPr>
          <p:nvPr/>
        </p:nvSpPr>
        <p:spPr bwMode="auto">
          <a:xfrm>
            <a:off x="4079875" y="486886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ROME</a:t>
            </a:r>
          </a:p>
        </p:txBody>
      </p:sp>
      <p:sp>
        <p:nvSpPr>
          <p:cNvPr id="60427" name="Text Box 11">
            <a:extLst>
              <a:ext uri="{FF2B5EF4-FFF2-40B4-BE49-F238E27FC236}">
                <a16:creationId xmlns:a16="http://schemas.microsoft.com/office/drawing/2014/main" id="{A16035A9-107B-B021-33DD-569A78B30CE7}"/>
              </a:ext>
            </a:extLst>
          </p:cNvPr>
          <p:cNvSpPr txBox="1">
            <a:spLocks noChangeArrowheads="1"/>
          </p:cNvSpPr>
          <p:nvPr/>
        </p:nvSpPr>
        <p:spPr bwMode="auto">
          <a:xfrm>
            <a:off x="5880100" y="1125538"/>
            <a:ext cx="4103688" cy="476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a:t> </a:t>
            </a:r>
            <a:r>
              <a:rPr lang="en-US" altLang="en-US" sz="1600"/>
              <a:t>Nimrod – founder of Babylon married his mother. </a:t>
            </a:r>
          </a:p>
          <a:p>
            <a:endParaRPr lang="en-US" altLang="en-US" sz="1600"/>
          </a:p>
          <a:p>
            <a:pPr>
              <a:buFontTx/>
              <a:buChar char="•"/>
            </a:pPr>
            <a:r>
              <a:rPr lang="en-US" altLang="en-US" sz="1600"/>
              <a:t> Babylonian Sun Worship required prostitution – to consort with a stranger in the temple</a:t>
            </a:r>
          </a:p>
          <a:p>
            <a:endParaRPr lang="en-US" altLang="en-US" sz="1600"/>
          </a:p>
          <a:p>
            <a:pPr>
              <a:buFontTx/>
              <a:buChar char="•"/>
            </a:pPr>
            <a:r>
              <a:rPr lang="en-US" altLang="en-US" sz="1600"/>
              <a:t> Cyrus had to be hidden from his father who wanted to kill him</a:t>
            </a:r>
          </a:p>
          <a:p>
            <a:endParaRPr lang="en-US" altLang="en-US" sz="1600"/>
          </a:p>
          <a:p>
            <a:pPr>
              <a:buFontTx/>
              <a:buChar char="•"/>
            </a:pPr>
            <a:r>
              <a:rPr lang="en-US" altLang="en-US" sz="1600"/>
              <a:t> Philip of Macedon told his son at age 12 to get his own kingdom as there was not enough room for both of them.</a:t>
            </a:r>
          </a:p>
          <a:p>
            <a:endParaRPr lang="en-US" altLang="en-US" sz="1600"/>
          </a:p>
          <a:p>
            <a:pPr>
              <a:buFontTx/>
              <a:buChar char="•"/>
            </a:pPr>
            <a:r>
              <a:rPr lang="en-US" altLang="en-US" sz="1600"/>
              <a:t> Alexander slept with both male and female. After his death his wife Roxana and child and brother were all murdered. Alexander’s mother also was murdered after doing some killing of her 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slide(fromLeft)">
                                      <p:cBhvr>
                                        <p:cTn id="7"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3" name="Picture 9">
            <a:extLst>
              <a:ext uri="{FF2B5EF4-FFF2-40B4-BE49-F238E27FC236}">
                <a16:creationId xmlns:a16="http://schemas.microsoft.com/office/drawing/2014/main" id="{60BA11CB-EF0D-D94A-5F73-D9B691EA1644}"/>
              </a:ext>
            </a:extLst>
          </p:cNvPr>
          <p:cNvPicPr>
            <a:picLocks noChangeAspect="1" noChangeArrowheads="1"/>
          </p:cNvPicPr>
          <p:nvPr/>
        </p:nvPicPr>
        <p:blipFill>
          <a:blip r:embed="rId2">
            <a:lum bright="-40000" contrast="-20000"/>
            <a:extLst>
              <a:ext uri="{28A0092B-C50C-407E-A947-70E740481C1C}">
                <a14:useLocalDpi xmlns:a14="http://schemas.microsoft.com/office/drawing/2010/main" val="0"/>
              </a:ext>
            </a:extLst>
          </a:blip>
          <a:srcRect r="2740"/>
          <a:stretch>
            <a:fillRect/>
          </a:stretch>
        </p:blipFill>
        <p:spPr bwMode="auto">
          <a:xfrm>
            <a:off x="1" y="0"/>
            <a:ext cx="12120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a:extLst>
              <a:ext uri="{FF2B5EF4-FFF2-40B4-BE49-F238E27FC236}">
                <a16:creationId xmlns:a16="http://schemas.microsoft.com/office/drawing/2014/main" id="{3E6F30BD-F066-9A61-EEB0-8AAD79BA5CE0}"/>
              </a:ext>
            </a:extLst>
          </p:cNvPr>
          <p:cNvSpPr>
            <a:spLocks noGrp="1" noChangeArrowheads="1"/>
          </p:cNvSpPr>
          <p:nvPr>
            <p:ph type="title"/>
          </p:nvPr>
        </p:nvSpPr>
        <p:spPr>
          <a:xfrm>
            <a:off x="2495550" y="274638"/>
            <a:ext cx="7715250" cy="633412"/>
          </a:xfrm>
        </p:spPr>
        <p:txBody>
          <a:bodyPr/>
          <a:lstStyle/>
          <a:p>
            <a:r>
              <a:rPr lang="en-US" altLang="en-US" sz="3200"/>
              <a:t>A Litany of Family Tragedy</a:t>
            </a:r>
          </a:p>
        </p:txBody>
      </p:sp>
      <p:pic>
        <p:nvPicPr>
          <p:cNvPr id="62467" name="Picture 3">
            <a:extLst>
              <a:ext uri="{FF2B5EF4-FFF2-40B4-BE49-F238E27FC236}">
                <a16:creationId xmlns:a16="http://schemas.microsoft.com/office/drawing/2014/main" id="{FC58C682-1BEF-CFAB-2D5D-131E0402D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 y="679868"/>
            <a:ext cx="2138363" cy="5708650"/>
          </a:xfrm>
          <a:prstGeom prst="rect">
            <a:avLst/>
          </a:prstGeom>
          <a:noFill/>
          <a:extLst>
            <a:ext uri="{909E8E84-426E-40DD-AFC4-6F175D3DCCD1}">
              <a14:hiddenFill xmlns:a14="http://schemas.microsoft.com/office/drawing/2010/main">
                <a:solidFill>
                  <a:srgbClr val="FFFFFF"/>
                </a:solidFill>
              </a14:hiddenFill>
            </a:ext>
          </a:extLst>
        </p:spPr>
      </p:pic>
      <p:sp>
        <p:nvSpPr>
          <p:cNvPr id="62472" name="Text Box 8">
            <a:extLst>
              <a:ext uri="{FF2B5EF4-FFF2-40B4-BE49-F238E27FC236}">
                <a16:creationId xmlns:a16="http://schemas.microsoft.com/office/drawing/2014/main" id="{FAA975E4-0009-00C9-2DB6-2EE63CC22DF7}"/>
              </a:ext>
            </a:extLst>
          </p:cNvPr>
          <p:cNvSpPr txBox="1">
            <a:spLocks noChangeArrowheads="1"/>
          </p:cNvSpPr>
          <p:nvPr/>
        </p:nvSpPr>
        <p:spPr bwMode="auto">
          <a:xfrm>
            <a:off x="4151314" y="1125539"/>
            <a:ext cx="615632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King of the North Antiochus Theos after having been defeated by Ptolemy </a:t>
            </a:r>
            <a:r>
              <a:rPr lang="en-US" altLang="en-US" sz="1400" dirty="0" err="1"/>
              <a:t>Philadephus</a:t>
            </a:r>
            <a:r>
              <a:rPr lang="en-US" altLang="en-US" sz="1400" dirty="0"/>
              <a:t> made peace by putting away his family and promising to marry Philadelphus’ daughter Berenice. After Philadelphus died Antiochus Theos put away his new wife and recalled his former wife – Laodice. Laodice having learned well from her husband, Murdered him to make sure she would not be put away and that her son would rule the kingdom. She also murdered Berenice and her son for good measure.</a:t>
            </a:r>
          </a:p>
          <a:p>
            <a:endParaRPr lang="en-US" altLang="en-US" sz="1400" dirty="0"/>
          </a:p>
          <a:p>
            <a:r>
              <a:rPr lang="en-US" altLang="en-US" sz="1400" dirty="0"/>
              <a:t>Rome was founded by Romulus – who murdered his brother, smashing his skull with a rock. When setting up Rome he invited all the robbers and thieves and any who would come to be part of his town. Plenty of men came but no woman. To build an empire you need women, so he invited the </a:t>
            </a:r>
            <a:r>
              <a:rPr lang="en-US" altLang="en-US" sz="1400" dirty="0" err="1"/>
              <a:t>neighouring</a:t>
            </a:r>
            <a:r>
              <a:rPr lang="en-US" altLang="en-US" sz="1400" dirty="0"/>
              <a:t> tribes to a feast and then surprised them by carrying of 30 of the young maidens. What fine families would have been created from that episode.</a:t>
            </a:r>
          </a:p>
          <a:p>
            <a:endParaRPr lang="en-US" altLang="en-US" sz="1400" dirty="0"/>
          </a:p>
          <a:p>
            <a:r>
              <a:rPr lang="en-US" altLang="en-US" sz="1400" dirty="0"/>
              <a:t>As you read the annals of Rome Leaders. You read of murder, intrigue and butchery within families.</a:t>
            </a:r>
          </a:p>
          <a:p>
            <a:endParaRPr lang="en-US" altLang="en-US" sz="1400" dirty="0"/>
          </a:p>
          <a:p>
            <a:r>
              <a:rPr lang="en-US" altLang="en-US" sz="1400" dirty="0"/>
              <a:t>The so called Christian Constantine drowned his wife in a hot bath and murdered his son’s to keep them from threatening his throne. </a:t>
            </a:r>
          </a:p>
          <a:p>
            <a:r>
              <a:rPr lang="en-US" altLang="en-US" sz="1400" dirty="0"/>
              <a:t>The medieval church did little to represent families – having their priest celibate and presenting the model relationship as Madonna and child rather than husband and wife.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slide(fromLeft)">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a:extLst>
              <a:ext uri="{FF2B5EF4-FFF2-40B4-BE49-F238E27FC236}">
                <a16:creationId xmlns:a16="http://schemas.microsoft.com/office/drawing/2014/main" id="{1C871112-76B1-B239-722C-23A87F99D2DE}"/>
              </a:ext>
            </a:extLst>
          </p:cNvPr>
          <p:cNvPicPr>
            <a:picLocks noChangeAspect="1" noChangeArrowheads="1"/>
          </p:cNvPicPr>
          <p:nvPr/>
        </p:nvPicPr>
        <p:blipFill>
          <a:blip r:embed="rId2">
            <a:lum bright="-40000" contrast="-20000"/>
            <a:extLst>
              <a:ext uri="{28A0092B-C50C-407E-A947-70E740481C1C}">
                <a14:useLocalDpi xmlns:a14="http://schemas.microsoft.com/office/drawing/2010/main" val="0"/>
              </a:ext>
            </a:extLst>
          </a:blip>
          <a:srcRect r="274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a:extLst>
              <a:ext uri="{FF2B5EF4-FFF2-40B4-BE49-F238E27FC236}">
                <a16:creationId xmlns:a16="http://schemas.microsoft.com/office/drawing/2014/main" id="{D602861B-2AD2-14F5-2027-E0B1EB4D09A8}"/>
              </a:ext>
            </a:extLst>
          </p:cNvPr>
          <p:cNvSpPr>
            <a:spLocks noGrp="1" noChangeArrowheads="1"/>
          </p:cNvSpPr>
          <p:nvPr>
            <p:ph type="title"/>
          </p:nvPr>
        </p:nvSpPr>
        <p:spPr/>
        <p:txBody>
          <a:bodyPr/>
          <a:lstStyle/>
          <a:p>
            <a:r>
              <a:rPr lang="en-US" altLang="en-US">
                <a:solidFill>
                  <a:schemeClr val="tx1"/>
                </a:solidFill>
              </a:rPr>
              <a:t>Worthlessness Rises</a:t>
            </a:r>
          </a:p>
        </p:txBody>
      </p:sp>
      <p:sp>
        <p:nvSpPr>
          <p:cNvPr id="52227" name="Rectangle 3">
            <a:extLst>
              <a:ext uri="{FF2B5EF4-FFF2-40B4-BE49-F238E27FC236}">
                <a16:creationId xmlns:a16="http://schemas.microsoft.com/office/drawing/2014/main" id="{955A48FB-5FF6-C2E8-EF8E-D0CD3AA18B07}"/>
              </a:ext>
            </a:extLst>
          </p:cNvPr>
          <p:cNvSpPr>
            <a:spLocks noGrp="1" noChangeArrowheads="1"/>
          </p:cNvSpPr>
          <p:nvPr>
            <p:ph type="body" idx="1"/>
          </p:nvPr>
        </p:nvSpPr>
        <p:spPr>
          <a:xfrm>
            <a:off x="1992313" y="1916114"/>
            <a:ext cx="8229600" cy="2116137"/>
          </a:xfrm>
        </p:spPr>
        <p:txBody>
          <a:bodyPr>
            <a:normAutofit fontScale="85000" lnSpcReduction="10000"/>
          </a:bodyPr>
          <a:lstStyle/>
          <a:p>
            <a:pPr marL="0" indent="0" algn="ctr">
              <a:buNone/>
            </a:pPr>
            <a:r>
              <a:rPr lang="en-US" altLang="en-US" sz="2800"/>
              <a:t>Dan 4:17  'This decision is by the decree of the watchers, And the sentence by the word of the holy ones, In order that the living may know That the Most High rules in the kingdom of men, Gives it to whomever He will, And sets over it the lowest of men.'</a:t>
            </a:r>
          </a:p>
          <a:p>
            <a:pPr marL="0" indent="0">
              <a:buNone/>
            </a:pPr>
            <a:endParaRPr lang="en-US"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322655"/>
            <a:ext cx="10566399" cy="633765"/>
          </a:xfrm>
        </p:spPr>
        <p:txBody>
          <a:bodyPr>
            <a:normAutofit/>
          </a:bodyPr>
          <a:lstStyle/>
          <a:p>
            <a:pPr defTabSz="1036638"/>
            <a:r>
              <a:rPr lang="en-US" altLang="en-US" sz="3200" dirty="0"/>
              <a:t>The Blessing</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1836054" y="1761929"/>
            <a:ext cx="851988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And it came to pass in those days, that Jesus came from Nazareth of Galilee, and was baptized of John in Jordan. And straightway coming up out of the water, he saw the heavens opened, and the Spirit like a dove descending upon him: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And there came a voice from heaven, saying, Thou art my beloved Son, in whom I am well pleased</a:t>
            </a:r>
            <a:r>
              <a:rPr lang="en-GB" altLang="en-US" sz="2800" dirty="0">
                <a:effectLst>
                  <a:outerShdw blurRad="38100" dist="38100" dir="2700000" algn="tl">
                    <a:srgbClr val="000000"/>
                  </a:outerShdw>
                </a:effectLst>
                <a:latin typeface="Palatino Linotype" panose="02040502050505030304" pitchFamily="18" charset="0"/>
              </a:rPr>
              <a:t>. Mark 1:9-11</a:t>
            </a:r>
          </a:p>
        </p:txBody>
      </p:sp>
    </p:spTree>
    <p:extLst>
      <p:ext uri="{BB962C8B-B14F-4D97-AF65-F5344CB8AC3E}">
        <p14:creationId xmlns:p14="http://schemas.microsoft.com/office/powerpoint/2010/main" val="379173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FD5E-AC71-95F6-F684-6735327DF1A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0C870EC-3206-CB2C-BB75-6FE4C5725800}"/>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Tempted of Satan; Wild Beasts</a:t>
            </a:r>
          </a:p>
        </p:txBody>
      </p:sp>
      <p:sp>
        <p:nvSpPr>
          <p:cNvPr id="11267" name="Text Box 3">
            <a:extLst>
              <a:ext uri="{FF2B5EF4-FFF2-40B4-BE49-F238E27FC236}">
                <a16:creationId xmlns:a16="http://schemas.microsoft.com/office/drawing/2014/main" id="{BDB90D18-9B15-CEE0-4195-E3E491EF3C0F}"/>
              </a:ext>
            </a:extLst>
          </p:cNvPr>
          <p:cNvSpPr txBox="1">
            <a:spLocks noChangeArrowheads="1"/>
          </p:cNvSpPr>
          <p:nvPr/>
        </p:nvSpPr>
        <p:spPr bwMode="auto">
          <a:xfrm>
            <a:off x="2011089" y="1271615"/>
            <a:ext cx="834923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t>Immediately the Spirit drove Him into the wilderness. </a:t>
            </a:r>
            <a:r>
              <a:rPr lang="en-GB" sz="2400" dirty="0">
                <a:solidFill>
                  <a:srgbClr val="92D050"/>
                </a:solidFill>
              </a:rPr>
              <a:t>And He was there in the wilderness forty days, tempted by Satan, and was with the wild beasts;</a:t>
            </a:r>
            <a:r>
              <a:rPr lang="en-GB" sz="2400" dirty="0"/>
              <a:t> [G2342] and the angels ministered to Him. </a:t>
            </a:r>
            <a:r>
              <a:rPr lang="en-AU" sz="2400" dirty="0"/>
              <a:t>Mark 1:12-13</a:t>
            </a:r>
          </a:p>
          <a:p>
            <a:pPr algn="just"/>
            <a:endParaRPr lang="en-AU" sz="2400" dirty="0"/>
          </a:p>
          <a:p>
            <a:pPr algn="just"/>
            <a:r>
              <a:rPr lang="en-AU" sz="2400" dirty="0"/>
              <a:t>Wild Political Beasts grow out of worthlessness, lack of blessing. Fermented Wine, the blood of Satan.</a:t>
            </a:r>
          </a:p>
        </p:txBody>
      </p:sp>
    </p:spTree>
    <p:extLst>
      <p:ext uri="{BB962C8B-B14F-4D97-AF65-F5344CB8AC3E}">
        <p14:creationId xmlns:p14="http://schemas.microsoft.com/office/powerpoint/2010/main" val="169846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BF940-0227-68BE-4B35-2A08C08366F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8B8E0C6-8B59-CD88-AA4E-05F88F6F69DE}"/>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Wild Beasts</a:t>
            </a:r>
          </a:p>
        </p:txBody>
      </p:sp>
      <p:sp>
        <p:nvSpPr>
          <p:cNvPr id="11267" name="Text Box 3">
            <a:extLst>
              <a:ext uri="{FF2B5EF4-FFF2-40B4-BE49-F238E27FC236}">
                <a16:creationId xmlns:a16="http://schemas.microsoft.com/office/drawing/2014/main" id="{F8AD5762-DD64-5944-6508-F845738A0383}"/>
              </a:ext>
            </a:extLst>
          </p:cNvPr>
          <p:cNvSpPr txBox="1">
            <a:spLocks noChangeArrowheads="1"/>
          </p:cNvSpPr>
          <p:nvPr/>
        </p:nvSpPr>
        <p:spPr bwMode="auto">
          <a:xfrm>
            <a:off x="2011089" y="1271615"/>
            <a:ext cx="834923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t>Immediately the Spirit drove Him into the wilderness. </a:t>
            </a:r>
            <a:r>
              <a:rPr lang="en-GB" sz="2400" dirty="0">
                <a:solidFill>
                  <a:srgbClr val="92D050"/>
                </a:solidFill>
              </a:rPr>
              <a:t>And He was there in the wilderness forty days, tempted by Satan, and was with the wild beasts;</a:t>
            </a:r>
            <a:r>
              <a:rPr lang="en-GB" sz="2400" dirty="0"/>
              <a:t> [G2342] and the angels ministered to Him. </a:t>
            </a:r>
            <a:r>
              <a:rPr lang="en-AU" sz="2400" dirty="0"/>
              <a:t>Mark 1:12-13</a:t>
            </a:r>
          </a:p>
          <a:p>
            <a:pPr algn="just"/>
            <a:endParaRPr lang="en-AU" sz="2400" dirty="0"/>
          </a:p>
          <a:p>
            <a:pPr algn="just"/>
            <a:r>
              <a:rPr lang="en-AU" sz="2400" dirty="0"/>
              <a:t>Wild Political Beasts grow out of worthlessness, lack of blessing. Fermented Wine, the blood of Satan.</a:t>
            </a:r>
          </a:p>
        </p:txBody>
      </p:sp>
    </p:spTree>
    <p:extLst>
      <p:ext uri="{BB962C8B-B14F-4D97-AF65-F5344CB8AC3E}">
        <p14:creationId xmlns:p14="http://schemas.microsoft.com/office/powerpoint/2010/main" val="375173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396D-C7C5-5EDE-34AD-701AAAC141A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DAFB135-182B-EE40-6BBA-8F2E2891B37B}"/>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Wild Beasts</a:t>
            </a:r>
          </a:p>
        </p:txBody>
      </p:sp>
      <p:sp>
        <p:nvSpPr>
          <p:cNvPr id="11267" name="Text Box 3">
            <a:extLst>
              <a:ext uri="{FF2B5EF4-FFF2-40B4-BE49-F238E27FC236}">
                <a16:creationId xmlns:a16="http://schemas.microsoft.com/office/drawing/2014/main" id="{9209CC6F-0BE5-00BF-87AF-76D5D479AE6F}"/>
              </a:ext>
            </a:extLst>
          </p:cNvPr>
          <p:cNvSpPr txBox="1">
            <a:spLocks noChangeArrowheads="1"/>
          </p:cNvSpPr>
          <p:nvPr/>
        </p:nvSpPr>
        <p:spPr bwMode="auto">
          <a:xfrm>
            <a:off x="534838" y="1271615"/>
            <a:ext cx="1114532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t>Immediately the Spirit drove Him into the wilderness. </a:t>
            </a:r>
            <a:r>
              <a:rPr lang="en-GB" sz="2400" dirty="0">
                <a:solidFill>
                  <a:srgbClr val="92D050"/>
                </a:solidFill>
              </a:rPr>
              <a:t>And He was there in the wilderness forty days, tempted by Satan, and was with the wild beasts;</a:t>
            </a:r>
            <a:r>
              <a:rPr lang="en-GB" sz="2400" dirty="0"/>
              <a:t> [G2342] and the angels ministered to Him. </a:t>
            </a:r>
            <a:r>
              <a:rPr lang="en-AU" sz="2400" dirty="0"/>
              <a:t>Mark 1:12-13</a:t>
            </a:r>
          </a:p>
          <a:p>
            <a:pPr algn="just"/>
            <a:endParaRPr lang="en-AU" sz="2400" dirty="0"/>
          </a:p>
          <a:p>
            <a:pPr algn="just"/>
            <a:r>
              <a:rPr lang="en-GB" sz="2400" dirty="0"/>
              <a:t>Rev 13:1  Then I stood on the sand of the sea. </a:t>
            </a:r>
            <a:r>
              <a:rPr lang="en-GB" sz="2400" dirty="0">
                <a:solidFill>
                  <a:srgbClr val="92D050"/>
                </a:solidFill>
              </a:rPr>
              <a:t>And I saw a beast </a:t>
            </a:r>
            <a:r>
              <a:rPr lang="en-GB" sz="2400" dirty="0"/>
              <a:t>[G2342] rising up out of the sea, having seven heads and ten horns, and on his horns ten crowns, and on his heads a blasphemous name. </a:t>
            </a:r>
          </a:p>
          <a:p>
            <a:pPr algn="just"/>
            <a:endParaRPr lang="en-GB" sz="2400" dirty="0"/>
          </a:p>
          <a:p>
            <a:pPr algn="just"/>
            <a:r>
              <a:rPr lang="en-GB" sz="2400" dirty="0"/>
              <a:t>Rev 13:11  Then I saw another beast [G2342] coming up out of the earth, and he had two horns like a lamb and spoke like a dragon. </a:t>
            </a:r>
            <a:endParaRPr lang="en-AU" sz="2400" dirty="0"/>
          </a:p>
        </p:txBody>
      </p:sp>
    </p:spTree>
    <p:extLst>
      <p:ext uri="{BB962C8B-B14F-4D97-AF65-F5344CB8AC3E}">
        <p14:creationId xmlns:p14="http://schemas.microsoft.com/office/powerpoint/2010/main" val="3432348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DE41C-DC4E-8E00-5222-66472CBB604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4CA8D8B-5CBA-4559-35DD-A423B53F7176}"/>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Overcoming the beast and its Image</a:t>
            </a:r>
          </a:p>
        </p:txBody>
      </p:sp>
      <p:sp>
        <p:nvSpPr>
          <p:cNvPr id="11267" name="Text Box 3">
            <a:extLst>
              <a:ext uri="{FF2B5EF4-FFF2-40B4-BE49-F238E27FC236}">
                <a16:creationId xmlns:a16="http://schemas.microsoft.com/office/drawing/2014/main" id="{11BE37A1-EE6B-F325-DF6F-94B7F6F23D96}"/>
              </a:ext>
            </a:extLst>
          </p:cNvPr>
          <p:cNvSpPr txBox="1">
            <a:spLocks noChangeArrowheads="1"/>
          </p:cNvSpPr>
          <p:nvPr/>
        </p:nvSpPr>
        <p:spPr bwMode="auto">
          <a:xfrm>
            <a:off x="1204823" y="1297495"/>
            <a:ext cx="97823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AU" sz="2400" dirty="0"/>
              <a:t>Live by Every Word of God. You are my beloved Son. </a:t>
            </a:r>
          </a:p>
          <a:p>
            <a:pPr marL="457200" indent="-457200" algn="just">
              <a:buAutoNum type="arabicPeriod"/>
            </a:pPr>
            <a:r>
              <a:rPr lang="en-AU" sz="2400" dirty="0"/>
              <a:t>Win the Identity War – If you are a son</a:t>
            </a:r>
            <a:r>
              <a:rPr lang="en-AU" sz="2400"/>
              <a:t>/daughter of God.</a:t>
            </a:r>
            <a:endParaRPr lang="en-AU" sz="2400" dirty="0"/>
          </a:p>
          <a:p>
            <a:pPr marL="457200" indent="-457200" algn="just">
              <a:buAutoNum type="arabicPeriod"/>
            </a:pPr>
            <a:r>
              <a:rPr lang="en-AU" sz="2400" dirty="0"/>
              <a:t>Victory of appetite. Daniel 1 test/Not live by bread alone. </a:t>
            </a:r>
          </a:p>
          <a:p>
            <a:pPr marL="457200" indent="-457200" algn="just">
              <a:buAutoNum type="arabicPeriod"/>
            </a:pPr>
            <a:r>
              <a:rPr lang="en-AU" sz="2400" dirty="0"/>
              <a:t>Victory over presumption – throw yourself down.</a:t>
            </a:r>
          </a:p>
          <a:p>
            <a:pPr marL="457200" indent="-457200" algn="just">
              <a:buAutoNum type="arabicPeriod"/>
            </a:pPr>
            <a:r>
              <a:rPr lang="en-AU" sz="2400" dirty="0"/>
              <a:t>Worship the Only True God and His Son. </a:t>
            </a:r>
          </a:p>
        </p:txBody>
      </p:sp>
    </p:spTree>
    <p:extLst>
      <p:ext uri="{BB962C8B-B14F-4D97-AF65-F5344CB8AC3E}">
        <p14:creationId xmlns:p14="http://schemas.microsoft.com/office/powerpoint/2010/main" val="1423045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824890" y="434740"/>
            <a:ext cx="10803470" cy="628459"/>
          </a:xfrm>
        </p:spPr>
        <p:txBody>
          <a:bodyPr>
            <a:normAutofit/>
          </a:bodyPr>
          <a:lstStyle/>
          <a:p>
            <a:pPr defTabSz="1036638"/>
            <a:r>
              <a:rPr lang="en-US" altLang="en-US" sz="3200" dirty="0"/>
              <a:t>Outside the Channel Of Blessing</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448734" y="1527656"/>
            <a:ext cx="11294531"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It is crucial to remember that in God’s kingdom a person’s identity and value are bound up in their relationship to the Creator God, our heavenly Father.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When Lucifer stepped out of that relationship, he mentally and emotionally suicided and opened an unexpected floodgate of dark emotions.</a:t>
            </a:r>
            <a:r>
              <a:rPr lang="en-GB" altLang="en-US" sz="2200" dirty="0">
                <a:effectLst>
                  <a:outerShdw blurRad="38100" dist="38100" dir="2700000" algn="tl">
                    <a:srgbClr val="000000"/>
                  </a:outerShdw>
                </a:effectLst>
                <a:latin typeface="Palatino Linotype" panose="02040502050505030304" pitchFamily="18" charset="0"/>
              </a:rPr>
              <a:t> Prior to Lucifer’s rebellion, if you had asked him – “Who are you?” he would have said with calm assurance and confidence, “I am a son of God, and He loves me.” Once Lucifer rejected his Father, if you had asked him the same question, “Who are you Lucifer?” what could he say? He no longer had an identity, he had destroyed it.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Whatever identity he would seek to create for himself from that point forward, would never, never fill that emptiness and sense of loss he experienced from breaking his close relationship with his heavenly Father. </a:t>
            </a:r>
            <a:r>
              <a:rPr lang="en-GB" altLang="en-US" sz="2200" dirty="0">
                <a:effectLst>
                  <a:outerShdw blurRad="38100" dist="38100" dir="2700000" algn="tl">
                    <a:srgbClr val="000000"/>
                  </a:outerShdw>
                </a:effectLst>
                <a:latin typeface="Palatino Linotype" panose="02040502050505030304" pitchFamily="18" charset="0"/>
              </a:rPr>
              <a:t>– Identity Wars page 28.</a:t>
            </a:r>
            <a:endParaRPr lang="en-AU"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1202259" y="483368"/>
            <a:ext cx="9291570" cy="628459"/>
          </a:xfrm>
        </p:spPr>
        <p:txBody>
          <a:bodyPr>
            <a:normAutofit fontScale="90000"/>
          </a:bodyPr>
          <a:lstStyle/>
          <a:p>
            <a:pPr defTabSz="1036638"/>
            <a:r>
              <a:rPr lang="en-US" altLang="en-US" sz="3200" dirty="0"/>
              <a:t>Christ Has Reconnected US Through the Blessing</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881813" y="1166755"/>
            <a:ext cx="1042836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the word that was spoken to Jesus at the Jordan, “This is My beloved Son, in whom I am well pleased,”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embraces humanity. God spoke to Jesus as our representative. With all our sins and weaknesses, we are not cast aside as worthless.</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hath made us accepted in the Beloved.” </a:t>
            </a:r>
            <a:r>
              <a:rPr lang="en-GB" altLang="en-US" sz="2400" dirty="0">
                <a:effectLst>
                  <a:outerShdw blurRad="38100" dist="38100" dir="2700000" algn="tl">
                    <a:srgbClr val="000000"/>
                  </a:outerShdw>
                </a:effectLst>
                <a:latin typeface="Palatino Linotype" panose="02040502050505030304" pitchFamily="18" charset="0"/>
              </a:rPr>
              <a:t>Ephesians 1:6. The glory that rested upon Christ is a pledge of the love of God for us. It tells us of the power of prayer,—how the human voice may reach the ear of God, and our petitions find acceptance in the courts of heaven.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By sin, earth was cut off from heaven, and alienated from its communion; but Jesus has connected it again with the sphere of glory. His love has encircled man, and reached the highest heaven. </a:t>
            </a:r>
            <a:r>
              <a:rPr lang="en-GB" altLang="en-US" sz="2400" dirty="0">
                <a:effectLst>
                  <a:outerShdw blurRad="38100" dist="38100" dir="2700000" algn="tl">
                    <a:srgbClr val="000000"/>
                  </a:outerShdw>
                </a:effectLst>
                <a:latin typeface="Palatino Linotype" panose="02040502050505030304" pitchFamily="18" charset="0"/>
              </a:rPr>
              <a:t>The light which fell from the open portals upon the head of our Saviour will fall upon us as we pray for help to resist temptation.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voice which spoke to Jesus says to every believing soul, This is My beloved child, in whom I am well pleased. </a:t>
            </a:r>
            <a:r>
              <a:rPr lang="en-GB" altLang="en-US" sz="2400" dirty="0">
                <a:effectLst>
                  <a:outerShdw blurRad="38100" dist="38100" dir="2700000" algn="tl">
                    <a:srgbClr val="000000"/>
                  </a:outerShdw>
                </a:effectLst>
                <a:latin typeface="Palatino Linotype" panose="02040502050505030304" pitchFamily="18" charset="0"/>
              </a:rPr>
              <a:t>DA 113.1</a:t>
            </a:r>
          </a:p>
        </p:txBody>
      </p:sp>
    </p:spTree>
    <p:extLst>
      <p:ext uri="{BB962C8B-B14F-4D97-AF65-F5344CB8AC3E}">
        <p14:creationId xmlns:p14="http://schemas.microsoft.com/office/powerpoint/2010/main" val="216934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Blood/Wine of Jesus</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022040" y="1351508"/>
            <a:ext cx="1014791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Then He took the cup, and gave thanks, and gave it to them, saying, "Drink from it, all of you.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For this is My blood of the new covenant, which is shed for many for the remission of sins</a:t>
            </a:r>
            <a:r>
              <a:rPr lang="en-GB" altLang="en-US" sz="2400" dirty="0">
                <a:effectLst>
                  <a:outerShdw blurRad="38100" dist="38100" dir="2700000" algn="tl">
                    <a:srgbClr val="000000"/>
                  </a:outerShdw>
                </a:effectLst>
                <a:latin typeface="Palatino Linotype" panose="02040502050505030304" pitchFamily="18" charset="0"/>
              </a:rPr>
              <a:t>. Matthew 26:27-28</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and from Jesus Christ, the faithful witness, the firstborn from the dead, and the ruler over the kings of the earth.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To Him who loved us and washed us from our sins in His own blood</a:t>
            </a:r>
            <a:r>
              <a:rPr lang="en-GB" altLang="en-US" sz="2400" dirty="0">
                <a:effectLst>
                  <a:outerShdw blurRad="38100" dist="38100" dir="2700000" algn="tl">
                    <a:srgbClr val="000000"/>
                  </a:outerShdw>
                </a:effectLst>
                <a:latin typeface="Palatino Linotype" panose="02040502050505030304" pitchFamily="18" charset="0"/>
              </a:rPr>
              <a:t>, Rev 1:5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Binding his donkey to the vine, And his donkey's colt to the choice vine, He washed his garments in wine,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And his clothes in the blood of grapes</a:t>
            </a:r>
            <a:r>
              <a:rPr lang="en-GB" altLang="en-US" sz="2400" dirty="0">
                <a:effectLst>
                  <a:outerShdw blurRad="38100" dist="38100" dir="2700000" algn="tl">
                    <a:srgbClr val="000000"/>
                  </a:outerShdw>
                </a:effectLst>
                <a:latin typeface="Palatino Linotype" panose="02040502050505030304" pitchFamily="18" charset="0"/>
              </a:rPr>
              <a:t>. Genesis 49:11</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6895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244370" y="221653"/>
            <a:ext cx="9703258" cy="743547"/>
          </a:xfrm>
        </p:spPr>
        <p:txBody>
          <a:bodyPr>
            <a:normAutofit/>
          </a:bodyPr>
          <a:lstStyle/>
          <a:p>
            <a:pPr defTabSz="1036638"/>
            <a:r>
              <a:rPr lang="en-US" altLang="en-US" sz="3200" dirty="0"/>
              <a:t>Wine = Blessing that Makes Glad</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8" y="1223651"/>
            <a:ext cx="1062318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Thus saith the LORD, As the new wine is found in the cluster, and one saith, Destroy it not</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 for a blessing is in it</a:t>
            </a:r>
            <a:r>
              <a:rPr lang="en-GB" altLang="en-US" sz="2300" dirty="0">
                <a:effectLst>
                  <a:outerShdw blurRad="38100" dist="38100" dir="2700000" algn="tl">
                    <a:srgbClr val="000000"/>
                  </a:outerShdw>
                </a:effectLst>
                <a:latin typeface="Palatino Linotype" panose="02040502050505030304" pitchFamily="18" charset="0"/>
              </a:rPr>
              <a:t>: so will I do for my servants' sakes, that I may not destroy them all. Isaiah 65:8</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"Then the trees said to the vine, 'You come and reign over us!' But the vine said to them, 'Should I cease my new wine, </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Which cheers </a:t>
            </a:r>
            <a:r>
              <a:rPr lang="en-GB" altLang="en-US" sz="2300" dirty="0">
                <a:effectLst>
                  <a:outerShdw blurRad="38100" dist="38100" dir="2700000" algn="tl">
                    <a:srgbClr val="000000"/>
                  </a:outerShdw>
                </a:effectLst>
                <a:latin typeface="Palatino Linotype" panose="02040502050505030304" pitchFamily="18" charset="0"/>
              </a:rPr>
              <a:t>[H8055]</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 both God and men</a:t>
            </a:r>
            <a:r>
              <a:rPr lang="en-GB" altLang="en-US" sz="2300" dirty="0">
                <a:effectLst>
                  <a:outerShdw blurRad="38100" dist="38100" dir="2700000" algn="tl">
                    <a:srgbClr val="000000"/>
                  </a:outerShdw>
                </a:effectLst>
                <a:latin typeface="Palatino Linotype" panose="02040502050505030304" pitchFamily="18" charset="0"/>
              </a:rPr>
              <a:t>, And go to sway over trees?' Judges 9:12-13</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And </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wine that makes glad </a:t>
            </a:r>
            <a:r>
              <a:rPr lang="en-GB" altLang="en-US" sz="2300" dirty="0">
                <a:effectLst>
                  <a:outerShdw blurRad="38100" dist="38100" dir="2700000" algn="tl">
                    <a:srgbClr val="000000"/>
                  </a:outerShdw>
                </a:effectLst>
                <a:latin typeface="Palatino Linotype" panose="02040502050505030304" pitchFamily="18" charset="0"/>
              </a:rPr>
              <a:t>[H8055] </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the heart of man</a:t>
            </a:r>
            <a:r>
              <a:rPr lang="en-GB" altLang="en-US" sz="2300" dirty="0">
                <a:effectLst>
                  <a:outerShdw blurRad="38100" dist="38100" dir="2700000" algn="tl">
                    <a:srgbClr val="000000"/>
                  </a:outerShdw>
                </a:effectLst>
                <a:latin typeface="Palatino Linotype" panose="02040502050505030304" pitchFamily="18" charset="0"/>
              </a:rPr>
              <a:t>, Oil to make his face shine, And bread which strengthens man's heart. Psalms 104:15</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50569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600" dirty="0"/>
              <a:t>Wine = Gladness, Rejoicing or Delight From Sonship</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22404" y="1088184"/>
            <a:ext cx="10623182"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Anxiety in the heart of man causes depression, But a good word makes it glad. [H8055] Proverbs 12:25</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Then I was by him, one brought up: and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I was daily his delight, rejoicing always before him</a:t>
            </a:r>
            <a:r>
              <a:rPr lang="en-GB" altLang="en-US" sz="2300" dirty="0">
                <a:effectLst>
                  <a:outerShdw blurRad="38100" dist="38100" dir="2700000" algn="tl">
                    <a:srgbClr val="000000"/>
                  </a:outerShdw>
                </a:effectLst>
                <a:latin typeface="Palatino Linotype" panose="02040502050505030304" pitchFamily="18" charset="0"/>
              </a:rPr>
              <a:t>; Proverbs 8:30</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And lo there came a voice from heaven saying: this is that my dear son,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in whom is my delight</a:t>
            </a:r>
            <a:r>
              <a:rPr lang="en-GB" altLang="en-US" sz="2300" dirty="0">
                <a:effectLst>
                  <a:outerShdw blurRad="38100" dist="38100" dir="2700000" algn="tl">
                    <a:srgbClr val="000000"/>
                  </a:outerShdw>
                </a:effectLst>
                <a:latin typeface="Palatino Linotype" panose="02040502050505030304" pitchFamily="18" charset="0"/>
              </a:rPr>
              <a:t>. Matthew 3:17 Tyndale</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There is a river whose streams shall make glad </a:t>
            </a:r>
            <a:r>
              <a:rPr lang="en-GB" altLang="en-US" sz="2300" dirty="0">
                <a:effectLst>
                  <a:outerShdw blurRad="38100" dist="38100" dir="2700000" algn="tl">
                    <a:srgbClr val="000000"/>
                  </a:outerShdw>
                </a:effectLst>
                <a:latin typeface="Palatino Linotype" panose="02040502050505030304" pitchFamily="18" charset="0"/>
              </a:rPr>
              <a:t>[H8055]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the city of God</a:t>
            </a:r>
            <a:r>
              <a:rPr lang="en-GB" altLang="en-US" sz="2300" dirty="0">
                <a:effectLst>
                  <a:outerShdw blurRad="38100" dist="38100" dir="2700000" algn="tl">
                    <a:srgbClr val="000000"/>
                  </a:outerShdw>
                </a:effectLst>
                <a:latin typeface="Palatino Linotype" panose="02040502050505030304" pitchFamily="18" charset="0"/>
              </a:rPr>
              <a:t>, The holy place of the tabernacle of the Most High. Psalms 46:4</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The Spirit itself </a:t>
            </a:r>
            <a:r>
              <a:rPr lang="en-GB" altLang="en-US" sz="2300" dirty="0" err="1">
                <a:effectLst>
                  <a:outerShdw blurRad="38100" dist="38100" dir="2700000" algn="tl">
                    <a:srgbClr val="000000"/>
                  </a:outerShdw>
                </a:effectLst>
                <a:latin typeface="Palatino Linotype" panose="02040502050505030304" pitchFamily="18" charset="0"/>
              </a:rPr>
              <a:t>beareth</a:t>
            </a:r>
            <a:r>
              <a:rPr lang="en-GB" altLang="en-US" sz="2300" dirty="0">
                <a:effectLst>
                  <a:outerShdw blurRad="38100" dist="38100" dir="2700000" algn="tl">
                    <a:srgbClr val="000000"/>
                  </a:outerShdw>
                </a:effectLst>
                <a:latin typeface="Palatino Linotype" panose="02040502050505030304" pitchFamily="18" charset="0"/>
              </a:rPr>
              <a:t> witness with our spirit, that we are the children of God: Romans 8:16</a:t>
            </a: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63994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7E95-ED76-CAC3-043B-679314DBC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D86889C-A828-AE06-1B1E-1B90B4C60C4F}"/>
              </a:ext>
            </a:extLst>
          </p:cNvPr>
          <p:cNvSpPr>
            <a:spLocks noGrp="1" noChangeArrowheads="1"/>
          </p:cNvSpPr>
          <p:nvPr>
            <p:ph type="ctrTitle"/>
          </p:nvPr>
        </p:nvSpPr>
        <p:spPr>
          <a:xfrm>
            <a:off x="762000" y="209551"/>
            <a:ext cx="10943770" cy="628459"/>
          </a:xfrm>
        </p:spPr>
        <p:txBody>
          <a:bodyPr>
            <a:normAutofit/>
          </a:bodyPr>
          <a:lstStyle/>
          <a:p>
            <a:pPr defTabSz="1036638"/>
            <a:r>
              <a:rPr lang="en-US" altLang="en-US" sz="3200" dirty="0"/>
              <a:t>The WINE of Satan</a:t>
            </a:r>
          </a:p>
        </p:txBody>
      </p:sp>
      <p:sp>
        <p:nvSpPr>
          <p:cNvPr id="11267" name="Text Box 3">
            <a:extLst>
              <a:ext uri="{FF2B5EF4-FFF2-40B4-BE49-F238E27FC236}">
                <a16:creationId xmlns:a16="http://schemas.microsoft.com/office/drawing/2014/main" id="{ABAEC421-161A-86ED-17E7-CF6C4B68F4FF}"/>
              </a:ext>
            </a:extLst>
          </p:cNvPr>
          <p:cNvSpPr txBox="1">
            <a:spLocks noChangeArrowheads="1"/>
          </p:cNvSpPr>
          <p:nvPr/>
        </p:nvSpPr>
        <p:spPr bwMode="auto">
          <a:xfrm>
            <a:off x="814039" y="1012954"/>
            <a:ext cx="10668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0" i="0" u="none" strike="noStrike" baseline="0" dirty="0">
                <a:latin typeface="Palatino Linotype" panose="02040502050505030304" pitchFamily="18" charset="0"/>
              </a:rPr>
              <a:t>Many times he [Satan] wished he could regain what he had lost, but his pride would never let him. In addition to that, deep down inside he would never believe that he could be forgiven after his brazen ingratitude and open rebellion. </a:t>
            </a:r>
            <a:r>
              <a:rPr lang="en-GB" sz="2200" b="0" i="0" u="none" strike="noStrike" baseline="0" dirty="0">
                <a:solidFill>
                  <a:srgbClr val="92D050"/>
                </a:solidFill>
                <a:latin typeface="Palatino Linotype" panose="02040502050505030304" pitchFamily="18" charset="0"/>
              </a:rPr>
              <a:t>Lucifer, now Satan, which means ‘opposer’, stands alone. There is no one to hold him, no parental figure to turn to, and no place to call home. Now Satan is animated by all the emotions of worthlessness: insecurity, fear, emptiness, jealousy, pride, self-justification, arrogance, rage, anger </a:t>
            </a:r>
            <a:r>
              <a:rPr lang="en-GB" sz="2200" b="0" i="0" u="sng" strike="noStrike" baseline="0" dirty="0">
                <a:solidFill>
                  <a:srgbClr val="92D050"/>
                </a:solidFill>
                <a:latin typeface="Palatino Linotype" panose="02040502050505030304" pitchFamily="18" charset="0"/>
              </a:rPr>
              <a:t>and a controlling spirit</a:t>
            </a:r>
            <a:r>
              <a:rPr lang="en-GB" sz="2200" b="0" i="0" u="none" strike="noStrike" baseline="0" dirty="0">
                <a:solidFill>
                  <a:srgbClr val="92D050"/>
                </a:solidFill>
                <a:latin typeface="Palatino Linotype" panose="02040502050505030304" pitchFamily="18" charset="0"/>
              </a:rPr>
              <a:t>.</a:t>
            </a:r>
          </a:p>
          <a:p>
            <a:pPr algn="just"/>
            <a:endParaRPr lang="en-GB" sz="2200" b="0" i="0" u="none" strike="noStrike" baseline="0" dirty="0">
              <a:latin typeface="Palatino Linotype" panose="02040502050505030304" pitchFamily="18" charset="0"/>
            </a:endParaRPr>
          </a:p>
          <a:p>
            <a:pPr algn="just"/>
            <a:r>
              <a:rPr lang="en-GB" sz="2200" b="0" i="0" u="none" strike="noStrike" baseline="0" dirty="0">
                <a:latin typeface="Palatino Linotype" panose="02040502050505030304" pitchFamily="18" charset="0"/>
              </a:rPr>
              <a:t>Satan did not know which way was up anymore. </a:t>
            </a:r>
            <a:r>
              <a:rPr lang="en-GB" sz="2200" b="0" i="0" u="none" strike="noStrike" baseline="0" dirty="0">
                <a:solidFill>
                  <a:srgbClr val="92D050"/>
                </a:solidFill>
                <a:latin typeface="Palatino Linotype" panose="02040502050505030304" pitchFamily="18" charset="0"/>
              </a:rPr>
              <a:t>He had to redefine who he was and somehow smother that emptiness, that worthlessness, that nothingness that he felt inside.</a:t>
            </a:r>
            <a:r>
              <a:rPr lang="en-GB" sz="2200" b="0" i="0" u="none" strike="noStrike" baseline="0" dirty="0">
                <a:latin typeface="Palatino Linotype" panose="02040502050505030304" pitchFamily="18" charset="0"/>
              </a:rPr>
              <a:t> Like any child who feels worthless, Satan carries all the marks of insecurity, fear, insanity and a desperate need for approval from whomever he can get it. He craves attention, and to satisfy that emptiness, his perverted nature yearns to be worshipped, adored and loved – anything to take away the pain, the loneliness and the worthlessness – anything. Identity Wars pages 28,29</a:t>
            </a:r>
          </a:p>
        </p:txBody>
      </p:sp>
    </p:spTree>
    <p:extLst>
      <p:ext uri="{BB962C8B-B14F-4D97-AF65-F5344CB8AC3E}">
        <p14:creationId xmlns:p14="http://schemas.microsoft.com/office/powerpoint/2010/main" val="365709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Wine of Satan</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761169" y="1421770"/>
            <a:ext cx="1080346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The wretchedness he realized in losing the sweet light of Heaven, and the sense of guilt which forced itself upon him, and the disappointment he experienced himself in not finding his expectations realized</a:t>
            </a:r>
            <a:r>
              <a:rPr lang="en-GB" altLang="en-US" sz="2200" dirty="0">
                <a:effectLst>
                  <a:outerShdw blurRad="38100" dist="38100" dir="2700000" algn="tl">
                    <a:srgbClr val="000000"/>
                  </a:outerShdw>
                </a:effectLst>
                <a:latin typeface="Palatino Linotype" panose="02040502050505030304" pitchFamily="18" charset="0"/>
              </a:rPr>
              <a:t>, were the cause of his grief. To be commander out of Heaven, was vastly different from being thus </a:t>
            </a:r>
            <a:r>
              <a:rPr lang="en-GB" altLang="en-US" sz="2200" dirty="0" err="1">
                <a:effectLst>
                  <a:outerShdw blurRad="38100" dist="38100" dir="2700000" algn="tl">
                    <a:srgbClr val="000000"/>
                  </a:outerShdw>
                </a:effectLst>
                <a:latin typeface="Palatino Linotype" panose="02040502050505030304" pitchFamily="18" charset="0"/>
              </a:rPr>
              <a:t>honored</a:t>
            </a:r>
            <a:r>
              <a:rPr lang="en-GB" altLang="en-US" sz="2200" dirty="0">
                <a:effectLst>
                  <a:outerShdw blurRad="38100" dist="38100" dir="2700000" algn="tl">
                    <a:srgbClr val="000000"/>
                  </a:outerShdw>
                </a:effectLst>
                <a:latin typeface="Palatino Linotype" panose="02040502050505030304" pitchFamily="18" charset="0"/>
              </a:rPr>
              <a:t> in Heaven. The loss he had sustained of all the privileges of Heaven seemed too much to be borne. He wished to regain these. { 1SP 30.1 } </a:t>
            </a:r>
          </a:p>
        </p:txBody>
      </p:sp>
    </p:spTree>
    <p:extLst>
      <p:ext uri="{BB962C8B-B14F-4D97-AF65-F5344CB8AC3E}">
        <p14:creationId xmlns:p14="http://schemas.microsoft.com/office/powerpoint/2010/main" val="132096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23704</TotalTime>
  <Words>2646</Words>
  <Application>Microsoft Office PowerPoint</Application>
  <PresentationFormat>Widescreen</PresentationFormat>
  <Paragraphs>112</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Bookman Old Style</vt:lpstr>
      <vt:lpstr>Calibri</vt:lpstr>
      <vt:lpstr>Georgia</vt:lpstr>
      <vt:lpstr>Palatino Linotype</vt:lpstr>
      <vt:lpstr>Rockwell</vt:lpstr>
      <vt:lpstr>Damask</vt:lpstr>
      <vt:lpstr>Identity War</vt:lpstr>
      <vt:lpstr>The Blessing</vt:lpstr>
      <vt:lpstr>Outside the Channel Of Blessing</vt:lpstr>
      <vt:lpstr>Christ Has Reconnected US Through the Blessing</vt:lpstr>
      <vt:lpstr>The Blood/Wine of Jesus</vt:lpstr>
      <vt:lpstr>Wine = Blessing that Makes Glad</vt:lpstr>
      <vt:lpstr>Wine = Gladness, Rejoicing or Delight From Sonship</vt:lpstr>
      <vt:lpstr>The WINE of Satan</vt:lpstr>
      <vt:lpstr>The Wine of Satan</vt:lpstr>
      <vt:lpstr>Satan Continues His War on Earth</vt:lpstr>
      <vt:lpstr>Extension of Satan’s Kingdom</vt:lpstr>
      <vt:lpstr>The Curse of Babylon</vt:lpstr>
      <vt:lpstr>Foundations of Babylon</vt:lpstr>
      <vt:lpstr>The Curse of Babylon</vt:lpstr>
      <vt:lpstr>PowerPoint Presentation</vt:lpstr>
      <vt:lpstr>PowerPoint Presentation</vt:lpstr>
      <vt:lpstr>A Litany of Family Tragedy</vt:lpstr>
      <vt:lpstr>A Litany of Family Tragedy</vt:lpstr>
      <vt:lpstr>Worthlessness Rises</vt:lpstr>
      <vt:lpstr>Tempted of Satan; Wild Beasts</vt:lpstr>
      <vt:lpstr>Wild Beasts</vt:lpstr>
      <vt:lpstr>Wild Beasts</vt:lpstr>
      <vt:lpstr>Overcoming the beast and its Image</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414</cp:revision>
  <dcterms:created xsi:type="dcterms:W3CDTF">2006-05-23T07:55:33Z</dcterms:created>
  <dcterms:modified xsi:type="dcterms:W3CDTF">2025-06-18T06:04:24Z</dcterms:modified>
</cp:coreProperties>
</file>