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18"/>
  </p:notesMasterIdLst>
  <p:sldIdLst>
    <p:sldId id="279" r:id="rId2"/>
    <p:sldId id="647" r:id="rId3"/>
    <p:sldId id="628" r:id="rId4"/>
    <p:sldId id="651" r:id="rId5"/>
    <p:sldId id="671" r:id="rId6"/>
    <p:sldId id="686" r:id="rId7"/>
    <p:sldId id="629" r:id="rId8"/>
    <p:sldId id="630" r:id="rId9"/>
    <p:sldId id="670" r:id="rId10"/>
    <p:sldId id="687" r:id="rId11"/>
    <p:sldId id="678" r:id="rId12"/>
    <p:sldId id="679" r:id="rId13"/>
    <p:sldId id="683" r:id="rId14"/>
    <p:sldId id="684" r:id="rId15"/>
    <p:sldId id="672" r:id="rId16"/>
    <p:sldId id="33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0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199AC6-CE83-7579-5502-CAB30FEE870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3">
            <a:extLst>
              <a:ext uri="{FF2B5EF4-FFF2-40B4-BE49-F238E27FC236}">
                <a16:creationId xmlns:a16="http://schemas.microsoft.com/office/drawing/2014/main" id="{29B3A382-C44A-B243-C464-353E9CA30A0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4">
            <a:extLst>
              <a:ext uri="{FF2B5EF4-FFF2-40B4-BE49-F238E27FC236}">
                <a16:creationId xmlns:a16="http://schemas.microsoft.com/office/drawing/2014/main" id="{6E289C77-246A-2E19-CACD-9B592A8F0B6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F4C75F92-7E89-7189-8FF4-AB34FE53F36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8" name="Rectangle 6">
            <a:extLst>
              <a:ext uri="{FF2B5EF4-FFF2-40B4-BE49-F238E27FC236}">
                <a16:creationId xmlns:a16="http://schemas.microsoft.com/office/drawing/2014/main" id="{078757D3-3955-E48B-6AEF-C7DEBB344F4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9" name="Rectangle 7">
            <a:extLst>
              <a:ext uri="{FF2B5EF4-FFF2-40B4-BE49-F238E27FC236}">
                <a16:creationId xmlns:a16="http://schemas.microsoft.com/office/drawing/2014/main" id="{CE62AA99-74E5-778C-4D54-DB297777C5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739DF1-8238-40C8-B4C2-C5866D4DD28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0AD497-F769-B53E-B611-DD31A5875940}"/>
              </a:ext>
            </a:extLst>
          </p:cNvPr>
          <p:cNvSpPr>
            <a:spLocks noGrp="1" noChangeArrowheads="1"/>
          </p:cNvSpPr>
          <p:nvPr>
            <p:ph type="sldNum" sz="quarter" idx="5"/>
          </p:nvPr>
        </p:nvSpPr>
        <p:spPr>
          <a:ln/>
        </p:spPr>
        <p:txBody>
          <a:bodyPr/>
          <a:lstStyle/>
          <a:p>
            <a:fld id="{47F1D47A-2064-46E1-AD25-FF27D91780AD}" type="slidenum">
              <a:rPr lang="en-US" altLang="en-US"/>
              <a:pPr/>
              <a:t>16</a:t>
            </a:fld>
            <a:endParaRPr lang="en-US" altLang="en-US"/>
          </a:p>
        </p:txBody>
      </p:sp>
      <p:sp>
        <p:nvSpPr>
          <p:cNvPr id="24578" name="Rectangle 2">
            <a:extLst>
              <a:ext uri="{FF2B5EF4-FFF2-40B4-BE49-F238E27FC236}">
                <a16:creationId xmlns:a16="http://schemas.microsoft.com/office/drawing/2014/main" id="{37A843C6-FD75-EB46-9FDC-C5A67412C8BE}"/>
              </a:ext>
            </a:extLst>
          </p:cNvPr>
          <p:cNvSpPr>
            <a:spLocks noGrp="1" noRot="1" noChangeAspect="1" noChangeArrowheads="1" noTextEdit="1"/>
          </p:cNvSpPr>
          <p:nvPr>
            <p:ph type="sldImg"/>
          </p:nvPr>
        </p:nvSpPr>
        <p:spPr>
          <a:xfrm>
            <a:off x="382588" y="685800"/>
            <a:ext cx="6094412" cy="3429000"/>
          </a:xfrm>
          <a:ln/>
        </p:spPr>
      </p:sp>
      <p:sp>
        <p:nvSpPr>
          <p:cNvPr id="24579" name="Rectangle 3">
            <a:extLst>
              <a:ext uri="{FF2B5EF4-FFF2-40B4-BE49-F238E27FC236}">
                <a16:creationId xmlns:a16="http://schemas.microsoft.com/office/drawing/2014/main" id="{705DA78A-6342-B00B-A259-50890DC7842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8213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C71AE3F-E6DE-4904-BDF4-5E6342F37850}" type="slidenum">
              <a:rPr lang="en-US" altLang="en-US" smtClean="0"/>
              <a:pPr/>
              <a:t>‹#›</a:t>
            </a:fld>
            <a:endParaRPr lang="en-US" altLang="en-US"/>
          </a:p>
        </p:txBody>
      </p:sp>
    </p:spTree>
    <p:extLst>
      <p:ext uri="{BB962C8B-B14F-4D97-AF65-F5344CB8AC3E}">
        <p14:creationId xmlns:p14="http://schemas.microsoft.com/office/powerpoint/2010/main" val="89583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256146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93776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887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0327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844228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6096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2DFFEE0-A85E-40EB-914D-C849F6DD9F33}" type="slidenum">
              <a:rPr lang="en-US" altLang="en-US" smtClean="0"/>
              <a:pPr/>
              <a:t>‹#›</a:t>
            </a:fld>
            <a:endParaRPr lang="en-US" altLang="en-US"/>
          </a:p>
        </p:txBody>
      </p:sp>
    </p:spTree>
    <p:extLst>
      <p:ext uri="{BB962C8B-B14F-4D97-AF65-F5344CB8AC3E}">
        <p14:creationId xmlns:p14="http://schemas.microsoft.com/office/powerpoint/2010/main" val="424726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5275A1-0980-43D4-A938-F399040B26DE}" type="slidenum">
              <a:rPr lang="en-US" altLang="en-US" smtClean="0"/>
              <a:pPr/>
              <a:t>‹#›</a:t>
            </a:fld>
            <a:endParaRPr lang="en-US" altLang="en-US"/>
          </a:p>
        </p:txBody>
      </p:sp>
    </p:spTree>
    <p:extLst>
      <p:ext uri="{BB962C8B-B14F-4D97-AF65-F5344CB8AC3E}">
        <p14:creationId xmlns:p14="http://schemas.microsoft.com/office/powerpoint/2010/main" val="43064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DE6709-1E79-4B04-BBFB-F46437A3949A}" type="slidenum">
              <a:rPr lang="en-US" altLang="en-US" smtClean="0"/>
              <a:pPr/>
              <a:t>‹#›</a:t>
            </a:fld>
            <a:endParaRPr lang="en-US" altLang="en-US"/>
          </a:p>
        </p:txBody>
      </p:sp>
    </p:spTree>
    <p:extLst>
      <p:ext uri="{BB962C8B-B14F-4D97-AF65-F5344CB8AC3E}">
        <p14:creationId xmlns:p14="http://schemas.microsoft.com/office/powerpoint/2010/main" val="228775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862117A-A9B2-46B3-864D-9AEA2B9A1CCA}" type="slidenum">
              <a:rPr lang="en-US" altLang="en-US" smtClean="0"/>
              <a:pPr/>
              <a:t>‹#›</a:t>
            </a:fld>
            <a:endParaRPr lang="en-US" altLang="en-US"/>
          </a:p>
        </p:txBody>
      </p:sp>
    </p:spTree>
    <p:extLst>
      <p:ext uri="{BB962C8B-B14F-4D97-AF65-F5344CB8AC3E}">
        <p14:creationId xmlns:p14="http://schemas.microsoft.com/office/powerpoint/2010/main" val="204224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EA2903C-3DD7-4AE0-8FC0-983D65FB4D04}" type="slidenum">
              <a:rPr lang="en-US" altLang="en-US" smtClean="0"/>
              <a:pPr/>
              <a:t>‹#›</a:t>
            </a:fld>
            <a:endParaRPr lang="en-US" altLang="en-US"/>
          </a:p>
        </p:txBody>
      </p:sp>
    </p:spTree>
    <p:extLst>
      <p:ext uri="{BB962C8B-B14F-4D97-AF65-F5344CB8AC3E}">
        <p14:creationId xmlns:p14="http://schemas.microsoft.com/office/powerpoint/2010/main" val="424143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12221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BF6E834-8518-4AF1-B7F1-5DCF3C1B9055}" type="slidenum">
              <a:rPr lang="en-US" altLang="en-US" smtClean="0"/>
              <a:pPr/>
              <a:t>‹#›</a:t>
            </a:fld>
            <a:endParaRPr lang="en-US" altLang="en-US"/>
          </a:p>
        </p:txBody>
      </p:sp>
    </p:spTree>
    <p:extLst>
      <p:ext uri="{BB962C8B-B14F-4D97-AF65-F5344CB8AC3E}">
        <p14:creationId xmlns:p14="http://schemas.microsoft.com/office/powerpoint/2010/main" val="90089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2CA0FF5-FF93-4899-9D42-0E1B42757686}" type="slidenum">
              <a:rPr lang="en-US" altLang="en-US" smtClean="0"/>
              <a:pPr/>
              <a:t>‹#›</a:t>
            </a:fld>
            <a:endParaRPr lang="en-US" altLang="en-US"/>
          </a:p>
        </p:txBody>
      </p:sp>
    </p:spTree>
    <p:extLst>
      <p:ext uri="{BB962C8B-B14F-4D97-AF65-F5344CB8AC3E}">
        <p14:creationId xmlns:p14="http://schemas.microsoft.com/office/powerpoint/2010/main" val="56874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F600080-C883-4CF2-9B68-56024F800E2C}" type="slidenum">
              <a:rPr lang="en-US" altLang="en-US" smtClean="0"/>
              <a:pPr/>
              <a:t>‹#›</a:t>
            </a:fld>
            <a:endParaRPr lang="en-US" altLang="en-US"/>
          </a:p>
        </p:txBody>
      </p:sp>
    </p:spTree>
    <p:extLst>
      <p:ext uri="{BB962C8B-B14F-4D97-AF65-F5344CB8AC3E}">
        <p14:creationId xmlns:p14="http://schemas.microsoft.com/office/powerpoint/2010/main" val="25827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3F0E72-8E01-4996-94CE-527DAAE3227D}" type="slidenum">
              <a:rPr lang="en-US" altLang="en-US" smtClean="0"/>
              <a:pPr/>
              <a:t>‹#›</a:t>
            </a:fld>
            <a:endParaRPr lang="en-US" altLang="en-US"/>
          </a:p>
        </p:txBody>
      </p:sp>
    </p:spTree>
    <p:extLst>
      <p:ext uri="{BB962C8B-B14F-4D97-AF65-F5344CB8AC3E}">
        <p14:creationId xmlns:p14="http://schemas.microsoft.com/office/powerpoint/2010/main" val="12715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424907309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537386" y="2387068"/>
            <a:ext cx="4554742" cy="1611086"/>
          </a:xfrm>
        </p:spPr>
        <p:txBody>
          <a:bodyPr>
            <a:noAutofit/>
          </a:bodyPr>
          <a:lstStyle/>
          <a:p>
            <a:pPr algn="ctr"/>
            <a:r>
              <a:rPr lang="en-AU" sz="4800" dirty="0">
                <a:effectLst>
                  <a:outerShdw blurRad="38100" dist="38100" dir="2700000" algn="tl">
                    <a:srgbClr val="000000">
                      <a:alpha val="43137"/>
                    </a:srgbClr>
                  </a:outerShdw>
                </a:effectLst>
              </a:rPr>
              <a:t>Jesus Lover of My Soul</a:t>
            </a:r>
            <a:endParaRPr lang="en-AU" sz="72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96B42-30C7-DB36-09B1-BFE1C6D5A96C}"/>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503BDA5F-2AE2-B18E-ABF1-A1896771D6DA}"/>
              </a:ext>
            </a:extLst>
          </p:cNvPr>
          <p:cNvSpPr>
            <a:spLocks noGrp="1" noChangeArrowheads="1"/>
          </p:cNvSpPr>
          <p:nvPr>
            <p:ph type="ctrTitle"/>
          </p:nvPr>
        </p:nvSpPr>
        <p:spPr>
          <a:xfrm>
            <a:off x="810322" y="492886"/>
            <a:ext cx="10420055" cy="628459"/>
          </a:xfrm>
        </p:spPr>
        <p:txBody>
          <a:bodyPr>
            <a:normAutofit/>
          </a:bodyPr>
          <a:lstStyle/>
          <a:p>
            <a:pPr defTabSz="1036638"/>
            <a:r>
              <a:rPr lang="en-US" altLang="en-US" sz="3200" dirty="0"/>
              <a:t>Peace in the </a:t>
            </a:r>
            <a:r>
              <a:rPr lang="en-US" altLang="en-US" sz="3200" dirty="0" err="1"/>
              <a:t>SOul</a:t>
            </a:r>
            <a:endParaRPr lang="en-US" altLang="en-US" sz="3200" dirty="0"/>
          </a:p>
        </p:txBody>
      </p:sp>
      <p:sp>
        <p:nvSpPr>
          <p:cNvPr id="11267" name="Text Box 3">
            <a:extLst>
              <a:ext uri="{FF2B5EF4-FFF2-40B4-BE49-F238E27FC236}">
                <a16:creationId xmlns:a16="http://schemas.microsoft.com/office/drawing/2014/main" id="{2B392CA8-85FB-C6A2-203E-DF9061D32001}"/>
              </a:ext>
            </a:extLst>
          </p:cNvPr>
          <p:cNvSpPr txBox="1">
            <a:spLocks noChangeArrowheads="1"/>
          </p:cNvSpPr>
          <p:nvPr/>
        </p:nvSpPr>
        <p:spPr bwMode="auto">
          <a:xfrm>
            <a:off x="810322" y="1383090"/>
            <a:ext cx="106680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200" dirty="0">
                <a:latin typeface="Palatino Linotype" panose="02040502050505030304" pitchFamily="18" charset="0"/>
              </a:rPr>
              <a:t>When God’s people are worked by the Holy Spirit, they will manifest a zeal that is according to knowledge.... </a:t>
            </a:r>
            <a:r>
              <a:rPr lang="en-GB" sz="2200" dirty="0">
                <a:solidFill>
                  <a:srgbClr val="92D050"/>
                </a:solidFill>
                <a:latin typeface="Palatino Linotype" panose="02040502050505030304" pitchFamily="18" charset="0"/>
              </a:rPr>
              <a:t>They will reflect the light that God has been giving for years. The spirit of criticism will be put away. Filled with the spirit of humility, they will be of one mind, united with one another and with Christ. </a:t>
            </a:r>
            <a:r>
              <a:rPr lang="en-GB" sz="2200" dirty="0">
                <a:latin typeface="Palatino Linotype" panose="02040502050505030304" pitchFamily="18" charset="0"/>
              </a:rPr>
              <a:t>{ ML 58.4 } </a:t>
            </a:r>
          </a:p>
          <a:p>
            <a:pPr algn="just"/>
            <a:endParaRPr lang="en-GB" sz="2200" dirty="0">
              <a:latin typeface="Palatino Linotype" panose="02040502050505030304" pitchFamily="18" charset="0"/>
            </a:endParaRPr>
          </a:p>
          <a:p>
            <a:pPr algn="just"/>
            <a:r>
              <a:rPr lang="en-GB" sz="2200" dirty="0">
                <a:solidFill>
                  <a:srgbClr val="92D050"/>
                </a:solidFill>
                <a:latin typeface="Palatino Linotype" panose="02040502050505030304" pitchFamily="18" charset="0"/>
              </a:rPr>
              <a:t>When a man is filled with the Spirit, the more severely he is tested and tried, the more clearly he proves that he is a representative of Christ. The peace that dwells in the soul is seen on the countenance. </a:t>
            </a:r>
            <a:r>
              <a:rPr lang="en-GB" sz="2200" dirty="0">
                <a:latin typeface="Palatino Linotype" panose="02040502050505030304" pitchFamily="18" charset="0"/>
              </a:rPr>
              <a:t>The words and actions express the love of the Saviour. There is no striving for the highest place. Self is renounced. The name of Jesus is written on all that is said and done. { ML 58.5 } </a:t>
            </a:r>
            <a:endParaRPr lang="en-GB" sz="2200" b="0" i="0" u="none" strike="noStrike" baseline="0" dirty="0">
              <a:latin typeface="Palatino Linotype" panose="02040502050505030304" pitchFamily="18" charset="0"/>
            </a:endParaRPr>
          </a:p>
        </p:txBody>
      </p:sp>
    </p:spTree>
    <p:extLst>
      <p:ext uri="{BB962C8B-B14F-4D97-AF65-F5344CB8AC3E}">
        <p14:creationId xmlns:p14="http://schemas.microsoft.com/office/powerpoint/2010/main" val="1176629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D534C-127A-B0FA-E787-7F9371EF378E}"/>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0ADED893-A593-CBDF-9873-33A1FD61A0AD}"/>
              </a:ext>
            </a:extLst>
          </p:cNvPr>
          <p:cNvSpPr>
            <a:spLocks noGrp="1" noChangeArrowheads="1"/>
          </p:cNvSpPr>
          <p:nvPr>
            <p:ph type="ctrTitle"/>
          </p:nvPr>
        </p:nvSpPr>
        <p:spPr>
          <a:xfrm>
            <a:off x="810321" y="389855"/>
            <a:ext cx="10668001" cy="628459"/>
          </a:xfrm>
        </p:spPr>
        <p:txBody>
          <a:bodyPr>
            <a:normAutofit/>
          </a:bodyPr>
          <a:lstStyle/>
          <a:p>
            <a:pPr defTabSz="1036638"/>
            <a:r>
              <a:rPr lang="en-US" altLang="en-US" sz="3200" dirty="0"/>
              <a:t>The Latter Rain</a:t>
            </a:r>
          </a:p>
        </p:txBody>
      </p:sp>
      <p:sp>
        <p:nvSpPr>
          <p:cNvPr id="11267" name="Text Box 3">
            <a:extLst>
              <a:ext uri="{FF2B5EF4-FFF2-40B4-BE49-F238E27FC236}">
                <a16:creationId xmlns:a16="http://schemas.microsoft.com/office/drawing/2014/main" id="{C5FF3D74-53ED-3431-EEC4-EF37401AA7C1}"/>
              </a:ext>
            </a:extLst>
          </p:cNvPr>
          <p:cNvSpPr txBox="1">
            <a:spLocks noChangeArrowheads="1"/>
          </p:cNvSpPr>
          <p:nvPr/>
        </p:nvSpPr>
        <p:spPr bwMode="auto">
          <a:xfrm>
            <a:off x="810322" y="1228544"/>
            <a:ext cx="106680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200" b="0" i="0" u="none" strike="noStrike" baseline="0" dirty="0">
                <a:latin typeface="Palatino Linotype" panose="02040502050505030304" pitchFamily="18" charset="0"/>
              </a:rPr>
              <a:t>In the message given to us over the past 10 years, we have received the knowledge of our Father’s character.</a:t>
            </a:r>
          </a:p>
          <a:p>
            <a:pPr algn="just"/>
            <a:endParaRPr lang="en-GB" sz="2200" dirty="0">
              <a:latin typeface="Palatino Linotype" panose="02040502050505030304" pitchFamily="18" charset="0"/>
            </a:endParaRPr>
          </a:p>
          <a:p>
            <a:pPr algn="just"/>
            <a:r>
              <a:rPr lang="en-GB" sz="2200" b="0" i="0" u="none" strike="noStrike" baseline="0" dirty="0">
                <a:latin typeface="Palatino Linotype" panose="02040502050505030304" pitchFamily="18" charset="0"/>
              </a:rPr>
              <a:t>Our attention now must be turned to receiving this character. </a:t>
            </a:r>
          </a:p>
          <a:p>
            <a:pPr algn="just"/>
            <a:endParaRPr lang="en-GB" sz="2200" dirty="0">
              <a:latin typeface="Palatino Linotype" panose="02040502050505030304" pitchFamily="18" charset="0"/>
            </a:endParaRPr>
          </a:p>
          <a:p>
            <a:pPr algn="just"/>
            <a:r>
              <a:rPr lang="en-GB" sz="2200" dirty="0">
                <a:latin typeface="Palatino Linotype" panose="02040502050505030304" pitchFamily="18" charset="0"/>
              </a:rPr>
              <a:t>We can see the beauty of Christ’s selfless character but we are not living it. </a:t>
            </a:r>
          </a:p>
          <a:p>
            <a:pPr algn="just"/>
            <a:endParaRPr lang="en-GB" sz="2200" b="0" i="0" u="none" strike="noStrike" baseline="0" dirty="0">
              <a:latin typeface="Palatino Linotype" panose="02040502050505030304" pitchFamily="18" charset="0"/>
            </a:endParaRPr>
          </a:p>
          <a:p>
            <a:pPr algn="just"/>
            <a:r>
              <a:rPr lang="en-GB" sz="2200" dirty="0">
                <a:latin typeface="Palatino Linotype" panose="02040502050505030304" pitchFamily="18" charset="0"/>
              </a:rPr>
              <a:t>Now we must stop everything and obtain this character. We must rest in the bosom of Jesus and make our calling and election sure.</a:t>
            </a:r>
          </a:p>
          <a:p>
            <a:pPr algn="just"/>
            <a:endParaRPr lang="en-GB" sz="2200" b="0" i="0" u="none" strike="noStrike" baseline="0" dirty="0">
              <a:latin typeface="Palatino Linotype" panose="02040502050505030304" pitchFamily="18" charset="0"/>
            </a:endParaRPr>
          </a:p>
          <a:p>
            <a:pPr algn="just"/>
            <a:r>
              <a:rPr lang="en-GB" sz="2200" b="0" i="0" u="none" strike="noStrike" baseline="0" dirty="0">
                <a:latin typeface="Palatino Linotype" panose="02040502050505030304" pitchFamily="18" charset="0"/>
              </a:rPr>
              <a:t>My words to you are the cry of Gideon to the 300. Those who know the truth will discern in my words th</a:t>
            </a:r>
            <a:r>
              <a:rPr lang="en-GB" sz="2200" dirty="0">
                <a:latin typeface="Palatino Linotype" panose="02040502050505030304" pitchFamily="18" charset="0"/>
              </a:rPr>
              <a:t>e voice of the Shepherd and His call to His children. </a:t>
            </a:r>
          </a:p>
          <a:p>
            <a:pPr algn="just"/>
            <a:endParaRPr lang="en-GB" sz="2200" b="0" i="0" u="none" strike="noStrike" baseline="0" dirty="0">
              <a:latin typeface="Palatino Linotype" panose="02040502050505030304" pitchFamily="18" charset="0"/>
            </a:endParaRPr>
          </a:p>
          <a:p>
            <a:pPr algn="just"/>
            <a:r>
              <a:rPr lang="en-GB" sz="2200" dirty="0">
                <a:latin typeface="Palatino Linotype" panose="02040502050505030304" pitchFamily="18" charset="0"/>
              </a:rPr>
              <a:t>We have 13 weeks to prepare. Many are called (32000) but few are chosen. (300) </a:t>
            </a:r>
            <a:endParaRPr lang="en-GB" sz="2200" b="0" i="0" u="none" strike="noStrike" baseline="0" dirty="0">
              <a:latin typeface="Palatino Linotype" panose="02040502050505030304" pitchFamily="18" charset="0"/>
            </a:endParaRPr>
          </a:p>
        </p:txBody>
      </p:sp>
    </p:spTree>
    <p:extLst>
      <p:ext uri="{BB962C8B-B14F-4D97-AF65-F5344CB8AC3E}">
        <p14:creationId xmlns:p14="http://schemas.microsoft.com/office/powerpoint/2010/main" val="1147872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9A811-E7B4-6DD7-E6DC-FCA2BF3A612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A156375-7FC9-ED27-9492-59B438E9C644}"/>
              </a:ext>
            </a:extLst>
          </p:cNvPr>
          <p:cNvSpPr>
            <a:spLocks noGrp="1" noChangeArrowheads="1"/>
          </p:cNvSpPr>
          <p:nvPr>
            <p:ph type="ctrTitle"/>
          </p:nvPr>
        </p:nvSpPr>
        <p:spPr>
          <a:xfrm>
            <a:off x="289932" y="209551"/>
            <a:ext cx="11708780" cy="628459"/>
          </a:xfrm>
        </p:spPr>
        <p:txBody>
          <a:bodyPr>
            <a:normAutofit/>
          </a:bodyPr>
          <a:lstStyle/>
          <a:p>
            <a:pPr defTabSz="1036638"/>
            <a:r>
              <a:rPr lang="en-US" altLang="en-US" sz="3200" dirty="0"/>
              <a:t>The angel of the church of Laodicea</a:t>
            </a:r>
          </a:p>
        </p:txBody>
      </p:sp>
      <p:sp>
        <p:nvSpPr>
          <p:cNvPr id="11267" name="Text Box 3">
            <a:extLst>
              <a:ext uri="{FF2B5EF4-FFF2-40B4-BE49-F238E27FC236}">
                <a16:creationId xmlns:a16="http://schemas.microsoft.com/office/drawing/2014/main" id="{F75E02D3-25C1-BFC3-8AF0-E1DB579B4544}"/>
              </a:ext>
            </a:extLst>
          </p:cNvPr>
          <p:cNvSpPr txBox="1">
            <a:spLocks noChangeArrowheads="1"/>
          </p:cNvSpPr>
          <p:nvPr/>
        </p:nvSpPr>
        <p:spPr bwMode="auto">
          <a:xfrm>
            <a:off x="762000" y="1267180"/>
            <a:ext cx="106680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200" b="0" i="0" u="none" strike="noStrike" baseline="0" dirty="0">
                <a:latin typeface="Palatino Linotype" panose="02040502050505030304" pitchFamily="18" charset="0"/>
              </a:rPr>
              <a:t>The ministers and Bible workers of this movement need a time of prayer, repentance and preparation for th</a:t>
            </a:r>
            <a:r>
              <a:rPr lang="en-GB" sz="2200" dirty="0">
                <a:latin typeface="Palatino Linotype" panose="02040502050505030304" pitchFamily="18" charset="0"/>
              </a:rPr>
              <a:t>e great change of conditions in this world.</a:t>
            </a:r>
          </a:p>
          <a:p>
            <a:pPr algn="just"/>
            <a:endParaRPr lang="en-GB" sz="2200" b="0" i="0" u="none" strike="noStrike" baseline="0" dirty="0">
              <a:latin typeface="Palatino Linotype" panose="02040502050505030304" pitchFamily="18" charset="0"/>
            </a:endParaRPr>
          </a:p>
          <a:p>
            <a:pPr algn="just"/>
            <a:r>
              <a:rPr lang="en-GB" sz="2200" dirty="0">
                <a:latin typeface="Palatino Linotype" panose="02040502050505030304" pitchFamily="18" charset="0"/>
              </a:rPr>
              <a:t>To all members of the family, pray for your leaders, and all in positions of authority that they will respond to the call for no one will be forced or compelled. Those who come will do so freely of their own conscience. </a:t>
            </a:r>
          </a:p>
          <a:p>
            <a:pPr algn="just"/>
            <a:endParaRPr lang="en-GB" sz="2200" b="0" i="0" u="none" strike="noStrike" baseline="0" dirty="0">
              <a:latin typeface="Palatino Linotype" panose="02040502050505030304" pitchFamily="18" charset="0"/>
            </a:endParaRPr>
          </a:p>
          <a:p>
            <a:pPr algn="just"/>
            <a:r>
              <a:rPr lang="en-GB" sz="2200" dirty="0">
                <a:latin typeface="Palatino Linotype" panose="02040502050505030304" pitchFamily="18" charset="0"/>
              </a:rPr>
              <a:t>Laodicea are the people of judgment. To overcome is to overcome the spirit of judgment of our brethren completely. To love with agape and to give the straight testimony to Laodicea and call sin by its right name without fear or favour. </a:t>
            </a:r>
          </a:p>
          <a:p>
            <a:pPr algn="just"/>
            <a:endParaRPr lang="en-GB" sz="2200" b="0" i="0" u="none" strike="noStrike" baseline="0" dirty="0">
              <a:latin typeface="Palatino Linotype" panose="02040502050505030304" pitchFamily="18" charset="0"/>
            </a:endParaRPr>
          </a:p>
          <a:p>
            <a:pPr algn="just"/>
            <a:r>
              <a:rPr lang="en-GB" sz="2200" dirty="0">
                <a:latin typeface="Palatino Linotype" panose="02040502050505030304" pitchFamily="18" charset="0"/>
              </a:rPr>
              <a:t>To uphold the principles of the law of God in clarity.</a:t>
            </a:r>
            <a:endParaRPr lang="en-GB" sz="2200" b="0" i="0" u="none" strike="noStrike" baseline="0" dirty="0">
              <a:latin typeface="Palatino Linotype" panose="02040502050505030304" pitchFamily="18" charset="0"/>
            </a:endParaRPr>
          </a:p>
        </p:txBody>
      </p:sp>
    </p:spTree>
    <p:extLst>
      <p:ext uri="{BB962C8B-B14F-4D97-AF65-F5344CB8AC3E}">
        <p14:creationId xmlns:p14="http://schemas.microsoft.com/office/powerpoint/2010/main" val="3703061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4EB02-E708-91D7-18AA-8A312D194FC8}"/>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3B31139D-062D-9F7C-2B26-7707BDFF22A7}"/>
              </a:ext>
            </a:extLst>
          </p:cNvPr>
          <p:cNvSpPr>
            <a:spLocks noGrp="1" noChangeArrowheads="1"/>
          </p:cNvSpPr>
          <p:nvPr>
            <p:ph type="ctrTitle"/>
          </p:nvPr>
        </p:nvSpPr>
        <p:spPr>
          <a:xfrm>
            <a:off x="694265" y="302681"/>
            <a:ext cx="10803470" cy="628459"/>
          </a:xfrm>
        </p:spPr>
        <p:txBody>
          <a:bodyPr>
            <a:normAutofit/>
          </a:bodyPr>
          <a:lstStyle/>
          <a:p>
            <a:pPr defTabSz="1036638"/>
            <a:r>
              <a:rPr lang="en-US" altLang="en-US" sz="3200" dirty="0"/>
              <a:t>The Sabbath Fountain</a:t>
            </a:r>
          </a:p>
        </p:txBody>
      </p:sp>
      <p:sp>
        <p:nvSpPr>
          <p:cNvPr id="11267" name="Text Box 3">
            <a:extLst>
              <a:ext uri="{FF2B5EF4-FFF2-40B4-BE49-F238E27FC236}">
                <a16:creationId xmlns:a16="http://schemas.microsoft.com/office/drawing/2014/main" id="{FB909246-22EE-840B-B790-BFF3A42CAA50}"/>
              </a:ext>
            </a:extLst>
          </p:cNvPr>
          <p:cNvSpPr txBox="1">
            <a:spLocks noChangeArrowheads="1"/>
          </p:cNvSpPr>
          <p:nvPr/>
        </p:nvSpPr>
        <p:spPr bwMode="auto">
          <a:xfrm>
            <a:off x="797817" y="1136864"/>
            <a:ext cx="10803469"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effectLst>
                  <a:outerShdw blurRad="38100" dist="38100" dir="2700000" algn="tl">
                    <a:srgbClr val="000000"/>
                  </a:outerShdw>
                </a:effectLst>
                <a:latin typeface="Palatino Linotype" panose="02040502050505030304" pitchFamily="18" charset="0"/>
              </a:rPr>
              <a:t>The third and ninth hour of the day will now become special to us.</a:t>
            </a:r>
          </a:p>
          <a:p>
            <a:pPr algn="just"/>
            <a:endParaRPr lang="en-GB" altLang="en-US" sz="22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Acts 3:1  Now Peter and John went up together into the temple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at the hour of prayer, being the ninth hour. </a:t>
            </a:r>
          </a:p>
          <a:p>
            <a:pPr algn="just"/>
            <a:endParaRPr lang="en-GB" altLang="en-US" sz="2200" dirty="0">
              <a:solidFill>
                <a:srgbClr val="92D050"/>
              </a:solidFill>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Daniel 9:21  yes, while I was speaking in prayer, the man Gabriel, whom I had seen in the vision at the beginning, being caused to fly swiftly,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reached me about the time of the evening offering. </a:t>
            </a:r>
          </a:p>
          <a:p>
            <a:pPr algn="just"/>
            <a:endParaRPr lang="en-GB" altLang="en-US" sz="2200" dirty="0">
              <a:solidFill>
                <a:srgbClr val="92D050"/>
              </a:solidFill>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2Ki 3:20  Now it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happened in the morning, when the grain offering was offered, that suddenly water came by way of Edom, and the land was filled with water. </a:t>
            </a:r>
          </a:p>
          <a:p>
            <a:pPr algn="just"/>
            <a:endParaRPr lang="en-GB" altLang="en-US" sz="2200" dirty="0">
              <a:solidFill>
                <a:srgbClr val="92D050"/>
              </a:solidFill>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The Third hour is 8-9am and the nineth hour of the day is between 2-3pm in your locality. Use this time to pray, walk, talk with Jesus. Rest in His bosom and learn each day to trust everything to Him and to obtain rest, joy, peace, and love from Him. </a:t>
            </a:r>
          </a:p>
        </p:txBody>
      </p:sp>
    </p:spTree>
    <p:extLst>
      <p:ext uri="{BB962C8B-B14F-4D97-AF65-F5344CB8AC3E}">
        <p14:creationId xmlns:p14="http://schemas.microsoft.com/office/powerpoint/2010/main" val="2021874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D2250-A8E3-784D-61CC-6449A50B792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E2F08D8-D7D8-7F41-ABBD-62CEA2D00196}"/>
              </a:ext>
            </a:extLst>
          </p:cNvPr>
          <p:cNvSpPr>
            <a:spLocks noGrp="1" noChangeArrowheads="1"/>
          </p:cNvSpPr>
          <p:nvPr>
            <p:ph type="ctrTitle"/>
          </p:nvPr>
        </p:nvSpPr>
        <p:spPr>
          <a:xfrm>
            <a:off x="694265" y="186771"/>
            <a:ext cx="10803470" cy="628459"/>
          </a:xfrm>
        </p:spPr>
        <p:txBody>
          <a:bodyPr>
            <a:normAutofit/>
          </a:bodyPr>
          <a:lstStyle/>
          <a:p>
            <a:pPr defTabSz="1036638"/>
            <a:r>
              <a:rPr lang="en-US" altLang="en-US" sz="3200" dirty="0"/>
              <a:t>Motivation</a:t>
            </a:r>
          </a:p>
        </p:txBody>
      </p:sp>
      <p:sp>
        <p:nvSpPr>
          <p:cNvPr id="11267" name="Text Box 3">
            <a:extLst>
              <a:ext uri="{FF2B5EF4-FFF2-40B4-BE49-F238E27FC236}">
                <a16:creationId xmlns:a16="http://schemas.microsoft.com/office/drawing/2014/main" id="{64A7D308-43E8-94E1-E778-1762BFD31509}"/>
              </a:ext>
            </a:extLst>
          </p:cNvPr>
          <p:cNvSpPr txBox="1">
            <a:spLocks noChangeArrowheads="1"/>
          </p:cNvSpPr>
          <p:nvPr/>
        </p:nvSpPr>
        <p:spPr bwMode="auto">
          <a:xfrm>
            <a:off x="694266" y="1010245"/>
            <a:ext cx="10803469"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100" dirty="0">
                <a:effectLst>
                  <a:outerShdw blurRad="38100" dist="38100" dir="2700000" algn="tl">
                    <a:srgbClr val="000000"/>
                  </a:outerShdw>
                </a:effectLst>
                <a:latin typeface="Palatino Linotype" panose="02040502050505030304" pitchFamily="18" charset="0"/>
              </a:rPr>
              <a:t>The cross is a revelation to our dull senses of the pain that, from its very inception, sin has brought to the heart of God. Every departure from the right, every deed of cruelty, every failure of humanity to reach His ideal, brings grief to Him. When there came upon Israel the calamities that were the sure result of separation from God,—subjugation by their enemies, cruelty, and death,—it is said that “His soul was grieved for the misery of Israel.” “In all their affliction He was afflicted: ... and He bare them, and carried them all the days of old.” Judges 10:16; Isaiah 63:9. { Ed 263.1} </a:t>
            </a:r>
          </a:p>
          <a:p>
            <a:pPr algn="just"/>
            <a:r>
              <a:rPr lang="en-GB" altLang="en-US" sz="2100" dirty="0">
                <a:effectLst>
                  <a:outerShdw blurRad="38100" dist="38100" dir="2700000" algn="tl">
                    <a:srgbClr val="000000"/>
                  </a:outerShdw>
                </a:effectLst>
                <a:latin typeface="Palatino Linotype" panose="02040502050505030304" pitchFamily="18" charset="0"/>
              </a:rPr>
              <a:t>His Spirit “maketh intercession for us with groanings which cannot be uttered.” As the “whole creation </a:t>
            </a:r>
            <a:r>
              <a:rPr lang="en-GB" altLang="en-US" sz="2100" dirty="0" err="1">
                <a:effectLst>
                  <a:outerShdw blurRad="38100" dist="38100" dir="2700000" algn="tl">
                    <a:srgbClr val="000000"/>
                  </a:outerShdw>
                </a:effectLst>
                <a:latin typeface="Palatino Linotype" panose="02040502050505030304" pitchFamily="18" charset="0"/>
              </a:rPr>
              <a:t>groaneth</a:t>
            </a:r>
            <a:r>
              <a:rPr lang="en-GB" altLang="en-US" sz="2100" dirty="0">
                <a:effectLst>
                  <a:outerShdw blurRad="38100" dist="38100" dir="2700000" algn="tl">
                    <a:srgbClr val="000000"/>
                  </a:outerShdw>
                </a:effectLst>
                <a:latin typeface="Palatino Linotype" panose="02040502050505030304" pitchFamily="18" charset="0"/>
              </a:rPr>
              <a:t> and </a:t>
            </a:r>
            <a:r>
              <a:rPr lang="en-GB" altLang="en-US" sz="2100" dirty="0" err="1">
                <a:effectLst>
                  <a:outerShdw blurRad="38100" dist="38100" dir="2700000" algn="tl">
                    <a:srgbClr val="000000"/>
                  </a:outerShdw>
                </a:effectLst>
                <a:latin typeface="Palatino Linotype" panose="02040502050505030304" pitchFamily="18" charset="0"/>
              </a:rPr>
              <a:t>travaileth</a:t>
            </a:r>
            <a:r>
              <a:rPr lang="en-GB" altLang="en-US" sz="2100" dirty="0">
                <a:effectLst>
                  <a:outerShdw blurRad="38100" dist="38100" dir="2700000" algn="tl">
                    <a:srgbClr val="000000"/>
                  </a:outerShdw>
                </a:effectLst>
                <a:latin typeface="Palatino Linotype" panose="02040502050505030304" pitchFamily="18" charset="0"/>
              </a:rPr>
              <a:t> in pain together” ( Romans 8:26, 22), the heart of the infinite Father is pained in sympathy. Our world is a vast lazar house, a scene of misery that we dare not allow even our thoughts to dwell upon. </a:t>
            </a:r>
            <a:r>
              <a:rPr lang="en-GB" altLang="en-US" sz="2100" dirty="0">
                <a:solidFill>
                  <a:srgbClr val="92D050"/>
                </a:solidFill>
                <a:effectLst>
                  <a:outerShdw blurRad="38100" dist="38100" dir="2700000" algn="tl">
                    <a:srgbClr val="000000"/>
                  </a:outerShdw>
                </a:effectLst>
                <a:latin typeface="Palatino Linotype" panose="02040502050505030304" pitchFamily="18" charset="0"/>
              </a:rPr>
              <a:t>Did we realize it as it is, the burden would be too terrible. Yet God feels it all. </a:t>
            </a:r>
            <a:r>
              <a:rPr lang="en-GB" altLang="en-US" sz="2100" dirty="0">
                <a:effectLst>
                  <a:outerShdw blurRad="38100" dist="38100" dir="2700000" algn="tl">
                    <a:srgbClr val="000000"/>
                  </a:outerShdw>
                </a:effectLst>
                <a:latin typeface="Palatino Linotype" panose="02040502050505030304" pitchFamily="18" charset="0"/>
              </a:rPr>
              <a:t>In order to destroy sin and its results He gave His best Beloved, and He has put it in our power, through co-operation with Him, to bring this scene of misery to an end. “This gospel of the kingdom shall be preached in all the world for a witness unto all nations; and then shall the end come.” Matthew 24:14. { Ed 263.2} </a:t>
            </a:r>
          </a:p>
        </p:txBody>
      </p:sp>
    </p:spTree>
    <p:extLst>
      <p:ext uri="{BB962C8B-B14F-4D97-AF65-F5344CB8AC3E}">
        <p14:creationId xmlns:p14="http://schemas.microsoft.com/office/powerpoint/2010/main" val="785244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4AD64-F00E-EAD0-A058-C1FC75C7821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011801CA-A564-744F-0817-C3C3F833EC37}"/>
              </a:ext>
            </a:extLst>
          </p:cNvPr>
          <p:cNvSpPr>
            <a:spLocks noGrp="1" noChangeArrowheads="1"/>
          </p:cNvSpPr>
          <p:nvPr>
            <p:ph type="ctrTitle"/>
          </p:nvPr>
        </p:nvSpPr>
        <p:spPr>
          <a:xfrm>
            <a:off x="694265" y="234726"/>
            <a:ext cx="10803470" cy="628459"/>
          </a:xfrm>
        </p:spPr>
        <p:txBody>
          <a:bodyPr>
            <a:normAutofit/>
          </a:bodyPr>
          <a:lstStyle/>
          <a:p>
            <a:pPr defTabSz="1036638"/>
            <a:r>
              <a:rPr lang="en-US" altLang="en-US" sz="3200" dirty="0"/>
              <a:t>Get Ready!</a:t>
            </a:r>
          </a:p>
        </p:txBody>
      </p:sp>
      <p:sp>
        <p:nvSpPr>
          <p:cNvPr id="11267" name="Text Box 3">
            <a:extLst>
              <a:ext uri="{FF2B5EF4-FFF2-40B4-BE49-F238E27FC236}">
                <a16:creationId xmlns:a16="http://schemas.microsoft.com/office/drawing/2014/main" id="{7ADD17A0-A477-AE39-5949-FF909FBE0640}"/>
              </a:ext>
            </a:extLst>
          </p:cNvPr>
          <p:cNvSpPr txBox="1">
            <a:spLocks noChangeArrowheads="1"/>
          </p:cNvSpPr>
          <p:nvPr/>
        </p:nvSpPr>
        <p:spPr bwMode="auto">
          <a:xfrm>
            <a:off x="379142" y="1228482"/>
            <a:ext cx="1124497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400" dirty="0">
                <a:latin typeface="Palatino Linotype" panose="02040502050505030304" pitchFamily="18" charset="0"/>
              </a:rPr>
              <a:t>Get ready by entering into rest.</a:t>
            </a:r>
          </a:p>
          <a:p>
            <a:pPr algn="just"/>
            <a:endParaRPr lang="en-GB" sz="2400" dirty="0">
              <a:latin typeface="Palatino Linotype" panose="02040502050505030304" pitchFamily="18" charset="0"/>
            </a:endParaRPr>
          </a:p>
          <a:p>
            <a:pPr algn="just"/>
            <a:r>
              <a:rPr lang="en-GB" sz="2400" dirty="0">
                <a:latin typeface="Palatino Linotype" panose="02040502050505030304" pitchFamily="18" charset="0"/>
              </a:rPr>
              <a:t>Isa 26:3  You will keep him in perfect peace, Whose mind is stayed (take hold of) on You, Because he trusts in You. </a:t>
            </a:r>
          </a:p>
          <a:p>
            <a:pPr algn="just"/>
            <a:endParaRPr lang="en-GB" sz="2400" dirty="0">
              <a:latin typeface="Palatino Linotype" panose="02040502050505030304" pitchFamily="18" charset="0"/>
            </a:endParaRPr>
          </a:p>
          <a:p>
            <a:pPr algn="just"/>
            <a:endParaRPr lang="en-AU" sz="2400" dirty="0">
              <a:latin typeface="Palatino Linotype" panose="02040502050505030304" pitchFamily="18" charset="0"/>
            </a:endParaRPr>
          </a:p>
        </p:txBody>
      </p:sp>
    </p:spTree>
    <p:extLst>
      <p:ext uri="{BB962C8B-B14F-4D97-AF65-F5344CB8AC3E}">
        <p14:creationId xmlns:p14="http://schemas.microsoft.com/office/powerpoint/2010/main" val="2250503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391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9700B-82AB-799F-ABA2-7FFA28B6D91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ACCA600-08B0-ABEB-6BC1-920BE0C2EEA7}"/>
              </a:ext>
            </a:extLst>
          </p:cNvPr>
          <p:cNvSpPr>
            <a:spLocks noGrp="1" noChangeArrowheads="1"/>
          </p:cNvSpPr>
          <p:nvPr>
            <p:ph type="ctrTitle"/>
          </p:nvPr>
        </p:nvSpPr>
        <p:spPr>
          <a:xfrm>
            <a:off x="812799" y="477202"/>
            <a:ext cx="10566399" cy="633765"/>
          </a:xfrm>
        </p:spPr>
        <p:txBody>
          <a:bodyPr>
            <a:normAutofit/>
          </a:bodyPr>
          <a:lstStyle/>
          <a:p>
            <a:pPr defTabSz="1036638"/>
            <a:r>
              <a:rPr lang="en-US" altLang="en-US" sz="3200" dirty="0"/>
              <a:t>My Sheep Hear My Voice</a:t>
            </a:r>
          </a:p>
        </p:txBody>
      </p:sp>
      <p:sp>
        <p:nvSpPr>
          <p:cNvPr id="11267" name="Text Box 3">
            <a:extLst>
              <a:ext uri="{FF2B5EF4-FFF2-40B4-BE49-F238E27FC236}">
                <a16:creationId xmlns:a16="http://schemas.microsoft.com/office/drawing/2014/main" id="{9BDC7431-417E-22E7-E440-8CB3E58D20A3}"/>
              </a:ext>
            </a:extLst>
          </p:cNvPr>
          <p:cNvSpPr txBox="1">
            <a:spLocks noChangeArrowheads="1"/>
          </p:cNvSpPr>
          <p:nvPr/>
        </p:nvSpPr>
        <p:spPr bwMode="auto">
          <a:xfrm>
            <a:off x="812799" y="1443841"/>
            <a:ext cx="10424633"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800" dirty="0">
                <a:effectLst>
                  <a:outerShdw blurRad="38100" dist="38100" dir="2700000" algn="tl">
                    <a:srgbClr val="000000"/>
                  </a:outerShdw>
                </a:effectLst>
                <a:latin typeface="Palatino Linotype" panose="02040502050505030304" pitchFamily="18" charset="0"/>
              </a:rPr>
              <a:t>"Most assuredly, I say to you, he who does not enter the sheepfold by the door, but climbs up some other way, the same is a thief and a robber. But he who enters by the door is the shepherd of the sheep. </a:t>
            </a:r>
            <a:r>
              <a:rPr lang="en-GB" altLang="en-US" sz="2800" dirty="0">
                <a:solidFill>
                  <a:srgbClr val="92D050"/>
                </a:solidFill>
                <a:effectLst>
                  <a:outerShdw blurRad="38100" dist="38100" dir="2700000" algn="tl">
                    <a:srgbClr val="000000"/>
                  </a:outerShdw>
                </a:effectLst>
                <a:latin typeface="Palatino Linotype" panose="02040502050505030304" pitchFamily="18" charset="0"/>
              </a:rPr>
              <a:t>To him the doorkeeper opens, and the sheep hear his voice; and he calls his own sheep by name and leads them out.</a:t>
            </a:r>
            <a:r>
              <a:rPr lang="en-GB" altLang="en-US" sz="2800" dirty="0">
                <a:effectLst>
                  <a:outerShdw blurRad="38100" dist="38100" dir="2700000" algn="tl">
                    <a:srgbClr val="000000"/>
                  </a:outerShdw>
                </a:effectLst>
                <a:latin typeface="Palatino Linotype" panose="02040502050505030304" pitchFamily="18" charset="0"/>
              </a:rPr>
              <a:t> And when he brings out his own sheep, he goes before them; and the sheep follow him, </a:t>
            </a:r>
            <a:r>
              <a:rPr lang="en-GB" altLang="en-US" sz="2800" dirty="0">
                <a:solidFill>
                  <a:srgbClr val="92D050"/>
                </a:solidFill>
                <a:effectLst>
                  <a:outerShdw blurRad="38100" dist="38100" dir="2700000" algn="tl">
                    <a:srgbClr val="000000"/>
                  </a:outerShdw>
                </a:effectLst>
                <a:latin typeface="Palatino Linotype" panose="02040502050505030304" pitchFamily="18" charset="0"/>
              </a:rPr>
              <a:t>for they know his voice</a:t>
            </a:r>
            <a:r>
              <a:rPr lang="en-GB" altLang="en-US" sz="2800" dirty="0">
                <a:effectLst>
                  <a:outerShdw blurRad="38100" dist="38100" dir="2700000" algn="tl">
                    <a:srgbClr val="000000"/>
                  </a:outerShdw>
                </a:effectLst>
                <a:latin typeface="Palatino Linotype" panose="02040502050505030304" pitchFamily="18" charset="0"/>
              </a:rPr>
              <a:t>. </a:t>
            </a:r>
            <a:r>
              <a:rPr lang="en-GB" altLang="en-US" sz="2800" dirty="0">
                <a:solidFill>
                  <a:srgbClr val="92D050"/>
                </a:solidFill>
                <a:effectLst>
                  <a:outerShdw blurRad="38100" dist="38100" dir="2700000" algn="tl">
                    <a:srgbClr val="000000"/>
                  </a:outerShdw>
                </a:effectLst>
                <a:latin typeface="Palatino Linotype" panose="02040502050505030304" pitchFamily="18" charset="0"/>
              </a:rPr>
              <a:t>Yet they will by no means follow (accompany, disciple) a stranger, but will flee from him, for they do not know the voice of strangers</a:t>
            </a:r>
            <a:r>
              <a:rPr lang="en-GB" altLang="en-US" sz="2800" dirty="0">
                <a:effectLst>
                  <a:outerShdw blurRad="38100" dist="38100" dir="2700000" algn="tl">
                    <a:srgbClr val="000000"/>
                  </a:outerShdw>
                </a:effectLst>
                <a:latin typeface="Palatino Linotype" panose="02040502050505030304" pitchFamily="18" charset="0"/>
              </a:rPr>
              <a:t>." John 10:1-5</a:t>
            </a:r>
            <a:endParaRPr lang="en-GB" altLang="en-US" sz="2800" dirty="0">
              <a:solidFill>
                <a:srgbClr val="92D050"/>
              </a:solidFill>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791737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3D14-387E-42C6-7DF6-1C0CEC6F090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2EC4911-F381-92B1-560B-56E03993FC39}"/>
              </a:ext>
            </a:extLst>
          </p:cNvPr>
          <p:cNvSpPr>
            <a:spLocks noGrp="1" noChangeArrowheads="1"/>
          </p:cNvSpPr>
          <p:nvPr>
            <p:ph type="ctrTitle"/>
          </p:nvPr>
        </p:nvSpPr>
        <p:spPr>
          <a:xfrm>
            <a:off x="750549" y="265884"/>
            <a:ext cx="10803470" cy="628459"/>
          </a:xfrm>
        </p:spPr>
        <p:txBody>
          <a:bodyPr>
            <a:normAutofit/>
          </a:bodyPr>
          <a:lstStyle/>
          <a:p>
            <a:pPr defTabSz="1036638"/>
            <a:r>
              <a:rPr lang="en-US" altLang="en-US" sz="3200" dirty="0"/>
              <a:t>Our Loving Shepherd</a:t>
            </a:r>
          </a:p>
        </p:txBody>
      </p:sp>
      <p:sp>
        <p:nvSpPr>
          <p:cNvPr id="11267" name="Text Box 3">
            <a:extLst>
              <a:ext uri="{FF2B5EF4-FFF2-40B4-BE49-F238E27FC236}">
                <a16:creationId xmlns:a16="http://schemas.microsoft.com/office/drawing/2014/main" id="{461619B4-759D-DD8E-6889-BEC85308839C}"/>
              </a:ext>
            </a:extLst>
          </p:cNvPr>
          <p:cNvSpPr txBox="1">
            <a:spLocks noChangeArrowheads="1"/>
          </p:cNvSpPr>
          <p:nvPr/>
        </p:nvSpPr>
        <p:spPr bwMode="auto">
          <a:xfrm>
            <a:off x="401299" y="1043731"/>
            <a:ext cx="11389401"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solidFill>
                  <a:srgbClr val="92D050"/>
                </a:solidFill>
                <a:effectLst>
                  <a:outerShdw blurRad="38100" dist="38100" dir="2700000" algn="tl">
                    <a:srgbClr val="000000"/>
                  </a:outerShdw>
                </a:effectLst>
                <a:latin typeface="Palatino Linotype" panose="02040502050505030304" pitchFamily="18" charset="0"/>
              </a:rPr>
              <a:t>Every soul is as fully known to Jesus as if he were the only one for whom the Saviour died. The distress of every one touches His heart. </a:t>
            </a:r>
            <a:r>
              <a:rPr lang="en-GB" altLang="en-US" sz="2200" dirty="0">
                <a:effectLst>
                  <a:outerShdw blurRad="38100" dist="38100" dir="2700000" algn="tl">
                    <a:srgbClr val="000000"/>
                  </a:outerShdw>
                </a:effectLst>
                <a:latin typeface="Palatino Linotype" panose="02040502050505030304" pitchFamily="18" charset="0"/>
              </a:rPr>
              <a:t>The cry for aid reaches His ear. He came to draw all men unto Himself. He bids them, “Follow Me,” and His Spirit moves upon their hearts to draw them to come to Him. Many refuse to be drawn. Jesus knows who they are. He also knows who gladly hear His call, and are ready to come under His pastoral care. He says, “My sheep hear My voice, and I know them, and they follow Me.” He cares for each one as if there were not another on the face of the earth. { DA 480.1} </a:t>
            </a:r>
          </a:p>
          <a:p>
            <a:pPr algn="just"/>
            <a:r>
              <a:rPr lang="en-GB" altLang="en-US" sz="2200" dirty="0">
                <a:effectLst>
                  <a:outerShdw blurRad="38100" dist="38100" dir="2700000" algn="tl">
                    <a:srgbClr val="000000"/>
                  </a:outerShdw>
                </a:effectLst>
                <a:latin typeface="Palatino Linotype" panose="02040502050505030304" pitchFamily="18" charset="0"/>
              </a:rPr>
              <a:t>“He calleth His own sheep by name, and leadeth them out.... And the sheep follow Him: for they know His voice.”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The Eastern shepherd does not drive his sheep. </a:t>
            </a:r>
            <a:r>
              <a:rPr lang="en-GB" altLang="en-US" sz="2200" u="sng" dirty="0">
                <a:solidFill>
                  <a:srgbClr val="92D050"/>
                </a:solidFill>
                <a:effectLst>
                  <a:outerShdw blurRad="38100" dist="38100" dir="2700000" algn="tl">
                    <a:srgbClr val="000000"/>
                  </a:outerShdw>
                </a:effectLst>
                <a:latin typeface="Palatino Linotype" panose="02040502050505030304" pitchFamily="18" charset="0"/>
              </a:rPr>
              <a:t>He depends not upon force or fear</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 but going before, he calls them. </a:t>
            </a:r>
            <a:r>
              <a:rPr lang="en-GB" altLang="en-US" sz="2200" dirty="0">
                <a:effectLst>
                  <a:outerShdw blurRad="38100" dist="38100" dir="2700000" algn="tl">
                    <a:srgbClr val="000000"/>
                  </a:outerShdw>
                </a:effectLst>
                <a:latin typeface="Palatino Linotype" panose="02040502050505030304" pitchFamily="18" charset="0"/>
              </a:rPr>
              <a:t>They know his voice, and obey the call. So does the Saviour-Shepherd with His sheep. The Scripture says, “Thou </a:t>
            </a:r>
            <a:r>
              <a:rPr lang="en-GB" altLang="en-US" sz="2200" dirty="0" err="1">
                <a:effectLst>
                  <a:outerShdw blurRad="38100" dist="38100" dir="2700000" algn="tl">
                    <a:srgbClr val="000000"/>
                  </a:outerShdw>
                </a:effectLst>
                <a:latin typeface="Palatino Linotype" panose="02040502050505030304" pitchFamily="18" charset="0"/>
              </a:rPr>
              <a:t>leddest</a:t>
            </a:r>
            <a:r>
              <a:rPr lang="en-GB" altLang="en-US" sz="2200" dirty="0">
                <a:effectLst>
                  <a:outerShdw blurRad="38100" dist="38100" dir="2700000" algn="tl">
                    <a:srgbClr val="000000"/>
                  </a:outerShdw>
                </a:effectLst>
                <a:latin typeface="Palatino Linotype" panose="02040502050505030304" pitchFamily="18" charset="0"/>
              </a:rPr>
              <a:t> Thy people like a flock by the hand of Moses and Aaron.” Through the prophet, Jesus declares, “I have loved thee with an everlasting love: therefore with loving-kindness have I drawn thee.” He compels none to follow Him. “I drew them,” He says, “with cords of a man, with bands of love.” Psalm 77:20; Jeremiah 31:3; Hosea 11:4. { DA 480.2} </a:t>
            </a:r>
            <a:endParaRPr lang="en-AU" altLang="en-US" sz="22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4109701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273B3-1DB6-32F8-804A-00364A2DBFED}"/>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24B9DBE-6750-2E2F-102D-7F58697FE5B8}"/>
              </a:ext>
            </a:extLst>
          </p:cNvPr>
          <p:cNvSpPr>
            <a:spLocks noGrp="1" noChangeArrowheads="1"/>
          </p:cNvSpPr>
          <p:nvPr>
            <p:ph type="ctrTitle"/>
          </p:nvPr>
        </p:nvSpPr>
        <p:spPr>
          <a:xfrm>
            <a:off x="1224562" y="312382"/>
            <a:ext cx="9291570" cy="628459"/>
          </a:xfrm>
        </p:spPr>
        <p:txBody>
          <a:bodyPr>
            <a:normAutofit/>
          </a:bodyPr>
          <a:lstStyle/>
          <a:p>
            <a:pPr defTabSz="1036638"/>
            <a:r>
              <a:rPr lang="en-US" altLang="en-US" sz="3200" dirty="0"/>
              <a:t>Our Shepherd Goes Before US</a:t>
            </a:r>
          </a:p>
        </p:txBody>
      </p:sp>
      <p:sp>
        <p:nvSpPr>
          <p:cNvPr id="11267" name="Text Box 3">
            <a:extLst>
              <a:ext uri="{FF2B5EF4-FFF2-40B4-BE49-F238E27FC236}">
                <a16:creationId xmlns:a16="http://schemas.microsoft.com/office/drawing/2014/main" id="{655A1F2F-7129-9FB4-7E32-D84EFDE0BA9E}"/>
              </a:ext>
            </a:extLst>
          </p:cNvPr>
          <p:cNvSpPr txBox="1">
            <a:spLocks noChangeArrowheads="1"/>
          </p:cNvSpPr>
          <p:nvPr/>
        </p:nvSpPr>
        <p:spPr bwMode="auto">
          <a:xfrm>
            <a:off x="762867" y="1166842"/>
            <a:ext cx="10428361"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As the shepherd goes before his sheep, himself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first encountering the perils of the way, so does Jesus with His people.</a:t>
            </a:r>
            <a:r>
              <a:rPr lang="en-GB" altLang="en-US" sz="2400" dirty="0">
                <a:effectLst>
                  <a:outerShdw blurRad="38100" dist="38100" dir="2700000" algn="tl">
                    <a:srgbClr val="000000"/>
                  </a:outerShdw>
                </a:effectLst>
                <a:latin typeface="Palatino Linotype" panose="02040502050505030304" pitchFamily="18" charset="0"/>
              </a:rPr>
              <a:t> “When He </a:t>
            </a:r>
            <a:r>
              <a:rPr lang="en-GB" altLang="en-US" sz="2400" dirty="0" err="1">
                <a:effectLst>
                  <a:outerShdw blurRad="38100" dist="38100" dir="2700000" algn="tl">
                    <a:srgbClr val="000000"/>
                  </a:outerShdw>
                </a:effectLst>
                <a:latin typeface="Palatino Linotype" panose="02040502050505030304" pitchFamily="18" charset="0"/>
              </a:rPr>
              <a:t>putteth</a:t>
            </a:r>
            <a:r>
              <a:rPr lang="en-GB" altLang="en-US" sz="2400" dirty="0">
                <a:effectLst>
                  <a:outerShdw blurRad="38100" dist="38100" dir="2700000" algn="tl">
                    <a:srgbClr val="000000"/>
                  </a:outerShdw>
                </a:effectLst>
                <a:latin typeface="Palatino Linotype" panose="02040502050505030304" pitchFamily="18" charset="0"/>
              </a:rPr>
              <a:t> forth His own sheep, He </a:t>
            </a:r>
            <a:r>
              <a:rPr lang="en-GB" altLang="en-US" sz="2400" dirty="0" err="1">
                <a:effectLst>
                  <a:outerShdw blurRad="38100" dist="38100" dir="2700000" algn="tl">
                    <a:srgbClr val="000000"/>
                  </a:outerShdw>
                </a:effectLst>
                <a:latin typeface="Palatino Linotype" panose="02040502050505030304" pitchFamily="18" charset="0"/>
              </a:rPr>
              <a:t>goeth</a:t>
            </a:r>
            <a:r>
              <a:rPr lang="en-GB" altLang="en-US" sz="2400" dirty="0">
                <a:effectLst>
                  <a:outerShdw blurRad="38100" dist="38100" dir="2700000" algn="tl">
                    <a:srgbClr val="000000"/>
                  </a:outerShdw>
                </a:effectLst>
                <a:latin typeface="Palatino Linotype" panose="02040502050505030304" pitchFamily="18" charset="0"/>
              </a:rPr>
              <a:t> before them.”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The way to heaven is consecrated by the Saviour’s footprints.</a:t>
            </a:r>
            <a:r>
              <a:rPr lang="en-GB" altLang="en-US" sz="2400" dirty="0">
                <a:effectLst>
                  <a:outerShdw blurRad="38100" dist="38100" dir="2700000" algn="tl">
                    <a:srgbClr val="000000"/>
                  </a:outerShdw>
                </a:effectLst>
                <a:latin typeface="Palatino Linotype" panose="02040502050505030304" pitchFamily="18" charset="0"/>
              </a:rPr>
              <a:t> The path may be steep and rugged, but Jesus has </a:t>
            </a:r>
            <a:r>
              <a:rPr lang="en-GB" altLang="en-US" sz="2400" dirty="0" err="1">
                <a:effectLst>
                  <a:outerShdw blurRad="38100" dist="38100" dir="2700000" algn="tl">
                    <a:srgbClr val="000000"/>
                  </a:outerShdw>
                </a:effectLst>
                <a:latin typeface="Palatino Linotype" panose="02040502050505030304" pitchFamily="18" charset="0"/>
              </a:rPr>
              <a:t>traveled</a:t>
            </a:r>
            <a:r>
              <a:rPr lang="en-GB" altLang="en-US" sz="2400" dirty="0">
                <a:effectLst>
                  <a:outerShdw blurRad="38100" dist="38100" dir="2700000" algn="tl">
                    <a:srgbClr val="000000"/>
                  </a:outerShdw>
                </a:effectLst>
                <a:latin typeface="Palatino Linotype" panose="02040502050505030304" pitchFamily="18" charset="0"/>
              </a:rPr>
              <a:t> that way;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His feet have pressed down the cruel thorns, to make the pathway easier for us. </a:t>
            </a:r>
            <a:r>
              <a:rPr lang="en-GB" altLang="en-US" sz="2400" dirty="0">
                <a:effectLst>
                  <a:outerShdw blurRad="38100" dist="38100" dir="2700000" algn="tl">
                    <a:srgbClr val="000000"/>
                  </a:outerShdw>
                </a:effectLst>
                <a:latin typeface="Palatino Linotype" panose="02040502050505030304" pitchFamily="18" charset="0"/>
              </a:rPr>
              <a:t>Every burden that we are called to bear He Himself has borne. { DA 480.4} </a:t>
            </a:r>
          </a:p>
          <a:p>
            <a:pPr algn="just"/>
            <a:r>
              <a:rPr lang="en-GB" altLang="en-US" sz="2400" dirty="0">
                <a:effectLst>
                  <a:outerShdw blurRad="38100" dist="38100" dir="2700000" algn="tl">
                    <a:srgbClr val="000000"/>
                  </a:outerShdw>
                </a:effectLst>
                <a:latin typeface="Palatino Linotype" panose="02040502050505030304" pitchFamily="18" charset="0"/>
              </a:rPr>
              <a:t>Though now He has ascended to the presence of God, and shares the throne of the universe,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Jesus has lost none of His compassionate nature. Today the same tender, sympathizing heart is open to all the woes of humanity. Today the hand that was pierced is reached forth to bless more abundantly His people that are in the world. “And they shall never perish, neither shall any man pluck them out of My hand.” </a:t>
            </a:r>
            <a:r>
              <a:rPr lang="en-GB" altLang="en-US" sz="2400" dirty="0">
                <a:effectLst>
                  <a:outerShdw blurRad="38100" dist="38100" dir="2700000" algn="tl">
                    <a:srgbClr val="000000"/>
                  </a:outerShdw>
                </a:effectLst>
                <a:latin typeface="Palatino Linotype" panose="02040502050505030304" pitchFamily="18" charset="0"/>
              </a:rPr>
              <a:t>{DA 480.5}</a:t>
            </a:r>
          </a:p>
        </p:txBody>
      </p:sp>
    </p:spTree>
    <p:extLst>
      <p:ext uri="{BB962C8B-B14F-4D97-AF65-F5344CB8AC3E}">
        <p14:creationId xmlns:p14="http://schemas.microsoft.com/office/powerpoint/2010/main" val="2169343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3D14-387E-42C6-7DF6-1C0CEC6F090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2EC4911-F381-92B1-560B-56E03993FC39}"/>
              </a:ext>
            </a:extLst>
          </p:cNvPr>
          <p:cNvSpPr>
            <a:spLocks noGrp="1" noChangeArrowheads="1"/>
          </p:cNvSpPr>
          <p:nvPr>
            <p:ph type="ctrTitle"/>
          </p:nvPr>
        </p:nvSpPr>
        <p:spPr>
          <a:xfrm>
            <a:off x="694261" y="405712"/>
            <a:ext cx="10803470" cy="628459"/>
          </a:xfrm>
        </p:spPr>
        <p:txBody>
          <a:bodyPr>
            <a:normAutofit fontScale="90000"/>
          </a:bodyPr>
          <a:lstStyle/>
          <a:p>
            <a:pPr defTabSz="1036638"/>
            <a:r>
              <a:rPr lang="en-US" altLang="en-US" sz="3200" dirty="0"/>
              <a:t>General Conference Session July 3-12, 2025</a:t>
            </a:r>
          </a:p>
        </p:txBody>
      </p:sp>
      <p:sp>
        <p:nvSpPr>
          <p:cNvPr id="11267" name="Text Box 3">
            <a:extLst>
              <a:ext uri="{FF2B5EF4-FFF2-40B4-BE49-F238E27FC236}">
                <a16:creationId xmlns:a16="http://schemas.microsoft.com/office/drawing/2014/main" id="{461619B4-759D-DD8E-6889-BEC85308839C}"/>
              </a:ext>
            </a:extLst>
          </p:cNvPr>
          <p:cNvSpPr txBox="1">
            <a:spLocks noChangeArrowheads="1"/>
          </p:cNvSpPr>
          <p:nvPr/>
        </p:nvSpPr>
        <p:spPr bwMode="auto">
          <a:xfrm>
            <a:off x="1022040" y="1351508"/>
            <a:ext cx="10147911"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The Father of Love Movement believes that The Seventh-day Adventist Church is still the church of God even though in apostasy.</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As the Church moves further and further from its foundations, the more access is given to Satan to take control of the world. The SDA church stands as a hinderance to Satan’s complete control of world affairs.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err="1">
                <a:effectLst>
                  <a:outerShdw blurRad="38100" dist="38100" dir="2700000" algn="tl">
                    <a:srgbClr val="000000"/>
                  </a:outerShdw>
                </a:effectLst>
                <a:latin typeface="Palatino Linotype" panose="02040502050505030304" pitchFamily="18" charset="0"/>
              </a:rPr>
              <a:t>Pr</a:t>
            </a:r>
            <a:r>
              <a:rPr lang="en-GB" altLang="en-US" sz="2400" dirty="0">
                <a:effectLst>
                  <a:outerShdw blurRad="38100" dist="38100" dir="2700000" algn="tl">
                    <a:srgbClr val="000000"/>
                  </a:outerShdw>
                </a:effectLst>
                <a:latin typeface="Palatino Linotype" panose="02040502050505030304" pitchFamily="18" charset="0"/>
              </a:rPr>
              <a:t> Ted Wilson shut down a number of attempts to change the agenda to include discussion about the churches position of medical treatments through statements made in 2015 and 2021. </a:t>
            </a:r>
          </a:p>
          <a:p>
            <a:pPr algn="just"/>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68955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0F8F4-C572-821F-CF66-163F44DEE60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3386550-44E0-D4DC-9BA7-037FCA822F50}"/>
              </a:ext>
            </a:extLst>
          </p:cNvPr>
          <p:cNvSpPr>
            <a:spLocks noGrp="1" noChangeArrowheads="1"/>
          </p:cNvSpPr>
          <p:nvPr>
            <p:ph type="ctrTitle"/>
          </p:nvPr>
        </p:nvSpPr>
        <p:spPr>
          <a:xfrm>
            <a:off x="694261" y="405712"/>
            <a:ext cx="10803470" cy="628459"/>
          </a:xfrm>
        </p:spPr>
        <p:txBody>
          <a:bodyPr>
            <a:normAutofit fontScale="90000"/>
          </a:bodyPr>
          <a:lstStyle/>
          <a:p>
            <a:pPr defTabSz="1036638"/>
            <a:r>
              <a:rPr lang="en-US" altLang="en-US" sz="3200" dirty="0"/>
              <a:t>General Conference Session July 3-12, 2025</a:t>
            </a:r>
          </a:p>
        </p:txBody>
      </p:sp>
      <p:sp>
        <p:nvSpPr>
          <p:cNvPr id="11267" name="Text Box 3">
            <a:extLst>
              <a:ext uri="{FF2B5EF4-FFF2-40B4-BE49-F238E27FC236}">
                <a16:creationId xmlns:a16="http://schemas.microsoft.com/office/drawing/2014/main" id="{A18A42B4-07C1-607B-7C99-83E84FDAA14D}"/>
              </a:ext>
            </a:extLst>
          </p:cNvPr>
          <p:cNvSpPr txBox="1">
            <a:spLocks noChangeArrowheads="1"/>
          </p:cNvSpPr>
          <p:nvPr/>
        </p:nvSpPr>
        <p:spPr bwMode="auto">
          <a:xfrm>
            <a:off x="694261" y="1189309"/>
            <a:ext cx="1080347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err="1">
                <a:effectLst>
                  <a:outerShdw blurRad="38100" dist="38100" dir="2700000" algn="tl">
                    <a:srgbClr val="000000"/>
                  </a:outerShdw>
                </a:effectLst>
                <a:latin typeface="Palatino Linotype" panose="02040502050505030304" pitchFamily="18" charset="0"/>
              </a:rPr>
              <a:t>Pr</a:t>
            </a:r>
            <a:r>
              <a:rPr lang="en-GB" altLang="en-US" sz="2400" dirty="0">
                <a:effectLst>
                  <a:outerShdw blurRad="38100" dist="38100" dir="2700000" algn="tl">
                    <a:srgbClr val="000000"/>
                  </a:outerShdw>
                </a:effectLst>
                <a:latin typeface="Palatino Linotype" panose="02040502050505030304" pitchFamily="18" charset="0"/>
              </a:rPr>
              <a:t> Wilson moved to block any attempts to discuss the question of mandates claiming that church members were always free to make their own decision and medical treatment.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The Session voted 1662 votes to 310 in favour of </a:t>
            </a:r>
            <a:r>
              <a:rPr lang="en-GB" altLang="en-US" sz="2400" dirty="0" err="1">
                <a:effectLst>
                  <a:outerShdw blurRad="38100" dist="38100" dir="2700000" algn="tl">
                    <a:srgbClr val="000000"/>
                  </a:outerShdw>
                </a:effectLst>
                <a:latin typeface="Palatino Linotype" panose="02040502050505030304" pitchFamily="18" charset="0"/>
              </a:rPr>
              <a:t>Pr</a:t>
            </a:r>
            <a:r>
              <a:rPr lang="en-GB" altLang="en-US" sz="2400" dirty="0">
                <a:effectLst>
                  <a:outerShdw blurRad="38100" dist="38100" dir="2700000" algn="tl">
                    <a:srgbClr val="000000"/>
                  </a:outerShdw>
                </a:effectLst>
                <a:latin typeface="Palatino Linotype" panose="02040502050505030304" pitchFamily="18" charset="0"/>
              </a:rPr>
              <a:t> Wilson’s motion to reject any possible discussion by the church on this matter.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Such restrictions of religious liberty and a more firm aligning of the church with the World Health Organisation and its recommendations along with taking no responsibility for the death of several people for taking medical treatment under the threat of job loss will allow Satan to move to take greater control of events in the world. Restricting the church in this manner will open the way for greater restrictions of liberty of conscience in the future. </a:t>
            </a:r>
          </a:p>
          <a:p>
            <a:pPr algn="just"/>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4123898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48D9-4640-7E24-97F5-1A8BD2B93CF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CCB61AF-2158-9F34-1388-B5C30FC09418}"/>
              </a:ext>
            </a:extLst>
          </p:cNvPr>
          <p:cNvSpPr>
            <a:spLocks noGrp="1" noChangeArrowheads="1"/>
          </p:cNvSpPr>
          <p:nvPr>
            <p:ph type="ctrTitle"/>
          </p:nvPr>
        </p:nvSpPr>
        <p:spPr>
          <a:xfrm>
            <a:off x="721113" y="221653"/>
            <a:ext cx="11024838" cy="743547"/>
          </a:xfrm>
        </p:spPr>
        <p:txBody>
          <a:bodyPr>
            <a:normAutofit/>
          </a:bodyPr>
          <a:lstStyle/>
          <a:p>
            <a:pPr defTabSz="1036638"/>
            <a:r>
              <a:rPr lang="en-US" altLang="en-US" sz="3200" dirty="0"/>
              <a:t>My Proposal to the family of God</a:t>
            </a:r>
          </a:p>
        </p:txBody>
      </p:sp>
      <p:sp>
        <p:nvSpPr>
          <p:cNvPr id="11267" name="Text Box 3">
            <a:extLst>
              <a:ext uri="{FF2B5EF4-FFF2-40B4-BE49-F238E27FC236}">
                <a16:creationId xmlns:a16="http://schemas.microsoft.com/office/drawing/2014/main" id="{59E70589-EA8B-C148-6796-7505CAB0E761}"/>
              </a:ext>
            </a:extLst>
          </p:cNvPr>
          <p:cNvSpPr txBox="1">
            <a:spLocks noChangeArrowheads="1"/>
          </p:cNvSpPr>
          <p:nvPr/>
        </p:nvSpPr>
        <p:spPr bwMode="auto">
          <a:xfrm>
            <a:off x="784408" y="1223651"/>
            <a:ext cx="10623182"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buAutoNum type="arabicPeriod"/>
            </a:pPr>
            <a:r>
              <a:rPr lang="en-GB" altLang="en-US" sz="2300" dirty="0">
                <a:effectLst>
                  <a:outerShdw blurRad="38100" dist="38100" dir="2700000" algn="tl">
                    <a:srgbClr val="000000"/>
                  </a:outerShdw>
                </a:effectLst>
                <a:latin typeface="Palatino Linotype" panose="02040502050505030304" pitchFamily="18" charset="0"/>
              </a:rPr>
              <a:t>That we tune in completely to the voice of the Shepherd. </a:t>
            </a:r>
          </a:p>
          <a:p>
            <a:pPr marL="457200" indent="-457200" algn="just">
              <a:buAutoNum type="arabicPeriod"/>
            </a:pPr>
            <a:r>
              <a:rPr lang="en-GB" altLang="en-US" sz="2300" dirty="0">
                <a:effectLst>
                  <a:outerShdw blurRad="38100" dist="38100" dir="2700000" algn="tl">
                    <a:srgbClr val="000000"/>
                  </a:outerShdw>
                </a:effectLst>
                <a:latin typeface="Palatino Linotype" panose="02040502050505030304" pitchFamily="18" charset="0"/>
              </a:rPr>
              <a:t>We cease listening to the voice of strangers. – meaning we shut out the news media and social media scrolling of things happening in the world from the world’s perspective. </a:t>
            </a:r>
          </a:p>
          <a:p>
            <a:pPr marL="457200" indent="-457200" algn="just">
              <a:buAutoNum type="arabicPeriod"/>
            </a:pPr>
            <a:r>
              <a:rPr lang="en-GB" altLang="en-US" sz="2300" dirty="0">
                <a:effectLst>
                  <a:outerShdw blurRad="38100" dist="38100" dir="2700000" algn="tl">
                    <a:srgbClr val="000000"/>
                  </a:outerShdw>
                </a:effectLst>
                <a:latin typeface="Palatino Linotype" panose="02040502050505030304" pitchFamily="18" charset="0"/>
              </a:rPr>
              <a:t>We have 11 weeks until Tabernacles</a:t>
            </a:r>
          </a:p>
          <a:p>
            <a:pPr marL="457200" indent="-457200" algn="just">
              <a:buAutoNum type="arabicPeriod"/>
            </a:pPr>
            <a:r>
              <a:rPr lang="en-GB" altLang="en-US" sz="2300" dirty="0">
                <a:effectLst>
                  <a:outerShdw blurRad="38100" dist="38100" dir="2700000" algn="tl">
                    <a:srgbClr val="000000"/>
                  </a:outerShdw>
                </a:effectLst>
                <a:latin typeface="Palatino Linotype" panose="02040502050505030304" pitchFamily="18" charset="0"/>
              </a:rPr>
              <a:t>There are 13 chapters in the book Steps to Christ. </a:t>
            </a:r>
          </a:p>
          <a:p>
            <a:pPr marL="457200" indent="-457200" algn="just">
              <a:buAutoNum type="arabicPeriod"/>
            </a:pPr>
            <a:r>
              <a:rPr lang="en-GB" altLang="en-US" sz="2300" dirty="0">
                <a:effectLst>
                  <a:outerShdw blurRad="38100" dist="38100" dir="2700000" algn="tl">
                    <a:srgbClr val="000000"/>
                  </a:outerShdw>
                </a:effectLst>
                <a:latin typeface="Palatino Linotype" panose="02040502050505030304" pitchFamily="18" charset="0"/>
              </a:rPr>
              <a:t>I am asking the friends of God to meditate on this book over the next 13 weeks, taking time to pray and contemplate its content. Line by line. </a:t>
            </a:r>
          </a:p>
          <a:p>
            <a:pPr marL="457200" indent="-457200" algn="just">
              <a:buAutoNum type="arabicPeriod"/>
            </a:pPr>
            <a:r>
              <a:rPr lang="en-GB" altLang="en-US" sz="2300" dirty="0">
                <a:effectLst>
                  <a:outerShdw blurRad="38100" dist="38100" dir="2700000" algn="tl">
                    <a:srgbClr val="000000"/>
                  </a:outerShdw>
                </a:effectLst>
                <a:latin typeface="Palatino Linotype" panose="02040502050505030304" pitchFamily="18" charset="0"/>
              </a:rPr>
              <a:t>I am asking you to fast from all news and social media that brings in the voice of the strange and confuses our minds so we can’t here the sweet voice of Jesus alone. </a:t>
            </a:r>
          </a:p>
          <a:p>
            <a:pPr marL="457200" indent="-457200" algn="just">
              <a:buAutoNum type="arabicPeriod"/>
            </a:pPr>
            <a:r>
              <a:rPr lang="en-GB" altLang="en-US" sz="2300" dirty="0">
                <a:effectLst>
                  <a:outerShdw blurRad="38100" dist="38100" dir="2700000" algn="tl">
                    <a:srgbClr val="000000"/>
                  </a:outerShdw>
                </a:effectLst>
                <a:latin typeface="Palatino Linotype" panose="02040502050505030304" pitchFamily="18" charset="0"/>
              </a:rPr>
              <a:t>I am asking us all to pray, repent, prepare our minds and hearts for great changes about to take place in the world. </a:t>
            </a:r>
          </a:p>
          <a:p>
            <a:pPr algn="just"/>
            <a:endParaRPr lang="en-GB" altLang="en-US" sz="23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505693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48D9-4640-7E24-97F5-1A8BD2B93CF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CCB61AF-2158-9F34-1388-B5C30FC09418}"/>
              </a:ext>
            </a:extLst>
          </p:cNvPr>
          <p:cNvSpPr>
            <a:spLocks noGrp="1" noChangeArrowheads="1"/>
          </p:cNvSpPr>
          <p:nvPr>
            <p:ph type="ctrTitle"/>
          </p:nvPr>
        </p:nvSpPr>
        <p:spPr>
          <a:xfrm>
            <a:off x="135467" y="221654"/>
            <a:ext cx="11684000" cy="529196"/>
          </a:xfrm>
        </p:spPr>
        <p:txBody>
          <a:bodyPr>
            <a:noAutofit/>
          </a:bodyPr>
          <a:lstStyle/>
          <a:p>
            <a:pPr defTabSz="1036638"/>
            <a:r>
              <a:rPr lang="en-US" altLang="en-US" sz="2600" dirty="0"/>
              <a:t>News Media Vibration</a:t>
            </a:r>
          </a:p>
        </p:txBody>
      </p:sp>
      <p:sp>
        <p:nvSpPr>
          <p:cNvPr id="11267" name="Text Box 3">
            <a:extLst>
              <a:ext uri="{FF2B5EF4-FFF2-40B4-BE49-F238E27FC236}">
                <a16:creationId xmlns:a16="http://schemas.microsoft.com/office/drawing/2014/main" id="{59E70589-EA8B-C148-6796-7505CAB0E761}"/>
              </a:ext>
            </a:extLst>
          </p:cNvPr>
          <p:cNvSpPr txBox="1">
            <a:spLocks noChangeArrowheads="1"/>
          </p:cNvSpPr>
          <p:nvPr/>
        </p:nvSpPr>
        <p:spPr bwMode="auto">
          <a:xfrm>
            <a:off x="722404" y="1088184"/>
            <a:ext cx="10623182" cy="398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The spirit in the news media and government is a spirit of criticism and condemnation. </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We need to disconnect from this spirit completely. </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The news that we need concerning the world will be given to us by our Father in the context that He views it rather than through the news media controlled by the little horn power. </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I am asking us to rest from listening to the voice of the beast, the voice of the little horn media. </a:t>
            </a:r>
          </a:p>
        </p:txBody>
      </p:sp>
    </p:spTree>
    <p:extLst>
      <p:ext uri="{BB962C8B-B14F-4D97-AF65-F5344CB8AC3E}">
        <p14:creationId xmlns:p14="http://schemas.microsoft.com/office/powerpoint/2010/main" val="3639942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57E95-ED76-CAC3-043B-679314DBC46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D86889C-A828-AE06-1B1E-1B90B4C60C4F}"/>
              </a:ext>
            </a:extLst>
          </p:cNvPr>
          <p:cNvSpPr>
            <a:spLocks noGrp="1" noChangeArrowheads="1"/>
          </p:cNvSpPr>
          <p:nvPr>
            <p:ph type="ctrTitle"/>
          </p:nvPr>
        </p:nvSpPr>
        <p:spPr>
          <a:xfrm>
            <a:off x="289932" y="209551"/>
            <a:ext cx="11708780" cy="628459"/>
          </a:xfrm>
        </p:spPr>
        <p:txBody>
          <a:bodyPr>
            <a:normAutofit/>
          </a:bodyPr>
          <a:lstStyle/>
          <a:p>
            <a:pPr defTabSz="1036638"/>
            <a:r>
              <a:rPr lang="en-US" altLang="en-US" sz="3200" dirty="0"/>
              <a:t>The Spirit of Criticism</a:t>
            </a:r>
          </a:p>
        </p:txBody>
      </p:sp>
      <p:sp>
        <p:nvSpPr>
          <p:cNvPr id="11267" name="Text Box 3">
            <a:extLst>
              <a:ext uri="{FF2B5EF4-FFF2-40B4-BE49-F238E27FC236}">
                <a16:creationId xmlns:a16="http://schemas.microsoft.com/office/drawing/2014/main" id="{ABAEC421-161A-86ED-17E7-CF6C4B68F4FF}"/>
              </a:ext>
            </a:extLst>
          </p:cNvPr>
          <p:cNvSpPr txBox="1">
            <a:spLocks noChangeArrowheads="1"/>
          </p:cNvSpPr>
          <p:nvPr/>
        </p:nvSpPr>
        <p:spPr bwMode="auto">
          <a:xfrm>
            <a:off x="762000" y="1395970"/>
            <a:ext cx="106680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200" dirty="0">
                <a:latin typeface="Palatino Linotype" panose="02040502050505030304" pitchFamily="18" charset="0"/>
              </a:rPr>
              <a:t>Instead of being worked by the Holy Spirit, many, even among those engaged in the solemn work of God, are barring the way against its holy, life-giving influences. </a:t>
            </a:r>
            <a:r>
              <a:rPr lang="en-GB" sz="2200" dirty="0">
                <a:solidFill>
                  <a:srgbClr val="92D050"/>
                </a:solidFill>
                <a:latin typeface="Palatino Linotype" panose="02040502050505030304" pitchFamily="18" charset="0"/>
              </a:rPr>
              <a:t>They freely criticize and judge their brethren, and yet they do not realize the necessity of earnestly looking into the divine mirror to see what spirit they themselves are manifesting.</a:t>
            </a:r>
            <a:r>
              <a:rPr lang="en-GB" sz="2200" dirty="0">
                <a:latin typeface="Palatino Linotype" panose="02040502050505030304" pitchFamily="18" charset="0"/>
              </a:rPr>
              <a:t> </a:t>
            </a:r>
            <a:r>
              <a:rPr lang="en-GB" sz="2200" dirty="0">
                <a:solidFill>
                  <a:srgbClr val="92D050"/>
                </a:solidFill>
                <a:latin typeface="Palatino Linotype" panose="02040502050505030304" pitchFamily="18" charset="0"/>
              </a:rPr>
              <a:t>Their defects of character they regard as virtues, and cling to them....</a:t>
            </a:r>
            <a:r>
              <a:rPr lang="en-GB" sz="2200" dirty="0">
                <a:latin typeface="Palatino Linotype" panose="02040502050505030304" pitchFamily="18" charset="0"/>
              </a:rPr>
              <a:t> { ML 58.2 } </a:t>
            </a:r>
          </a:p>
          <a:p>
            <a:pPr algn="just"/>
            <a:endParaRPr lang="en-GB" sz="2200" dirty="0">
              <a:latin typeface="Palatino Linotype" panose="02040502050505030304" pitchFamily="18" charset="0"/>
            </a:endParaRPr>
          </a:p>
          <a:p>
            <a:pPr algn="just"/>
            <a:r>
              <a:rPr lang="en-GB" sz="2200" dirty="0">
                <a:latin typeface="Palatino Linotype" panose="02040502050505030304" pitchFamily="18" charset="0"/>
              </a:rPr>
              <a:t>Let there be a work of reformation and repentance. </a:t>
            </a:r>
            <a:r>
              <a:rPr lang="en-GB" sz="2200" dirty="0">
                <a:solidFill>
                  <a:srgbClr val="92D050"/>
                </a:solidFill>
                <a:latin typeface="Palatino Linotype" panose="02040502050505030304" pitchFamily="18" charset="0"/>
              </a:rPr>
              <a:t>Let all seek for the outpouring of the Holy Spirit.</a:t>
            </a:r>
            <a:r>
              <a:rPr lang="en-GB" sz="2200" dirty="0">
                <a:latin typeface="Palatino Linotype" panose="02040502050505030304" pitchFamily="18" charset="0"/>
              </a:rPr>
              <a:t> As with the disciples after the ascension of Christ, </a:t>
            </a:r>
            <a:r>
              <a:rPr lang="en-GB" sz="2200" dirty="0">
                <a:solidFill>
                  <a:srgbClr val="92D050"/>
                </a:solidFill>
                <a:latin typeface="Palatino Linotype" panose="02040502050505030304" pitchFamily="18" charset="0"/>
              </a:rPr>
              <a:t>it may require </a:t>
            </a:r>
            <a:r>
              <a:rPr lang="en-GB" sz="2200" u="sng" dirty="0">
                <a:solidFill>
                  <a:srgbClr val="92D050"/>
                </a:solidFill>
                <a:latin typeface="Palatino Linotype" panose="02040502050505030304" pitchFamily="18" charset="0"/>
              </a:rPr>
              <a:t>several days</a:t>
            </a:r>
            <a:r>
              <a:rPr lang="en-GB" sz="2200" dirty="0">
                <a:solidFill>
                  <a:srgbClr val="92D050"/>
                </a:solidFill>
                <a:latin typeface="Palatino Linotype" panose="02040502050505030304" pitchFamily="18" charset="0"/>
              </a:rPr>
              <a:t> of earnestly seeking God and putting away of sin. </a:t>
            </a:r>
            <a:r>
              <a:rPr lang="en-GB" sz="2200" dirty="0">
                <a:latin typeface="Palatino Linotype" panose="02040502050505030304" pitchFamily="18" charset="0"/>
              </a:rPr>
              <a:t>{ ML 58.3 } </a:t>
            </a:r>
          </a:p>
        </p:txBody>
      </p:sp>
    </p:spTree>
    <p:extLst>
      <p:ext uri="{BB962C8B-B14F-4D97-AF65-F5344CB8AC3E}">
        <p14:creationId xmlns:p14="http://schemas.microsoft.com/office/powerpoint/2010/main" val="36570901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27192</TotalTime>
  <Words>2191</Words>
  <Application>Microsoft Office PowerPoint</Application>
  <PresentationFormat>Widescreen</PresentationFormat>
  <Paragraphs>83</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Bookman Old Style</vt:lpstr>
      <vt:lpstr>Calibri</vt:lpstr>
      <vt:lpstr>Palatino Linotype</vt:lpstr>
      <vt:lpstr>Rockwell</vt:lpstr>
      <vt:lpstr>Damask</vt:lpstr>
      <vt:lpstr>Jesus Lover of My Soul</vt:lpstr>
      <vt:lpstr>My Sheep Hear My Voice</vt:lpstr>
      <vt:lpstr>Our Loving Shepherd</vt:lpstr>
      <vt:lpstr>Our Shepherd Goes Before US</vt:lpstr>
      <vt:lpstr>General Conference Session July 3-12, 2025</vt:lpstr>
      <vt:lpstr>General Conference Session July 3-12, 2025</vt:lpstr>
      <vt:lpstr>My Proposal to the family of God</vt:lpstr>
      <vt:lpstr>News Media Vibration</vt:lpstr>
      <vt:lpstr>The Spirit of Criticism</vt:lpstr>
      <vt:lpstr>Peace in the SOul</vt:lpstr>
      <vt:lpstr>The Latter Rain</vt:lpstr>
      <vt:lpstr>The angel of the church of Laodicea</vt:lpstr>
      <vt:lpstr>The Sabbath Fountain</vt:lpstr>
      <vt:lpstr>Motivation</vt:lpstr>
      <vt:lpstr>Get Ready!</vt:lpstr>
      <vt:lpstr>PowerPoint Presentation</vt:lpstr>
    </vt:vector>
  </TitlesOfParts>
  <Company>Maranatha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and the Rise of Worthlessness</dc:title>
  <dc:creator>Adrian Ebens</dc:creator>
  <cp:lastModifiedBy>Adrian Ebens</cp:lastModifiedBy>
  <cp:revision>431</cp:revision>
  <dcterms:created xsi:type="dcterms:W3CDTF">2006-05-23T07:55:33Z</dcterms:created>
  <dcterms:modified xsi:type="dcterms:W3CDTF">2025-07-28T10:40:00Z</dcterms:modified>
</cp:coreProperties>
</file>