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1"/>
  </p:notesMasterIdLst>
  <p:sldIdLst>
    <p:sldId id="279" r:id="rId2"/>
    <p:sldId id="647" r:id="rId3"/>
    <p:sldId id="628" r:id="rId4"/>
    <p:sldId id="651" r:id="rId5"/>
    <p:sldId id="688" r:id="rId6"/>
    <p:sldId id="689" r:id="rId7"/>
    <p:sldId id="690" r:id="rId8"/>
    <p:sldId id="671" r:id="rId9"/>
    <p:sldId id="33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6" y="8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9</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537386" y="2387068"/>
            <a:ext cx="4554742" cy="1611086"/>
          </a:xfrm>
        </p:spPr>
        <p:txBody>
          <a:bodyPr>
            <a:noAutofit/>
          </a:bodyPr>
          <a:lstStyle/>
          <a:p>
            <a:pPr algn="ctr"/>
            <a:r>
              <a:rPr lang="en-AU" sz="4800" dirty="0">
                <a:effectLst>
                  <a:outerShdw blurRad="38100" dist="38100" dir="2700000" algn="tl">
                    <a:srgbClr val="000000">
                      <a:alpha val="43137"/>
                    </a:srgbClr>
                  </a:outerShdw>
                </a:effectLst>
              </a:rPr>
              <a:t>Justice by Faith</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The Faith of Abraham</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812799" y="1443841"/>
            <a:ext cx="1042463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Gen 15:5-6  Then He brought him outside and said, "Look now toward heaven, and count the stars if you are able to number them." And He said to him, "So shall your descendants be." </a:t>
            </a:r>
          </a:p>
          <a:p>
            <a:pPr algn="just"/>
            <a:r>
              <a:rPr lang="en-GB" altLang="en-US" sz="2800" dirty="0">
                <a:effectLst>
                  <a:outerShdw blurRad="38100" dist="38100" dir="2700000" algn="tl">
                    <a:srgbClr val="000000"/>
                  </a:outerShdw>
                </a:effectLst>
                <a:latin typeface="Palatino Linotype" panose="02040502050505030304" pitchFamily="18" charset="0"/>
              </a:rPr>
              <a:t>And he [Abraham] believed in the LORD, and He accounted it to him for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righteousness. [H6666 from H6664 </a:t>
            </a:r>
            <a:r>
              <a:rPr lang="en-GB" altLang="en-US" sz="2800" dirty="0" err="1">
                <a:solidFill>
                  <a:srgbClr val="92D050"/>
                </a:solidFill>
                <a:effectLst>
                  <a:outerShdw blurRad="38100" dist="38100" dir="2700000" algn="tl">
                    <a:srgbClr val="000000"/>
                  </a:outerShdw>
                </a:effectLst>
                <a:latin typeface="Palatino Linotype" panose="02040502050505030304" pitchFamily="18" charset="0"/>
              </a:rPr>
              <a:t>Tsedeq</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a:t>
            </a:r>
          </a:p>
          <a:p>
            <a:pPr algn="just"/>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800" dirty="0">
                <a:effectLst>
                  <a:outerShdw blurRad="38100" dist="38100" dir="2700000" algn="tl">
                    <a:srgbClr val="000000"/>
                  </a:outerShdw>
                </a:effectLst>
                <a:latin typeface="Palatino Linotype" panose="02040502050505030304" pitchFamily="18" charset="0"/>
              </a:rPr>
              <a:t>H6666: From H6663; rightness (abstractly), subjectively (rectitude),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objectively (justice)</a:t>
            </a:r>
            <a:r>
              <a:rPr lang="en-GB" altLang="en-US" sz="2800" dirty="0">
                <a:effectLst>
                  <a:outerShdw blurRad="38100" dist="38100" dir="2700000" algn="tl">
                    <a:srgbClr val="000000"/>
                  </a:outerShdw>
                </a:effectLst>
                <a:latin typeface="Palatino Linotype" panose="02040502050505030304" pitchFamily="18" charset="0"/>
              </a:rPr>
              <a:t>, morally (virtue) or figuratively (prosperity): - justice, moderately, right (-</a:t>
            </a:r>
            <a:r>
              <a:rPr lang="en-GB" altLang="en-US" sz="2800" dirty="0" err="1">
                <a:effectLst>
                  <a:outerShdw blurRad="38100" dist="38100" dir="2700000" algn="tl">
                    <a:srgbClr val="000000"/>
                  </a:outerShdw>
                </a:effectLst>
                <a:latin typeface="Palatino Linotype" panose="02040502050505030304" pitchFamily="18" charset="0"/>
              </a:rPr>
              <a:t>eous</a:t>
            </a:r>
            <a:r>
              <a:rPr lang="en-GB" altLang="en-US" sz="2800" dirty="0">
                <a:effectLst>
                  <a:outerShdw blurRad="38100" dist="38100" dir="2700000" algn="tl">
                    <a:srgbClr val="000000"/>
                  </a:outerShdw>
                </a:effectLst>
                <a:latin typeface="Palatino Linotype" panose="02040502050505030304" pitchFamily="18" charset="0"/>
              </a:rPr>
              <a:t>) (act, -</a:t>
            </a:r>
            <a:r>
              <a:rPr lang="en-GB" altLang="en-US" sz="2800" dirty="0" err="1">
                <a:effectLst>
                  <a:outerShdw blurRad="38100" dist="38100" dir="2700000" algn="tl">
                    <a:srgbClr val="000000"/>
                  </a:outerShdw>
                </a:effectLst>
                <a:latin typeface="Palatino Linotype" panose="02040502050505030304" pitchFamily="18" charset="0"/>
              </a:rPr>
              <a:t>ly</a:t>
            </a:r>
            <a:r>
              <a:rPr lang="en-GB" altLang="en-US" sz="2800" dirty="0">
                <a:effectLst>
                  <a:outerShdw blurRad="38100" dist="38100" dir="2700000" algn="tl">
                    <a:srgbClr val="000000"/>
                  </a:outerShdw>
                </a:effectLst>
                <a:latin typeface="Palatino Linotype" panose="02040502050505030304" pitchFamily="18" charset="0"/>
              </a:rPr>
              <a:t>, -ness).</a:t>
            </a:r>
          </a:p>
        </p:txBody>
      </p:sp>
    </p:spTree>
    <p:extLst>
      <p:ext uri="{BB962C8B-B14F-4D97-AF65-F5344CB8AC3E}">
        <p14:creationId xmlns:p14="http://schemas.microsoft.com/office/powerpoint/2010/main" val="37917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750549" y="265884"/>
            <a:ext cx="10803470" cy="628459"/>
          </a:xfrm>
        </p:spPr>
        <p:txBody>
          <a:bodyPr>
            <a:normAutofit/>
          </a:bodyPr>
          <a:lstStyle/>
          <a:p>
            <a:pPr defTabSz="1036638"/>
            <a:r>
              <a:rPr lang="en-US" altLang="en-US" sz="3200" dirty="0"/>
              <a:t>Spanish Translation</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340562" y="1748268"/>
            <a:ext cx="951087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altLang="en-US" sz="2800" dirty="0">
                <a:effectLst>
                  <a:outerShdw blurRad="38100" dist="38100" dir="2700000" algn="tl">
                    <a:srgbClr val="000000"/>
                  </a:outerShdw>
                </a:effectLst>
                <a:latin typeface="Palatino Linotype" panose="02040502050505030304" pitchFamily="18" charset="0"/>
              </a:rPr>
              <a:t>Gen 15:6  Y creyó á Jehová, y </a:t>
            </a:r>
            <a:r>
              <a:rPr lang="es-ES" altLang="en-US" sz="2800" dirty="0" err="1">
                <a:effectLst>
                  <a:outerShdw blurRad="38100" dist="38100" dir="2700000" algn="tl">
                    <a:srgbClr val="000000"/>
                  </a:outerShdw>
                </a:effectLst>
                <a:latin typeface="Palatino Linotype" panose="02040502050505030304" pitchFamily="18" charset="0"/>
              </a:rPr>
              <a:t>contóselo</a:t>
            </a:r>
            <a:r>
              <a:rPr lang="es-ES" altLang="en-US" sz="2800" dirty="0">
                <a:effectLst>
                  <a:outerShdw blurRad="38100" dist="38100" dir="2700000" algn="tl">
                    <a:srgbClr val="000000"/>
                  </a:outerShdw>
                </a:effectLst>
                <a:latin typeface="Palatino Linotype" panose="02040502050505030304" pitchFamily="18" charset="0"/>
              </a:rPr>
              <a:t> por </a:t>
            </a:r>
            <a:r>
              <a:rPr lang="es-ES" altLang="en-US" sz="2800" dirty="0">
                <a:solidFill>
                  <a:srgbClr val="92D050"/>
                </a:solidFill>
                <a:effectLst>
                  <a:outerShdw blurRad="38100" dist="38100" dir="2700000" algn="tl">
                    <a:srgbClr val="000000"/>
                  </a:outerShdw>
                </a:effectLst>
                <a:latin typeface="Palatino Linotype" panose="02040502050505030304" pitchFamily="18" charset="0"/>
              </a:rPr>
              <a:t>justicia. </a:t>
            </a:r>
            <a:r>
              <a:rPr lang="es-ES" altLang="en-US" sz="2800" dirty="0">
                <a:effectLst>
                  <a:outerShdw blurRad="38100" dist="38100" dir="2700000" algn="tl">
                    <a:srgbClr val="000000"/>
                  </a:outerShdw>
                </a:effectLst>
                <a:latin typeface="Palatino Linotype" panose="02040502050505030304" pitchFamily="18" charset="0"/>
              </a:rPr>
              <a:t>RV</a:t>
            </a:r>
          </a:p>
          <a:p>
            <a:pPr algn="just"/>
            <a:endParaRPr lang="es-ES"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s-ES" altLang="en-US" sz="2800" dirty="0">
                <a:effectLst>
                  <a:outerShdw blurRad="38100" dist="38100" dir="2700000" algn="tl">
                    <a:srgbClr val="000000"/>
                  </a:outerShdw>
                </a:effectLst>
                <a:latin typeface="Palatino Linotype" panose="02040502050505030304" pitchFamily="18" charset="0"/>
              </a:rPr>
              <a:t>Gen 15:6  Y Abram creyó en el SEÑOR, y El se lo reconoció por </a:t>
            </a:r>
            <a:r>
              <a:rPr lang="es-ES" altLang="en-US" sz="2800" dirty="0">
                <a:solidFill>
                  <a:srgbClr val="92D050"/>
                </a:solidFill>
                <a:effectLst>
                  <a:outerShdw blurRad="38100" dist="38100" dir="2700000" algn="tl">
                    <a:srgbClr val="000000"/>
                  </a:outerShdw>
                </a:effectLst>
                <a:latin typeface="Palatino Linotype" panose="02040502050505030304" pitchFamily="18" charset="0"/>
              </a:rPr>
              <a:t>justicia</a:t>
            </a:r>
            <a:r>
              <a:rPr lang="es-ES" altLang="en-US" sz="2800" dirty="0">
                <a:effectLst>
                  <a:outerShdw blurRad="38100" dist="38100" dir="2700000" algn="tl">
                    <a:srgbClr val="000000"/>
                  </a:outerShdw>
                </a:effectLst>
                <a:latin typeface="Palatino Linotype" panose="02040502050505030304" pitchFamily="18" charset="0"/>
              </a:rPr>
              <a:t>. NBLH </a:t>
            </a:r>
            <a:endParaRPr lang="en-AU"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Righteousness = Justice = Mercy</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976859" y="1451655"/>
            <a:ext cx="1023828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err="1">
                <a:effectLst>
                  <a:outerShdw blurRad="38100" dist="38100" dir="2700000" algn="tl">
                    <a:srgbClr val="000000"/>
                  </a:outerShdw>
                </a:effectLst>
                <a:latin typeface="Palatino Linotype" panose="02040502050505030304" pitchFamily="18" charset="0"/>
              </a:rPr>
              <a:t>Psa</a:t>
            </a:r>
            <a:r>
              <a:rPr lang="en-GB" altLang="en-US" sz="2800" dirty="0">
                <a:effectLst>
                  <a:outerShdw blurRad="38100" dist="38100" dir="2700000" algn="tl">
                    <a:srgbClr val="000000"/>
                  </a:outerShdw>
                </a:effectLst>
                <a:latin typeface="Palatino Linotype" panose="02040502050505030304" pitchFamily="18" charset="0"/>
              </a:rPr>
              <a:t> 89:14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Righteousness</a:t>
            </a:r>
            <a:r>
              <a:rPr lang="en-GB" altLang="en-US" sz="2800" dirty="0">
                <a:effectLst>
                  <a:outerShdw blurRad="38100" dist="38100" dir="2700000" algn="tl">
                    <a:srgbClr val="000000"/>
                  </a:outerShdw>
                </a:effectLst>
                <a:latin typeface="Palatino Linotype" panose="02040502050505030304" pitchFamily="18" charset="0"/>
              </a:rPr>
              <a:t> [H6664 </a:t>
            </a:r>
            <a:r>
              <a:rPr lang="en-GB" altLang="en-US" sz="2800" dirty="0" err="1">
                <a:effectLst>
                  <a:outerShdw blurRad="38100" dist="38100" dir="2700000" algn="tl">
                    <a:srgbClr val="000000"/>
                  </a:outerShdw>
                </a:effectLst>
                <a:latin typeface="Palatino Linotype" panose="02040502050505030304" pitchFamily="18" charset="0"/>
              </a:rPr>
              <a:t>Tsedeq</a:t>
            </a:r>
            <a:r>
              <a:rPr lang="en-GB" altLang="en-US" sz="2800" dirty="0">
                <a:effectLst>
                  <a:outerShdw blurRad="38100" dist="38100" dir="2700000" algn="tl">
                    <a:srgbClr val="000000"/>
                  </a:outerShdw>
                </a:effectLst>
                <a:latin typeface="Palatino Linotype" panose="02040502050505030304" pitchFamily="18" charset="0"/>
              </a:rPr>
              <a:t>] and justice are the foundation of Your throne;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Mercy and truth </a:t>
            </a:r>
            <a:r>
              <a:rPr lang="en-GB" altLang="en-US" sz="2800" dirty="0">
                <a:effectLst>
                  <a:outerShdw blurRad="38100" dist="38100" dir="2700000" algn="tl">
                    <a:srgbClr val="000000"/>
                  </a:outerShdw>
                </a:effectLst>
                <a:latin typeface="Palatino Linotype" panose="02040502050505030304" pitchFamily="18" charset="0"/>
              </a:rPr>
              <a:t>go before Your face. NKJV</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err="1">
                <a:effectLst>
                  <a:outerShdw blurRad="38100" dist="38100" dir="2700000" algn="tl">
                    <a:srgbClr val="000000"/>
                  </a:outerShdw>
                </a:effectLst>
                <a:latin typeface="Palatino Linotype" panose="02040502050505030304" pitchFamily="18" charset="0"/>
              </a:rPr>
              <a:t>Psa</a:t>
            </a:r>
            <a:r>
              <a:rPr lang="en-GB" altLang="en-US" sz="2800" dirty="0">
                <a:effectLst>
                  <a:outerShdw blurRad="38100" dist="38100" dir="2700000" algn="tl">
                    <a:srgbClr val="000000"/>
                  </a:outerShdw>
                </a:effectLst>
                <a:latin typeface="Palatino Linotype" panose="02040502050505030304" pitchFamily="18" charset="0"/>
              </a:rPr>
              <a:t> 89:14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Justice</a:t>
            </a:r>
            <a:r>
              <a:rPr lang="en-GB" altLang="en-US" sz="2800" dirty="0">
                <a:effectLst>
                  <a:outerShdw blurRad="38100" dist="38100" dir="2700000" algn="tl">
                    <a:srgbClr val="000000"/>
                  </a:outerShdw>
                </a:effectLst>
                <a:latin typeface="Palatino Linotype" panose="02040502050505030304" pitchFamily="18" charset="0"/>
              </a:rPr>
              <a:t> and judgment are the habitation of thy throne: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mercy and truth </a:t>
            </a:r>
            <a:r>
              <a:rPr lang="en-GB" altLang="en-US" sz="2800" dirty="0">
                <a:effectLst>
                  <a:outerShdw blurRad="38100" dist="38100" dir="2700000" algn="tl">
                    <a:srgbClr val="000000"/>
                  </a:outerShdw>
                </a:effectLst>
                <a:latin typeface="Palatino Linotype" panose="02040502050505030304" pitchFamily="18" charset="0"/>
              </a:rPr>
              <a:t>shall go before thy face. KJV</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err="1">
                <a:effectLst>
                  <a:outerShdw blurRad="38100" dist="38100" dir="2700000" algn="tl">
                    <a:srgbClr val="000000"/>
                  </a:outerShdw>
                </a:effectLst>
                <a:latin typeface="Palatino Linotype" panose="02040502050505030304" pitchFamily="18" charset="0"/>
              </a:rPr>
              <a:t>Psa</a:t>
            </a:r>
            <a:r>
              <a:rPr lang="en-GB" altLang="en-US" sz="2800" dirty="0">
                <a:effectLst>
                  <a:outerShdw blurRad="38100" dist="38100" dir="2700000" algn="tl">
                    <a:srgbClr val="000000"/>
                  </a:outerShdw>
                </a:effectLst>
                <a:latin typeface="Palatino Linotype" panose="02040502050505030304" pitchFamily="18" charset="0"/>
              </a:rPr>
              <a:t> 82:3  Defend the poor and fatherless;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Do justice </a:t>
            </a:r>
            <a:r>
              <a:rPr lang="en-GB" altLang="en-US" sz="2800" dirty="0">
                <a:effectLst>
                  <a:outerShdw blurRad="38100" dist="38100" dir="2700000" algn="tl">
                    <a:srgbClr val="000000"/>
                  </a:outerShdw>
                </a:effectLst>
                <a:latin typeface="Palatino Linotype" panose="02040502050505030304" pitchFamily="18" charset="0"/>
              </a:rPr>
              <a:t>[H6663]</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  </a:t>
            </a:r>
            <a:r>
              <a:rPr lang="en-GB" altLang="en-US" sz="2800" dirty="0">
                <a:effectLst>
                  <a:outerShdw blurRad="38100" dist="38100" dir="2700000" algn="tl">
                    <a:srgbClr val="000000"/>
                  </a:outerShdw>
                </a:effectLst>
                <a:latin typeface="Palatino Linotype" panose="02040502050505030304" pitchFamily="18" charset="0"/>
              </a:rPr>
              <a:t>[show mercy] to the afflicted and needy.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6934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302F-124A-988F-6904-3B7E727D9EF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088753C-A725-AF57-40A4-72D7AF16E091}"/>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Righteousness = Justice = Mercy</a:t>
            </a:r>
          </a:p>
        </p:txBody>
      </p:sp>
      <p:sp>
        <p:nvSpPr>
          <p:cNvPr id="11267" name="Text Box 3">
            <a:extLst>
              <a:ext uri="{FF2B5EF4-FFF2-40B4-BE49-F238E27FC236}">
                <a16:creationId xmlns:a16="http://schemas.microsoft.com/office/drawing/2014/main" id="{97137FB9-4E24-3BBD-C922-E2A904604E03}"/>
              </a:ext>
            </a:extLst>
          </p:cNvPr>
          <p:cNvSpPr txBox="1">
            <a:spLocks noChangeArrowheads="1"/>
          </p:cNvSpPr>
          <p:nvPr/>
        </p:nvSpPr>
        <p:spPr bwMode="auto">
          <a:xfrm>
            <a:off x="976859" y="1451655"/>
            <a:ext cx="1023828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err="1">
                <a:effectLst>
                  <a:outerShdw blurRad="38100" dist="38100" dir="2700000" algn="tl">
                    <a:srgbClr val="000000"/>
                  </a:outerShdw>
                </a:effectLst>
                <a:latin typeface="Palatino Linotype" panose="02040502050505030304" pitchFamily="18" charset="0"/>
              </a:rPr>
              <a:t>Psa</a:t>
            </a:r>
            <a:r>
              <a:rPr lang="en-GB" altLang="en-US" sz="2800" dirty="0">
                <a:effectLst>
                  <a:outerShdw blurRad="38100" dist="38100" dir="2700000" algn="tl">
                    <a:srgbClr val="000000"/>
                  </a:outerShdw>
                </a:effectLst>
                <a:latin typeface="Palatino Linotype" panose="02040502050505030304" pitchFamily="18" charset="0"/>
              </a:rPr>
              <a:t> 7:17  I will praise the LORD according to His righteousness, [H6664 - Justice] And will sing praise to the name of the LORD Most High.</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err="1">
                <a:effectLst>
                  <a:outerShdw blurRad="38100" dist="38100" dir="2700000" algn="tl">
                    <a:srgbClr val="000000"/>
                  </a:outerShdw>
                </a:effectLst>
                <a:latin typeface="Palatino Linotype" panose="02040502050505030304" pitchFamily="18" charset="0"/>
              </a:rPr>
              <a:t>Psa</a:t>
            </a:r>
            <a:r>
              <a:rPr lang="en-GB" altLang="en-US" sz="2800" dirty="0">
                <a:effectLst>
                  <a:outerShdw blurRad="38100" dist="38100" dir="2700000" algn="tl">
                    <a:srgbClr val="000000"/>
                  </a:outerShdw>
                </a:effectLst>
                <a:latin typeface="Palatino Linotype" panose="02040502050505030304" pitchFamily="18" charset="0"/>
              </a:rPr>
              <a:t> 9:8  He shall judge the world in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righteousness</a:t>
            </a:r>
            <a:r>
              <a:rPr lang="en-GB" altLang="en-US" sz="2800" dirty="0">
                <a:effectLst>
                  <a:outerShdw blurRad="38100" dist="38100" dir="2700000" algn="tl">
                    <a:srgbClr val="000000"/>
                  </a:outerShdw>
                </a:effectLst>
                <a:latin typeface="Palatino Linotype" panose="02040502050505030304" pitchFamily="18" charset="0"/>
              </a:rPr>
              <a:t>, [justice] And He shall administer judgment for the peoples in uprightness.</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a:effectLst>
                  <a:outerShdw blurRad="38100" dist="38100" dir="2700000" algn="tl">
                    <a:srgbClr val="000000"/>
                  </a:outerShdw>
                </a:effectLst>
                <a:latin typeface="Palatino Linotype" panose="02040502050505030304" pitchFamily="18" charset="0"/>
              </a:rPr>
              <a:t>He shall judge the world to give it grace, mercy and kindness. God’s justice, rightness is to show mercy, kindness and forgiveness.  </a:t>
            </a:r>
          </a:p>
        </p:txBody>
      </p:sp>
    </p:spTree>
    <p:extLst>
      <p:ext uri="{BB962C8B-B14F-4D97-AF65-F5344CB8AC3E}">
        <p14:creationId xmlns:p14="http://schemas.microsoft.com/office/powerpoint/2010/main" val="356981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5AED-6B57-BA35-F0FC-1CEA46B9B80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262594A-489E-8CFB-A780-4384763D854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No Death in God’s Justice</a:t>
            </a:r>
          </a:p>
        </p:txBody>
      </p:sp>
      <p:sp>
        <p:nvSpPr>
          <p:cNvPr id="11267" name="Text Box 3">
            <a:extLst>
              <a:ext uri="{FF2B5EF4-FFF2-40B4-BE49-F238E27FC236}">
                <a16:creationId xmlns:a16="http://schemas.microsoft.com/office/drawing/2014/main" id="{3FA96FA6-9603-280D-3764-2CD42616D58A}"/>
              </a:ext>
            </a:extLst>
          </p:cNvPr>
          <p:cNvSpPr txBox="1">
            <a:spLocks noChangeArrowheads="1"/>
          </p:cNvSpPr>
          <p:nvPr/>
        </p:nvSpPr>
        <p:spPr bwMode="auto">
          <a:xfrm>
            <a:off x="976859" y="1706488"/>
            <a:ext cx="102382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err="1">
                <a:effectLst>
                  <a:outerShdw blurRad="38100" dist="38100" dir="2700000" algn="tl">
                    <a:srgbClr val="000000"/>
                  </a:outerShdw>
                </a:effectLst>
                <a:latin typeface="Palatino Linotype" panose="02040502050505030304" pitchFamily="18" charset="0"/>
              </a:rPr>
              <a:t>Prov</a:t>
            </a:r>
            <a:r>
              <a:rPr lang="en-GB" altLang="en-US" sz="2800" dirty="0">
                <a:effectLst>
                  <a:outerShdw blurRad="38100" dist="38100" dir="2700000" algn="tl">
                    <a:srgbClr val="000000"/>
                  </a:outerShdw>
                </a:effectLst>
                <a:latin typeface="Palatino Linotype" panose="02040502050505030304" pitchFamily="18" charset="0"/>
              </a:rPr>
              <a:t> 12:28  In the way of righteousness [H6666] is life;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and in the pathway thereof there is no death.</a:t>
            </a:r>
          </a:p>
        </p:txBody>
      </p:sp>
    </p:spTree>
    <p:extLst>
      <p:ext uri="{BB962C8B-B14F-4D97-AF65-F5344CB8AC3E}">
        <p14:creationId xmlns:p14="http://schemas.microsoft.com/office/powerpoint/2010/main" val="278693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5993-7721-6BB6-2FF1-58505E0DC6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26B0373-8A5C-C571-1C2E-8823FB513E87}"/>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Who connected death to Justice?</a:t>
            </a:r>
          </a:p>
        </p:txBody>
      </p:sp>
      <p:sp>
        <p:nvSpPr>
          <p:cNvPr id="11267" name="Text Box 3">
            <a:extLst>
              <a:ext uri="{FF2B5EF4-FFF2-40B4-BE49-F238E27FC236}">
                <a16:creationId xmlns:a16="http://schemas.microsoft.com/office/drawing/2014/main" id="{7E883CF4-ED7A-2269-0642-655E1FD11493}"/>
              </a:ext>
            </a:extLst>
          </p:cNvPr>
          <p:cNvSpPr txBox="1">
            <a:spLocks noChangeArrowheads="1"/>
          </p:cNvSpPr>
          <p:nvPr/>
        </p:nvSpPr>
        <p:spPr bwMode="auto">
          <a:xfrm>
            <a:off x="976859" y="1346724"/>
            <a:ext cx="1023828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condemning power of Satan would lead him to institute a theory of justice inconsistent with mercy. He claims to be officiating as the voice and power of God,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claims that his decisions are justice, are pure and without fault. </a:t>
            </a:r>
            <a:r>
              <a:rPr lang="en-GB" altLang="en-US" sz="2400" dirty="0">
                <a:effectLst>
                  <a:outerShdw blurRad="38100" dist="38100" dir="2700000" algn="tl">
                    <a:srgbClr val="000000"/>
                  </a:outerShdw>
                </a:effectLst>
                <a:latin typeface="Palatino Linotype" panose="02040502050505030304" pitchFamily="18" charset="0"/>
              </a:rPr>
              <a:t>Thus he takes his position on the judgment seat and declares that his counsels are infallible. Here his merciless justice comes in, a counterfeit of justice, abhorrent to God. { </a:t>
            </a:r>
            <a:r>
              <a:rPr lang="en-GB" altLang="en-US" sz="2400" dirty="0" err="1">
                <a:effectLst>
                  <a:outerShdw blurRad="38100" dist="38100" dir="2700000" algn="tl">
                    <a:srgbClr val="000000"/>
                  </a:outerShdw>
                </a:effectLst>
                <a:latin typeface="Palatino Linotype" panose="02040502050505030304" pitchFamily="18" charset="0"/>
              </a:rPr>
              <a:t>CTr</a:t>
            </a:r>
            <a:r>
              <a:rPr lang="en-GB" altLang="en-US" sz="2400" dirty="0">
                <a:effectLst>
                  <a:outerShdw blurRad="38100" dist="38100" dir="2700000" algn="tl">
                    <a:srgbClr val="000000"/>
                  </a:outerShdw>
                </a:effectLst>
                <a:latin typeface="Palatino Linotype" panose="02040502050505030304" pitchFamily="18" charset="0"/>
              </a:rPr>
              <a:t> 11.4} </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In the opening of the great controversy, Satan had declared that the law of God could not be obeyed, that justice was inconsistent with mercy, and that, should the law be broken, it would be impossible for the sinner to be pardoned.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Every sin must meet its punishment, urged Satan</a:t>
            </a:r>
            <a:r>
              <a:rPr lang="en-GB" altLang="en-US" sz="2400" dirty="0">
                <a:effectLst>
                  <a:outerShdw blurRad="38100" dist="38100" dir="2700000" algn="tl">
                    <a:srgbClr val="000000"/>
                  </a:outerShdw>
                </a:effectLst>
                <a:latin typeface="Palatino Linotype" panose="02040502050505030304" pitchFamily="18" charset="0"/>
              </a:rPr>
              <a:t>; and if God should remit the punishment of sin, He would not be a God of truth and justice. DA 761.4</a:t>
            </a:r>
          </a:p>
        </p:txBody>
      </p:sp>
    </p:spTree>
    <p:extLst>
      <p:ext uri="{BB962C8B-B14F-4D97-AF65-F5344CB8AC3E}">
        <p14:creationId xmlns:p14="http://schemas.microsoft.com/office/powerpoint/2010/main" val="249126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Righteousness by Faith</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022040" y="1351508"/>
            <a:ext cx="101479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Rom 1:17  For therein is the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righteousness</a:t>
            </a:r>
            <a:r>
              <a:rPr lang="en-GB" altLang="en-US" sz="2400" dirty="0">
                <a:effectLst>
                  <a:outerShdw blurRad="38100" dist="38100" dir="2700000" algn="tl">
                    <a:srgbClr val="000000"/>
                  </a:outerShdw>
                </a:effectLst>
                <a:latin typeface="Palatino Linotype" panose="02040502050505030304" pitchFamily="18" charset="0"/>
              </a:rPr>
              <a:t> of God revealed from faith to faith: as it is written, The just shall live by faith. </a:t>
            </a:r>
          </a:p>
        </p:txBody>
      </p:sp>
    </p:spTree>
    <p:extLst>
      <p:ext uri="{BB962C8B-B14F-4D97-AF65-F5344CB8AC3E}">
        <p14:creationId xmlns:p14="http://schemas.microsoft.com/office/powerpoint/2010/main" val="16895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28114</TotalTime>
  <Words>538</Words>
  <Application>Microsoft Office PowerPoint</Application>
  <PresentationFormat>Widescreen</PresentationFormat>
  <Paragraphs>31</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Bookman Old Style</vt:lpstr>
      <vt:lpstr>Calibri</vt:lpstr>
      <vt:lpstr>Palatino Linotype</vt:lpstr>
      <vt:lpstr>Rockwell</vt:lpstr>
      <vt:lpstr>Damask</vt:lpstr>
      <vt:lpstr>Justice by Faith</vt:lpstr>
      <vt:lpstr>The Faith of Abraham</vt:lpstr>
      <vt:lpstr>Spanish Translation</vt:lpstr>
      <vt:lpstr>Righteousness = Justice = Mercy</vt:lpstr>
      <vt:lpstr>Righteousness = Justice = Mercy</vt:lpstr>
      <vt:lpstr>No Death in God’s Justice</vt:lpstr>
      <vt:lpstr>Who connected death to Justice?</vt:lpstr>
      <vt:lpstr>Righteousness by Faith</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433</cp:revision>
  <dcterms:created xsi:type="dcterms:W3CDTF">2006-05-23T07:55:33Z</dcterms:created>
  <dcterms:modified xsi:type="dcterms:W3CDTF">2025-08-06T22:09:40Z</dcterms:modified>
</cp:coreProperties>
</file>