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8"/>
  </p:notesMasterIdLst>
  <p:sldIdLst>
    <p:sldId id="279" r:id="rId2"/>
    <p:sldId id="647" r:id="rId3"/>
    <p:sldId id="628" r:id="rId4"/>
    <p:sldId id="651" r:id="rId5"/>
    <p:sldId id="688" r:id="rId6"/>
    <p:sldId id="671" r:id="rId7"/>
    <p:sldId id="689" r:id="rId8"/>
    <p:sldId id="686" r:id="rId9"/>
    <p:sldId id="629" r:id="rId10"/>
    <p:sldId id="630" r:id="rId11"/>
    <p:sldId id="670" r:id="rId12"/>
    <p:sldId id="690" r:id="rId13"/>
    <p:sldId id="691" r:id="rId14"/>
    <p:sldId id="687" r:id="rId15"/>
    <p:sldId id="672" r:id="rId16"/>
    <p:sldId id="33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04" y="2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16</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537386" y="2387068"/>
            <a:ext cx="4554742" cy="1611086"/>
          </a:xfrm>
        </p:spPr>
        <p:txBody>
          <a:bodyPr>
            <a:noAutofit/>
          </a:bodyPr>
          <a:lstStyle/>
          <a:p>
            <a:pPr algn="ctr"/>
            <a:r>
              <a:rPr lang="en-AU" sz="4800" dirty="0">
                <a:effectLst>
                  <a:outerShdw blurRad="38100" dist="38100" dir="2700000" algn="tl">
                    <a:srgbClr val="000000">
                      <a:alpha val="43137"/>
                    </a:srgbClr>
                  </a:outerShdw>
                </a:effectLst>
              </a:rPr>
              <a:t>Lord Give Us Your Spirit</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4"/>
            <a:ext cx="11684000" cy="529196"/>
          </a:xfrm>
        </p:spPr>
        <p:txBody>
          <a:bodyPr>
            <a:noAutofit/>
          </a:bodyPr>
          <a:lstStyle/>
          <a:p>
            <a:pPr defTabSz="1036638"/>
            <a:r>
              <a:rPr lang="en-US" altLang="en-US" sz="2600" dirty="0"/>
              <a:t>Father of Love Message</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22404" y="1088184"/>
            <a:ext cx="1062318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The Father of Love message concerning the Father’s character and commandments is a teacher of righteousness according to righteousness.</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Great light has come to us. The Holy Spirit is being poured out but many are resisting it and bracing themselves against it.</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Once the knowledge of the true God and His character is received THEN we are in a position to ask for the true Spirit of God.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We have received the great light, now we must receive the great outpouring.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To ask for the Spirit while rejecting the light given, is to receive the spirit of Satan and be deceived. </a:t>
            </a:r>
          </a:p>
          <a:p>
            <a:pPr marL="457200" indent="-457200" algn="just">
              <a:buAutoNum type="arabicPeriod"/>
            </a:pPr>
            <a:r>
              <a:rPr lang="en-GB" altLang="en-US" sz="2300" dirty="0">
                <a:effectLst>
                  <a:outerShdw blurRad="38100" dist="38100" dir="2700000" algn="tl">
                    <a:srgbClr val="000000"/>
                  </a:outerShdw>
                </a:effectLst>
                <a:latin typeface="Palatino Linotype" panose="02040502050505030304" pitchFamily="18" charset="0"/>
              </a:rPr>
              <a:t>Those who are not standing on the solid platform cannot receive this Spirit. </a:t>
            </a:r>
          </a:p>
          <a:p>
            <a:pPr marL="457200" indent="-457200" algn="just">
              <a:buAutoNum type="arabicPeriod"/>
            </a:pPr>
            <a:endParaRPr lang="en-GB" altLang="en-US" sz="2300" dirty="0">
              <a:effectLst>
                <a:outerShdw blurRad="38100" dist="38100" dir="2700000" algn="tl">
                  <a:srgbClr val="000000"/>
                </a:outerShdw>
              </a:effectLst>
              <a:latin typeface="Palatino Linotype" panose="02040502050505030304" pitchFamily="18" charset="0"/>
            </a:endParaRPr>
          </a:p>
          <a:p>
            <a:pPr marL="457200" indent="-457200" algn="just">
              <a:buAutoNum type="arabicPeriod"/>
            </a:pPr>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3994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The Solid Platform</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602511" y="1204584"/>
            <a:ext cx="10668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The passing of the time in 1844 was a period of great events, opening to our astonished eyes </a:t>
            </a:r>
            <a:r>
              <a:rPr lang="en-GB" sz="2200" dirty="0">
                <a:solidFill>
                  <a:srgbClr val="92D050"/>
                </a:solidFill>
                <a:latin typeface="Palatino Linotype" panose="02040502050505030304" pitchFamily="18" charset="0"/>
              </a:rPr>
              <a:t>the cleansing of the sanctuary transpiring in heaven</a:t>
            </a:r>
            <a:r>
              <a:rPr lang="en-GB" sz="2200" dirty="0">
                <a:latin typeface="Palatino Linotype" panose="02040502050505030304" pitchFamily="18" charset="0"/>
              </a:rPr>
              <a:t>, and having decided relation to God’s people upon the earth, [also] </a:t>
            </a:r>
            <a:r>
              <a:rPr lang="en-GB" sz="2200" dirty="0">
                <a:solidFill>
                  <a:srgbClr val="92D050"/>
                </a:solidFill>
                <a:latin typeface="Palatino Linotype" panose="02040502050505030304" pitchFamily="18" charset="0"/>
              </a:rPr>
              <a:t>the first and second angels’ messages and the third, unfurling the banner on which was inscribed, “The commandments of God and the faith of Jesus.”</a:t>
            </a:r>
            <a:r>
              <a:rPr lang="en-GB" sz="2200" dirty="0">
                <a:latin typeface="Palatino Linotype" panose="02040502050505030304" pitchFamily="18" charset="0"/>
              </a:rPr>
              <a:t> One of the landmarks under this message was </a:t>
            </a:r>
            <a:r>
              <a:rPr lang="en-GB" sz="2200" dirty="0">
                <a:solidFill>
                  <a:srgbClr val="92D050"/>
                </a:solidFill>
                <a:latin typeface="Palatino Linotype" panose="02040502050505030304" pitchFamily="18" charset="0"/>
              </a:rPr>
              <a:t>the temple of God, seen by His truth-loving people in heaven, and the ark containing the law of God.</a:t>
            </a:r>
            <a:r>
              <a:rPr lang="en-GB" sz="2200" dirty="0">
                <a:latin typeface="Palatino Linotype" panose="02040502050505030304" pitchFamily="18" charset="0"/>
              </a:rPr>
              <a:t> The </a:t>
            </a:r>
            <a:r>
              <a:rPr lang="en-GB" sz="2200" dirty="0">
                <a:solidFill>
                  <a:srgbClr val="92D050"/>
                </a:solidFill>
                <a:latin typeface="Palatino Linotype" panose="02040502050505030304" pitchFamily="18" charset="0"/>
              </a:rPr>
              <a:t>light of the Sabbath </a:t>
            </a:r>
            <a:r>
              <a:rPr lang="en-GB" sz="2200" dirty="0">
                <a:latin typeface="Palatino Linotype" panose="02040502050505030304" pitchFamily="18" charset="0"/>
              </a:rPr>
              <a:t>of the fourth commandment flashed its strong rays in the pathway of the transgressors of God’s law. </a:t>
            </a:r>
            <a:r>
              <a:rPr lang="en-GB" sz="2200" dirty="0">
                <a:solidFill>
                  <a:srgbClr val="92D050"/>
                </a:solidFill>
                <a:latin typeface="Palatino Linotype" panose="02040502050505030304" pitchFamily="18" charset="0"/>
              </a:rPr>
              <a:t>The </a:t>
            </a:r>
            <a:r>
              <a:rPr lang="en-GB" sz="2200" dirty="0" err="1">
                <a:solidFill>
                  <a:srgbClr val="92D050"/>
                </a:solidFill>
                <a:latin typeface="Palatino Linotype" panose="02040502050505030304" pitchFamily="18" charset="0"/>
              </a:rPr>
              <a:t>nonimmortality</a:t>
            </a:r>
            <a:r>
              <a:rPr lang="en-GB" sz="2200" dirty="0">
                <a:solidFill>
                  <a:srgbClr val="92D050"/>
                </a:solidFill>
                <a:latin typeface="Palatino Linotype" panose="02040502050505030304" pitchFamily="18" charset="0"/>
              </a:rPr>
              <a:t> of the wicked</a:t>
            </a:r>
            <a:r>
              <a:rPr lang="en-GB" sz="2200" dirty="0">
                <a:latin typeface="Palatino Linotype" panose="02040502050505030304" pitchFamily="18" charset="0"/>
              </a:rPr>
              <a:t> is an old landmark. I can call to mind nothing more that can come under the head of the old landmarks. CW 30.1</a:t>
            </a:r>
          </a:p>
        </p:txBody>
      </p:sp>
    </p:spTree>
    <p:extLst>
      <p:ext uri="{BB962C8B-B14F-4D97-AF65-F5344CB8AC3E}">
        <p14:creationId xmlns:p14="http://schemas.microsoft.com/office/powerpoint/2010/main" val="365709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EE8C-7DC2-6629-5AA4-7DF096E9A23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3EE3720-39E9-DEC8-1918-6D1F8E069F87}"/>
              </a:ext>
            </a:extLst>
          </p:cNvPr>
          <p:cNvSpPr>
            <a:spLocks noGrp="1" noChangeArrowheads="1"/>
          </p:cNvSpPr>
          <p:nvPr>
            <p:ph type="ctrTitle"/>
          </p:nvPr>
        </p:nvSpPr>
        <p:spPr>
          <a:xfrm>
            <a:off x="289932" y="209551"/>
            <a:ext cx="11708780" cy="628459"/>
          </a:xfrm>
        </p:spPr>
        <p:txBody>
          <a:bodyPr>
            <a:normAutofit/>
          </a:bodyPr>
          <a:lstStyle/>
          <a:p>
            <a:pPr defTabSz="1036638"/>
            <a:r>
              <a:rPr lang="en-US" altLang="en-US" sz="3200" dirty="0"/>
              <a:t>The Solid Platform</a:t>
            </a:r>
          </a:p>
        </p:txBody>
      </p:sp>
      <p:sp>
        <p:nvSpPr>
          <p:cNvPr id="11267" name="Text Box 3">
            <a:extLst>
              <a:ext uri="{FF2B5EF4-FFF2-40B4-BE49-F238E27FC236}">
                <a16:creationId xmlns:a16="http://schemas.microsoft.com/office/drawing/2014/main" id="{47000AA5-82E9-628F-C65C-35A700C6E3E7}"/>
              </a:ext>
            </a:extLst>
          </p:cNvPr>
          <p:cNvSpPr txBox="1">
            <a:spLocks noChangeArrowheads="1"/>
          </p:cNvSpPr>
          <p:nvPr/>
        </p:nvSpPr>
        <p:spPr bwMode="auto">
          <a:xfrm>
            <a:off x="825795" y="1182231"/>
            <a:ext cx="1054041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sz="2200" dirty="0">
                <a:latin typeface="Palatino Linotype" panose="02040502050505030304" pitchFamily="18" charset="0"/>
              </a:rPr>
              <a:t>The Cleansing of the Sanctuary commencing in 1844 (Investigative Judgment)</a:t>
            </a:r>
          </a:p>
          <a:p>
            <a:pPr marL="457200" indent="-457200" algn="just">
              <a:buAutoNum type="arabicPeriod"/>
            </a:pPr>
            <a:r>
              <a:rPr lang="en-GB" sz="2200" dirty="0">
                <a:latin typeface="Palatino Linotype" panose="02040502050505030304" pitchFamily="18" charset="0"/>
              </a:rPr>
              <a:t>The Commandments of God and the Faith of Jesus as expressed in the Three Angels messages.</a:t>
            </a:r>
          </a:p>
          <a:p>
            <a:pPr marL="457200" indent="-457200" algn="just">
              <a:buAutoNum type="arabicPeriod"/>
            </a:pPr>
            <a:r>
              <a:rPr lang="en-GB" sz="2200" dirty="0">
                <a:latin typeface="Palatino Linotype" panose="02040502050505030304" pitchFamily="18" charset="0"/>
              </a:rPr>
              <a:t>The law of God in the Ark in Heaven.</a:t>
            </a:r>
          </a:p>
          <a:p>
            <a:pPr marL="457200" indent="-457200" algn="just">
              <a:buAutoNum type="arabicPeriod"/>
            </a:pPr>
            <a:r>
              <a:rPr lang="en-GB" sz="2200" dirty="0">
                <a:latin typeface="Palatino Linotype" panose="02040502050505030304" pitchFamily="18" charset="0"/>
              </a:rPr>
              <a:t>The Sabbath</a:t>
            </a:r>
          </a:p>
          <a:p>
            <a:pPr marL="457200" indent="-457200" algn="just">
              <a:buAutoNum type="arabicPeriod"/>
            </a:pPr>
            <a:r>
              <a:rPr lang="en-GB" sz="2200" dirty="0">
                <a:latin typeface="Palatino Linotype" panose="02040502050505030304" pitchFamily="18" charset="0"/>
              </a:rPr>
              <a:t>The non immortality of the wicked. (No universal restoration)</a:t>
            </a:r>
          </a:p>
          <a:p>
            <a:pPr marL="457200" indent="-457200" algn="just">
              <a:buAutoNum type="arabicPeriod"/>
            </a:pPr>
            <a:endParaRPr lang="en-GB" sz="2200" dirty="0">
              <a:latin typeface="Palatino Linotype" panose="02040502050505030304" pitchFamily="18" charset="0"/>
            </a:endParaRPr>
          </a:p>
          <a:p>
            <a:pPr algn="just"/>
            <a:r>
              <a:rPr lang="en-GB" sz="2200" dirty="0">
                <a:latin typeface="Palatino Linotype" panose="02040502050505030304" pitchFamily="18" charset="0"/>
              </a:rPr>
              <a:t>Added to this from 1888</a:t>
            </a:r>
          </a:p>
          <a:p>
            <a:pPr marL="457200" indent="-457200" algn="just">
              <a:buAutoNum type="arabicPeriod"/>
            </a:pPr>
            <a:r>
              <a:rPr lang="en-GB" sz="2200" dirty="0">
                <a:latin typeface="Palatino Linotype" panose="02040502050505030304" pitchFamily="18" charset="0"/>
              </a:rPr>
              <a:t>The gift of the Spirit in the Sabbath.</a:t>
            </a:r>
          </a:p>
          <a:p>
            <a:pPr marL="457200" indent="-457200" algn="just">
              <a:buAutoNum type="arabicPeriod"/>
            </a:pPr>
            <a:r>
              <a:rPr lang="en-GB" sz="2200" dirty="0">
                <a:latin typeface="Palatino Linotype" panose="02040502050505030304" pitchFamily="18" charset="0"/>
              </a:rPr>
              <a:t>The correct view of the covenants.</a:t>
            </a:r>
          </a:p>
          <a:p>
            <a:pPr marL="457200" indent="-457200" algn="just">
              <a:buAutoNum type="arabicPeriod"/>
            </a:pPr>
            <a:r>
              <a:rPr lang="en-GB" sz="2200" dirty="0">
                <a:latin typeface="Palatino Linotype" panose="02040502050505030304" pitchFamily="18" charset="0"/>
              </a:rPr>
              <a:t>Liberty of conscience as part of righteousness by faith.</a:t>
            </a:r>
          </a:p>
          <a:p>
            <a:pPr marL="457200" indent="-457200" algn="just">
              <a:buAutoNum type="arabicPeriod"/>
            </a:pPr>
            <a:r>
              <a:rPr lang="en-GB" sz="2200" dirty="0">
                <a:latin typeface="Palatino Linotype" panose="02040502050505030304" pitchFamily="18" charset="0"/>
              </a:rPr>
              <a:t>The blood of Christ is His Spirit. Man required the sacrifice not God. </a:t>
            </a:r>
          </a:p>
          <a:p>
            <a:pPr marL="457200" indent="-457200" algn="just">
              <a:buAutoNum type="arabicPeriod"/>
            </a:pPr>
            <a:r>
              <a:rPr lang="en-GB" sz="2200" dirty="0">
                <a:latin typeface="Palatino Linotype" panose="02040502050505030304" pitchFamily="18" charset="0"/>
              </a:rPr>
              <a:t>God does not use force and thus does not take life.</a:t>
            </a:r>
          </a:p>
        </p:txBody>
      </p:sp>
    </p:spTree>
    <p:extLst>
      <p:ext uri="{BB962C8B-B14F-4D97-AF65-F5344CB8AC3E}">
        <p14:creationId xmlns:p14="http://schemas.microsoft.com/office/powerpoint/2010/main" val="48060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A8F5-191C-54D0-1CE1-B6666889420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8CD0908-C8C7-CA18-3A25-B206D659C442}"/>
              </a:ext>
            </a:extLst>
          </p:cNvPr>
          <p:cNvSpPr>
            <a:spLocks noGrp="1" noChangeArrowheads="1"/>
          </p:cNvSpPr>
          <p:nvPr>
            <p:ph type="ctrTitle"/>
          </p:nvPr>
        </p:nvSpPr>
        <p:spPr>
          <a:xfrm>
            <a:off x="810322" y="492886"/>
            <a:ext cx="10420055" cy="628459"/>
          </a:xfrm>
        </p:spPr>
        <p:txBody>
          <a:bodyPr>
            <a:normAutofit/>
          </a:bodyPr>
          <a:lstStyle/>
          <a:p>
            <a:pPr defTabSz="1036638"/>
            <a:r>
              <a:rPr lang="en-US" altLang="en-US" sz="3200" dirty="0"/>
              <a:t>The Shaking</a:t>
            </a:r>
          </a:p>
        </p:txBody>
      </p:sp>
      <p:sp>
        <p:nvSpPr>
          <p:cNvPr id="11267" name="Text Box 3">
            <a:extLst>
              <a:ext uri="{FF2B5EF4-FFF2-40B4-BE49-F238E27FC236}">
                <a16:creationId xmlns:a16="http://schemas.microsoft.com/office/drawing/2014/main" id="{F3CCABB6-6375-3551-6775-FC022321E62D}"/>
              </a:ext>
            </a:extLst>
          </p:cNvPr>
          <p:cNvSpPr txBox="1">
            <a:spLocks noChangeArrowheads="1"/>
          </p:cNvSpPr>
          <p:nvPr/>
        </p:nvSpPr>
        <p:spPr bwMode="auto">
          <a:xfrm>
            <a:off x="762000" y="1121345"/>
            <a:ext cx="10668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I saw some, with strong faith and agonizing cries, pleading with God. Their countenances were pale and marked with deep anxiety, expressive of their internal struggle. Firmness and great earnestness was expressed in their countenances; large drops of perspiration fell from their foreheads. Now and then their faces would light up with the marks of God’s approbation, and again the same solemn, earnest, anxious look would settle upon them. { EW 269.1}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Evil angels crowded around, pressing darkness upon them to shut out Jesus from their view, that their eyes might be drawn to the darkness that surrounded them, and thus they be led to distrust God and murmur against Him. Their only safety was in keeping their eyes directed upward. Angels of God had charge over His people, and as the poisonous atmosphere of evil angels was pressed around these anxious ones, the heavenly angels were continually wafting their wings over them to scatter the thick darkness. { EW 269.2} </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58935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96B42-30C7-DB36-09B1-BFE1C6D5A9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03BDA5F-2AE2-B18E-ABF1-A1896771D6DA}"/>
              </a:ext>
            </a:extLst>
          </p:cNvPr>
          <p:cNvSpPr>
            <a:spLocks noGrp="1" noChangeArrowheads="1"/>
          </p:cNvSpPr>
          <p:nvPr>
            <p:ph type="ctrTitle"/>
          </p:nvPr>
        </p:nvSpPr>
        <p:spPr>
          <a:xfrm>
            <a:off x="885972" y="237705"/>
            <a:ext cx="10420055" cy="628459"/>
          </a:xfrm>
        </p:spPr>
        <p:txBody>
          <a:bodyPr>
            <a:normAutofit/>
          </a:bodyPr>
          <a:lstStyle/>
          <a:p>
            <a:pPr defTabSz="1036638"/>
            <a:r>
              <a:rPr lang="en-US" altLang="en-US" sz="3200" dirty="0"/>
              <a:t>The Shaking</a:t>
            </a:r>
          </a:p>
        </p:txBody>
      </p:sp>
      <p:sp>
        <p:nvSpPr>
          <p:cNvPr id="11267" name="Text Box 3">
            <a:extLst>
              <a:ext uri="{FF2B5EF4-FFF2-40B4-BE49-F238E27FC236}">
                <a16:creationId xmlns:a16="http://schemas.microsoft.com/office/drawing/2014/main" id="{2B392CA8-85FB-C6A2-203E-DF9061D32001}"/>
              </a:ext>
            </a:extLst>
          </p:cNvPr>
          <p:cNvSpPr txBox="1">
            <a:spLocks noChangeArrowheads="1"/>
          </p:cNvSpPr>
          <p:nvPr/>
        </p:nvSpPr>
        <p:spPr bwMode="auto">
          <a:xfrm>
            <a:off x="439478" y="866164"/>
            <a:ext cx="1131304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As the praying ones continued their earnest cries, at times a ray of light from Jesus came to them, to encourage their hearts and light up their countenances. Some, I saw, did not participate in this work of agonizing and pleading. They seemed indifferent and careless. They were not resisting the darkness around them, and it shut them in like a thick cloud. The angels of God left these and went to the aid of the earnest, praying ones. I saw angels of God hasten to the assistance of all who were struggling with all their power to resist the evil angels and trying to help themselves by calling upon God with perseverance. But His angels left those who made no effort to help themselves, and I lost sight of them.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I asked the meaning of the shaking I had seen and was shown that it would be caused by the straight testimony called forth by the counsel of the True Witness to the Laodiceans. This will have its effect upon the heart of the receiver, and will lead him to exalt the standard and pour forth the straight truth. Some will not bear this straight testimony. They will rise up against it, and this is what will cause a shaking among God’s people. { EW 270.1-2} </a:t>
            </a:r>
            <a:endParaRPr lang="en-GB" sz="22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17662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AD64-F00E-EAD0-A058-C1FC75C7821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11801CA-A564-744F-0817-C3C3F833EC37}"/>
              </a:ext>
            </a:extLst>
          </p:cNvPr>
          <p:cNvSpPr>
            <a:spLocks noGrp="1" noChangeArrowheads="1"/>
          </p:cNvSpPr>
          <p:nvPr>
            <p:ph type="ctrTitle"/>
          </p:nvPr>
        </p:nvSpPr>
        <p:spPr>
          <a:xfrm>
            <a:off x="694265" y="234726"/>
            <a:ext cx="10803470" cy="628459"/>
          </a:xfrm>
        </p:spPr>
        <p:txBody>
          <a:bodyPr>
            <a:normAutofit/>
          </a:bodyPr>
          <a:lstStyle/>
          <a:p>
            <a:pPr defTabSz="1036638"/>
            <a:r>
              <a:rPr lang="en-US" altLang="en-US" sz="3200" dirty="0"/>
              <a:t>Sequence</a:t>
            </a:r>
          </a:p>
        </p:txBody>
      </p:sp>
      <p:sp>
        <p:nvSpPr>
          <p:cNvPr id="11267" name="Text Box 3">
            <a:extLst>
              <a:ext uri="{FF2B5EF4-FFF2-40B4-BE49-F238E27FC236}">
                <a16:creationId xmlns:a16="http://schemas.microsoft.com/office/drawing/2014/main" id="{7ADD17A0-A477-AE39-5949-FF909FBE0640}"/>
              </a:ext>
            </a:extLst>
          </p:cNvPr>
          <p:cNvSpPr txBox="1">
            <a:spLocks noChangeArrowheads="1"/>
          </p:cNvSpPr>
          <p:nvPr/>
        </p:nvSpPr>
        <p:spPr bwMode="auto">
          <a:xfrm>
            <a:off x="379142" y="863185"/>
            <a:ext cx="11244970" cy="570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1. Early Rain (Teacher of Righteousness from Atonement 2001 when the Towers fell. Great light has fallen from this time until now.</a:t>
            </a:r>
          </a:p>
          <a:p>
            <a:pPr algn="just"/>
            <a:endParaRPr lang="en-GB" sz="900" dirty="0">
              <a:latin typeface="Palatino Linotype" panose="02040502050505030304" pitchFamily="18" charset="0"/>
            </a:endParaRPr>
          </a:p>
          <a:p>
            <a:pPr algn="just"/>
            <a:r>
              <a:rPr lang="en-GB" sz="2400" dirty="0">
                <a:latin typeface="Palatino Linotype" panose="02040502050505030304" pitchFamily="18" charset="0"/>
              </a:rPr>
              <a:t>2. Latter Rain – Earnest prayer to receive the Spirit of the character we now know is the truth. To receive an agape Spirit, full of grace and truth. A spirit that is gentle, does not condemn and does not use force to destroy. </a:t>
            </a:r>
          </a:p>
          <a:p>
            <a:pPr algn="just"/>
            <a:endParaRPr lang="en-GB" sz="900" dirty="0">
              <a:latin typeface="Palatino Linotype" panose="02040502050505030304" pitchFamily="18" charset="0"/>
            </a:endParaRPr>
          </a:p>
          <a:p>
            <a:pPr algn="just"/>
            <a:r>
              <a:rPr lang="en-GB" sz="2400" dirty="0">
                <a:latin typeface="Palatino Linotype" panose="02040502050505030304" pitchFamily="18" charset="0"/>
              </a:rPr>
              <a:t>3. A period of shaking. Great struggle. Straight Testimony. Restoration of the Prophetic gift. Messages that cut directly across human nature and lays it in the dust. </a:t>
            </a:r>
          </a:p>
          <a:p>
            <a:pPr algn="just"/>
            <a:endParaRPr lang="en-GB" sz="1050" dirty="0">
              <a:latin typeface="Palatino Linotype" panose="02040502050505030304" pitchFamily="18" charset="0"/>
            </a:endParaRPr>
          </a:p>
          <a:p>
            <a:pPr algn="just"/>
            <a:r>
              <a:rPr lang="en-GB" sz="2400" dirty="0">
                <a:latin typeface="Palatino Linotype" panose="02040502050505030304" pitchFamily="18" charset="0"/>
              </a:rPr>
              <a:t>4. Out pouring of the latter Rain to enable us to be Witnesses for God. Earth lightened with the glory of the Lord.</a:t>
            </a:r>
          </a:p>
          <a:p>
            <a:pPr algn="just"/>
            <a:r>
              <a:rPr lang="en-GB" sz="2400" dirty="0">
                <a:latin typeface="Palatino Linotype" panose="02040502050505030304" pitchFamily="18" charset="0"/>
              </a:rPr>
              <a:t>5. Every person chooses life or death according to the </a:t>
            </a:r>
            <a:r>
              <a:rPr lang="en-GB" sz="2400">
                <a:latin typeface="Palatino Linotype" panose="02040502050505030304" pitchFamily="18" charset="0"/>
              </a:rPr>
              <a:t>witness given.</a:t>
            </a:r>
            <a:endParaRPr lang="en-GB" sz="2400" dirty="0">
              <a:latin typeface="Palatino Linotype" panose="02040502050505030304" pitchFamily="18" charset="0"/>
            </a:endParaRPr>
          </a:p>
          <a:p>
            <a:pPr algn="just"/>
            <a:r>
              <a:rPr lang="en-GB" sz="2400" dirty="0">
                <a:latin typeface="Palatino Linotype" panose="02040502050505030304" pitchFamily="18" charset="0"/>
              </a:rPr>
              <a:t>6. Close of Probation</a:t>
            </a:r>
          </a:p>
          <a:p>
            <a:pPr algn="just"/>
            <a:r>
              <a:rPr lang="en-GB" sz="2400" dirty="0">
                <a:latin typeface="Palatino Linotype" panose="02040502050505030304" pitchFamily="18" charset="0"/>
              </a:rPr>
              <a:t>7. Second Coming. </a:t>
            </a:r>
          </a:p>
          <a:p>
            <a:pPr algn="just"/>
            <a:endParaRPr lang="en-AU" sz="2400" dirty="0">
              <a:latin typeface="Palatino Linotype" panose="02040502050505030304" pitchFamily="18" charset="0"/>
            </a:endParaRPr>
          </a:p>
        </p:txBody>
      </p:sp>
    </p:spTree>
    <p:extLst>
      <p:ext uri="{BB962C8B-B14F-4D97-AF65-F5344CB8AC3E}">
        <p14:creationId xmlns:p14="http://schemas.microsoft.com/office/powerpoint/2010/main" val="225050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7" y="78038"/>
            <a:ext cx="10566399" cy="633765"/>
          </a:xfrm>
        </p:spPr>
        <p:txBody>
          <a:bodyPr>
            <a:normAutofit/>
          </a:bodyPr>
          <a:lstStyle/>
          <a:p>
            <a:pPr defTabSz="1036638"/>
            <a:r>
              <a:rPr lang="en-US" altLang="en-US" sz="3200" dirty="0"/>
              <a:t>Ask for the Spirit</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295935" y="766732"/>
            <a:ext cx="11600121"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AU" sz="2000" dirty="0"/>
              <a:t>Now it came to pass, as He was praying in a certain place, when He ceased, that one of His disciples said to Him, "Lord, teach us to pray, as John also taught his disciples." So He said to them, "When you pray, say: Our Father in heaven, Hallowed be Your name. Your kingdom come. Your will be done On earth as it is in heaven. Give us day by day our daily bread. And forgive us our sins, For we also forgive everyone who is indebted to us. And do not lead us into temptation, But deliver us from the evil one." And He said to them, "Which of you shall have a friend, and go to him at midnight and say to him, 'Friend, lend me three loaves; for a friend of mine has come to me on his journey, and I have nothing to set before him'; and he will answer from within and say, 'Do not trouble me; the door is now shut, and my children are with me in bed; I cannot rise and give to you'? I say to you, though he will not rise and give to him </a:t>
            </a:r>
            <a:r>
              <a:rPr lang="en-AU" sz="2000" b="1" dirty="0">
                <a:solidFill>
                  <a:srgbClr val="92D050"/>
                </a:solidFill>
              </a:rPr>
              <a:t>because he is his friend, yet because of his persistence he will rise and give him as many as he needs</a:t>
            </a:r>
            <a:r>
              <a:rPr lang="en-AU" sz="2000" b="1" dirty="0"/>
              <a:t>.</a:t>
            </a:r>
            <a:r>
              <a:rPr lang="en-AU" sz="2000" dirty="0"/>
              <a:t> "So I say to you, ask, and it will be given to you; seek, and you will find; knock, and it will be opened to you. For everyone who asks receives, and he who seeks finds, and to him who knocks it will be opened. If a son asks for bread from any father among you, will he give him a stone? Or if he asks for a fish, will he give him a serpent instead of a fish? Or if he asks for an egg, will he offer him a scorpion? If you then, being evil, know how to give good gifts to your children, how much more will your heavenly Father give the Holy Spirit to those who ask Him!" Luke 11:1-13</a:t>
            </a:r>
          </a:p>
        </p:txBody>
      </p:sp>
    </p:spTree>
    <p:extLst>
      <p:ext uri="{BB962C8B-B14F-4D97-AF65-F5344CB8AC3E}">
        <p14:creationId xmlns:p14="http://schemas.microsoft.com/office/powerpoint/2010/main" val="37917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750549" y="265884"/>
            <a:ext cx="10803470" cy="628459"/>
          </a:xfrm>
        </p:spPr>
        <p:txBody>
          <a:bodyPr>
            <a:normAutofit/>
          </a:bodyPr>
          <a:lstStyle/>
          <a:p>
            <a:pPr defTabSz="1036638"/>
            <a:r>
              <a:rPr lang="en-US" altLang="en-US" sz="3200" dirty="0"/>
              <a:t>The Friends of Christ</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401299" y="1043731"/>
            <a:ext cx="113894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How are we friends of Christ?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You are My friends if you do whatever I command you. John 15:14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What does Christ command us?</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So He said to him, "Why do you call Me good? No one is good but One, that is, God. But if you want to enter into life, keep the commandments." Matthew 19:17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First Commandment. One God, the Father. Come to Him through the Son. </a:t>
            </a:r>
          </a:p>
          <a:p>
            <a:pPr algn="just"/>
            <a:r>
              <a:rPr lang="en-GB" altLang="en-US" sz="2400" dirty="0">
                <a:effectLst>
                  <a:outerShdw blurRad="38100" dist="38100" dir="2700000" algn="tl">
                    <a:srgbClr val="000000"/>
                  </a:outerShdw>
                </a:effectLst>
                <a:latin typeface="Palatino Linotype" panose="02040502050505030304" pitchFamily="18" charset="0"/>
              </a:rPr>
              <a:t>Second Commandment – No Idols such as the Trinity.</a:t>
            </a:r>
          </a:p>
          <a:p>
            <a:pPr algn="just"/>
            <a:r>
              <a:rPr lang="en-GB" altLang="en-US" sz="2400" dirty="0">
                <a:effectLst>
                  <a:outerShdw blurRad="38100" dist="38100" dir="2700000" algn="tl">
                    <a:srgbClr val="000000"/>
                  </a:outerShdw>
                </a:effectLst>
                <a:latin typeface="Palatino Linotype" panose="02040502050505030304" pitchFamily="18" charset="0"/>
              </a:rPr>
              <a:t>Third Commandment – Taking the Lord’s name which is His character.</a:t>
            </a:r>
          </a:p>
          <a:p>
            <a:pPr algn="just"/>
            <a:r>
              <a:rPr lang="en-GB" altLang="en-US" sz="2400" dirty="0">
                <a:effectLst>
                  <a:outerShdw blurRad="38100" dist="38100" dir="2700000" algn="tl">
                    <a:srgbClr val="000000"/>
                  </a:outerShdw>
                </a:effectLst>
                <a:latin typeface="Palatino Linotype" panose="02040502050505030304" pitchFamily="18" charset="0"/>
              </a:rPr>
              <a:t>Fourth Commandment – Keep the Sabbath.</a:t>
            </a:r>
          </a:p>
        </p:txBody>
      </p:sp>
    </p:spTree>
    <p:extLst>
      <p:ext uri="{BB962C8B-B14F-4D97-AF65-F5344CB8AC3E}">
        <p14:creationId xmlns:p14="http://schemas.microsoft.com/office/powerpoint/2010/main" val="41097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1224562" y="312382"/>
            <a:ext cx="9291570" cy="628459"/>
          </a:xfrm>
        </p:spPr>
        <p:txBody>
          <a:bodyPr>
            <a:normAutofit/>
          </a:bodyPr>
          <a:lstStyle/>
          <a:p>
            <a:pPr defTabSz="1036638"/>
            <a:r>
              <a:rPr lang="en-US" altLang="en-US" sz="3200" dirty="0"/>
              <a:t>Pleading with the Father</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762867" y="1166842"/>
            <a:ext cx="1042836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Before the throne I saw the Advent people—the church and the world. I saw two companies, one bowed down before the throne, deeply interested, while the other stood uninterested and careless. Those who were bowed before the throne would offer up their prayers and look to Jesus; then He would look to His Father, and appear to be pleading with Him.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 light would come from the Father to the Son and from the Son to the praying company. Then I saw an exceeding bright light come from the Father to the Son, and from the Son it waved over the people before the throne. But few would receive this great light.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u="sng" dirty="0">
                <a:effectLst>
                  <a:outerShdw blurRad="38100" dist="38100" dir="2700000" algn="tl">
                    <a:srgbClr val="000000"/>
                  </a:outerShdw>
                </a:effectLst>
                <a:latin typeface="Palatino Linotype" panose="02040502050505030304" pitchFamily="18" charset="0"/>
              </a:rPr>
              <a:t>Many came out from under it and immediately resisted it; others were careless and did not cherish the light, and it moved off from them</a:t>
            </a:r>
            <a:r>
              <a:rPr lang="en-GB" altLang="en-US" sz="2400" dirty="0">
                <a:effectLst>
                  <a:outerShdw blurRad="38100" dist="38100" dir="2700000" algn="tl">
                    <a:srgbClr val="000000"/>
                  </a:outerShdw>
                </a:effectLst>
                <a:latin typeface="Palatino Linotype" panose="02040502050505030304" pitchFamily="18" charset="0"/>
              </a:rPr>
              <a:t>. Some cherished it, and went and bowed down with the little praying company. This company all received the light and rejoiced in it, and their countenances shone with its glory. { EW 54.2}</a:t>
            </a:r>
          </a:p>
        </p:txBody>
      </p:sp>
    </p:spTree>
    <p:extLst>
      <p:ext uri="{BB962C8B-B14F-4D97-AF65-F5344CB8AC3E}">
        <p14:creationId xmlns:p14="http://schemas.microsoft.com/office/powerpoint/2010/main" val="216934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A744-9F4A-4091-ED09-D06C194F6A9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D2592D3-B693-0DFE-EBCA-1F3D2A537A8F}"/>
              </a:ext>
            </a:extLst>
          </p:cNvPr>
          <p:cNvSpPr>
            <a:spLocks noGrp="1" noChangeArrowheads="1"/>
          </p:cNvSpPr>
          <p:nvPr>
            <p:ph type="ctrTitle"/>
          </p:nvPr>
        </p:nvSpPr>
        <p:spPr>
          <a:xfrm>
            <a:off x="1224561" y="312382"/>
            <a:ext cx="9535587" cy="628459"/>
          </a:xfrm>
        </p:spPr>
        <p:txBody>
          <a:bodyPr>
            <a:normAutofit fontScale="90000"/>
          </a:bodyPr>
          <a:lstStyle/>
          <a:p>
            <a:pPr defTabSz="1036638"/>
            <a:r>
              <a:rPr lang="en-US" altLang="en-US" sz="3200" dirty="0"/>
              <a:t>Following Christ into the Most Holy</a:t>
            </a:r>
          </a:p>
        </p:txBody>
      </p:sp>
      <p:sp>
        <p:nvSpPr>
          <p:cNvPr id="11267" name="Text Box 3">
            <a:extLst>
              <a:ext uri="{FF2B5EF4-FFF2-40B4-BE49-F238E27FC236}">
                <a16:creationId xmlns:a16="http://schemas.microsoft.com/office/drawing/2014/main" id="{33620AE0-7BEE-135E-5D98-04FE83DE71CB}"/>
              </a:ext>
            </a:extLst>
          </p:cNvPr>
          <p:cNvSpPr txBox="1">
            <a:spLocks noChangeArrowheads="1"/>
          </p:cNvSpPr>
          <p:nvPr/>
        </p:nvSpPr>
        <p:spPr bwMode="auto">
          <a:xfrm>
            <a:off x="762867" y="1166842"/>
            <a:ext cx="1042836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I saw the Father rise from the throne, and in a flaming chariot go into the holy of holies within the veil, and sit down. Then Jesus rose up from the throne,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and the most of those who were bowed down arose with Him. I did not see one ray of light pass from Jesus to the careless multitude</a:t>
            </a:r>
            <a:r>
              <a:rPr lang="en-GB" altLang="en-US" sz="2200" dirty="0">
                <a:effectLst>
                  <a:outerShdw blurRad="38100" dist="38100" dir="2700000" algn="tl">
                    <a:srgbClr val="000000"/>
                  </a:outerShdw>
                </a:effectLst>
                <a:latin typeface="Palatino Linotype" panose="02040502050505030304" pitchFamily="18" charset="0"/>
              </a:rPr>
              <a:t> after He arose, and they were left in perfect darkness.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Those who arose when Jesus did, kept their eyes fixed on Him as He left the throne and led them out a little way. </a:t>
            </a:r>
            <a:r>
              <a:rPr lang="en-GB" altLang="en-US" sz="2200" dirty="0">
                <a:effectLst>
                  <a:outerShdw blurRad="38100" dist="38100" dir="2700000" algn="tl">
                    <a:srgbClr val="000000"/>
                  </a:outerShdw>
                </a:effectLst>
                <a:latin typeface="Palatino Linotype" panose="02040502050505030304" pitchFamily="18" charset="0"/>
              </a:rPr>
              <a:t>Then He raised His right arm, and we heard His lovely voice saying, “Wait here; I am going to My Father to receive the kingdom; keep your garments spotless, and in a little while I will return from the wedding and receive you to Myself.” Then a cloudy chariot, with wheels like flaming fire, surrounded by angels, came to where Jesus was. He stepped into the chariot and was borne to the holiest, where the Father sat. There I beheld Jesus, a great High Priest, standing before the Father. On the hem of His garment was a bell and a pomegranate, a bell and a pomegranate. EW 55.1</a:t>
            </a:r>
          </a:p>
        </p:txBody>
      </p:sp>
    </p:spTree>
    <p:extLst>
      <p:ext uri="{BB962C8B-B14F-4D97-AF65-F5344CB8AC3E}">
        <p14:creationId xmlns:p14="http://schemas.microsoft.com/office/powerpoint/2010/main" val="366191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Father Give US Your Spirit</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926347" y="1245182"/>
            <a:ext cx="1014791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Those who rose up with Jesus would send up their faith to Him in the holiest, and pray,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My Father, give us Thy Spirit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Then Jesus would breathe upon them the Holy Ghost.</a:t>
            </a:r>
            <a:r>
              <a:rPr lang="en-GB" altLang="en-US" sz="2400" dirty="0">
                <a:effectLst>
                  <a:outerShdw blurRad="38100" dist="38100" dir="2700000" algn="tl">
                    <a:srgbClr val="000000"/>
                  </a:outerShdw>
                </a:effectLst>
                <a:latin typeface="Palatino Linotype" panose="02040502050505030304" pitchFamily="18" charset="0"/>
              </a:rPr>
              <a:t> In that breath was light, power, and much love, joy, and peace. { EW 55.1}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 turned to look at the company who were still bowed before the throne; they did not know that Jesus had left it. Satan appeared to be by the throne, trying to carry on the work of God. I saw them look up to the throne, and pray,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Father, give us Thy Spirit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Satan would then breathe upon them</a:t>
            </a:r>
            <a:r>
              <a:rPr lang="en-GB" altLang="en-US" sz="2400" dirty="0">
                <a:effectLst>
                  <a:outerShdw blurRad="38100" dist="38100" dir="2700000" algn="tl">
                    <a:srgbClr val="000000"/>
                  </a:outerShdw>
                </a:effectLst>
                <a:latin typeface="Palatino Linotype" panose="02040502050505030304" pitchFamily="18" charset="0"/>
              </a:rPr>
              <a:t> an unholy influence; in it there was light and much power, but no sweet love, joy, and peace. Satan’s object was to keep them deceived and to draw back and deceive God’s children. { EW 56.1}</a:t>
            </a:r>
          </a:p>
        </p:txBody>
      </p:sp>
    </p:spTree>
    <p:extLst>
      <p:ext uri="{BB962C8B-B14F-4D97-AF65-F5344CB8AC3E}">
        <p14:creationId xmlns:p14="http://schemas.microsoft.com/office/powerpoint/2010/main" val="16895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3F5C6-B29A-7CCA-451B-C26972891B9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2400710-B7E6-9B4B-3BE5-BF530EF76F9D}"/>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Sequence</a:t>
            </a:r>
          </a:p>
        </p:txBody>
      </p:sp>
      <p:sp>
        <p:nvSpPr>
          <p:cNvPr id="11267" name="Text Box 3">
            <a:extLst>
              <a:ext uri="{FF2B5EF4-FFF2-40B4-BE49-F238E27FC236}">
                <a16:creationId xmlns:a16="http://schemas.microsoft.com/office/drawing/2014/main" id="{26DBC022-7B3D-A236-3FC4-42DAF1AC6B56}"/>
              </a:ext>
            </a:extLst>
          </p:cNvPr>
          <p:cNvSpPr txBox="1">
            <a:spLocks noChangeArrowheads="1"/>
          </p:cNvSpPr>
          <p:nvPr/>
        </p:nvSpPr>
        <p:spPr bwMode="auto">
          <a:xfrm>
            <a:off x="926347" y="1245182"/>
            <a:ext cx="1014791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1. Doctrine/light/Spirit: Those who were bowed before the throne would offer up their prayers and look to Jesus; then He would look to His Father, and appear to be pleading with Him.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 light would come from the Father to the Son and from the Son to the praying company.</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2. Character/Spirit. Those who rose up with Jesus would send up their faith to Him in the holiest, and pray,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My Father, give us Thy Spirit</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Then Jesus would breathe upon them the Holy Ghost.</a:t>
            </a:r>
            <a:r>
              <a:rPr lang="en-GB" altLang="en-US" sz="2400" dirty="0">
                <a:effectLst>
                  <a:outerShdw blurRad="38100" dist="38100" dir="2700000" algn="tl">
                    <a:srgbClr val="000000"/>
                  </a:outerShdw>
                </a:effectLst>
                <a:latin typeface="Palatino Linotype" panose="02040502050505030304" pitchFamily="18" charset="0"/>
              </a:rPr>
              <a:t> In that breath was light, power, and much love, joy, and peace. { EW 55.1}</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86516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F8F4-C572-821F-CF66-163F44DEE60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3386550-44E0-D4DC-9BA7-037FCA822F50}"/>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What was the difference</a:t>
            </a:r>
          </a:p>
        </p:txBody>
      </p:sp>
      <p:sp>
        <p:nvSpPr>
          <p:cNvPr id="11267" name="Text Box 3">
            <a:extLst>
              <a:ext uri="{FF2B5EF4-FFF2-40B4-BE49-F238E27FC236}">
                <a16:creationId xmlns:a16="http://schemas.microsoft.com/office/drawing/2014/main" id="{A18A42B4-07C1-607B-7C99-83E84FDAA14D}"/>
              </a:ext>
            </a:extLst>
          </p:cNvPr>
          <p:cNvSpPr txBox="1">
            <a:spLocks noChangeArrowheads="1"/>
          </p:cNvSpPr>
          <p:nvPr/>
        </p:nvSpPr>
        <p:spPr bwMode="auto">
          <a:xfrm>
            <a:off x="1552354" y="1348797"/>
            <a:ext cx="94523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u="sng" dirty="0">
                <a:effectLst>
                  <a:outerShdw blurRad="38100" dist="38100" dir="2700000" algn="tl">
                    <a:srgbClr val="000000"/>
                  </a:outerShdw>
                </a:effectLst>
                <a:latin typeface="Palatino Linotype" panose="02040502050505030304" pitchFamily="18" charset="0"/>
              </a:rPr>
              <a:t>Many came out from under it and immediately resisted it; others were careless and did not cherish the light, and it moved off from them</a:t>
            </a:r>
            <a:r>
              <a:rPr lang="en-GB" altLang="en-US" sz="2400" dirty="0">
                <a:effectLst>
                  <a:outerShdw blurRad="38100" dist="38100" dir="2700000" algn="tl">
                    <a:srgbClr val="000000"/>
                  </a:outerShdw>
                </a:effectLst>
                <a:latin typeface="Palatino Linotype" panose="02040502050505030304" pitchFamily="18" charset="0"/>
              </a:rPr>
              <a:t>. EW 54.1 (55)</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John 12:35  Then Jesus said to them, "A little while longer the light is with you.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Walk while you have the light, lest darkness overtake you</a:t>
            </a:r>
            <a:r>
              <a:rPr lang="en-GB" altLang="en-US" sz="2400" dirty="0">
                <a:effectLst>
                  <a:outerShdw blurRad="38100" dist="38100" dir="2700000" algn="tl">
                    <a:srgbClr val="000000"/>
                  </a:outerShdw>
                </a:effectLst>
                <a:latin typeface="Palatino Linotype" panose="02040502050505030304" pitchFamily="18" charset="0"/>
              </a:rPr>
              <a:t>; he who walks in darkness does not know where he is going. </a:t>
            </a:r>
          </a:p>
        </p:txBody>
      </p:sp>
    </p:spTree>
    <p:extLst>
      <p:ext uri="{BB962C8B-B14F-4D97-AF65-F5344CB8AC3E}">
        <p14:creationId xmlns:p14="http://schemas.microsoft.com/office/powerpoint/2010/main" val="412389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721113" y="221653"/>
            <a:ext cx="11024838" cy="743547"/>
          </a:xfrm>
        </p:spPr>
        <p:txBody>
          <a:bodyPr>
            <a:normAutofit/>
          </a:bodyPr>
          <a:lstStyle/>
          <a:p>
            <a:pPr defTabSz="1036638"/>
            <a:r>
              <a:rPr lang="en-US" altLang="en-US" sz="3200" dirty="0"/>
              <a:t>Doctrine</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446049" y="905232"/>
            <a:ext cx="1129990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Deu 32:2-3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Let my teaching drop as the rain</a:t>
            </a:r>
            <a:r>
              <a:rPr lang="en-GB" altLang="en-US" sz="2300" dirty="0">
                <a:effectLst>
                  <a:outerShdw blurRad="38100" dist="38100" dir="2700000" algn="tl">
                    <a:srgbClr val="000000"/>
                  </a:outerShdw>
                </a:effectLst>
                <a:latin typeface="Palatino Linotype" panose="02040502050505030304" pitchFamily="18" charset="0"/>
              </a:rPr>
              <a:t>, My speech </a:t>
            </a:r>
            <a:r>
              <a:rPr lang="en-GB" altLang="en-US" sz="2300" dirty="0" err="1">
                <a:effectLst>
                  <a:outerShdw blurRad="38100" dist="38100" dir="2700000" algn="tl">
                    <a:srgbClr val="000000"/>
                  </a:outerShdw>
                </a:effectLst>
                <a:latin typeface="Palatino Linotype" panose="02040502050505030304" pitchFamily="18" charset="0"/>
              </a:rPr>
              <a:t>distill</a:t>
            </a:r>
            <a:r>
              <a:rPr lang="en-GB" altLang="en-US" sz="2300" dirty="0">
                <a:effectLst>
                  <a:outerShdw blurRad="38100" dist="38100" dir="2700000" algn="tl">
                    <a:srgbClr val="000000"/>
                  </a:outerShdw>
                </a:effectLst>
                <a:latin typeface="Palatino Linotype" panose="02040502050505030304" pitchFamily="18" charset="0"/>
              </a:rPr>
              <a:t> as the dew, As raindrops on the tender herb, And as showers on the grass. For I proclaim the name of the LORD: Ascribe greatness to our God.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Deu 32:2  Drop as rain doth My doctrine; Flow as dew doth My sayings; As storms on the tender grass, And as showers on the herb, YLT</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Joe 2:23  Be glad then, you children of Zion, And rejoice in the LORD your God;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For He has given you the former rain faithfully,</a:t>
            </a:r>
            <a:r>
              <a:rPr lang="en-GB" altLang="en-US" sz="2300" dirty="0">
                <a:effectLst>
                  <a:outerShdw blurRad="38100" dist="38100" dir="2700000" algn="tl">
                    <a:srgbClr val="000000"/>
                  </a:outerShdw>
                </a:effectLst>
                <a:latin typeface="Palatino Linotype" panose="02040502050505030304" pitchFamily="18" charset="0"/>
              </a:rPr>
              <a:t> And He will cause the rain to come down for you— The former rain, And the latter rain in the first month.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Joe 2:23  And ye sons of Zion, joy and rejoice, In Jehovah your God,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For He hath given to you the Teacher for righteousness</a:t>
            </a:r>
            <a:r>
              <a:rPr lang="en-GB" altLang="en-US" sz="2300" dirty="0">
                <a:effectLst>
                  <a:outerShdw blurRad="38100" dist="38100" dir="2700000" algn="tl">
                    <a:srgbClr val="000000"/>
                  </a:outerShdw>
                </a:effectLst>
                <a:latin typeface="Palatino Linotype" panose="02040502050505030304" pitchFamily="18" charset="0"/>
              </a:rPr>
              <a:t>, And </a:t>
            </a:r>
            <a:r>
              <a:rPr lang="en-GB" altLang="en-US" sz="2300" dirty="0" err="1">
                <a:effectLst>
                  <a:outerShdw blurRad="38100" dist="38100" dir="2700000" algn="tl">
                    <a:srgbClr val="000000"/>
                  </a:outerShdw>
                </a:effectLst>
                <a:latin typeface="Palatino Linotype" panose="02040502050505030304" pitchFamily="18" charset="0"/>
              </a:rPr>
              <a:t>causeth</a:t>
            </a:r>
            <a:r>
              <a:rPr lang="en-GB" altLang="en-US" sz="2300" dirty="0">
                <a:effectLst>
                  <a:outerShdw blurRad="38100" dist="38100" dir="2700000" algn="tl">
                    <a:srgbClr val="000000"/>
                  </a:outerShdw>
                </a:effectLst>
                <a:latin typeface="Palatino Linotype" panose="02040502050505030304" pitchFamily="18" charset="0"/>
              </a:rPr>
              <a:t> to come down to you a shower, Sprinkling and gathered--in the beginning. YLT</a:t>
            </a:r>
          </a:p>
        </p:txBody>
      </p:sp>
    </p:spTree>
    <p:extLst>
      <p:ext uri="{BB962C8B-B14F-4D97-AF65-F5344CB8AC3E}">
        <p14:creationId xmlns:p14="http://schemas.microsoft.com/office/powerpoint/2010/main" val="150569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24041</TotalTime>
  <Words>2501</Words>
  <Application>Microsoft Office PowerPoint</Application>
  <PresentationFormat>Widescreen</PresentationFormat>
  <Paragraphs>82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Bookman Old Style</vt:lpstr>
      <vt:lpstr>Calibri</vt:lpstr>
      <vt:lpstr>Palatino Linotype</vt:lpstr>
      <vt:lpstr>Rockwell</vt:lpstr>
      <vt:lpstr>Damask</vt:lpstr>
      <vt:lpstr>Lord Give Us Your Spirit</vt:lpstr>
      <vt:lpstr>Ask for the Spirit</vt:lpstr>
      <vt:lpstr>The Friends of Christ</vt:lpstr>
      <vt:lpstr>Pleading with the Father</vt:lpstr>
      <vt:lpstr>Following Christ into the Most Holy</vt:lpstr>
      <vt:lpstr>Father Give US Your Spirit</vt:lpstr>
      <vt:lpstr>Sequence</vt:lpstr>
      <vt:lpstr>What was the difference</vt:lpstr>
      <vt:lpstr>Doctrine</vt:lpstr>
      <vt:lpstr>Father of Love Message</vt:lpstr>
      <vt:lpstr>The Solid Platform</vt:lpstr>
      <vt:lpstr>The Solid Platform</vt:lpstr>
      <vt:lpstr>The Shaking</vt:lpstr>
      <vt:lpstr>The Shaking</vt:lpstr>
      <vt:lpstr>Sequence</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431</cp:revision>
  <dcterms:created xsi:type="dcterms:W3CDTF">2006-05-23T07:55:33Z</dcterms:created>
  <dcterms:modified xsi:type="dcterms:W3CDTF">2025-07-16T07:42:30Z</dcterms:modified>
</cp:coreProperties>
</file>