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sldIdLst>
    <p:sldId id="279" r:id="rId2"/>
    <p:sldId id="597" r:id="rId3"/>
    <p:sldId id="627" r:id="rId4"/>
    <p:sldId id="647" r:id="rId5"/>
    <p:sldId id="628" r:id="rId6"/>
    <p:sldId id="638" r:id="rId7"/>
    <p:sldId id="651" r:id="rId8"/>
    <p:sldId id="670" r:id="rId9"/>
    <p:sldId id="639" r:id="rId10"/>
    <p:sldId id="629" r:id="rId11"/>
    <p:sldId id="641" r:id="rId12"/>
    <p:sldId id="665" r:id="rId13"/>
    <p:sldId id="672" r:id="rId14"/>
    <p:sldId id="673" r:id="rId15"/>
    <p:sldId id="674" r:id="rId16"/>
    <p:sldId id="630" r:id="rId17"/>
    <p:sldId id="649" r:id="rId18"/>
    <p:sldId id="671" r:id="rId19"/>
    <p:sldId id="426" r:id="rId20"/>
    <p:sldId id="3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 y="80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20</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2409371"/>
            <a:ext cx="6717827" cy="1611086"/>
          </a:xfrm>
        </p:spPr>
        <p:txBody>
          <a:bodyPr>
            <a:noAutofit/>
          </a:bodyPr>
          <a:lstStyle/>
          <a:p>
            <a:pPr algn="ctr"/>
            <a:r>
              <a:rPr lang="en-AU" sz="4800" dirty="0">
                <a:effectLst>
                  <a:outerShdw blurRad="38100" dist="38100" dir="2700000" algn="tl">
                    <a:srgbClr val="000000">
                      <a:alpha val="43137"/>
                    </a:srgbClr>
                  </a:outerShdw>
                </a:effectLst>
              </a:rPr>
              <a:t>Loud Cry</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694313" y="378976"/>
            <a:ext cx="8393116" cy="743547"/>
          </a:xfrm>
        </p:spPr>
        <p:txBody>
          <a:bodyPr>
            <a:normAutofit/>
          </a:bodyPr>
          <a:lstStyle/>
          <a:p>
            <a:pPr defTabSz="1036638"/>
            <a:r>
              <a:rPr lang="en-US" altLang="en-US" sz="3200" dirty="0"/>
              <a:t>The Loud Voice</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9" y="1321678"/>
            <a:ext cx="1062318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Luke 17:15  And one of them, when he saw that he was healed, returned, and with a loud [G3173 - </a:t>
            </a:r>
            <a:r>
              <a:rPr lang="en-GB" altLang="en-US" sz="2400" dirty="0" err="1">
                <a:effectLst>
                  <a:outerShdw blurRad="38100" dist="38100" dir="2700000" algn="tl">
                    <a:srgbClr val="000000"/>
                  </a:outerShdw>
                </a:effectLst>
                <a:latin typeface="Palatino Linotype" panose="02040502050505030304" pitchFamily="18" charset="0"/>
              </a:rPr>
              <a:t>megas</a:t>
            </a:r>
            <a:r>
              <a:rPr lang="en-GB" altLang="en-US" sz="2400" dirty="0">
                <a:effectLst>
                  <a:outerShdw blurRad="38100" dist="38100" dir="2700000" algn="tl">
                    <a:srgbClr val="000000"/>
                  </a:outerShdw>
                </a:effectLst>
                <a:latin typeface="Palatino Linotype" panose="02040502050505030304" pitchFamily="18" charset="0"/>
              </a:rPr>
              <a:t>] voice [G5456 - phone] glorified [G1392] God,</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What caused the loud voice from the healed leper? Gratitude.</a:t>
            </a:r>
          </a:p>
          <a:p>
            <a:pPr algn="just"/>
            <a:r>
              <a:rPr lang="en-GB" altLang="en-US" sz="2400" dirty="0">
                <a:effectLst>
                  <a:outerShdw blurRad="38100" dist="38100" dir="2700000" algn="tl">
                    <a:srgbClr val="000000"/>
                  </a:outerShdw>
                </a:effectLst>
                <a:latin typeface="Palatino Linotype" panose="02040502050505030304" pitchFamily="18" charset="0"/>
              </a:rPr>
              <a:t>What caused Mary to pour out Spikenard on Jesus? Gratitude.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With Christ He gave all the resources of heaven, that nothing might be wanting in the plan for man’s uplifting.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Here is love—the contemplation of which should fill the soul with inexpressible gratitude! </a:t>
            </a:r>
            <a:r>
              <a:rPr lang="en-GB" altLang="en-US" sz="2400" dirty="0">
                <a:effectLst>
                  <a:outerShdw blurRad="38100" dist="38100" dir="2700000" algn="tl">
                    <a:srgbClr val="000000"/>
                  </a:outerShdw>
                </a:effectLst>
                <a:latin typeface="Palatino Linotype" panose="02040502050505030304" pitchFamily="18" charset="0"/>
              </a:rPr>
              <a:t>Oh, what love, what matchless love!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contemplation of this love will cleanse the soul from all selfishness.</a:t>
            </a:r>
            <a:r>
              <a:rPr lang="en-GB" altLang="en-US" sz="2400" dirty="0">
                <a:effectLst>
                  <a:outerShdw blurRad="38100" dist="38100" dir="2700000" algn="tl">
                    <a:srgbClr val="000000"/>
                  </a:outerShdw>
                </a:effectLst>
                <a:latin typeface="Palatino Linotype" panose="02040502050505030304" pitchFamily="18" charset="0"/>
              </a:rPr>
              <a:t> It will lead the disciple to deny self, take up the cross, and follow the Redeemer. { CH 222.2}  </a:t>
            </a:r>
          </a:p>
        </p:txBody>
      </p:sp>
    </p:spTree>
    <p:extLst>
      <p:ext uri="{BB962C8B-B14F-4D97-AF65-F5344CB8AC3E}">
        <p14:creationId xmlns:p14="http://schemas.microsoft.com/office/powerpoint/2010/main" val="150569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856343" y="390466"/>
            <a:ext cx="10619543" cy="576633"/>
          </a:xfrm>
        </p:spPr>
        <p:txBody>
          <a:bodyPr>
            <a:normAutofit fontScale="90000"/>
          </a:bodyPr>
          <a:lstStyle/>
          <a:p>
            <a:pPr defTabSz="1036638"/>
            <a:r>
              <a:rPr lang="en-US" altLang="en-US" sz="3200" dirty="0"/>
              <a:t>Parallel of The Thankful Leper to Rev 18</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716110" y="1131263"/>
            <a:ext cx="1075977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Luke 17:15  And one of them, when he saw that he was healed, returned, and with a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loud</a:t>
            </a:r>
            <a:r>
              <a:rPr lang="en-GB" altLang="en-US" sz="2400" dirty="0">
                <a:effectLst>
                  <a:outerShdw blurRad="38100" dist="38100" dir="2700000" algn="tl">
                    <a:srgbClr val="000000"/>
                  </a:outerShdw>
                </a:effectLst>
                <a:latin typeface="Palatino Linotype" panose="02040502050505030304" pitchFamily="18" charset="0"/>
              </a:rPr>
              <a:t> [G3173 - </a:t>
            </a:r>
            <a:r>
              <a:rPr lang="en-GB" altLang="en-US" sz="2400" dirty="0" err="1">
                <a:effectLst>
                  <a:outerShdw blurRad="38100" dist="38100" dir="2700000" algn="tl">
                    <a:srgbClr val="000000"/>
                  </a:outerShdw>
                </a:effectLst>
                <a:latin typeface="Palatino Linotype" panose="02040502050505030304" pitchFamily="18" charset="0"/>
              </a:rPr>
              <a:t>megas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voice</a:t>
            </a:r>
            <a:r>
              <a:rPr lang="en-GB" altLang="en-US" sz="2400" dirty="0">
                <a:effectLst>
                  <a:outerShdw blurRad="38100" dist="38100" dir="2700000" algn="tl">
                    <a:srgbClr val="000000"/>
                  </a:outerShdw>
                </a:effectLst>
                <a:latin typeface="Palatino Linotype" panose="02040502050505030304" pitchFamily="18" charset="0"/>
              </a:rPr>
              <a:t> [G5456 - phone]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glorified</a:t>
            </a:r>
            <a:r>
              <a:rPr lang="en-GB" altLang="en-US" sz="2400" dirty="0">
                <a:effectLst>
                  <a:outerShdw blurRad="38100" dist="38100" dir="2700000" algn="tl">
                    <a:srgbClr val="000000"/>
                  </a:outerShdw>
                </a:effectLst>
                <a:latin typeface="Palatino Linotype" panose="02040502050505030304" pitchFamily="18" charset="0"/>
              </a:rPr>
              <a:t> [G1392 – from G1391] God,</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after these things I saw another angel come down from heaven, having great power; and the earth was lightened with his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glory</a:t>
            </a:r>
            <a:r>
              <a:rPr lang="en-GB" altLang="en-US" sz="2400" dirty="0">
                <a:effectLst>
                  <a:outerShdw blurRad="38100" dist="38100" dir="2700000" algn="tl">
                    <a:srgbClr val="000000"/>
                  </a:outerShdw>
                </a:effectLst>
                <a:latin typeface="Palatino Linotype" panose="02040502050505030304" pitchFamily="18" charset="0"/>
              </a:rPr>
              <a:t>. [G1391] And he cried mightily with a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strong</a:t>
            </a:r>
            <a:r>
              <a:rPr lang="en-GB" altLang="en-US" sz="2400" dirty="0">
                <a:effectLst>
                  <a:outerShdw blurRad="38100" dist="38100" dir="2700000" algn="tl">
                    <a:srgbClr val="000000"/>
                  </a:outerShdw>
                </a:effectLst>
                <a:latin typeface="Palatino Linotype" panose="02040502050505030304" pitchFamily="18" charset="0"/>
              </a:rPr>
              <a:t> [G3173 – </a:t>
            </a:r>
            <a:r>
              <a:rPr lang="en-GB" altLang="en-US" sz="2400" dirty="0" err="1">
                <a:effectLst>
                  <a:outerShdw blurRad="38100" dist="38100" dir="2700000" algn="tl">
                    <a:srgbClr val="000000"/>
                  </a:outerShdw>
                </a:effectLst>
                <a:latin typeface="Palatino Linotype" panose="02040502050505030304" pitchFamily="18" charset="0"/>
              </a:rPr>
              <a:t>megas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voice</a:t>
            </a:r>
            <a:r>
              <a:rPr lang="en-GB" altLang="en-US" sz="2400" dirty="0">
                <a:effectLst>
                  <a:outerShdw blurRad="38100" dist="38100" dir="2700000" algn="tl">
                    <a:srgbClr val="000000"/>
                  </a:outerShdw>
                </a:effectLst>
                <a:latin typeface="Palatino Linotype" panose="02040502050505030304" pitchFamily="18" charset="0"/>
              </a:rPr>
              <a:t>, [G5456 - phone] saying, Babylon the great is fallen, is fallen, and is become the habitation of devils, and the hold of every foul spirit, and a cage of every unclean and hateful bird. Revelation 18:1-2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Basis of the Loud Cry = Gratitude for freedom from Leprosy = Removal of false justice system which hides the sufferings of Christ and the Father</a:t>
            </a:r>
          </a:p>
        </p:txBody>
      </p:sp>
      <p:cxnSp>
        <p:nvCxnSpPr>
          <p:cNvPr id="3" name="Straight Arrow Connector 2">
            <a:extLst>
              <a:ext uri="{FF2B5EF4-FFF2-40B4-BE49-F238E27FC236}">
                <a16:creationId xmlns:a16="http://schemas.microsoft.com/office/drawing/2014/main" id="{0358C6A6-80FB-E40F-BCAB-0F78B8F381B2}"/>
              </a:ext>
            </a:extLst>
          </p:cNvPr>
          <p:cNvCxnSpPr/>
          <p:nvPr/>
        </p:nvCxnSpPr>
        <p:spPr>
          <a:xfrm flipH="1">
            <a:off x="8224684" y="1857740"/>
            <a:ext cx="449943" cy="113211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0443A13-FB92-4850-C333-E6006E93201C}"/>
              </a:ext>
            </a:extLst>
          </p:cNvPr>
          <p:cNvCxnSpPr>
            <a:cxnSpLocks/>
          </p:cNvCxnSpPr>
          <p:nvPr/>
        </p:nvCxnSpPr>
        <p:spPr>
          <a:xfrm>
            <a:off x="5276572" y="1857740"/>
            <a:ext cx="1779083" cy="1564341"/>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303D9AE-CB36-81AC-4C6B-306DD4C15286}"/>
              </a:ext>
            </a:extLst>
          </p:cNvPr>
          <p:cNvCxnSpPr>
            <a:cxnSpLocks/>
          </p:cNvCxnSpPr>
          <p:nvPr/>
        </p:nvCxnSpPr>
        <p:spPr>
          <a:xfrm>
            <a:off x="2166999" y="1857740"/>
            <a:ext cx="1490601" cy="157126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73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A52F-7DF6-C981-C636-762EA1C12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E771B7E-2F15-F4C6-445B-523712E5CE9B}"/>
              </a:ext>
            </a:extLst>
          </p:cNvPr>
          <p:cNvSpPr>
            <a:spLocks noGrp="1" noChangeArrowheads="1"/>
          </p:cNvSpPr>
          <p:nvPr>
            <p:ph type="ctrTitle"/>
          </p:nvPr>
        </p:nvSpPr>
        <p:spPr>
          <a:xfrm>
            <a:off x="464457" y="390466"/>
            <a:ext cx="11441215" cy="576633"/>
          </a:xfrm>
        </p:spPr>
        <p:txBody>
          <a:bodyPr>
            <a:normAutofit fontScale="90000"/>
          </a:bodyPr>
          <a:lstStyle/>
          <a:p>
            <a:pPr defTabSz="1036638"/>
            <a:r>
              <a:rPr lang="en-US" altLang="en-US" sz="3200" dirty="0"/>
              <a:t>Is gratitude the Dominant Theme of our Life?</a:t>
            </a:r>
          </a:p>
        </p:txBody>
      </p:sp>
      <p:sp>
        <p:nvSpPr>
          <p:cNvPr id="11267" name="Text Box 3">
            <a:extLst>
              <a:ext uri="{FF2B5EF4-FFF2-40B4-BE49-F238E27FC236}">
                <a16:creationId xmlns:a16="http://schemas.microsoft.com/office/drawing/2014/main" id="{C81C0583-0386-BD4E-D95E-C4DF21BA1E67}"/>
              </a:ext>
            </a:extLst>
          </p:cNvPr>
          <p:cNvSpPr txBox="1">
            <a:spLocks noChangeArrowheads="1"/>
          </p:cNvSpPr>
          <p:nvPr/>
        </p:nvSpPr>
        <p:spPr bwMode="auto">
          <a:xfrm>
            <a:off x="716111" y="1253034"/>
            <a:ext cx="1075977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We should carefully consider what is our relation to God and to one another. We are continually sinning against God, but His mercy still follows us; in love He bears with our perversities, our neglect, our ingratitude, our disobedience. He never becomes impatient with us. We insult His mercy, grieve His Holy Spirit, and do Him </a:t>
            </a:r>
            <a:r>
              <a:rPr lang="en-GB" altLang="en-US" sz="2400" dirty="0" err="1">
                <a:effectLst>
                  <a:outerShdw blurRad="38100" dist="38100" dir="2700000" algn="tl">
                    <a:srgbClr val="000000"/>
                  </a:outerShdw>
                </a:effectLst>
                <a:latin typeface="Palatino Linotype" panose="02040502050505030304" pitchFamily="18" charset="0"/>
              </a:rPr>
              <a:t>dishonor</a:t>
            </a:r>
            <a:r>
              <a:rPr lang="en-GB" altLang="en-US" sz="2400" dirty="0">
                <a:effectLst>
                  <a:outerShdw blurRad="38100" dist="38100" dir="2700000" algn="tl">
                    <a:srgbClr val="000000"/>
                  </a:outerShdw>
                </a:effectLst>
                <a:latin typeface="Palatino Linotype" panose="02040502050505030304" pitchFamily="18" charset="0"/>
              </a:rPr>
              <a:t> before men and angels, and yet His compassions fail not. The thought of God’s long-suffering to us should make us forbearing to one another. How patiently should we bear with the faults and errors of our brethren when we remember how great are our own failings in the sight of God. How can we pray to our heavenly Father, “Forgive us our debts, as we forgive our debtors” ( Matthew 6:12) if we are ... exacting in our treatment of others? ... { TMK 181.2} </a:t>
            </a:r>
          </a:p>
        </p:txBody>
      </p:sp>
    </p:spTree>
    <p:extLst>
      <p:ext uri="{BB962C8B-B14F-4D97-AF65-F5344CB8AC3E}">
        <p14:creationId xmlns:p14="http://schemas.microsoft.com/office/powerpoint/2010/main" val="288216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1DA4-7EA0-529F-6D18-5BBD3B183ED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F91F3EB-B6E8-E35B-5AFB-56CDDA45CA53}"/>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Lesson From the Spikenard (Loud Voice)</a:t>
            </a:r>
            <a:endParaRPr lang="en-US" altLang="en-US" sz="2600" dirty="0"/>
          </a:p>
        </p:txBody>
      </p:sp>
      <p:sp>
        <p:nvSpPr>
          <p:cNvPr id="11267" name="Text Box 3">
            <a:extLst>
              <a:ext uri="{FF2B5EF4-FFF2-40B4-BE49-F238E27FC236}">
                <a16:creationId xmlns:a16="http://schemas.microsoft.com/office/drawing/2014/main" id="{3CC09629-FE17-9B41-F90A-CFE9C818A656}"/>
              </a:ext>
            </a:extLst>
          </p:cNvPr>
          <p:cNvSpPr txBox="1">
            <a:spLocks noChangeArrowheads="1"/>
          </p:cNvSpPr>
          <p:nvPr/>
        </p:nvSpPr>
        <p:spPr bwMode="auto">
          <a:xfrm>
            <a:off x="732971" y="1175270"/>
            <a:ext cx="1072605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Judas had indulged avarice until it overpowered every good trait of his character. He grudged the offering made to Jesus. His heart burned with envy that the Saviour should be the recipient of a gift suitable for the monarchs of the earth. For a sum far less than the box of ointment cost, he betrayed his Lord. { DA 564.2} </a:t>
            </a:r>
          </a:p>
          <a:p>
            <a:pPr algn="just"/>
            <a:r>
              <a:rPr lang="en-GB" altLang="en-US" sz="2400" dirty="0">
                <a:effectLst>
                  <a:outerShdw blurRad="38100" dist="38100" dir="2700000" algn="tl">
                    <a:srgbClr val="000000"/>
                  </a:outerShdw>
                </a:effectLst>
                <a:latin typeface="Palatino Linotype" panose="02040502050505030304" pitchFamily="18" charset="0"/>
              </a:rPr>
              <a:t>The disciples were not like Judas.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They loved the Saviour. But they did not rightly appreciate His exalted character. Had they realized what He had done for them, they would have felt that nothing bestowed upon Him was wasted. </a:t>
            </a:r>
            <a:r>
              <a:rPr lang="en-GB" altLang="en-US" sz="2400" dirty="0">
                <a:effectLst>
                  <a:outerShdw blurRad="38100" dist="38100" dir="2700000" algn="tl">
                    <a:srgbClr val="000000"/>
                  </a:outerShdw>
                </a:effectLst>
                <a:latin typeface="Palatino Linotype" panose="02040502050505030304" pitchFamily="18" charset="0"/>
              </a:rPr>
              <a:t>The wise men from the East, who knew so little of Jesus, had shown a truer appreciation of the </a:t>
            </a:r>
            <a:r>
              <a:rPr lang="en-GB" altLang="en-US" sz="2400" dirty="0" err="1">
                <a:effectLst>
                  <a:outerShdw blurRad="38100" dist="38100" dir="2700000" algn="tl">
                    <a:srgbClr val="000000"/>
                  </a:outerShdw>
                </a:effectLst>
                <a:latin typeface="Palatino Linotype" panose="02040502050505030304" pitchFamily="18" charset="0"/>
              </a:rPr>
              <a:t>honor</a:t>
            </a:r>
            <a:r>
              <a:rPr lang="en-GB" altLang="en-US" sz="2400" dirty="0">
                <a:effectLst>
                  <a:outerShdw blurRad="38100" dist="38100" dir="2700000" algn="tl">
                    <a:srgbClr val="000000"/>
                  </a:outerShdw>
                </a:effectLst>
                <a:latin typeface="Palatino Linotype" panose="02040502050505030304" pitchFamily="18" charset="0"/>
              </a:rPr>
              <a:t> due Him. They brought precious gifts to the Saviour, and bowed in homage before Him when He was but a babe, and cradled in a manger. { DA 564.3} </a:t>
            </a:r>
          </a:p>
        </p:txBody>
      </p:sp>
    </p:spTree>
    <p:extLst>
      <p:ext uri="{BB962C8B-B14F-4D97-AF65-F5344CB8AC3E}">
        <p14:creationId xmlns:p14="http://schemas.microsoft.com/office/powerpoint/2010/main" val="397003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092F0-57BB-6474-0D0B-F24CD82E16E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E2D3BE2-6237-5059-E56F-2872715A610F}"/>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Lesson From the Spikenard (Loud Voice)</a:t>
            </a:r>
            <a:endParaRPr lang="en-US" altLang="en-US" sz="2600" dirty="0"/>
          </a:p>
        </p:txBody>
      </p:sp>
      <p:sp>
        <p:nvSpPr>
          <p:cNvPr id="11267" name="Text Box 3">
            <a:extLst>
              <a:ext uri="{FF2B5EF4-FFF2-40B4-BE49-F238E27FC236}">
                <a16:creationId xmlns:a16="http://schemas.microsoft.com/office/drawing/2014/main" id="{9218AC19-CF5C-E349-F1AE-B145259DC060}"/>
              </a:ext>
            </a:extLst>
          </p:cNvPr>
          <p:cNvSpPr txBox="1">
            <a:spLocks noChangeArrowheads="1"/>
          </p:cNvSpPr>
          <p:nvPr/>
        </p:nvSpPr>
        <p:spPr bwMode="auto">
          <a:xfrm>
            <a:off x="732971" y="1378470"/>
            <a:ext cx="107260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Christ values acts of heartfelt courtesy</a:t>
            </a:r>
            <a:r>
              <a:rPr lang="en-GB" altLang="en-US" sz="2400" dirty="0">
                <a:effectLst>
                  <a:outerShdw blurRad="38100" dist="38100" dir="2700000" algn="tl">
                    <a:srgbClr val="000000"/>
                  </a:outerShdw>
                </a:effectLst>
                <a:latin typeface="Palatino Linotype" panose="02040502050505030304" pitchFamily="18" charset="0"/>
              </a:rPr>
              <a:t>. When anyone did Him a </a:t>
            </a:r>
            <a:r>
              <a:rPr lang="en-GB" altLang="en-US" sz="2400" dirty="0" err="1">
                <a:effectLst>
                  <a:outerShdw blurRad="38100" dist="38100" dir="2700000" algn="tl">
                    <a:srgbClr val="000000"/>
                  </a:outerShdw>
                </a:effectLst>
                <a:latin typeface="Palatino Linotype" panose="02040502050505030304" pitchFamily="18" charset="0"/>
              </a:rPr>
              <a:t>favor</a:t>
            </a:r>
            <a:r>
              <a:rPr lang="en-GB" altLang="en-US" sz="2400" dirty="0">
                <a:effectLst>
                  <a:outerShdw blurRad="38100" dist="38100" dir="2700000" algn="tl">
                    <a:srgbClr val="000000"/>
                  </a:outerShdw>
                </a:effectLst>
                <a:latin typeface="Palatino Linotype" panose="02040502050505030304" pitchFamily="18" charset="0"/>
              </a:rPr>
              <a:t>, with heavenly politeness He blessed the actor. He did not refuse the simplest flower plucked by the hand of a child, and offered to Him in love. He accepted the offerings of children, and blessed the givers, inscribing their names in the book of life. In the Scriptures, Mary’s anointing of Jesus is mentioned as distinguishing her from the other Marys. Acts of love and reverence for Jesus are an evidence of faith in Him as the Son of God. And the Holy Spirit mentions, as evidences of woman’s loyalty to Christ: “If she have washed the saints’ feet, if she have relieved the afflicted, if she have diligently followed every good work.” 1 Timothy 5:10. { DA 564.4} </a:t>
            </a:r>
          </a:p>
        </p:txBody>
      </p:sp>
    </p:spTree>
    <p:extLst>
      <p:ext uri="{BB962C8B-B14F-4D97-AF65-F5344CB8AC3E}">
        <p14:creationId xmlns:p14="http://schemas.microsoft.com/office/powerpoint/2010/main" val="140380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3B0B-BC34-FEC0-54D3-1F871EDB1DB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69CF5D7-45DD-BDA8-7E60-7F7C9C4C357F}"/>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Lesson From the Spikenard (Loud Voice)</a:t>
            </a:r>
            <a:endParaRPr lang="en-US" altLang="en-US" sz="2600" dirty="0"/>
          </a:p>
        </p:txBody>
      </p:sp>
      <p:sp>
        <p:nvSpPr>
          <p:cNvPr id="11267" name="Text Box 3">
            <a:extLst>
              <a:ext uri="{FF2B5EF4-FFF2-40B4-BE49-F238E27FC236}">
                <a16:creationId xmlns:a16="http://schemas.microsoft.com/office/drawing/2014/main" id="{87D82438-ABC5-C815-D7DD-BB54B1ACF26E}"/>
              </a:ext>
            </a:extLst>
          </p:cNvPr>
          <p:cNvSpPr txBox="1">
            <a:spLocks noChangeArrowheads="1"/>
          </p:cNvSpPr>
          <p:nvPr/>
        </p:nvSpPr>
        <p:spPr bwMode="auto">
          <a:xfrm>
            <a:off x="732971" y="1378470"/>
            <a:ext cx="1072605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Christ delighted in the earnest desire of Mary to do the will of her Lord.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accepted the wealth of pure affection which His disciples did not, would not, understand.</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desire that Mary had to do this service for her Lord was of more value to Christ than all the precious ointment in the world, because it expressed her appreciation of the world’s Redeemer. </a:t>
            </a:r>
            <a:r>
              <a:rPr lang="en-GB" altLang="en-US" sz="2400" dirty="0">
                <a:effectLst>
                  <a:outerShdw blurRad="38100" dist="38100" dir="2700000" algn="tl">
                    <a:srgbClr val="000000"/>
                  </a:outerShdw>
                </a:effectLst>
                <a:latin typeface="Palatino Linotype" panose="02040502050505030304" pitchFamily="18" charset="0"/>
              </a:rPr>
              <a:t>It was the love of Christ that constrained her. The matchless excellence of the character of Christ filled her soul. That ointment was a symbol of the heart of the giver. It was the outward demonstration of a love fed by heavenly streams until it overflowed. { DA 564.5} </a:t>
            </a:r>
          </a:p>
        </p:txBody>
      </p:sp>
    </p:spTree>
    <p:extLst>
      <p:ext uri="{BB962C8B-B14F-4D97-AF65-F5344CB8AC3E}">
        <p14:creationId xmlns:p14="http://schemas.microsoft.com/office/powerpoint/2010/main" val="199384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Lesson for the Disciples</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32971" y="1175270"/>
            <a:ext cx="1072605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work of Mary [in washing Jesus Feet] was just the lesson the disciples needed to show them that the expression of their love for Him would be pleasing to Christ. He had been everything to them, and they did not realize that soon they would be deprived of His presence, that soon they could offer Him no token of their gratitude for His great love. The loneliness of Christ, separated from the heavenly courts, living the life of humanity, was never understood or appreciated by the disciples as it should have been. He was often grieved because His disciples did not give Him that which He should have received from them. He knew that if they were under the influence of the heavenly angels that accompanied Him, they too would think no offering of sufficient value to declare the heart’s spiritual affection. { DA 565.1} </a:t>
            </a:r>
          </a:p>
        </p:txBody>
      </p:sp>
    </p:spTree>
    <p:extLst>
      <p:ext uri="{BB962C8B-B14F-4D97-AF65-F5344CB8AC3E}">
        <p14:creationId xmlns:p14="http://schemas.microsoft.com/office/powerpoint/2010/main" val="363994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Lesson for the Disciples</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653143" y="1378473"/>
            <a:ext cx="1065348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Their </a:t>
            </a:r>
            <a:r>
              <a:rPr lang="en-GB" sz="2400" b="0" i="0" u="none" strike="noStrike" baseline="0" dirty="0" err="1">
                <a:latin typeface="Palatino Linotype" panose="02040502050505030304" pitchFamily="18" charset="0"/>
              </a:rPr>
              <a:t>afterknowledge</a:t>
            </a:r>
            <a:r>
              <a:rPr lang="en-GB" sz="2400" b="0" i="0" u="none" strike="noStrike" baseline="0" dirty="0">
                <a:latin typeface="Palatino Linotype" panose="02040502050505030304" pitchFamily="18" charset="0"/>
              </a:rPr>
              <a:t> gave them a true sense of the many things they might have done for Jesus expressive of the love and gratitude of their hearts, while they were near Him. When Jesus was no longer with them, and they felt indeed as sheep without a shepherd, they began to see how they might have shown Him attentions that would have brought gladness to His heart. They no longer cast blame upon Mary, but upon themselves. Oh, if they could have taken back their censuring, their presenting the poor as more worthy of the gift than was Christ! They felt the reproof keenly as they took from the cross the bruised body of their Lord. { DA 565.2} </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97600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458B-81C9-1A84-6741-5CFFE288611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8D8D72-457A-D881-0378-FDEC1D7FC995}"/>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Lesson of Mary for Us</a:t>
            </a:r>
          </a:p>
        </p:txBody>
      </p:sp>
      <p:sp>
        <p:nvSpPr>
          <p:cNvPr id="11267" name="Text Box 3">
            <a:extLst>
              <a:ext uri="{FF2B5EF4-FFF2-40B4-BE49-F238E27FC236}">
                <a16:creationId xmlns:a16="http://schemas.microsoft.com/office/drawing/2014/main" id="{59DA61FE-13C2-CB55-AE6B-C0B71BB27DAB}"/>
              </a:ext>
            </a:extLst>
          </p:cNvPr>
          <p:cNvSpPr txBox="1">
            <a:spLocks noChangeArrowheads="1"/>
          </p:cNvSpPr>
          <p:nvPr/>
        </p:nvSpPr>
        <p:spPr bwMode="auto">
          <a:xfrm>
            <a:off x="478971" y="986588"/>
            <a:ext cx="1123405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200" b="0" i="0" u="none" strike="noStrike" baseline="0" dirty="0">
                <a:latin typeface="Palatino Linotype" panose="02040502050505030304" pitchFamily="18" charset="0"/>
              </a:rPr>
              <a:t>The same want is evident in our world today. But few appreciate all that Christ is to them. If they did, the great love of Mary would be expressed, the anointing would be freely bestowed. The expensive ointment would not be called a waste. Nothing would be thought too costly to give for Christ, no self-denial or self-sacrifice too great to be endured for His sake. { DA 565.3} </a:t>
            </a:r>
          </a:p>
          <a:p>
            <a:pPr marR="0" algn="just" rtl="0"/>
            <a:endParaRPr lang="en-GB" altLang="en-US" sz="2200" dirty="0">
              <a:effectLst>
                <a:outerShdw blurRad="38100" dist="38100" dir="2700000" algn="tl">
                  <a:srgbClr val="000000"/>
                </a:outerShdw>
              </a:effectLst>
              <a:latin typeface="Palatino Linotype" panose="02040502050505030304" pitchFamily="18" charset="0"/>
            </a:endParaRPr>
          </a:p>
          <a:p>
            <a:pPr marR="0" algn="just" rtl="0"/>
            <a:r>
              <a:rPr lang="en-GB" altLang="en-US" sz="2200" dirty="0">
                <a:effectLst>
                  <a:outerShdw blurRad="38100" dist="38100" dir="2700000" algn="tl">
                    <a:srgbClr val="000000"/>
                  </a:outerShdw>
                </a:effectLst>
                <a:latin typeface="Palatino Linotype" panose="02040502050505030304" pitchFamily="18" charset="0"/>
              </a:rPr>
              <a:t>The words spoken in indignation, “To what purpose is this waste?” brought vividly before Christ the greatest sacrifice ever made,—the gift of Himself as the propitiation for a lost world. The Lord would be so bountiful to His human family that it could not be said of Him that He could do more. In the gift of Jesus, God gave all heaven. From a human point of view, such a sacrifice was a wanton waste. To human reasoning the whole plan of salvation is a waste of mercies and resources. Self-denial and wholehearted sacrifice meet us everywhere. Well may the heavenly host look with amazement upon the human family who refuse to be uplifted and enriched with the boundless love expressed in Christ. Well may they exclaim, Why this great waste? { DA 565.4}</a:t>
            </a:r>
          </a:p>
        </p:txBody>
      </p:sp>
    </p:spTree>
    <p:extLst>
      <p:ext uri="{BB962C8B-B14F-4D97-AF65-F5344CB8AC3E}">
        <p14:creationId xmlns:p14="http://schemas.microsoft.com/office/powerpoint/2010/main" val="2402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654710" y="310174"/>
            <a:ext cx="8810007" cy="628459"/>
          </a:xfrm>
        </p:spPr>
        <p:txBody>
          <a:bodyPr>
            <a:noAutofit/>
          </a:bodyPr>
          <a:lstStyle/>
          <a:p>
            <a:pPr defTabSz="1036638"/>
            <a:r>
              <a:rPr lang="en-GB" altLang="en-US" sz="2800" dirty="0"/>
              <a:t>The First Angel’s Message</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928914" y="1141834"/>
            <a:ext cx="10261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And fell down on his face at his feet, giving him thanks: and he was a Samaritan. And Jesus answering said, Were there not ten cleansed? but where are the nine? </a:t>
            </a:r>
            <a:r>
              <a:rPr lang="en-GB" sz="2400" b="0" i="0" u="none" strike="noStrike" baseline="0" dirty="0">
                <a:solidFill>
                  <a:srgbClr val="92D050"/>
                </a:solidFill>
                <a:latin typeface="Palatino Linotype" panose="02040502050505030304" pitchFamily="18" charset="0"/>
              </a:rPr>
              <a:t>There are not found that returned to give glory to God</a:t>
            </a:r>
            <a:r>
              <a:rPr lang="en-GB" sz="2400" b="0" i="0" u="none" strike="noStrike" baseline="0" dirty="0">
                <a:latin typeface="Palatino Linotype" panose="02040502050505030304" pitchFamily="18" charset="0"/>
              </a:rPr>
              <a:t>, save this stranger. And he said unto him, Arise, go thy way: thy faith hath made thee whole. Luke 17:16-19</a:t>
            </a:r>
            <a:r>
              <a:rPr lang="en-GB" sz="2400" dirty="0">
                <a:latin typeface="Palatino Linotype" panose="02040502050505030304" pitchFamily="18" charset="0"/>
              </a:rPr>
              <a:t>.</a:t>
            </a:r>
            <a:r>
              <a:rPr lang="en-GB" sz="2800" b="0" i="0" u="none" strike="noStrike" baseline="0" dirty="0">
                <a:latin typeface="Palatino Linotype" panose="02040502050505030304" pitchFamily="18" charset="0"/>
              </a:rPr>
              <a:t> </a:t>
            </a:r>
          </a:p>
          <a:p>
            <a:pPr marR="0" algn="just" rtl="0"/>
            <a:endParaRPr lang="en-GB" sz="28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Rev 14:7  Saying with a loud voice, [Mega Phone] Fear God, </a:t>
            </a:r>
            <a:r>
              <a:rPr lang="en-GB" sz="2400" b="0" i="0" u="none" strike="noStrike" baseline="0" dirty="0">
                <a:solidFill>
                  <a:srgbClr val="92D050"/>
                </a:solidFill>
                <a:latin typeface="Palatino Linotype" panose="02040502050505030304" pitchFamily="18" charset="0"/>
              </a:rPr>
              <a:t>and give glory to him</a:t>
            </a:r>
            <a:r>
              <a:rPr lang="en-GB" sz="2400" b="0" i="0" u="none" strike="noStrike" baseline="0" dirty="0">
                <a:latin typeface="Palatino Linotype" panose="02040502050505030304" pitchFamily="18" charset="0"/>
              </a:rPr>
              <a:t>; for the hour of his judgment is come: and worship him that made heaven, and earth, and the sea, and the fountains of waters.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GB" altLang="en-US" sz="3200" dirty="0">
                <a:effectLst>
                  <a:outerShdw blurRad="38100" dist="38100" dir="2700000" algn="tl">
                    <a:srgbClr val="000000"/>
                  </a:outerShdw>
                </a:effectLst>
                <a:latin typeface="+mn-lt"/>
              </a:rPr>
              <a:t>Ten Lepers</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1201171" y="1742500"/>
            <a:ext cx="95443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b="0" i="0" u="none" strike="noStrike" baseline="0" dirty="0">
                <a:latin typeface="Palatino Linotype" panose="02040502050505030304" pitchFamily="18" charset="0"/>
              </a:rPr>
              <a:t>Now it happened as He went to Jerusalem that He passed through the midst of Samaria and Galilee. Then as He entered a certain village, there met Him ten men who were lepers, who stood afar off. And they lifted up their voices and said, "Jesus, Master, have mercy on us!" Luke 17:11-13</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409740"/>
            <a:ext cx="9066818" cy="633765"/>
          </a:xfrm>
        </p:spPr>
        <p:txBody>
          <a:bodyPr>
            <a:normAutofit fontScale="90000"/>
          </a:bodyPr>
          <a:lstStyle/>
          <a:p>
            <a:pPr defTabSz="1036638"/>
            <a:r>
              <a:rPr lang="en-US" altLang="en-US" sz="3200" dirty="0"/>
              <a:t>Leprosy – Lack of Ability to Feel Pain</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1462563" y="1479827"/>
            <a:ext cx="92668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Leprosy, also known as Hansen's disease (HD), is a long-term infection by the bacteria Mycobacterium leprae or Mycobacterium </a:t>
            </a:r>
            <a:r>
              <a:rPr lang="en-GB" altLang="en-US" sz="2400" dirty="0" err="1">
                <a:effectLst>
                  <a:outerShdw blurRad="38100" dist="38100" dir="2700000" algn="tl">
                    <a:srgbClr val="000000"/>
                  </a:outerShdw>
                </a:effectLst>
                <a:latin typeface="Palatino Linotype" panose="02040502050505030304" pitchFamily="18" charset="0"/>
              </a:rPr>
              <a:t>lepromatosis</a:t>
            </a:r>
            <a:r>
              <a:rPr lang="en-GB" altLang="en-US" sz="2400" dirty="0">
                <a:effectLst>
                  <a:outerShdw blurRad="38100" dist="38100" dir="2700000" algn="tl">
                    <a:srgbClr val="000000"/>
                  </a:outerShdw>
                </a:effectLst>
                <a:latin typeface="Palatino Linotype" panose="02040502050505030304" pitchFamily="18" charset="0"/>
              </a:rPr>
              <a:t>.[4][7] Infection can lead to damage of the nerves, respiratory tract, skin, and eyes.[4]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This nerve damage may result in a lack of ability to feel pain</a:t>
            </a:r>
            <a:r>
              <a:rPr lang="en-GB" altLang="en-US" sz="2400" dirty="0">
                <a:effectLst>
                  <a:outerShdw blurRad="38100" dist="38100" dir="2700000" algn="tl">
                    <a:srgbClr val="000000"/>
                  </a:outerShdw>
                </a:effectLst>
                <a:latin typeface="Palatino Linotype" panose="02040502050505030304" pitchFamily="18" charset="0"/>
              </a:rPr>
              <a:t>, which can lead to the loss of parts of a person's extremities from repeated injuries or infection through unnoticed wounds.[3] An infected person may also experience muscle weakness and poor eyesight.[3] Leprosy symptoms may begin within one year, but for some people symptoms may take 20 years or more to occur.[4] - Wikipedia</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322655"/>
            <a:ext cx="10566399" cy="633765"/>
          </a:xfrm>
        </p:spPr>
        <p:txBody>
          <a:bodyPr>
            <a:normAutofit/>
          </a:bodyPr>
          <a:lstStyle/>
          <a:p>
            <a:pPr defTabSz="1036638"/>
            <a:r>
              <a:rPr lang="en-US" altLang="en-US" sz="3200" dirty="0"/>
              <a:t>What Causes Lack of sensitivity to Pain</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24112" y="1166842"/>
            <a:ext cx="1094377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Rev 13:8  All who dwell on the earth will worship him, whose names have not been written in the Book of Life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of the Lamb slain from the foundation of the world. </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they fall away, to renew them again to repentance,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since they crucify again for themselves the Son of God</a:t>
            </a:r>
            <a:r>
              <a:rPr lang="en-GB" altLang="en-US" sz="2400" dirty="0">
                <a:effectLst>
                  <a:outerShdw blurRad="38100" dist="38100" dir="2700000" algn="tl">
                    <a:srgbClr val="000000"/>
                  </a:outerShdw>
                </a:effectLst>
                <a:latin typeface="Palatino Linotype" panose="02040502050505030304" pitchFamily="18" charset="0"/>
              </a:rPr>
              <a:t>, and put Him to an open shame. Hebrews 6:6</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And they also which pierced Him.” These words apply not only to the men who pierced Christ when He hung on the cross of Calvary,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but to those who by evil-speaking and wrong-doing are piercing Him today. Daily He suffers the agonies of the crucifixion.</a:t>
            </a:r>
            <a:r>
              <a:rPr lang="en-GB" altLang="en-US" sz="2400" dirty="0">
                <a:effectLst>
                  <a:outerShdw blurRad="38100" dist="38100" dir="2700000" algn="tl">
                    <a:srgbClr val="000000"/>
                  </a:outerShdw>
                </a:effectLst>
                <a:latin typeface="Palatino Linotype" panose="02040502050505030304" pitchFamily="18" charset="0"/>
              </a:rPr>
              <a:t> Daily men and women are piercing Him by </a:t>
            </a:r>
            <a:r>
              <a:rPr lang="en-GB" altLang="en-US" sz="2400" dirty="0" err="1">
                <a:effectLst>
                  <a:outerShdw blurRad="38100" dist="38100" dir="2700000" algn="tl">
                    <a:srgbClr val="000000"/>
                  </a:outerShdw>
                </a:effectLst>
                <a:latin typeface="Palatino Linotype" panose="02040502050505030304" pitchFamily="18" charset="0"/>
              </a:rPr>
              <a:t>dishonoring</a:t>
            </a:r>
            <a:r>
              <a:rPr lang="en-GB" altLang="en-US" sz="2400" dirty="0">
                <a:effectLst>
                  <a:outerShdw blurRad="38100" dist="38100" dir="2700000" algn="tl">
                    <a:srgbClr val="000000"/>
                  </a:outerShdw>
                </a:effectLst>
                <a:latin typeface="Palatino Linotype" panose="02040502050505030304" pitchFamily="18" charset="0"/>
              </a:rPr>
              <a:t> Him, by refusing to do His will. { ST January 28, 1903, par. 8 }</a:t>
            </a:r>
          </a:p>
        </p:txBody>
      </p:sp>
    </p:spTree>
    <p:extLst>
      <p:ext uri="{BB962C8B-B14F-4D97-AF65-F5344CB8AC3E}">
        <p14:creationId xmlns:p14="http://schemas.microsoft.com/office/powerpoint/2010/main" val="37917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824890" y="434740"/>
            <a:ext cx="10803470" cy="628459"/>
          </a:xfrm>
        </p:spPr>
        <p:txBody>
          <a:bodyPr>
            <a:normAutofit/>
          </a:bodyPr>
          <a:lstStyle/>
          <a:p>
            <a:pPr defTabSz="1036638"/>
            <a:r>
              <a:rPr lang="en-US" altLang="en-US" sz="3200" dirty="0"/>
              <a:t>Leprosy = Sleep to Christ’ Suffering</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232497" y="1496653"/>
            <a:ext cx="9726997"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Leprosy = deadening of feeling to the daily sufferings of Christ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Then He said 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My soul is exceedingly sorrowful, even to death.</a:t>
            </a:r>
            <a:r>
              <a:rPr lang="en-GB" altLang="en-US" sz="2400" dirty="0">
                <a:effectLst>
                  <a:outerShdw blurRad="38100" dist="38100" dir="2700000" algn="tl">
                    <a:srgbClr val="000000"/>
                  </a:outerShdw>
                </a:effectLst>
                <a:latin typeface="Palatino Linotype" panose="02040502050505030304" pitchFamily="18" charset="0"/>
              </a:rPr>
              <a:t> Stay here and watch with Me." He went a little farther and fell on His face, and prayed, saying, "O My Father, if it is possible, let this cup pass from Me; nevertheless, not as I will, but as You will."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Then He came to the disciples and found them sleeping</a:t>
            </a:r>
            <a:r>
              <a:rPr lang="en-GB" altLang="en-US" sz="2400" dirty="0">
                <a:effectLst>
                  <a:outerShdw blurRad="38100" dist="38100" dir="2700000" algn="tl">
                    <a:srgbClr val="000000"/>
                  </a:outerShdw>
                </a:effectLst>
                <a:latin typeface="Palatino Linotype" panose="02040502050505030304" pitchFamily="18" charset="0"/>
              </a:rPr>
              <a:t>, and said to Peter, "What! Could you not watch with Me one hour? Matthew 26:38-40</a:t>
            </a:r>
          </a:p>
          <a:p>
            <a:pPr algn="just"/>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Seed of Leprosy</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899886" y="1330351"/>
            <a:ext cx="1036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Rom 7:11  For sin, taking occasion by the commandment, deceived me, and by it killed me.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err="1">
                <a:effectLst>
                  <a:outerShdw blurRad="38100" dist="38100" dir="2700000" algn="tl">
                    <a:srgbClr val="000000"/>
                  </a:outerShdw>
                </a:effectLst>
                <a:latin typeface="Palatino Linotype" panose="02040502050505030304" pitchFamily="18" charset="0"/>
              </a:rPr>
              <a:t>Psa</a:t>
            </a:r>
            <a:r>
              <a:rPr lang="en-GB" altLang="en-US" sz="2400" dirty="0">
                <a:effectLst>
                  <a:outerShdw blurRad="38100" dist="38100" dir="2700000" algn="tl">
                    <a:srgbClr val="000000"/>
                  </a:outerShdw>
                </a:effectLst>
                <a:latin typeface="Palatino Linotype" panose="02040502050505030304" pitchFamily="18" charset="0"/>
              </a:rPr>
              <a:t> 94:20  Shall the throne of iniquity, which devises evil by law, Have fellowship with You?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the opening of the great controversy, Satan had declared that the law of God could not be obeyed,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that justice was inconsistent with mercy, and that, should the law be broken, it would be impossible for the sinner to be pardoned. Every sin must meet its punishment, urged Satan;</a:t>
            </a:r>
            <a:r>
              <a:rPr lang="en-GB" altLang="en-US" sz="2400" dirty="0">
                <a:effectLst>
                  <a:outerShdw blurRad="38100" dist="38100" dir="2700000" algn="tl">
                    <a:srgbClr val="000000"/>
                  </a:outerShdw>
                </a:effectLst>
                <a:latin typeface="Palatino Linotype" panose="02040502050505030304" pitchFamily="18" charset="0"/>
              </a:rPr>
              <a:t> DA 761.4</a:t>
            </a:r>
          </a:p>
        </p:txBody>
      </p:sp>
    </p:spTree>
    <p:extLst>
      <p:ext uri="{BB962C8B-B14F-4D97-AF65-F5344CB8AC3E}">
        <p14:creationId xmlns:p14="http://schemas.microsoft.com/office/powerpoint/2010/main" val="106814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694260" y="536341"/>
            <a:ext cx="10803470" cy="628459"/>
          </a:xfrm>
        </p:spPr>
        <p:txBody>
          <a:bodyPr>
            <a:normAutofit fontScale="90000"/>
          </a:bodyPr>
          <a:lstStyle/>
          <a:p>
            <a:pPr defTabSz="1036638"/>
            <a:r>
              <a:rPr lang="en-US" altLang="en-US" sz="3200" dirty="0"/>
              <a:t>A View of God that Masks the Sufferings of God and Christ</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5" y="1421847"/>
            <a:ext cx="10428361"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There was never an ill word spoken, nor an ill thought conceived, nor an evil deed done, for which God will not have punishment from some one or another. He will either have satisfaction from you, or else from Christ.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If you have no atonement to bring through Christ, you must for ever lie paying the debt which you never can pay, in eternal misery; for as surely as God is God, He will sooner lose His Godhead than suffer one sin to go unpunished, or one particle of rebellion unrevenged</a:t>
            </a:r>
            <a:r>
              <a:rPr lang="en-GB" altLang="en-US" sz="2400" dirty="0">
                <a:effectLst>
                  <a:outerShdw blurRad="38100" dist="38100" dir="2700000" algn="tl">
                    <a:srgbClr val="000000"/>
                  </a:outerShdw>
                </a:effectLst>
                <a:latin typeface="Palatino Linotype" panose="02040502050505030304" pitchFamily="18" charset="0"/>
              </a:rPr>
              <a:t>. You may say that this character of God is cold, stern, and severe. I cannot help what you say of it; it is nevertheless true. Such is the God of the Bible.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Charles Spurgeon, Particular Redemption, Sermon delivered February 28, 1858</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6934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1419975" y="477180"/>
            <a:ext cx="9059339" cy="628459"/>
          </a:xfrm>
        </p:spPr>
        <p:txBody>
          <a:bodyPr>
            <a:normAutofit/>
          </a:bodyPr>
          <a:lstStyle/>
          <a:p>
            <a:pPr defTabSz="1036638"/>
            <a:r>
              <a:rPr lang="en-US" altLang="en-US" sz="3200" dirty="0"/>
              <a:t>We All have experienced Leprosy</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754744" y="1589646"/>
            <a:ext cx="10668000" cy="40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b="0" i="0" u="none" strike="noStrike" baseline="0" dirty="0">
                <a:latin typeface="Palatino Linotype" panose="02040502050505030304" pitchFamily="18" charset="0"/>
              </a:rPr>
              <a:t>Now it happened as He went to Jerusalem that He passed through the midst of Samaria and Galilee. Then as He entered a certain village, there met Him ten men who were lepers, who stood afar off. And they lifted up their voices and said, "Jesus, Master, have mercy on us!" Luke 17:11-13</a:t>
            </a:r>
            <a:endParaRPr lang="en-AU" sz="2400" b="0" i="0" u="none" strike="noStrike" baseline="0" dirty="0">
              <a:latin typeface="Palatino Linotype" panose="02040502050505030304" pitchFamily="18" charset="0"/>
            </a:endParaRPr>
          </a:p>
          <a:p>
            <a:pPr algn="just"/>
            <a:endParaRPr lang="en-AU" altLang="en-US" sz="2300" dirty="0">
              <a:effectLst>
                <a:outerShdw blurRad="38100" dist="38100" dir="2700000" algn="tl">
                  <a:srgbClr val="000000"/>
                </a:outerShdw>
              </a:effectLst>
              <a:latin typeface="Palatino Linotype" panose="02040502050505030304" pitchFamily="18" charset="0"/>
            </a:endParaRPr>
          </a:p>
          <a:p>
            <a:pPr algn="just"/>
            <a:r>
              <a:rPr lang="en-AU" altLang="en-US" sz="2300" dirty="0">
                <a:effectLst>
                  <a:outerShdw blurRad="38100" dist="38100" dir="2700000" algn="tl">
                    <a:srgbClr val="000000"/>
                  </a:outerShdw>
                </a:effectLst>
                <a:latin typeface="Palatino Linotype" panose="02040502050505030304" pitchFamily="18" charset="0"/>
              </a:rPr>
              <a:t>We have looked for mercy. We have been shown that our Father desires mercy not sacrifice. The sufferings of Christ have been revealed to us. Feeling has come back into our minds and bodies. We have been healed of our disease. </a:t>
            </a:r>
          </a:p>
          <a:p>
            <a:pPr algn="just"/>
            <a:endParaRPr lang="en-AU"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Luke 17:14  So when He saw them, He said to them, "Go, show yourselves to the priests." And so it was that as they went, they were cleansed. </a:t>
            </a:r>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570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When Does Healing Occur</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938086" y="1292557"/>
            <a:ext cx="103158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Luke 17:14  So when He saw them, He said 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Go, show yourselves to the priests</a:t>
            </a:r>
            <a:r>
              <a:rPr lang="en-GB" altLang="en-US" sz="2400" dirty="0">
                <a:effectLst>
                  <a:outerShdw blurRad="38100" dist="38100" dir="2700000" algn="tl">
                    <a:srgbClr val="000000"/>
                  </a:outerShdw>
                </a:effectLst>
                <a:latin typeface="Palatino Linotype" panose="02040502050505030304" pitchFamily="18" charset="0"/>
              </a:rPr>
              <a:t>." And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so it was that as they went, they were cleansed.</a:t>
            </a:r>
            <a:r>
              <a:rPr lang="en-GB" altLang="en-US" sz="2400" dirty="0">
                <a:effectLst>
                  <a:outerShdw blurRad="38100" dist="38100" dir="2700000" algn="tl">
                    <a:srgbClr val="000000"/>
                  </a:outerShdw>
                </a:effectLst>
                <a:latin typeface="Palatino Linotype" panose="02040502050505030304" pitchFamily="18" charset="0"/>
              </a:rPr>
              <a: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Go to those in authority. Go to your parents, your pastors and show that you are healed of your leprosy. You have your feeling back, your feel the sufferings of Christ, you cannot sin easily anymore without feeling sorrow and pain for Christ.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20450</TotalTime>
  <Words>2580</Words>
  <Application>Microsoft Office PowerPoint</Application>
  <PresentationFormat>Widescreen</PresentationFormat>
  <Paragraphs>70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Palatino Linotype</vt:lpstr>
      <vt:lpstr>Rockwell</vt:lpstr>
      <vt:lpstr>Damask</vt:lpstr>
      <vt:lpstr>Loud Cry</vt:lpstr>
      <vt:lpstr>Ten Lepers</vt:lpstr>
      <vt:lpstr>Leprosy – Lack of Ability to Feel Pain</vt:lpstr>
      <vt:lpstr>What Causes Lack of sensitivity to Pain</vt:lpstr>
      <vt:lpstr>Leprosy = Sleep to Christ’ Suffering</vt:lpstr>
      <vt:lpstr>The Seed of Leprosy</vt:lpstr>
      <vt:lpstr>A View of God that Masks the Sufferings of God and Christ</vt:lpstr>
      <vt:lpstr>We All have experienced Leprosy</vt:lpstr>
      <vt:lpstr>When Does Healing Occur</vt:lpstr>
      <vt:lpstr>The Loud Voice</vt:lpstr>
      <vt:lpstr>Parallel of The Thankful Leper to Rev 18</vt:lpstr>
      <vt:lpstr>Is gratitude the Dominant Theme of our Life?</vt:lpstr>
      <vt:lpstr>Lesson From the Spikenard (Loud Voice)</vt:lpstr>
      <vt:lpstr>Lesson From the Spikenard (Loud Voice)</vt:lpstr>
      <vt:lpstr>Lesson From the Spikenard (Loud Voice)</vt:lpstr>
      <vt:lpstr>Lesson for the Disciples</vt:lpstr>
      <vt:lpstr>Lesson for the Disciples</vt:lpstr>
      <vt:lpstr>Lesson of Mary for Us</vt:lpstr>
      <vt:lpstr>The First Angel’s Message</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393</cp:revision>
  <dcterms:created xsi:type="dcterms:W3CDTF">2006-05-23T07:55:33Z</dcterms:created>
  <dcterms:modified xsi:type="dcterms:W3CDTF">2025-02-28T10:58:47Z</dcterms:modified>
</cp:coreProperties>
</file>