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Lst>
  <p:notesMasterIdLst>
    <p:notesMasterId r:id="rId25"/>
  </p:notesMasterIdLst>
  <p:sldIdLst>
    <p:sldId id="279" r:id="rId2"/>
    <p:sldId id="597" r:id="rId3"/>
    <p:sldId id="627" r:id="rId4"/>
    <p:sldId id="647" r:id="rId5"/>
    <p:sldId id="628" r:id="rId6"/>
    <p:sldId id="638" r:id="rId7"/>
    <p:sldId id="651" r:id="rId8"/>
    <p:sldId id="639" r:id="rId9"/>
    <p:sldId id="629" r:id="rId10"/>
    <p:sldId id="641" r:id="rId11"/>
    <p:sldId id="665" r:id="rId12"/>
    <p:sldId id="630" r:id="rId13"/>
    <p:sldId id="649" r:id="rId14"/>
    <p:sldId id="426" r:id="rId15"/>
    <p:sldId id="560" r:id="rId16"/>
    <p:sldId id="667" r:id="rId17"/>
    <p:sldId id="668" r:id="rId18"/>
    <p:sldId id="669" r:id="rId19"/>
    <p:sldId id="650" r:id="rId20"/>
    <p:sldId id="652" r:id="rId21"/>
    <p:sldId id="653" r:id="rId22"/>
    <p:sldId id="654" r:id="rId23"/>
    <p:sldId id="335"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96" y="510"/>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D2199AC6-CE83-7579-5502-CAB30FEE8704}"/>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18435" name="Rectangle 3">
            <a:extLst>
              <a:ext uri="{FF2B5EF4-FFF2-40B4-BE49-F238E27FC236}">
                <a16:creationId xmlns:a16="http://schemas.microsoft.com/office/drawing/2014/main" id="{29B3A382-C44A-B243-C464-353E9CA30A09}"/>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18436" name="Rectangle 4">
            <a:extLst>
              <a:ext uri="{FF2B5EF4-FFF2-40B4-BE49-F238E27FC236}">
                <a16:creationId xmlns:a16="http://schemas.microsoft.com/office/drawing/2014/main" id="{6E289C77-246A-2E19-CACD-9B592A8F0B60}"/>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8437" name="Rectangle 5">
            <a:extLst>
              <a:ext uri="{FF2B5EF4-FFF2-40B4-BE49-F238E27FC236}">
                <a16:creationId xmlns:a16="http://schemas.microsoft.com/office/drawing/2014/main" id="{F4C75F92-7E89-7189-8FF4-AB34FE53F369}"/>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8438" name="Rectangle 6">
            <a:extLst>
              <a:ext uri="{FF2B5EF4-FFF2-40B4-BE49-F238E27FC236}">
                <a16:creationId xmlns:a16="http://schemas.microsoft.com/office/drawing/2014/main" id="{078757D3-3955-E48B-6AEF-C7DEBB344F41}"/>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18439" name="Rectangle 7">
            <a:extLst>
              <a:ext uri="{FF2B5EF4-FFF2-40B4-BE49-F238E27FC236}">
                <a16:creationId xmlns:a16="http://schemas.microsoft.com/office/drawing/2014/main" id="{CE62AA99-74E5-778C-4D54-DB297777C522}"/>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65739DF1-8238-40C8-B4C2-C5866D4DD28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F0AD497-F769-B53E-B611-DD31A5875940}"/>
              </a:ext>
            </a:extLst>
          </p:cNvPr>
          <p:cNvSpPr>
            <a:spLocks noGrp="1" noChangeArrowheads="1"/>
          </p:cNvSpPr>
          <p:nvPr>
            <p:ph type="sldNum" sz="quarter" idx="5"/>
          </p:nvPr>
        </p:nvSpPr>
        <p:spPr>
          <a:ln/>
        </p:spPr>
        <p:txBody>
          <a:bodyPr/>
          <a:lstStyle/>
          <a:p>
            <a:fld id="{47F1D47A-2064-46E1-AD25-FF27D91780AD}" type="slidenum">
              <a:rPr lang="en-US" altLang="en-US"/>
              <a:pPr/>
              <a:t>23</a:t>
            </a:fld>
            <a:endParaRPr lang="en-US" altLang="en-US"/>
          </a:p>
        </p:txBody>
      </p:sp>
      <p:sp>
        <p:nvSpPr>
          <p:cNvPr id="24578" name="Rectangle 2">
            <a:extLst>
              <a:ext uri="{FF2B5EF4-FFF2-40B4-BE49-F238E27FC236}">
                <a16:creationId xmlns:a16="http://schemas.microsoft.com/office/drawing/2014/main" id="{37A843C6-FD75-EB46-9FDC-C5A67412C8BE}"/>
              </a:ext>
            </a:extLst>
          </p:cNvPr>
          <p:cNvSpPr>
            <a:spLocks noGrp="1" noRot="1" noChangeAspect="1" noChangeArrowheads="1" noTextEdit="1"/>
          </p:cNvSpPr>
          <p:nvPr>
            <p:ph type="sldImg"/>
          </p:nvPr>
        </p:nvSpPr>
        <p:spPr>
          <a:xfrm>
            <a:off x="382588" y="685800"/>
            <a:ext cx="6094412" cy="3429000"/>
          </a:xfrm>
          <a:ln/>
        </p:spPr>
      </p:sp>
      <p:sp>
        <p:nvSpPr>
          <p:cNvPr id="24579" name="Rectangle 3">
            <a:extLst>
              <a:ext uri="{FF2B5EF4-FFF2-40B4-BE49-F238E27FC236}">
                <a16:creationId xmlns:a16="http://schemas.microsoft.com/office/drawing/2014/main" id="{705DA78A-6342-B00B-A259-50890DC78424}"/>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82135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4C71AE3F-E6DE-4904-BDF4-5E6342F37850}" type="slidenum">
              <a:rPr lang="en-US" altLang="en-US" smtClean="0"/>
              <a:pPr/>
              <a:t>‹#›</a:t>
            </a:fld>
            <a:endParaRPr lang="en-US" altLang="en-US"/>
          </a:p>
        </p:txBody>
      </p:sp>
    </p:spTree>
    <p:extLst>
      <p:ext uri="{BB962C8B-B14F-4D97-AF65-F5344CB8AC3E}">
        <p14:creationId xmlns:p14="http://schemas.microsoft.com/office/powerpoint/2010/main" val="895832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2561464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9377661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F736425-8D66-4205-8F09-00313B5D3F35}" type="slidenum">
              <a:rPr lang="en-US" altLang="en-US" smtClean="0"/>
              <a:pPr/>
              <a:t>‹#›</a:t>
            </a:fld>
            <a:endParaRPr lang="en-US" alt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7288793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38032715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8442287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38609675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E2DFFEE0-A85E-40EB-914D-C849F6DD9F33}" type="slidenum">
              <a:rPr lang="en-US" altLang="en-US" smtClean="0"/>
              <a:pPr/>
              <a:t>‹#›</a:t>
            </a:fld>
            <a:endParaRPr lang="en-US" altLang="en-US"/>
          </a:p>
        </p:txBody>
      </p:sp>
    </p:spTree>
    <p:extLst>
      <p:ext uri="{BB962C8B-B14F-4D97-AF65-F5344CB8AC3E}">
        <p14:creationId xmlns:p14="http://schemas.microsoft.com/office/powerpoint/2010/main" val="42472686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135275A1-0980-43D4-A938-F399040B26DE}" type="slidenum">
              <a:rPr lang="en-US" altLang="en-US" smtClean="0"/>
              <a:pPr/>
              <a:t>‹#›</a:t>
            </a:fld>
            <a:endParaRPr lang="en-US" altLang="en-US"/>
          </a:p>
        </p:txBody>
      </p:sp>
    </p:spTree>
    <p:extLst>
      <p:ext uri="{BB962C8B-B14F-4D97-AF65-F5344CB8AC3E}">
        <p14:creationId xmlns:p14="http://schemas.microsoft.com/office/powerpoint/2010/main" val="430649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91DE6709-1E79-4B04-BBFB-F46437A3949A}" type="slidenum">
              <a:rPr lang="en-US" altLang="en-US" smtClean="0"/>
              <a:pPr/>
              <a:t>‹#›</a:t>
            </a:fld>
            <a:endParaRPr lang="en-US" altLang="en-US"/>
          </a:p>
        </p:txBody>
      </p:sp>
    </p:spTree>
    <p:extLst>
      <p:ext uri="{BB962C8B-B14F-4D97-AF65-F5344CB8AC3E}">
        <p14:creationId xmlns:p14="http://schemas.microsoft.com/office/powerpoint/2010/main" val="2287757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7862117A-A9B2-46B3-864D-9AEA2B9A1CCA}" type="slidenum">
              <a:rPr lang="en-US" altLang="en-US" smtClean="0"/>
              <a:pPr/>
              <a:t>‹#›</a:t>
            </a:fld>
            <a:endParaRPr lang="en-US" altLang="en-US"/>
          </a:p>
        </p:txBody>
      </p:sp>
    </p:spTree>
    <p:extLst>
      <p:ext uri="{BB962C8B-B14F-4D97-AF65-F5344CB8AC3E}">
        <p14:creationId xmlns:p14="http://schemas.microsoft.com/office/powerpoint/2010/main" val="2042246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1EA2903C-3DD7-4AE0-8FC0-983D65FB4D04}" type="slidenum">
              <a:rPr lang="en-US" altLang="en-US" smtClean="0"/>
              <a:pPr/>
              <a:t>‹#›</a:t>
            </a:fld>
            <a:endParaRPr lang="en-US" altLang="en-US"/>
          </a:p>
        </p:txBody>
      </p:sp>
    </p:spTree>
    <p:extLst>
      <p:ext uri="{BB962C8B-B14F-4D97-AF65-F5344CB8AC3E}">
        <p14:creationId xmlns:p14="http://schemas.microsoft.com/office/powerpoint/2010/main" val="4241430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1222146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5BF6E834-8518-4AF1-B7F1-5DCF3C1B9055}" type="slidenum">
              <a:rPr lang="en-US" altLang="en-US" smtClean="0"/>
              <a:pPr/>
              <a:t>‹#›</a:t>
            </a:fld>
            <a:endParaRPr lang="en-US" altLang="en-US"/>
          </a:p>
        </p:txBody>
      </p:sp>
    </p:spTree>
    <p:extLst>
      <p:ext uri="{BB962C8B-B14F-4D97-AF65-F5344CB8AC3E}">
        <p14:creationId xmlns:p14="http://schemas.microsoft.com/office/powerpoint/2010/main" val="900894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82CA0FF5-FF93-4899-9D42-0E1B42757686}" type="slidenum">
              <a:rPr lang="en-US" altLang="en-US" smtClean="0"/>
              <a:pPr/>
              <a:t>‹#›</a:t>
            </a:fld>
            <a:endParaRPr lang="en-US" altLang="en-US"/>
          </a:p>
        </p:txBody>
      </p:sp>
    </p:spTree>
    <p:extLst>
      <p:ext uri="{BB962C8B-B14F-4D97-AF65-F5344CB8AC3E}">
        <p14:creationId xmlns:p14="http://schemas.microsoft.com/office/powerpoint/2010/main" val="568747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DF600080-C883-4CF2-9B68-56024F800E2C}" type="slidenum">
              <a:rPr lang="en-US" altLang="en-US" smtClean="0"/>
              <a:pPr/>
              <a:t>‹#›</a:t>
            </a:fld>
            <a:endParaRPr lang="en-US" altLang="en-US"/>
          </a:p>
        </p:txBody>
      </p:sp>
    </p:spTree>
    <p:extLst>
      <p:ext uri="{BB962C8B-B14F-4D97-AF65-F5344CB8AC3E}">
        <p14:creationId xmlns:p14="http://schemas.microsoft.com/office/powerpoint/2010/main" val="258272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993F0E72-8E01-4996-94CE-527DAAE3227D}" type="slidenum">
              <a:rPr lang="en-US" altLang="en-US" smtClean="0"/>
              <a:pPr/>
              <a:t>‹#›</a:t>
            </a:fld>
            <a:endParaRPr lang="en-US" altLang="en-US"/>
          </a:p>
        </p:txBody>
      </p:sp>
    </p:spTree>
    <p:extLst>
      <p:ext uri="{BB962C8B-B14F-4D97-AF65-F5344CB8AC3E}">
        <p14:creationId xmlns:p14="http://schemas.microsoft.com/office/powerpoint/2010/main" val="1271570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lt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lt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4249073091"/>
      </p:ext>
    </p:extLst>
  </p:cSld>
  <p:clrMap bg1="dk1" tx1="lt1" bg2="dk2"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5191805" y="1191768"/>
            <a:ext cx="6717827" cy="4474463"/>
          </a:xfrm>
        </p:spPr>
        <p:txBody>
          <a:bodyPr>
            <a:noAutofit/>
          </a:bodyPr>
          <a:lstStyle/>
          <a:p>
            <a:pPr algn="ctr"/>
            <a:r>
              <a:rPr lang="en-AU" sz="4800" dirty="0">
                <a:effectLst>
                  <a:outerShdw blurRad="38100" dist="38100" dir="2700000" algn="tl">
                    <a:srgbClr val="000000">
                      <a:alpha val="43137"/>
                    </a:srgbClr>
                  </a:outerShdw>
                </a:effectLst>
              </a:rPr>
              <a:t>Ministration of Death</a:t>
            </a:r>
            <a:endParaRPr lang="en-AU" sz="7200"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DFB5F4B5-1F3B-4719-96F1-B21DB150D8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158" y="1881579"/>
            <a:ext cx="4554742" cy="3037037"/>
          </a:xfrm>
          <a:prstGeom prst="rect">
            <a:avLst/>
          </a:prstGeom>
        </p:spPr>
      </p:pic>
    </p:spTree>
    <p:extLst>
      <p:ext uri="{BB962C8B-B14F-4D97-AF65-F5344CB8AC3E}">
        <p14:creationId xmlns:p14="http://schemas.microsoft.com/office/powerpoint/2010/main" val="1275453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6B7473-5AC9-3632-9A0C-0DC5AE777B6C}"/>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F9A76233-C109-8D3E-5825-18A9C3468F67}"/>
              </a:ext>
            </a:extLst>
          </p:cNvPr>
          <p:cNvSpPr>
            <a:spLocks noGrp="1" noChangeArrowheads="1"/>
          </p:cNvSpPr>
          <p:nvPr>
            <p:ph type="ctrTitle"/>
          </p:nvPr>
        </p:nvSpPr>
        <p:spPr>
          <a:xfrm>
            <a:off x="1145896" y="390466"/>
            <a:ext cx="9703258" cy="576633"/>
          </a:xfrm>
        </p:spPr>
        <p:txBody>
          <a:bodyPr>
            <a:normAutofit/>
          </a:bodyPr>
          <a:lstStyle/>
          <a:p>
            <a:pPr defTabSz="1036638"/>
            <a:r>
              <a:rPr lang="en-US" altLang="en-US" sz="3200" dirty="0"/>
              <a:t>Joseph Bates Counsel</a:t>
            </a:r>
          </a:p>
        </p:txBody>
      </p:sp>
      <p:sp>
        <p:nvSpPr>
          <p:cNvPr id="11267" name="Text Box 3">
            <a:extLst>
              <a:ext uri="{FF2B5EF4-FFF2-40B4-BE49-F238E27FC236}">
                <a16:creationId xmlns:a16="http://schemas.microsoft.com/office/drawing/2014/main" id="{F83232DC-5D76-74FF-2000-BA61C56D7788}"/>
              </a:ext>
            </a:extLst>
          </p:cNvPr>
          <p:cNvSpPr txBox="1">
            <a:spLocks noChangeArrowheads="1"/>
          </p:cNvSpPr>
          <p:nvPr/>
        </p:nvSpPr>
        <p:spPr bwMode="auto">
          <a:xfrm>
            <a:off x="716111" y="1253034"/>
            <a:ext cx="10759776"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200" dirty="0">
                <a:effectLst>
                  <a:outerShdw blurRad="38100" dist="38100" dir="2700000" algn="tl">
                    <a:srgbClr val="000000"/>
                  </a:outerShdw>
                </a:effectLst>
                <a:latin typeface="Palatino Linotype" panose="02040502050505030304" pitchFamily="18" charset="0"/>
              </a:rPr>
              <a:t>The apostle Paul illustrates the above as follows: </a:t>
            </a:r>
          </a:p>
          <a:p>
            <a:pPr algn="just"/>
            <a:endParaRPr lang="en-GB" altLang="en-US" sz="2200" dirty="0">
              <a:effectLst>
                <a:outerShdw blurRad="38100" dist="38100" dir="2700000" algn="tl">
                  <a:srgbClr val="000000"/>
                </a:outerShdw>
              </a:effectLst>
              <a:latin typeface="Palatino Linotype" panose="02040502050505030304" pitchFamily="18" charset="0"/>
            </a:endParaRPr>
          </a:p>
          <a:p>
            <a:pPr algn="just"/>
            <a:r>
              <a:rPr lang="en-GB" altLang="en-US" sz="2200" dirty="0">
                <a:effectLst>
                  <a:outerShdw blurRad="38100" dist="38100" dir="2700000" algn="tl">
                    <a:srgbClr val="000000"/>
                  </a:outerShdw>
                </a:effectLst>
                <a:latin typeface="Palatino Linotype" panose="02040502050505030304" pitchFamily="18" charset="0"/>
              </a:rPr>
              <a:t>“For the woman which hath an husband is bound by the law to her husband so long as he </a:t>
            </a:r>
            <a:r>
              <a:rPr lang="en-GB" altLang="en-US" sz="2200" dirty="0" err="1">
                <a:effectLst>
                  <a:outerShdw blurRad="38100" dist="38100" dir="2700000" algn="tl">
                    <a:srgbClr val="000000"/>
                  </a:outerShdw>
                </a:effectLst>
                <a:latin typeface="Palatino Linotype" panose="02040502050505030304" pitchFamily="18" charset="0"/>
              </a:rPr>
              <a:t>liveth</a:t>
            </a:r>
            <a:r>
              <a:rPr lang="en-GB" altLang="en-US" sz="2200" dirty="0">
                <a:effectLst>
                  <a:outerShdw blurRad="38100" dist="38100" dir="2700000" algn="tl">
                    <a:srgbClr val="000000"/>
                  </a:outerShdw>
                </a:effectLst>
                <a:latin typeface="Palatino Linotype" panose="02040502050505030304" pitchFamily="18" charset="0"/>
              </a:rPr>
              <a:t>; but if the husband be dead, she is loosed from the law of her husband. So then if, while her husband </a:t>
            </a:r>
            <a:r>
              <a:rPr lang="en-GB" altLang="en-US" sz="2200" dirty="0" err="1">
                <a:effectLst>
                  <a:outerShdw blurRad="38100" dist="38100" dir="2700000" algn="tl">
                    <a:srgbClr val="000000"/>
                  </a:outerShdw>
                </a:effectLst>
                <a:latin typeface="Palatino Linotype" panose="02040502050505030304" pitchFamily="18" charset="0"/>
              </a:rPr>
              <a:t>liveth</a:t>
            </a:r>
            <a:r>
              <a:rPr lang="en-GB" altLang="en-US" sz="2200" dirty="0">
                <a:effectLst>
                  <a:outerShdw blurRad="38100" dist="38100" dir="2700000" algn="tl">
                    <a:srgbClr val="000000"/>
                  </a:outerShdw>
                </a:effectLst>
                <a:latin typeface="Palatino Linotype" panose="02040502050505030304" pitchFamily="18" charset="0"/>
              </a:rPr>
              <a:t>, she be married to another man, she shall be called an adulteress; but if her husband be dead, she is free from that law; so that she is no adulteress, though she be married to another man.” Romans 7:2,3.</a:t>
            </a:r>
          </a:p>
          <a:p>
            <a:pPr algn="just"/>
            <a:r>
              <a:rPr lang="en-GB" altLang="en-US" sz="2200" dirty="0">
                <a:effectLst>
                  <a:outerShdw blurRad="38100" dist="38100" dir="2700000" algn="tl">
                    <a:srgbClr val="000000"/>
                  </a:outerShdw>
                </a:effectLst>
                <a:latin typeface="Palatino Linotype" panose="02040502050505030304" pitchFamily="18" charset="0"/>
              </a:rPr>
              <a:t>Again he shows what the Lord commands: </a:t>
            </a:r>
          </a:p>
          <a:p>
            <a:pPr algn="just"/>
            <a:endParaRPr lang="en-GB" altLang="en-US" sz="2200" dirty="0">
              <a:effectLst>
                <a:outerShdw blurRad="38100" dist="38100" dir="2700000" algn="tl">
                  <a:srgbClr val="000000"/>
                </a:outerShdw>
              </a:effectLst>
              <a:latin typeface="Palatino Linotype" panose="02040502050505030304" pitchFamily="18" charset="0"/>
            </a:endParaRPr>
          </a:p>
          <a:p>
            <a:pPr algn="just"/>
            <a:r>
              <a:rPr lang="en-GB" altLang="en-US" sz="2200" dirty="0">
                <a:effectLst>
                  <a:outerShdw blurRad="38100" dist="38100" dir="2700000" algn="tl">
                    <a:srgbClr val="000000"/>
                  </a:outerShdw>
                </a:effectLst>
                <a:latin typeface="Palatino Linotype" panose="02040502050505030304" pitchFamily="18" charset="0"/>
              </a:rPr>
              <a:t>“And unto the married I command, yet not I, but the Lord, Let not the wife depart from her husband: but and if she depart, let her remain unmarried, or be reconciled to her husband; and let not the husband put away his wife. The wife is bound by the law as long as her husband </a:t>
            </a:r>
            <a:r>
              <a:rPr lang="en-GB" altLang="en-US" sz="2200" dirty="0" err="1">
                <a:effectLst>
                  <a:outerShdw blurRad="38100" dist="38100" dir="2700000" algn="tl">
                    <a:srgbClr val="000000"/>
                  </a:outerShdw>
                </a:effectLst>
                <a:latin typeface="Palatino Linotype" panose="02040502050505030304" pitchFamily="18" charset="0"/>
              </a:rPr>
              <a:t>liveth</a:t>
            </a:r>
            <a:r>
              <a:rPr lang="en-GB" altLang="en-US" sz="2200" dirty="0">
                <a:effectLst>
                  <a:outerShdw blurRad="38100" dist="38100" dir="2700000" algn="tl">
                    <a:srgbClr val="000000"/>
                  </a:outerShdw>
                </a:effectLst>
                <a:latin typeface="Palatino Linotype" panose="02040502050505030304" pitchFamily="18" charset="0"/>
              </a:rPr>
              <a:t>; but if her husband be dead, she is at liberty to be married to whom she will; only in the Lord.” 1 Cor.7:10,11,39.</a:t>
            </a:r>
          </a:p>
        </p:txBody>
      </p:sp>
    </p:spTree>
    <p:extLst>
      <p:ext uri="{BB962C8B-B14F-4D97-AF65-F5344CB8AC3E}">
        <p14:creationId xmlns:p14="http://schemas.microsoft.com/office/powerpoint/2010/main" val="446736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B5A52F-7DF6-C981-C636-762EA1C12125}"/>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FE771B7E-2F15-F4C6-445B-523712E5CE9B}"/>
              </a:ext>
            </a:extLst>
          </p:cNvPr>
          <p:cNvSpPr>
            <a:spLocks noGrp="1" noChangeArrowheads="1"/>
          </p:cNvSpPr>
          <p:nvPr>
            <p:ph type="ctrTitle"/>
          </p:nvPr>
        </p:nvSpPr>
        <p:spPr>
          <a:xfrm>
            <a:off x="1145896" y="390466"/>
            <a:ext cx="9703258" cy="576633"/>
          </a:xfrm>
        </p:spPr>
        <p:txBody>
          <a:bodyPr>
            <a:normAutofit/>
          </a:bodyPr>
          <a:lstStyle/>
          <a:p>
            <a:pPr defTabSz="1036638"/>
            <a:r>
              <a:rPr lang="en-US" altLang="en-US" sz="3200" dirty="0"/>
              <a:t>Joseph Bates Counsel</a:t>
            </a:r>
          </a:p>
        </p:txBody>
      </p:sp>
      <p:sp>
        <p:nvSpPr>
          <p:cNvPr id="11267" name="Text Box 3">
            <a:extLst>
              <a:ext uri="{FF2B5EF4-FFF2-40B4-BE49-F238E27FC236}">
                <a16:creationId xmlns:a16="http://schemas.microsoft.com/office/drawing/2014/main" id="{C81C0583-0386-BD4E-D95E-C4DF21BA1E67}"/>
              </a:ext>
            </a:extLst>
          </p:cNvPr>
          <p:cNvSpPr txBox="1">
            <a:spLocks noChangeArrowheads="1"/>
          </p:cNvSpPr>
          <p:nvPr/>
        </p:nvSpPr>
        <p:spPr bwMode="auto">
          <a:xfrm>
            <a:off x="716111" y="1253034"/>
            <a:ext cx="10759776"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200" dirty="0">
                <a:effectLst>
                  <a:outerShdw blurRad="38100" dist="38100" dir="2700000" algn="tl">
                    <a:srgbClr val="000000"/>
                  </a:outerShdw>
                </a:effectLst>
                <a:latin typeface="Palatino Linotype" panose="02040502050505030304" pitchFamily="18" charset="0"/>
              </a:rPr>
              <a:t>The Saviour’s testimony on this subject, recorded by Mark and Luke, varies a little from the same recorded by Matthew; viz.:</a:t>
            </a:r>
          </a:p>
          <a:p>
            <a:pPr algn="just"/>
            <a:endParaRPr lang="en-GB" altLang="en-US" sz="2200" dirty="0">
              <a:effectLst>
                <a:outerShdw blurRad="38100" dist="38100" dir="2700000" algn="tl">
                  <a:srgbClr val="000000"/>
                </a:outerShdw>
              </a:effectLst>
              <a:latin typeface="Palatino Linotype" panose="02040502050505030304" pitchFamily="18" charset="0"/>
            </a:endParaRPr>
          </a:p>
          <a:p>
            <a:pPr algn="just"/>
            <a:r>
              <a:rPr lang="en-GB" altLang="en-US" sz="2200" dirty="0">
                <a:effectLst>
                  <a:outerShdw blurRad="38100" dist="38100" dir="2700000" algn="tl">
                    <a:srgbClr val="000000"/>
                  </a:outerShdw>
                </a:effectLst>
                <a:latin typeface="Palatino Linotype" panose="02040502050505030304" pitchFamily="18" charset="0"/>
              </a:rPr>
              <a:t>“But I say unto you, That whosoever shall put away his wife, saving for the cause of fornication, </a:t>
            </a:r>
            <a:r>
              <a:rPr lang="en-GB" altLang="en-US" sz="2200" dirty="0" err="1">
                <a:effectLst>
                  <a:outerShdw blurRad="38100" dist="38100" dir="2700000" algn="tl">
                    <a:srgbClr val="000000"/>
                  </a:outerShdw>
                </a:effectLst>
                <a:latin typeface="Palatino Linotype" panose="02040502050505030304" pitchFamily="18" charset="0"/>
              </a:rPr>
              <a:t>causeth</a:t>
            </a:r>
            <a:r>
              <a:rPr lang="en-GB" altLang="en-US" sz="2200" dirty="0">
                <a:effectLst>
                  <a:outerShdw blurRad="38100" dist="38100" dir="2700000" algn="tl">
                    <a:srgbClr val="000000"/>
                  </a:outerShdw>
                </a:effectLst>
                <a:latin typeface="Palatino Linotype" panose="02040502050505030304" pitchFamily="18" charset="0"/>
              </a:rPr>
              <a:t> her to commit adultery; and whosoever shall marry her that is divorced committeth adultery.” Matt.5:32.</a:t>
            </a:r>
          </a:p>
          <a:p>
            <a:pPr algn="just"/>
            <a:endParaRPr lang="en-GB" altLang="en-US" sz="2200" dirty="0">
              <a:effectLst>
                <a:outerShdw blurRad="38100" dist="38100" dir="2700000" algn="tl">
                  <a:srgbClr val="000000"/>
                </a:outerShdw>
              </a:effectLst>
              <a:latin typeface="Palatino Linotype" panose="02040502050505030304" pitchFamily="18" charset="0"/>
            </a:endParaRPr>
          </a:p>
          <a:p>
            <a:pPr algn="just"/>
            <a:r>
              <a:rPr lang="en-GB" altLang="en-US" sz="2200" dirty="0">
                <a:effectLst>
                  <a:outerShdw blurRad="38100" dist="38100" dir="2700000" algn="tl">
                    <a:srgbClr val="000000"/>
                  </a:outerShdw>
                </a:effectLst>
                <a:latin typeface="Palatino Linotype" panose="02040502050505030304" pitchFamily="18" charset="0"/>
              </a:rPr>
              <a:t>Again, “And I say unto you, Whosoever shall put away his wife, except it be for fornication, and shall marry another committeth adultery; and whoso </a:t>
            </a:r>
            <a:r>
              <a:rPr lang="en-GB" altLang="en-US" sz="2200" dirty="0" err="1">
                <a:effectLst>
                  <a:outerShdw blurRad="38100" dist="38100" dir="2700000" algn="tl">
                    <a:srgbClr val="000000"/>
                  </a:outerShdw>
                </a:effectLst>
                <a:latin typeface="Palatino Linotype" panose="02040502050505030304" pitchFamily="18" charset="0"/>
              </a:rPr>
              <a:t>marrieth</a:t>
            </a:r>
            <a:r>
              <a:rPr lang="en-GB" altLang="en-US" sz="2200" dirty="0">
                <a:effectLst>
                  <a:outerShdw blurRad="38100" dist="38100" dir="2700000" algn="tl">
                    <a:srgbClr val="000000"/>
                  </a:outerShdw>
                </a:effectLst>
                <a:latin typeface="Palatino Linotype" panose="02040502050505030304" pitchFamily="18" charset="0"/>
              </a:rPr>
              <a:t> her that is put away doth commit adultery.” Chap.19:9.</a:t>
            </a:r>
          </a:p>
        </p:txBody>
      </p:sp>
    </p:spTree>
    <p:extLst>
      <p:ext uri="{BB962C8B-B14F-4D97-AF65-F5344CB8AC3E}">
        <p14:creationId xmlns:p14="http://schemas.microsoft.com/office/powerpoint/2010/main" val="28821641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0148D9-4640-7E24-97F5-1A8BD2B93CF2}"/>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DCCB61AF-2158-9F34-1388-B5C30FC09418}"/>
              </a:ext>
            </a:extLst>
          </p:cNvPr>
          <p:cNvSpPr>
            <a:spLocks noGrp="1" noChangeArrowheads="1"/>
          </p:cNvSpPr>
          <p:nvPr>
            <p:ph type="ctrTitle"/>
          </p:nvPr>
        </p:nvSpPr>
        <p:spPr>
          <a:xfrm>
            <a:off x="135467" y="221653"/>
            <a:ext cx="11684000" cy="743547"/>
          </a:xfrm>
        </p:spPr>
        <p:txBody>
          <a:bodyPr>
            <a:noAutofit/>
          </a:bodyPr>
          <a:lstStyle/>
          <a:p>
            <a:pPr defTabSz="1036638"/>
            <a:r>
              <a:rPr lang="en-US" altLang="en-US" sz="2800" dirty="0"/>
              <a:t>Joseph Bates Counsel</a:t>
            </a:r>
            <a:endParaRPr lang="en-US" altLang="en-US" sz="2600" dirty="0"/>
          </a:p>
        </p:txBody>
      </p:sp>
      <p:sp>
        <p:nvSpPr>
          <p:cNvPr id="11267" name="Text Box 3">
            <a:extLst>
              <a:ext uri="{FF2B5EF4-FFF2-40B4-BE49-F238E27FC236}">
                <a16:creationId xmlns:a16="http://schemas.microsoft.com/office/drawing/2014/main" id="{59E70589-EA8B-C148-6796-7505CAB0E761}"/>
              </a:ext>
            </a:extLst>
          </p:cNvPr>
          <p:cNvSpPr txBox="1">
            <a:spLocks noChangeArrowheads="1"/>
          </p:cNvSpPr>
          <p:nvPr/>
        </p:nvSpPr>
        <p:spPr bwMode="auto">
          <a:xfrm>
            <a:off x="665876" y="1117213"/>
            <a:ext cx="10623182" cy="2923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300" dirty="0">
                <a:effectLst>
                  <a:outerShdw blurRad="38100" dist="38100" dir="2700000" algn="tl">
                    <a:srgbClr val="000000"/>
                  </a:outerShdw>
                </a:effectLst>
                <a:latin typeface="Palatino Linotype" panose="02040502050505030304" pitchFamily="18" charset="0"/>
              </a:rPr>
              <a:t>But the apostle Paul’s illustration of the whole subject to the Romans, and what he says </a:t>
            </a:r>
            <a:r>
              <a:rPr lang="en-GB" altLang="en-US" sz="2300" dirty="0">
                <a:solidFill>
                  <a:srgbClr val="92D050"/>
                </a:solidFill>
                <a:effectLst>
                  <a:outerShdw blurRad="38100" dist="38100" dir="2700000" algn="tl">
                    <a:srgbClr val="000000"/>
                  </a:outerShdw>
                </a:effectLst>
                <a:latin typeface="Palatino Linotype" panose="02040502050505030304" pitchFamily="18" charset="0"/>
              </a:rPr>
              <a:t>the Lord commands in his letter to the Corinthians, shows very plainly that he viewed the text in Matt. the same as he did those in Mark and Luke.</a:t>
            </a:r>
          </a:p>
          <a:p>
            <a:pPr algn="just"/>
            <a:endParaRPr lang="en-GB" altLang="en-US" sz="2300" dirty="0">
              <a:effectLst>
                <a:outerShdw blurRad="38100" dist="38100" dir="2700000" algn="tl">
                  <a:srgbClr val="000000"/>
                </a:outerShdw>
              </a:effectLst>
              <a:latin typeface="Palatino Linotype" panose="02040502050505030304" pitchFamily="18" charset="0"/>
            </a:endParaRPr>
          </a:p>
          <a:p>
            <a:pPr algn="just"/>
            <a:r>
              <a:rPr lang="en-GB" altLang="en-US" sz="2300" dirty="0">
                <a:effectLst>
                  <a:outerShdw blurRad="38100" dist="38100" dir="2700000" algn="tl">
                    <a:srgbClr val="000000"/>
                  </a:outerShdw>
                </a:effectLst>
                <a:latin typeface="Palatino Linotype" panose="02040502050505030304" pitchFamily="18" charset="0"/>
              </a:rPr>
              <a:t>All who have ignorantly entered into such unlawful covenants of marriage, and have thereby violated the commandments of God, according to the foregoing scripture testimony, will find relief by observing the following rules, viz.:</a:t>
            </a:r>
          </a:p>
          <a:p>
            <a:pPr algn="just"/>
            <a:r>
              <a:rPr lang="en-GB" altLang="en-US" sz="2300" dirty="0">
                <a:effectLst>
                  <a:outerShdw blurRad="38100" dist="38100" dir="2700000" algn="tl">
                    <a:srgbClr val="000000"/>
                  </a:outerShdw>
                </a:effectLst>
                <a:latin typeface="Palatino Linotype" panose="02040502050505030304" pitchFamily="18" charset="0"/>
              </a:rPr>
              <a:t> </a:t>
            </a:r>
          </a:p>
        </p:txBody>
      </p:sp>
    </p:spTree>
    <p:extLst>
      <p:ext uri="{BB962C8B-B14F-4D97-AF65-F5344CB8AC3E}">
        <p14:creationId xmlns:p14="http://schemas.microsoft.com/office/powerpoint/2010/main" val="3639942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624D7C-A858-0FB1-0E71-72F81C5B56D3}"/>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8B7732F3-DB9C-5259-B9C6-BB082AC65F6B}"/>
              </a:ext>
            </a:extLst>
          </p:cNvPr>
          <p:cNvSpPr>
            <a:spLocks noGrp="1" noChangeArrowheads="1"/>
          </p:cNvSpPr>
          <p:nvPr>
            <p:ph type="ctrTitle"/>
          </p:nvPr>
        </p:nvSpPr>
        <p:spPr>
          <a:xfrm>
            <a:off x="135467" y="221654"/>
            <a:ext cx="11684000" cy="620176"/>
          </a:xfrm>
        </p:spPr>
        <p:txBody>
          <a:bodyPr>
            <a:noAutofit/>
          </a:bodyPr>
          <a:lstStyle/>
          <a:p>
            <a:pPr defTabSz="1036638"/>
            <a:r>
              <a:rPr lang="en-US" altLang="en-US" sz="2800" dirty="0"/>
              <a:t>Joseph Bates Counsel</a:t>
            </a:r>
          </a:p>
        </p:txBody>
      </p:sp>
      <p:sp>
        <p:nvSpPr>
          <p:cNvPr id="11267" name="Text Box 3">
            <a:extLst>
              <a:ext uri="{FF2B5EF4-FFF2-40B4-BE49-F238E27FC236}">
                <a16:creationId xmlns:a16="http://schemas.microsoft.com/office/drawing/2014/main" id="{7F6263CD-6A05-A6F1-2D1B-C15A32BC4CA7}"/>
              </a:ext>
            </a:extLst>
          </p:cNvPr>
          <p:cNvSpPr txBox="1">
            <a:spLocks noChangeArrowheads="1"/>
          </p:cNvSpPr>
          <p:nvPr/>
        </p:nvSpPr>
        <p:spPr bwMode="auto">
          <a:xfrm>
            <a:off x="784409" y="826931"/>
            <a:ext cx="10623182" cy="5047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300" dirty="0">
                <a:effectLst>
                  <a:outerShdw blurRad="38100" dist="38100" dir="2700000" algn="tl">
                    <a:srgbClr val="000000"/>
                  </a:outerShdw>
                </a:effectLst>
                <a:latin typeface="Palatino Linotype" panose="02040502050505030304" pitchFamily="18" charset="0"/>
              </a:rPr>
              <a:t>“And if any of the common people sin through ignorance, while he doeth somewhat against any of the commandments of the Lord concerning things which ought not to be done, and be guilty; or if his sin which he hath sinned, come to his knowledge: then he shall bring his offering, . . . and the priest shall make an atonement for his sin which he hath committed, and it shall be forgiven him.” Lev.4:27,28, and last clause of verse 35.</a:t>
            </a:r>
          </a:p>
          <a:p>
            <a:pPr algn="just"/>
            <a:endParaRPr lang="en-GB" altLang="en-US" sz="2300" dirty="0">
              <a:effectLst>
                <a:outerShdw blurRad="38100" dist="38100" dir="2700000" algn="tl">
                  <a:srgbClr val="000000"/>
                </a:outerShdw>
              </a:effectLst>
              <a:latin typeface="Palatino Linotype" panose="02040502050505030304" pitchFamily="18" charset="0"/>
            </a:endParaRPr>
          </a:p>
          <a:p>
            <a:pPr algn="just"/>
            <a:r>
              <a:rPr lang="en-GB" altLang="en-US" sz="2300" dirty="0">
                <a:solidFill>
                  <a:srgbClr val="92D050"/>
                </a:solidFill>
                <a:effectLst>
                  <a:outerShdw blurRad="38100" dist="38100" dir="2700000" algn="tl">
                    <a:srgbClr val="000000"/>
                  </a:outerShdw>
                </a:effectLst>
                <a:latin typeface="Palatino Linotype" panose="02040502050505030304" pitchFamily="18" charset="0"/>
              </a:rPr>
              <a:t>Under the gospel the offering is godly sorrow for sin. Says Paul, “Who was before a blasphemer, (violating the third commandment,) and a persecutor, and injurious; but I obtained mercy, because I did it ignorantly in unbelief.” </a:t>
            </a:r>
            <a:r>
              <a:rPr lang="en-GB" altLang="en-US" sz="2300" dirty="0">
                <a:effectLst>
                  <a:outerShdw blurRad="38100" dist="38100" dir="2700000" algn="tl">
                    <a:srgbClr val="000000"/>
                  </a:outerShdw>
                </a:effectLst>
                <a:latin typeface="Palatino Linotype" panose="02040502050505030304" pitchFamily="18" charset="0"/>
              </a:rPr>
              <a:t>1Tim. 1:13.</a:t>
            </a:r>
          </a:p>
          <a:p>
            <a:pPr algn="just"/>
            <a:endParaRPr lang="en-GB" altLang="en-US" sz="2300" dirty="0">
              <a:effectLst>
                <a:outerShdw blurRad="38100" dist="38100" dir="2700000" algn="tl">
                  <a:srgbClr val="000000"/>
                </a:outerShdw>
              </a:effectLst>
              <a:latin typeface="Palatino Linotype" panose="02040502050505030304" pitchFamily="18" charset="0"/>
            </a:endParaRPr>
          </a:p>
          <a:p>
            <a:pPr algn="just"/>
            <a:r>
              <a:rPr lang="en-GB" altLang="en-US" sz="2300" dirty="0">
                <a:effectLst>
                  <a:outerShdw blurRad="38100" dist="38100" dir="2700000" algn="tl">
                    <a:srgbClr val="000000"/>
                  </a:outerShdw>
                </a:effectLst>
                <a:latin typeface="Palatino Linotype" panose="02040502050505030304" pitchFamily="18" charset="0"/>
              </a:rPr>
              <a:t>JOSEPH BATES.</a:t>
            </a:r>
          </a:p>
          <a:p>
            <a:pPr algn="just"/>
            <a:r>
              <a:rPr lang="en-GB" altLang="en-US" sz="2300" dirty="0">
                <a:effectLst>
                  <a:outerShdw blurRad="38100" dist="38100" dir="2700000" algn="tl">
                    <a:srgbClr val="000000"/>
                  </a:outerShdw>
                </a:effectLst>
                <a:latin typeface="Palatino Linotype" panose="02040502050505030304" pitchFamily="18" charset="0"/>
              </a:rPr>
              <a:t>Review and Herald, March 12, 1857</a:t>
            </a:r>
          </a:p>
        </p:txBody>
      </p:sp>
    </p:spTree>
    <p:extLst>
      <p:ext uri="{BB962C8B-B14F-4D97-AF65-F5344CB8AC3E}">
        <p14:creationId xmlns:p14="http://schemas.microsoft.com/office/powerpoint/2010/main" val="3976000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6B7960-CDB4-6BD4-E488-8FC2970850B4}"/>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B138A627-66AD-61AE-D26E-4D957428F6CB}"/>
              </a:ext>
            </a:extLst>
          </p:cNvPr>
          <p:cNvSpPr>
            <a:spLocks noGrp="1" noChangeArrowheads="1"/>
          </p:cNvSpPr>
          <p:nvPr>
            <p:ph type="ctrTitle"/>
          </p:nvPr>
        </p:nvSpPr>
        <p:spPr>
          <a:xfrm>
            <a:off x="1547905" y="353718"/>
            <a:ext cx="8810007" cy="628459"/>
          </a:xfrm>
        </p:spPr>
        <p:txBody>
          <a:bodyPr>
            <a:noAutofit/>
          </a:bodyPr>
          <a:lstStyle/>
          <a:p>
            <a:pPr defTabSz="1036638"/>
            <a:r>
              <a:rPr lang="en-GB" altLang="en-US" sz="2800" dirty="0"/>
              <a:t>Counsel on Second Marriages</a:t>
            </a:r>
            <a:endParaRPr lang="en-US" altLang="en-US" sz="2800" dirty="0"/>
          </a:p>
        </p:txBody>
      </p:sp>
      <p:sp>
        <p:nvSpPr>
          <p:cNvPr id="11267" name="Text Box 3">
            <a:extLst>
              <a:ext uri="{FF2B5EF4-FFF2-40B4-BE49-F238E27FC236}">
                <a16:creationId xmlns:a16="http://schemas.microsoft.com/office/drawing/2014/main" id="{5B69C44A-1EB7-CF17-7CA1-EAB2CBE3BCBD}"/>
              </a:ext>
            </a:extLst>
          </p:cNvPr>
          <p:cNvSpPr txBox="1">
            <a:spLocks noChangeArrowheads="1"/>
          </p:cNvSpPr>
          <p:nvPr/>
        </p:nvSpPr>
        <p:spPr bwMode="auto">
          <a:xfrm>
            <a:off x="550914" y="982177"/>
            <a:ext cx="10803988" cy="637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R="0" algn="just" rtl="0"/>
            <a:r>
              <a:rPr lang="en-GB" sz="2400" b="0" i="0" u="none" strike="noStrike" baseline="0" dirty="0">
                <a:latin typeface="Palatino Linotype" panose="02040502050505030304" pitchFamily="18" charset="0"/>
              </a:rPr>
              <a:t>If you have entered into a second marriage and you did it ignorantly in unbelief. If you committed a sin of ignorance. </a:t>
            </a:r>
          </a:p>
          <a:p>
            <a:pPr marR="0" algn="just" rtl="0"/>
            <a:endParaRPr lang="en-GB" sz="2400" dirty="0">
              <a:latin typeface="Palatino Linotype" panose="02040502050505030304" pitchFamily="18" charset="0"/>
            </a:endParaRPr>
          </a:p>
          <a:p>
            <a:pPr marR="0" algn="just" rtl="0"/>
            <a:r>
              <a:rPr lang="en-GB" sz="2400" b="0" i="0" u="none" strike="noStrike" baseline="0" dirty="0">
                <a:latin typeface="Palatino Linotype" panose="02040502050505030304" pitchFamily="18" charset="0"/>
              </a:rPr>
              <a:t>God freely forgives those seeking forgiveness. Those who confess this sin will obtain mercy from the Lord. </a:t>
            </a:r>
          </a:p>
          <a:p>
            <a:pPr marR="0" algn="just" rtl="0"/>
            <a:endParaRPr lang="en-GB" sz="2400" dirty="0">
              <a:latin typeface="Palatino Linotype" panose="02040502050505030304" pitchFamily="18" charset="0"/>
            </a:endParaRPr>
          </a:p>
          <a:p>
            <a:pPr marR="0" algn="just" rtl="0"/>
            <a:r>
              <a:rPr lang="en-GB" sz="2400" b="0" i="0" u="none" strike="noStrike" baseline="0" dirty="0">
                <a:latin typeface="Palatino Linotype" panose="02040502050505030304" pitchFamily="18" charset="0"/>
              </a:rPr>
              <a:t>There is no requirement to separate. The requirement is repentance, confession and trust in God’s mercy. </a:t>
            </a:r>
          </a:p>
          <a:p>
            <a:pPr marR="0" algn="just" rtl="0"/>
            <a:endParaRPr lang="en-GB" sz="2400" dirty="0">
              <a:latin typeface="Palatino Linotype" panose="02040502050505030304" pitchFamily="18" charset="0"/>
            </a:endParaRPr>
          </a:p>
          <a:p>
            <a:pPr marR="0" algn="just" rtl="0"/>
            <a:r>
              <a:rPr lang="en-GB" sz="2400" b="0" i="0" u="none" strike="noStrike" baseline="0" dirty="0">
                <a:latin typeface="Palatino Linotype" panose="02040502050505030304" pitchFamily="18" charset="0"/>
              </a:rPr>
              <a:t>But if you have left a spouse knowing this is wrong and you have remarried, you have sinned against your conscience. If you enter into a second marriage, knowing what the Bible teaches about this and you reject this information and remarry, you sin against your conscience. Your own conscience will not acquit you of the sin – for you did it wilfully.</a:t>
            </a:r>
          </a:p>
          <a:p>
            <a:pPr marR="0" algn="just" rtl="0"/>
            <a:endParaRPr lang="en-GB" sz="2400" b="0" i="0" u="none" strike="noStrike" baseline="0" dirty="0">
              <a:latin typeface="Palatino Linotype" panose="02040502050505030304" pitchFamily="18" charset="0"/>
            </a:endParaRPr>
          </a:p>
          <a:p>
            <a:pPr marR="0" algn="just" rtl="0"/>
            <a:endParaRPr lang="en-GB" sz="2400" dirty="0">
              <a:latin typeface="Palatino Linotype" panose="02040502050505030304" pitchFamily="18" charset="0"/>
            </a:endParaRPr>
          </a:p>
          <a:p>
            <a:pPr marR="0" algn="just" rtl="0"/>
            <a:r>
              <a:rPr lang="en-GB" sz="2400" b="0" i="0" u="none" strike="noStrike" baseline="0" dirty="0">
                <a:latin typeface="Palatino Linotype" panose="02040502050505030304" pitchFamily="18" charset="0"/>
              </a:rPr>
              <a:t> </a:t>
            </a:r>
            <a:endParaRPr lang="en-AU" sz="2400" b="0" i="0" u="none" strike="noStrike" baseline="0" dirty="0">
              <a:latin typeface="Palatino Linotype" panose="02040502050505030304" pitchFamily="18" charset="0"/>
            </a:endParaRPr>
          </a:p>
        </p:txBody>
      </p:sp>
    </p:spTree>
    <p:extLst>
      <p:ext uri="{BB962C8B-B14F-4D97-AF65-F5344CB8AC3E}">
        <p14:creationId xmlns:p14="http://schemas.microsoft.com/office/powerpoint/2010/main" val="1964116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13D14-387E-42C6-7DF6-1C0CEC6F0906}"/>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12EC4911-F381-92B1-560B-56E03993FC39}"/>
              </a:ext>
            </a:extLst>
          </p:cNvPr>
          <p:cNvSpPr>
            <a:spLocks noGrp="1" noChangeArrowheads="1"/>
          </p:cNvSpPr>
          <p:nvPr>
            <p:ph type="ctrTitle"/>
          </p:nvPr>
        </p:nvSpPr>
        <p:spPr>
          <a:xfrm>
            <a:off x="902582" y="365760"/>
            <a:ext cx="10072914" cy="647114"/>
          </a:xfrm>
        </p:spPr>
        <p:txBody>
          <a:bodyPr>
            <a:normAutofit/>
          </a:bodyPr>
          <a:lstStyle/>
          <a:p>
            <a:pPr defTabSz="1036638"/>
            <a:r>
              <a:rPr lang="en-GB" altLang="en-US" sz="3200" dirty="0">
                <a:effectLst>
                  <a:outerShdw blurRad="38100" dist="38100" dir="2700000" algn="tl">
                    <a:srgbClr val="000000"/>
                  </a:outerShdw>
                </a:effectLst>
                <a:latin typeface="+mn-lt"/>
              </a:rPr>
              <a:t>A fearful position</a:t>
            </a:r>
            <a:endParaRPr lang="en-US" altLang="en-US" sz="3200" dirty="0">
              <a:latin typeface="+mn-lt"/>
            </a:endParaRPr>
          </a:p>
        </p:txBody>
      </p:sp>
      <p:sp>
        <p:nvSpPr>
          <p:cNvPr id="11267" name="Text Box 3">
            <a:extLst>
              <a:ext uri="{FF2B5EF4-FFF2-40B4-BE49-F238E27FC236}">
                <a16:creationId xmlns:a16="http://schemas.microsoft.com/office/drawing/2014/main" id="{461619B4-759D-DD8E-6889-BEC85308839C}"/>
              </a:ext>
            </a:extLst>
          </p:cNvPr>
          <p:cNvSpPr txBox="1">
            <a:spLocks noChangeArrowheads="1"/>
          </p:cNvSpPr>
          <p:nvPr/>
        </p:nvSpPr>
        <p:spPr bwMode="auto">
          <a:xfrm>
            <a:off x="902582" y="1625015"/>
            <a:ext cx="10072914"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a:solidFill>
                  <a:srgbClr val="92D050"/>
                </a:solidFill>
                <a:effectLst>
                  <a:outerShdw blurRad="38100" dist="38100" dir="2700000" algn="tl">
                    <a:srgbClr val="000000"/>
                  </a:outerShdw>
                </a:effectLst>
                <a:latin typeface="Palatino Linotype" panose="02040502050505030304" pitchFamily="18" charset="0"/>
              </a:rPr>
              <a:t>For it is impossible for those who were once enlightened, and have tasted of the heavenly gift</a:t>
            </a:r>
            <a:r>
              <a:rPr lang="en-GB" altLang="en-US" sz="2400" dirty="0">
                <a:effectLst>
                  <a:outerShdw blurRad="38100" dist="38100" dir="2700000" algn="tl">
                    <a:srgbClr val="000000"/>
                  </a:outerShdw>
                </a:effectLst>
                <a:latin typeface="Palatino Linotype" panose="02040502050505030304" pitchFamily="18" charset="0"/>
              </a:rPr>
              <a:t>, and were made partakers of the Holy Ghost, And have tasted the good word of God, and the powers of the world to come, If they shall fall away,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to renew them again unto repentance; seeing they crucify to themselves the Son of God afresh</a:t>
            </a:r>
            <a:r>
              <a:rPr lang="en-GB" altLang="en-US" sz="2400" dirty="0">
                <a:effectLst>
                  <a:outerShdw blurRad="38100" dist="38100" dir="2700000" algn="tl">
                    <a:srgbClr val="000000"/>
                  </a:outerShdw>
                </a:effectLst>
                <a:latin typeface="Palatino Linotype" panose="02040502050505030304" pitchFamily="18" charset="0"/>
              </a:rPr>
              <a:t>, and put him to an open shame. Hebrews 6:4-6</a:t>
            </a:r>
          </a:p>
        </p:txBody>
      </p:sp>
    </p:spTree>
    <p:extLst>
      <p:ext uri="{BB962C8B-B14F-4D97-AF65-F5344CB8AC3E}">
        <p14:creationId xmlns:p14="http://schemas.microsoft.com/office/powerpoint/2010/main" val="31777328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03061B-4821-5BF1-85D7-B7381A4F6F42}"/>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CA9D344D-C5E6-ED34-BFD1-240FF00CE2E0}"/>
              </a:ext>
            </a:extLst>
          </p:cNvPr>
          <p:cNvSpPr>
            <a:spLocks noGrp="1" noChangeArrowheads="1"/>
          </p:cNvSpPr>
          <p:nvPr>
            <p:ph type="ctrTitle"/>
          </p:nvPr>
        </p:nvSpPr>
        <p:spPr>
          <a:xfrm>
            <a:off x="1547905" y="353718"/>
            <a:ext cx="8810007" cy="628459"/>
          </a:xfrm>
        </p:spPr>
        <p:txBody>
          <a:bodyPr>
            <a:noAutofit/>
          </a:bodyPr>
          <a:lstStyle/>
          <a:p>
            <a:pPr defTabSz="1036638"/>
            <a:r>
              <a:rPr lang="en-GB" altLang="en-US" sz="2800" dirty="0"/>
              <a:t>Counsel on Wilful Adultery</a:t>
            </a:r>
            <a:endParaRPr lang="en-US" altLang="en-US" sz="2800" dirty="0"/>
          </a:p>
        </p:txBody>
      </p:sp>
      <p:sp>
        <p:nvSpPr>
          <p:cNvPr id="11267" name="Text Box 3">
            <a:extLst>
              <a:ext uri="{FF2B5EF4-FFF2-40B4-BE49-F238E27FC236}">
                <a16:creationId xmlns:a16="http://schemas.microsoft.com/office/drawing/2014/main" id="{84473B5C-F9E7-A774-8486-0526ED70371F}"/>
              </a:ext>
            </a:extLst>
          </p:cNvPr>
          <p:cNvSpPr txBox="1">
            <a:spLocks noChangeArrowheads="1"/>
          </p:cNvSpPr>
          <p:nvPr/>
        </p:nvSpPr>
        <p:spPr bwMode="auto">
          <a:xfrm>
            <a:off x="550914" y="982177"/>
            <a:ext cx="10803988"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R="0" algn="just" rtl="0"/>
            <a:r>
              <a:rPr lang="en-GB" sz="2400" b="0" i="0" u="none" strike="noStrike" baseline="0" dirty="0">
                <a:latin typeface="Palatino Linotype" panose="02040502050505030304" pitchFamily="18" charset="0"/>
              </a:rPr>
              <a:t>I saw that the seventh commandment has been violated by some who are now held in fellowship by the church. This has brought God’s frown upon them. </a:t>
            </a:r>
            <a:r>
              <a:rPr lang="en-GB" sz="2400" b="0" i="0" u="none" strike="noStrike" baseline="0" dirty="0">
                <a:solidFill>
                  <a:srgbClr val="92D050"/>
                </a:solidFill>
                <a:latin typeface="Palatino Linotype" panose="02040502050505030304" pitchFamily="18" charset="0"/>
              </a:rPr>
              <a:t>This sin is awful in these last days, but the church [members] have brought God’s frown and curse upon them by regarding the sin so lightly. I saw it was an enormous sin and there have not been as vigilant efforts made as there should have been to satisfy the displeasure of God and remove His frown by taking a strict, thorough course with the offender.</a:t>
            </a:r>
            <a:r>
              <a:rPr lang="en-GB" sz="2400" b="0" i="0" u="none" strike="noStrike" baseline="0" dirty="0">
                <a:latin typeface="Palatino Linotype" panose="02040502050505030304" pitchFamily="18" charset="0"/>
              </a:rPr>
              <a:t> { TSB 248.1} </a:t>
            </a:r>
          </a:p>
          <a:p>
            <a:pPr marR="0" algn="just" rtl="0"/>
            <a:r>
              <a:rPr lang="en-GB" sz="2400" b="0" i="0" u="none" strike="noStrike" baseline="0" dirty="0">
                <a:latin typeface="Palatino Linotype" panose="02040502050505030304" pitchFamily="18" charset="0"/>
              </a:rPr>
              <a:t>It has had an awful, corrupting influence upon the young. </a:t>
            </a:r>
            <a:r>
              <a:rPr lang="en-GB" sz="2400" b="0" i="0" u="none" strike="noStrike" baseline="0" dirty="0">
                <a:solidFill>
                  <a:srgbClr val="92D050"/>
                </a:solidFill>
                <a:latin typeface="Palatino Linotype" panose="02040502050505030304" pitchFamily="18" charset="0"/>
              </a:rPr>
              <a:t>They see how lightly the sin of breaking the seventh commandment is regarded, and the one who commits this horrid sin thinks that all he has to do is to confess that he was wrong and is sorry, and he is then to have all the privileges of the house of God and be held in [the] embrace or fellowship of the church. </a:t>
            </a:r>
            <a:r>
              <a:rPr lang="en-GB" sz="2400" b="0" i="0" u="none" strike="noStrike" baseline="0" dirty="0">
                <a:latin typeface="Palatino Linotype" panose="02040502050505030304" pitchFamily="18" charset="0"/>
              </a:rPr>
              <a:t>{ TSB 248.2} </a:t>
            </a:r>
          </a:p>
          <a:p>
            <a:pPr marR="0" algn="just" rtl="0"/>
            <a:endParaRPr lang="en-GB" sz="2400" dirty="0">
              <a:latin typeface="Palatino Linotype" panose="02040502050505030304" pitchFamily="18" charset="0"/>
            </a:endParaRPr>
          </a:p>
          <a:p>
            <a:pPr marR="0" algn="just" rtl="0"/>
            <a:r>
              <a:rPr lang="en-GB" sz="2400" b="0" i="0" u="none" strike="noStrike" baseline="0" dirty="0">
                <a:latin typeface="Palatino Linotype" panose="02040502050505030304" pitchFamily="18" charset="0"/>
              </a:rPr>
              <a:t> </a:t>
            </a:r>
            <a:endParaRPr lang="en-AU" sz="2400" b="0" i="0" u="none" strike="noStrike" baseline="0" dirty="0">
              <a:latin typeface="Palatino Linotype" panose="02040502050505030304" pitchFamily="18" charset="0"/>
            </a:endParaRPr>
          </a:p>
        </p:txBody>
      </p:sp>
    </p:spTree>
    <p:extLst>
      <p:ext uri="{BB962C8B-B14F-4D97-AF65-F5344CB8AC3E}">
        <p14:creationId xmlns:p14="http://schemas.microsoft.com/office/powerpoint/2010/main" val="5650667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76BE8A-4418-74FE-74D7-206BC6CAF5DC}"/>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D354BF49-6BFF-D2C6-9088-1489789AC801}"/>
              </a:ext>
            </a:extLst>
          </p:cNvPr>
          <p:cNvSpPr>
            <a:spLocks noGrp="1" noChangeArrowheads="1"/>
          </p:cNvSpPr>
          <p:nvPr>
            <p:ph type="ctrTitle"/>
          </p:nvPr>
        </p:nvSpPr>
        <p:spPr>
          <a:xfrm>
            <a:off x="1547905" y="353718"/>
            <a:ext cx="9410827" cy="628459"/>
          </a:xfrm>
        </p:spPr>
        <p:txBody>
          <a:bodyPr>
            <a:noAutofit/>
          </a:bodyPr>
          <a:lstStyle/>
          <a:p>
            <a:pPr defTabSz="1036638"/>
            <a:r>
              <a:rPr lang="en-GB" altLang="en-US" sz="2800" dirty="0"/>
              <a:t>Wilful Adultery – Not Sin of Ignorance</a:t>
            </a:r>
            <a:endParaRPr lang="en-US" altLang="en-US" sz="2800" dirty="0"/>
          </a:p>
        </p:txBody>
      </p:sp>
      <p:sp>
        <p:nvSpPr>
          <p:cNvPr id="11267" name="Text Box 3">
            <a:extLst>
              <a:ext uri="{FF2B5EF4-FFF2-40B4-BE49-F238E27FC236}">
                <a16:creationId xmlns:a16="http://schemas.microsoft.com/office/drawing/2014/main" id="{BC94F34D-E818-9206-D63B-B96C8F7E7CF0}"/>
              </a:ext>
            </a:extLst>
          </p:cNvPr>
          <p:cNvSpPr txBox="1">
            <a:spLocks noChangeArrowheads="1"/>
          </p:cNvSpPr>
          <p:nvPr/>
        </p:nvSpPr>
        <p:spPr bwMode="auto">
          <a:xfrm>
            <a:off x="550914" y="1118115"/>
            <a:ext cx="10803988"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R="0" algn="just" rtl="0"/>
            <a:r>
              <a:rPr lang="en-GB" sz="2400" b="0" i="0" u="none" strike="noStrike" baseline="0" dirty="0">
                <a:latin typeface="Palatino Linotype" panose="02040502050505030304" pitchFamily="18" charset="0"/>
              </a:rPr>
              <a:t>Those who break the seventh commandment should be suspended from the church, and not have its fellowship nor the privileges of the house of God. Said the angel, “</a:t>
            </a:r>
            <a:r>
              <a:rPr lang="en-GB" sz="2400" b="0" i="0" u="none" strike="noStrike" baseline="0" dirty="0">
                <a:solidFill>
                  <a:srgbClr val="92D050"/>
                </a:solidFill>
                <a:latin typeface="Palatino Linotype" panose="02040502050505030304" pitchFamily="18" charset="0"/>
              </a:rPr>
              <a:t>This is not a sin of ignorance</a:t>
            </a:r>
            <a:r>
              <a:rPr lang="en-GB" sz="2400" b="0" i="0" u="none" strike="noStrike" baseline="0" dirty="0">
                <a:latin typeface="Palatino Linotype" panose="02040502050505030304" pitchFamily="18" charset="0"/>
              </a:rPr>
              <a:t>. It is a knowing sin and will receive the awful visitation of God, whether he who commits it be old or young.” TSB 248.4</a:t>
            </a:r>
            <a:endParaRPr lang="en-GB" sz="2400" dirty="0">
              <a:latin typeface="Palatino Linotype" panose="02040502050505030304" pitchFamily="18" charset="0"/>
            </a:endParaRPr>
          </a:p>
          <a:p>
            <a:pPr marR="0" algn="just" rtl="0"/>
            <a:r>
              <a:rPr lang="en-GB" sz="2400" b="0" i="0" u="none" strike="noStrike" baseline="0" dirty="0">
                <a:latin typeface="Palatino Linotype" panose="02040502050505030304" pitchFamily="18" charset="0"/>
              </a:rPr>
              <a:t> </a:t>
            </a:r>
            <a:endParaRPr lang="en-AU" sz="2400" b="0" i="0" u="none" strike="noStrike" baseline="0" dirty="0">
              <a:latin typeface="Palatino Linotype" panose="02040502050505030304" pitchFamily="18" charset="0"/>
            </a:endParaRPr>
          </a:p>
        </p:txBody>
      </p:sp>
    </p:spTree>
    <p:extLst>
      <p:ext uri="{BB962C8B-B14F-4D97-AF65-F5344CB8AC3E}">
        <p14:creationId xmlns:p14="http://schemas.microsoft.com/office/powerpoint/2010/main" val="24234155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EEAA76-E6C4-69D8-454A-9C0C0F45A848}"/>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8086A8CC-0902-4AF7-1603-A4FE08FE698B}"/>
              </a:ext>
            </a:extLst>
          </p:cNvPr>
          <p:cNvSpPr>
            <a:spLocks noGrp="1" noChangeArrowheads="1"/>
          </p:cNvSpPr>
          <p:nvPr>
            <p:ph type="ctrTitle"/>
          </p:nvPr>
        </p:nvSpPr>
        <p:spPr>
          <a:xfrm>
            <a:off x="1547905" y="353718"/>
            <a:ext cx="8810007" cy="628459"/>
          </a:xfrm>
        </p:spPr>
        <p:txBody>
          <a:bodyPr>
            <a:noAutofit/>
          </a:bodyPr>
          <a:lstStyle/>
          <a:p>
            <a:pPr defTabSz="1036638"/>
            <a:r>
              <a:rPr lang="en-GB" altLang="en-US" sz="2800" dirty="0"/>
              <a:t>Counsel on Wilful Adultery</a:t>
            </a:r>
            <a:endParaRPr lang="en-US" altLang="en-US" sz="2800" dirty="0"/>
          </a:p>
        </p:txBody>
      </p:sp>
      <p:sp>
        <p:nvSpPr>
          <p:cNvPr id="11267" name="Text Box 3">
            <a:extLst>
              <a:ext uri="{FF2B5EF4-FFF2-40B4-BE49-F238E27FC236}">
                <a16:creationId xmlns:a16="http://schemas.microsoft.com/office/drawing/2014/main" id="{53689EE1-49A4-7D18-66CF-679364660396}"/>
              </a:ext>
            </a:extLst>
          </p:cNvPr>
          <p:cNvSpPr txBox="1">
            <a:spLocks noChangeArrowheads="1"/>
          </p:cNvSpPr>
          <p:nvPr/>
        </p:nvSpPr>
        <p:spPr bwMode="auto">
          <a:xfrm>
            <a:off x="550914" y="1188454"/>
            <a:ext cx="10803988"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R="0" algn="just" rtl="0"/>
            <a:r>
              <a:rPr lang="en-GB" sz="2000" b="0" i="0" u="none" strike="noStrike" baseline="0" dirty="0">
                <a:solidFill>
                  <a:srgbClr val="92D050"/>
                </a:solidFill>
                <a:latin typeface="Palatino Linotype" panose="02040502050505030304" pitchFamily="18" charset="0"/>
              </a:rPr>
              <a:t>Never was this sin regarded by God as being so exceedingly sinful as at the present time. </a:t>
            </a:r>
            <a:r>
              <a:rPr lang="en-GB" sz="2000" b="0" i="0" u="none" strike="noStrike" baseline="0" dirty="0">
                <a:latin typeface="Palatino Linotype" panose="02040502050505030304" pitchFamily="18" charset="0"/>
              </a:rPr>
              <a:t>Why? Because God is purifying unto Himself a peculiar people, zealous of good works. It is at the very time when God is purifying this peculiar people unto Himself that [unsanctified] individuals step in among us. Notwithstanding the straight truths they have heard—the terrors of the Word of God set before them, and all the blazing truth for these last days calculated to arouse Israel—they sin with a high hand, give way to all the loose passions of the carnal heart, gratify their animal propensities, disgrace the cause of God, </a:t>
            </a:r>
            <a:r>
              <a:rPr lang="en-GB" sz="2000" b="0" i="0" u="none" strike="noStrike" baseline="0" dirty="0">
                <a:solidFill>
                  <a:srgbClr val="92D050"/>
                </a:solidFill>
                <a:latin typeface="Palatino Linotype" panose="02040502050505030304" pitchFamily="18" charset="0"/>
              </a:rPr>
              <a:t>and then confess they have sinned and are sorry! And the church receives them and says “Amen” to their prayers and exhortations, which are a stink in the nostrils of God, and cause His wrath to come upon the camp. He will not dwell in their assemblies. </a:t>
            </a:r>
            <a:r>
              <a:rPr lang="en-GB" sz="2000" b="0" i="0" u="none" strike="noStrike" baseline="0" dirty="0">
                <a:latin typeface="Palatino Linotype" panose="02040502050505030304" pitchFamily="18" charset="0"/>
              </a:rPr>
              <a:t>Those who move on thus heedlessly, plastering over these sins, will be left to their own ways, to be filled with their own doings. Those who anciently committed these sins were taken without the camp and stoned to death. Temporal and eternal death was their doom; and because the penalty of stoning to death is abolished, this sin is indulged in beyond measure and is thought to be a small offense.—Manuscript 3, 1854.  TSB 249  </a:t>
            </a:r>
            <a:endParaRPr lang="en-AU" sz="2000" b="0" i="0" u="none" strike="noStrike" baseline="0" dirty="0">
              <a:latin typeface="Palatino Linotype" panose="02040502050505030304" pitchFamily="18" charset="0"/>
            </a:endParaRPr>
          </a:p>
        </p:txBody>
      </p:sp>
    </p:spTree>
    <p:extLst>
      <p:ext uri="{BB962C8B-B14F-4D97-AF65-F5344CB8AC3E}">
        <p14:creationId xmlns:p14="http://schemas.microsoft.com/office/powerpoint/2010/main" val="3816614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4D160E-0011-2038-D873-BB7662040BB8}"/>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27F9B866-4C36-1E9A-A411-1BACB0D0ECE9}"/>
              </a:ext>
            </a:extLst>
          </p:cNvPr>
          <p:cNvSpPr>
            <a:spLocks noGrp="1" noChangeArrowheads="1"/>
          </p:cNvSpPr>
          <p:nvPr>
            <p:ph type="ctrTitle"/>
          </p:nvPr>
        </p:nvSpPr>
        <p:spPr>
          <a:xfrm>
            <a:off x="489852" y="449255"/>
            <a:ext cx="11004253" cy="628459"/>
          </a:xfrm>
        </p:spPr>
        <p:txBody>
          <a:bodyPr>
            <a:normAutofit/>
          </a:bodyPr>
          <a:lstStyle/>
          <a:p>
            <a:pPr defTabSz="1036638"/>
            <a:r>
              <a:rPr lang="en-GB" altLang="en-US" sz="2800" dirty="0">
                <a:effectLst>
                  <a:outerShdw blurRad="38100" dist="38100" dir="2700000" algn="tl">
                    <a:srgbClr val="000000"/>
                  </a:outerShdw>
                </a:effectLst>
                <a:latin typeface="+mn-lt"/>
              </a:rPr>
              <a:t>Unconfessed Sin</a:t>
            </a:r>
            <a:endParaRPr lang="en-US" altLang="en-US" sz="2800" dirty="0">
              <a:latin typeface="+mn-lt"/>
            </a:endParaRPr>
          </a:p>
        </p:txBody>
      </p:sp>
      <p:sp>
        <p:nvSpPr>
          <p:cNvPr id="11267" name="Text Box 3">
            <a:extLst>
              <a:ext uri="{FF2B5EF4-FFF2-40B4-BE49-F238E27FC236}">
                <a16:creationId xmlns:a16="http://schemas.microsoft.com/office/drawing/2014/main" id="{F381E5A1-9D4F-8885-74B7-7A2560794294}"/>
              </a:ext>
            </a:extLst>
          </p:cNvPr>
          <p:cNvSpPr txBox="1">
            <a:spLocks noChangeArrowheads="1"/>
          </p:cNvSpPr>
          <p:nvPr/>
        </p:nvSpPr>
        <p:spPr bwMode="auto">
          <a:xfrm>
            <a:off x="590243" y="1242235"/>
            <a:ext cx="1080347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a:effectLst>
                  <a:outerShdw blurRad="38100" dist="38100" dir="2700000" algn="tl">
                    <a:srgbClr val="000000"/>
                  </a:outerShdw>
                </a:effectLst>
                <a:latin typeface="Palatino Linotype" panose="02040502050505030304" pitchFamily="18" charset="0"/>
              </a:rPr>
              <a:t>The righteous, like Jacob, will manifest unyielding faith and earnest determination, which will take no denial. They will feel their unworthiness, but will have no concealed wrongs to reveal.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If they had sins, unconfessed and unrepented of, to appear then before them, while tortured with fear and anguish, with a lively sense of all their unworthiness, they would be overwhelmed. Despair would cut off their earnest faith, and they could not have confidence to plead with God </a:t>
            </a:r>
            <a:r>
              <a:rPr lang="en-GB" altLang="en-US" sz="2400" dirty="0">
                <a:effectLst>
                  <a:outerShdw blurRad="38100" dist="38100" dir="2700000" algn="tl">
                    <a:srgbClr val="000000"/>
                  </a:outerShdw>
                </a:effectLst>
                <a:latin typeface="Palatino Linotype" panose="02040502050505030304" pitchFamily="18" charset="0"/>
              </a:rPr>
              <a:t>thus earnestly for deliverance, and their precious moments would be spent in confessing hidden sins, and bewailing their hopeless condition. { 1SP 123.1 } </a:t>
            </a:r>
          </a:p>
        </p:txBody>
      </p:sp>
    </p:spTree>
    <p:extLst>
      <p:ext uri="{BB962C8B-B14F-4D97-AF65-F5344CB8AC3E}">
        <p14:creationId xmlns:p14="http://schemas.microsoft.com/office/powerpoint/2010/main" val="2219885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895225-A3F6-3D44-8CA9-EE327B5FCD27}"/>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C3E10E3A-788C-13F8-6082-7B4C16C39F1A}"/>
              </a:ext>
            </a:extLst>
          </p:cNvPr>
          <p:cNvSpPr>
            <a:spLocks noGrp="1" noChangeArrowheads="1"/>
          </p:cNvSpPr>
          <p:nvPr>
            <p:ph type="ctrTitle"/>
          </p:nvPr>
        </p:nvSpPr>
        <p:spPr>
          <a:xfrm>
            <a:off x="1562591" y="424255"/>
            <a:ext cx="9066818" cy="633765"/>
          </a:xfrm>
        </p:spPr>
        <p:txBody>
          <a:bodyPr>
            <a:normAutofit fontScale="90000"/>
          </a:bodyPr>
          <a:lstStyle/>
          <a:p>
            <a:pPr defTabSz="1036638"/>
            <a:r>
              <a:rPr lang="en-GB" altLang="en-US" sz="3200" dirty="0">
                <a:effectLst>
                  <a:outerShdw blurRad="38100" dist="38100" dir="2700000" algn="tl">
                    <a:srgbClr val="000000"/>
                  </a:outerShdw>
                </a:effectLst>
                <a:latin typeface="+mn-lt"/>
              </a:rPr>
              <a:t>The Ministration of Death is Glorious</a:t>
            </a:r>
            <a:endParaRPr lang="en-US" altLang="en-US" sz="3200" dirty="0">
              <a:latin typeface="+mn-lt"/>
            </a:endParaRPr>
          </a:p>
        </p:txBody>
      </p:sp>
      <p:sp>
        <p:nvSpPr>
          <p:cNvPr id="11267" name="Text Box 3">
            <a:extLst>
              <a:ext uri="{FF2B5EF4-FFF2-40B4-BE49-F238E27FC236}">
                <a16:creationId xmlns:a16="http://schemas.microsoft.com/office/drawing/2014/main" id="{4F2EDEC5-BFA8-C7A6-A806-D2F5E53E5C7E}"/>
              </a:ext>
            </a:extLst>
          </p:cNvPr>
          <p:cNvSpPr txBox="1">
            <a:spLocks noChangeArrowheads="1"/>
          </p:cNvSpPr>
          <p:nvPr/>
        </p:nvSpPr>
        <p:spPr bwMode="auto">
          <a:xfrm>
            <a:off x="804333" y="1539300"/>
            <a:ext cx="10583334"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R="0" algn="just" rtl="0"/>
            <a:r>
              <a:rPr lang="en-GB" sz="2400" b="0" i="0" u="none" strike="noStrike" baseline="0" dirty="0">
                <a:latin typeface="Palatino Linotype" panose="02040502050505030304" pitchFamily="18" charset="0"/>
              </a:rPr>
              <a:t>But if </a:t>
            </a:r>
            <a:r>
              <a:rPr lang="en-GB" sz="2400" b="0" i="0" u="none" strike="noStrike" baseline="0" dirty="0">
                <a:solidFill>
                  <a:srgbClr val="92D050"/>
                </a:solidFill>
                <a:latin typeface="Palatino Linotype" panose="02040502050505030304" pitchFamily="18" charset="0"/>
              </a:rPr>
              <a:t>the ministration of death, written and </a:t>
            </a:r>
            <a:r>
              <a:rPr lang="en-GB" sz="2400" b="0" i="0" u="none" strike="noStrike" baseline="0" dirty="0" err="1">
                <a:solidFill>
                  <a:srgbClr val="92D050"/>
                </a:solidFill>
                <a:latin typeface="Palatino Linotype" panose="02040502050505030304" pitchFamily="18" charset="0"/>
              </a:rPr>
              <a:t>engraven</a:t>
            </a:r>
            <a:r>
              <a:rPr lang="en-GB" sz="2400" b="0" i="0" u="none" strike="noStrike" baseline="0" dirty="0">
                <a:solidFill>
                  <a:srgbClr val="92D050"/>
                </a:solidFill>
                <a:latin typeface="Palatino Linotype" panose="02040502050505030304" pitchFamily="18" charset="0"/>
              </a:rPr>
              <a:t> in stones, was glorious,</a:t>
            </a:r>
            <a:r>
              <a:rPr lang="en-GB" sz="2400" b="0" i="0" u="none" strike="noStrike" baseline="0" dirty="0">
                <a:latin typeface="Palatino Linotype" panose="02040502050505030304" pitchFamily="18" charset="0"/>
              </a:rPr>
              <a:t> so that the children of Israel could not </a:t>
            </a:r>
            <a:r>
              <a:rPr lang="en-GB" sz="2400" b="0" i="0" u="none" strike="noStrike" baseline="0" dirty="0" err="1">
                <a:latin typeface="Palatino Linotype" panose="02040502050505030304" pitchFamily="18" charset="0"/>
              </a:rPr>
              <a:t>stedfastly</a:t>
            </a:r>
            <a:r>
              <a:rPr lang="en-GB" sz="2400" b="0" i="0" u="none" strike="noStrike" baseline="0" dirty="0">
                <a:latin typeface="Palatino Linotype" panose="02040502050505030304" pitchFamily="18" charset="0"/>
              </a:rPr>
              <a:t> behold the face of Moses for the glory of his countenance; which glory was to be done away: How shall not the ministration of the spirit be rather glorious? For if the ministration of condemnation be glory, much more doth the ministration of righteousness exceed in glory. 2 Corinthians 3:7-9</a:t>
            </a:r>
            <a:endParaRPr lang="en-AU" sz="2400" b="0" i="0" u="none" strike="noStrike" baseline="0" dirty="0">
              <a:latin typeface="Palatino Linotype" panose="02040502050505030304" pitchFamily="18" charset="0"/>
            </a:endParaRPr>
          </a:p>
        </p:txBody>
      </p:sp>
    </p:spTree>
    <p:extLst>
      <p:ext uri="{BB962C8B-B14F-4D97-AF65-F5344CB8AC3E}">
        <p14:creationId xmlns:p14="http://schemas.microsoft.com/office/powerpoint/2010/main" val="10387644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0434AE-DC04-54CD-CDC7-EB8185172913}"/>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42EBF995-AF44-E2A5-A9EE-729601BD1B65}"/>
              </a:ext>
            </a:extLst>
          </p:cNvPr>
          <p:cNvSpPr>
            <a:spLocks noGrp="1" noChangeArrowheads="1"/>
          </p:cNvSpPr>
          <p:nvPr>
            <p:ph type="ctrTitle"/>
          </p:nvPr>
        </p:nvSpPr>
        <p:spPr>
          <a:xfrm>
            <a:off x="489850" y="196873"/>
            <a:ext cx="11004253" cy="628459"/>
          </a:xfrm>
        </p:spPr>
        <p:txBody>
          <a:bodyPr>
            <a:normAutofit/>
          </a:bodyPr>
          <a:lstStyle/>
          <a:p>
            <a:pPr defTabSz="1036638"/>
            <a:r>
              <a:rPr lang="en-GB" altLang="en-US" sz="2800" dirty="0">
                <a:effectLst>
                  <a:outerShdw blurRad="38100" dist="38100" dir="2700000" algn="tl">
                    <a:srgbClr val="000000"/>
                  </a:outerShdw>
                </a:effectLst>
                <a:latin typeface="+mn-lt"/>
              </a:rPr>
              <a:t>The Process</a:t>
            </a:r>
            <a:endParaRPr lang="en-US" altLang="en-US" sz="2800" dirty="0">
              <a:latin typeface="+mn-lt"/>
            </a:endParaRPr>
          </a:p>
        </p:txBody>
      </p:sp>
      <p:sp>
        <p:nvSpPr>
          <p:cNvPr id="11267" name="Text Box 3">
            <a:extLst>
              <a:ext uri="{FF2B5EF4-FFF2-40B4-BE49-F238E27FC236}">
                <a16:creationId xmlns:a16="http://schemas.microsoft.com/office/drawing/2014/main" id="{E36D3C17-187A-10C9-992C-819AD1ADD06F}"/>
              </a:ext>
            </a:extLst>
          </p:cNvPr>
          <p:cNvSpPr txBox="1">
            <a:spLocks noChangeArrowheads="1"/>
          </p:cNvSpPr>
          <p:nvPr/>
        </p:nvSpPr>
        <p:spPr bwMode="auto">
          <a:xfrm>
            <a:off x="590241" y="1398074"/>
            <a:ext cx="10803470"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200" dirty="0">
                <a:effectLst>
                  <a:outerShdw blurRad="38100" dist="38100" dir="2700000" algn="tl">
                    <a:srgbClr val="000000"/>
                  </a:outerShdw>
                </a:effectLst>
                <a:latin typeface="Palatino Linotype" panose="02040502050505030304" pitchFamily="18" charset="0"/>
              </a:rPr>
              <a:t>So when they continued asking him, he lifted up himself, and said unto them</a:t>
            </a:r>
            <a:r>
              <a:rPr lang="en-GB" altLang="en-US" sz="2200" dirty="0">
                <a:solidFill>
                  <a:srgbClr val="92D050"/>
                </a:solidFill>
                <a:effectLst>
                  <a:outerShdw blurRad="38100" dist="38100" dir="2700000" algn="tl">
                    <a:srgbClr val="000000"/>
                  </a:outerShdw>
                </a:effectLst>
                <a:latin typeface="Palatino Linotype" panose="02040502050505030304" pitchFamily="18" charset="0"/>
              </a:rPr>
              <a:t>, He that is without sin among you, let him first cast a stone at her.</a:t>
            </a:r>
            <a:r>
              <a:rPr lang="en-GB" altLang="en-US" sz="2200" dirty="0">
                <a:effectLst>
                  <a:outerShdw blurRad="38100" dist="38100" dir="2700000" algn="tl">
                    <a:srgbClr val="000000"/>
                  </a:outerShdw>
                </a:effectLst>
                <a:latin typeface="Palatino Linotype" panose="02040502050505030304" pitchFamily="18" charset="0"/>
              </a:rPr>
              <a:t> And again he stooped down, and wrote on the ground. And they which heard it, being convicted by their own conscience, went out one by one, beginning at the eldest, even unto the last: and Jesus was left alone, and the woman standing in the midst. When Jesus had lifted up himself, and saw none but the woman, he said unto her, </a:t>
            </a:r>
            <a:r>
              <a:rPr lang="en-GB" altLang="en-US" sz="2200" dirty="0">
                <a:solidFill>
                  <a:srgbClr val="92D050"/>
                </a:solidFill>
                <a:effectLst>
                  <a:outerShdw blurRad="38100" dist="38100" dir="2700000" algn="tl">
                    <a:srgbClr val="000000"/>
                  </a:outerShdw>
                </a:effectLst>
                <a:latin typeface="Palatino Linotype" panose="02040502050505030304" pitchFamily="18" charset="0"/>
              </a:rPr>
              <a:t>Woman, where are those thine accusers? hath no man condemned thee? She said, No man, Lord. And Jesus said unto her, Neither do I condemn thee: go, and sin no more. </a:t>
            </a:r>
            <a:r>
              <a:rPr lang="en-GB" altLang="en-US" sz="2200" dirty="0">
                <a:effectLst>
                  <a:outerShdw blurRad="38100" dist="38100" dir="2700000" algn="tl">
                    <a:srgbClr val="000000"/>
                  </a:outerShdw>
                </a:effectLst>
                <a:latin typeface="Palatino Linotype" panose="02040502050505030304" pitchFamily="18" charset="0"/>
              </a:rPr>
              <a:t>John 8:7-11</a:t>
            </a:r>
          </a:p>
        </p:txBody>
      </p:sp>
    </p:spTree>
    <p:extLst>
      <p:ext uri="{BB962C8B-B14F-4D97-AF65-F5344CB8AC3E}">
        <p14:creationId xmlns:p14="http://schemas.microsoft.com/office/powerpoint/2010/main" val="20386421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5993E4-57E4-7401-87AD-354014C0D589}"/>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6E9A74DA-93BA-E35F-4305-1A21FBCB8BCF}"/>
              </a:ext>
            </a:extLst>
          </p:cNvPr>
          <p:cNvSpPr>
            <a:spLocks noGrp="1" noChangeArrowheads="1"/>
          </p:cNvSpPr>
          <p:nvPr>
            <p:ph type="ctrTitle"/>
          </p:nvPr>
        </p:nvSpPr>
        <p:spPr>
          <a:xfrm>
            <a:off x="490710" y="112466"/>
            <a:ext cx="11004253" cy="628459"/>
          </a:xfrm>
        </p:spPr>
        <p:txBody>
          <a:bodyPr>
            <a:normAutofit/>
          </a:bodyPr>
          <a:lstStyle/>
          <a:p>
            <a:pPr defTabSz="1036638"/>
            <a:r>
              <a:rPr lang="en-GB" altLang="en-US" sz="2800" dirty="0">
                <a:effectLst>
                  <a:outerShdw blurRad="38100" dist="38100" dir="2700000" algn="tl">
                    <a:srgbClr val="000000"/>
                  </a:outerShdw>
                </a:effectLst>
                <a:latin typeface="+mn-lt"/>
              </a:rPr>
              <a:t>Jacob’s Trouble</a:t>
            </a:r>
            <a:endParaRPr lang="en-US" altLang="en-US" sz="2800" dirty="0">
              <a:latin typeface="+mn-lt"/>
            </a:endParaRPr>
          </a:p>
        </p:txBody>
      </p:sp>
      <p:sp>
        <p:nvSpPr>
          <p:cNvPr id="11267" name="Text Box 3">
            <a:extLst>
              <a:ext uri="{FF2B5EF4-FFF2-40B4-BE49-F238E27FC236}">
                <a16:creationId xmlns:a16="http://schemas.microsoft.com/office/drawing/2014/main" id="{E0D6EA47-8A5D-022B-316A-B7690CB94AE9}"/>
              </a:ext>
            </a:extLst>
          </p:cNvPr>
          <p:cNvSpPr txBox="1">
            <a:spLocks noChangeArrowheads="1"/>
          </p:cNvSpPr>
          <p:nvPr/>
        </p:nvSpPr>
        <p:spPr bwMode="auto">
          <a:xfrm>
            <a:off x="307145" y="909737"/>
            <a:ext cx="11577710"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200" dirty="0">
                <a:effectLst>
                  <a:outerShdw blurRad="38100" dist="38100" dir="2700000" algn="tl">
                    <a:srgbClr val="000000"/>
                  </a:outerShdw>
                </a:effectLst>
                <a:latin typeface="Palatino Linotype" panose="02040502050505030304" pitchFamily="18" charset="0"/>
              </a:rPr>
              <a:t>Satan had accused Jacob before God because of his sin; he had moved Esau to march against him. During the patriarch’s night of wrestling, Satan </a:t>
            </a:r>
            <a:r>
              <a:rPr lang="en-GB" altLang="en-US" sz="2200" dirty="0" err="1">
                <a:effectLst>
                  <a:outerShdw blurRad="38100" dist="38100" dir="2700000" algn="tl">
                    <a:srgbClr val="000000"/>
                  </a:outerShdw>
                </a:effectLst>
                <a:latin typeface="Palatino Linotype" panose="02040502050505030304" pitchFamily="18" charset="0"/>
              </a:rPr>
              <a:t>endeavored</a:t>
            </a:r>
            <a:r>
              <a:rPr lang="en-GB" altLang="en-US" sz="2200" dirty="0">
                <a:effectLst>
                  <a:outerShdw blurRad="38100" dist="38100" dir="2700000" algn="tl">
                    <a:srgbClr val="000000"/>
                  </a:outerShdw>
                </a:effectLst>
                <a:latin typeface="Palatino Linotype" panose="02040502050505030304" pitchFamily="18" charset="0"/>
              </a:rPr>
              <a:t> to discourage him and break his hold on God. He was driven almost to despair; </a:t>
            </a:r>
            <a:r>
              <a:rPr lang="en-GB" altLang="en-US" sz="2200" dirty="0">
                <a:solidFill>
                  <a:srgbClr val="92D050"/>
                </a:solidFill>
                <a:effectLst>
                  <a:outerShdw blurRad="38100" dist="38100" dir="2700000" algn="tl">
                    <a:srgbClr val="000000"/>
                  </a:outerShdw>
                </a:effectLst>
                <a:latin typeface="Palatino Linotype" panose="02040502050505030304" pitchFamily="18" charset="0"/>
              </a:rPr>
              <a:t>but he had sincerely repented of his sin and held fast the Angel </a:t>
            </a:r>
            <a:r>
              <a:rPr lang="en-GB" altLang="en-US" sz="2200" dirty="0">
                <a:effectLst>
                  <a:outerShdw blurRad="38100" dist="38100" dir="2700000" algn="tl">
                    <a:srgbClr val="000000"/>
                  </a:outerShdw>
                </a:effectLst>
                <a:latin typeface="Palatino Linotype" panose="02040502050505030304" pitchFamily="18" charset="0"/>
              </a:rPr>
              <a:t>and urged his petition with earnest cries until he prevailed. </a:t>
            </a:r>
            <a:br>
              <a:rPr lang="en-GB" altLang="en-US" sz="2200" dirty="0">
                <a:effectLst>
                  <a:outerShdw blurRad="38100" dist="38100" dir="2700000" algn="tl">
                    <a:srgbClr val="000000"/>
                  </a:outerShdw>
                </a:effectLst>
                <a:latin typeface="Palatino Linotype" panose="02040502050505030304" pitchFamily="18" charset="0"/>
              </a:rPr>
            </a:br>
            <a:r>
              <a:rPr lang="en-GB" altLang="en-US" sz="2200" dirty="0">
                <a:effectLst>
                  <a:outerShdw blurRad="38100" dist="38100" dir="2700000" algn="tl">
                    <a:srgbClr val="000000"/>
                  </a:outerShdw>
                </a:effectLst>
                <a:latin typeface="Palatino Linotype" panose="02040502050505030304" pitchFamily="18" charset="0"/>
              </a:rPr>
              <a:t>{ GC 618.1} </a:t>
            </a:r>
          </a:p>
          <a:p>
            <a:pPr algn="just"/>
            <a:r>
              <a:rPr lang="en-GB" altLang="en-US" sz="2200" dirty="0">
                <a:effectLst>
                  <a:outerShdw blurRad="38100" dist="38100" dir="2700000" algn="tl">
                    <a:srgbClr val="000000"/>
                  </a:outerShdw>
                </a:effectLst>
                <a:latin typeface="Palatino Linotype" panose="02040502050505030304" pitchFamily="18" charset="0"/>
              </a:rPr>
              <a:t>As Satan accused Jacob, he will urge his accusations against the people of God, but the company who keep the commandments of God resist his supremacy. He sees that holy angels are guarding them, and he infers that their sins have been pardoned. He has an accurate knowledge of the sins he has tempted them to commit and declares that the Lord cannot in justice forgive their sins and yet destroy him and his angels. He demands that they be given into his hands to destroy. { GC 618.2} </a:t>
            </a:r>
          </a:p>
          <a:p>
            <a:pPr algn="just"/>
            <a:r>
              <a:rPr lang="en-GB" altLang="en-US" sz="2200" dirty="0">
                <a:effectLst>
                  <a:outerShdw blurRad="38100" dist="38100" dir="2700000" algn="tl">
                    <a:srgbClr val="000000"/>
                  </a:outerShdw>
                </a:effectLst>
                <a:latin typeface="Palatino Linotype" panose="02040502050505030304" pitchFamily="18" charset="0"/>
              </a:rPr>
              <a:t>The Lord permits him to try them to the uttermost. Their confidence in God, their faith, will be severely tested. Satan </a:t>
            </a:r>
            <a:r>
              <a:rPr lang="en-GB" altLang="en-US" sz="2200" dirty="0" err="1">
                <a:effectLst>
                  <a:outerShdw blurRad="38100" dist="38100" dir="2700000" algn="tl">
                    <a:srgbClr val="000000"/>
                  </a:outerShdw>
                </a:effectLst>
                <a:latin typeface="Palatino Linotype" panose="02040502050505030304" pitchFamily="18" charset="0"/>
              </a:rPr>
              <a:t>endeavors</a:t>
            </a:r>
            <a:r>
              <a:rPr lang="en-GB" altLang="en-US" sz="2200" dirty="0">
                <a:effectLst>
                  <a:outerShdw blurRad="38100" dist="38100" dir="2700000" algn="tl">
                    <a:srgbClr val="000000"/>
                  </a:outerShdw>
                </a:effectLst>
                <a:latin typeface="Palatino Linotype" panose="02040502050505030304" pitchFamily="18" charset="0"/>
              </a:rPr>
              <a:t> to terrify them. He hopes so to destroy their faith that they will yield to temptation and turn from their allegiance to God. { GC 618.3} </a:t>
            </a:r>
          </a:p>
        </p:txBody>
      </p:sp>
    </p:spTree>
    <p:extLst>
      <p:ext uri="{BB962C8B-B14F-4D97-AF65-F5344CB8AC3E}">
        <p14:creationId xmlns:p14="http://schemas.microsoft.com/office/powerpoint/2010/main" val="27115302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0ED227-A83E-64F6-120E-B9443C58C617}"/>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BCE22B2D-2EE8-5FE3-66BC-DAD1E62D9A6F}"/>
              </a:ext>
            </a:extLst>
          </p:cNvPr>
          <p:cNvSpPr>
            <a:spLocks noGrp="1" noChangeArrowheads="1"/>
          </p:cNvSpPr>
          <p:nvPr>
            <p:ph type="ctrTitle"/>
          </p:nvPr>
        </p:nvSpPr>
        <p:spPr>
          <a:xfrm>
            <a:off x="489851" y="407888"/>
            <a:ext cx="11004253" cy="628459"/>
          </a:xfrm>
        </p:spPr>
        <p:txBody>
          <a:bodyPr>
            <a:normAutofit/>
          </a:bodyPr>
          <a:lstStyle/>
          <a:p>
            <a:pPr defTabSz="1036638"/>
            <a:r>
              <a:rPr lang="en-GB" altLang="en-US" sz="2800" dirty="0">
                <a:effectLst>
                  <a:outerShdw blurRad="38100" dist="38100" dir="2700000" algn="tl">
                    <a:srgbClr val="000000"/>
                  </a:outerShdw>
                </a:effectLst>
                <a:latin typeface="+mn-lt"/>
              </a:rPr>
              <a:t>Our Father is bringing things to us Now</a:t>
            </a:r>
            <a:endParaRPr lang="en-US" altLang="en-US" sz="2800" dirty="0">
              <a:latin typeface="+mn-lt"/>
            </a:endParaRPr>
          </a:p>
        </p:txBody>
      </p:sp>
      <p:sp>
        <p:nvSpPr>
          <p:cNvPr id="11267" name="Text Box 3">
            <a:extLst>
              <a:ext uri="{FF2B5EF4-FFF2-40B4-BE49-F238E27FC236}">
                <a16:creationId xmlns:a16="http://schemas.microsoft.com/office/drawing/2014/main" id="{39DBF9CF-223A-59AE-5920-69131B7D91E3}"/>
              </a:ext>
            </a:extLst>
          </p:cNvPr>
          <p:cNvSpPr txBox="1">
            <a:spLocks noChangeArrowheads="1"/>
          </p:cNvSpPr>
          <p:nvPr/>
        </p:nvSpPr>
        <p:spPr bwMode="auto">
          <a:xfrm>
            <a:off x="703385" y="1256302"/>
            <a:ext cx="10578904"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a:effectLst>
                  <a:outerShdw blurRad="38100" dist="38100" dir="2700000" algn="tl">
                    <a:srgbClr val="000000"/>
                  </a:outerShdw>
                </a:effectLst>
                <a:latin typeface="Palatino Linotype" panose="02040502050505030304" pitchFamily="18" charset="0"/>
              </a:rPr>
              <a:t>It is not right to take the children’s food and give it to dogs…</a:t>
            </a:r>
          </a:p>
          <a:p>
            <a:pPr algn="just"/>
            <a:r>
              <a:rPr lang="en-GB" altLang="en-US" sz="2400" dirty="0">
                <a:effectLst>
                  <a:outerShdw blurRad="38100" dist="38100" dir="2700000" algn="tl">
                    <a:srgbClr val="000000"/>
                  </a:outerShdw>
                </a:effectLst>
                <a:latin typeface="Palatino Linotype" panose="02040502050505030304" pitchFamily="18" charset="0"/>
              </a:rPr>
              <a:t>Let him without sin first cast a stone at her…</a:t>
            </a:r>
          </a:p>
          <a:p>
            <a:pPr algn="just"/>
            <a:r>
              <a:rPr lang="en-GB" altLang="en-US" sz="2400" dirty="0">
                <a:effectLst>
                  <a:outerShdw blurRad="38100" dist="38100" dir="2700000" algn="tl">
                    <a:srgbClr val="000000"/>
                  </a:outerShdw>
                </a:effectLst>
                <a:latin typeface="Palatino Linotype" panose="02040502050505030304" pitchFamily="18" charset="0"/>
              </a:rPr>
              <a:t>Speaking to Peter, “Get thee behind me Satan.”</a:t>
            </a: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en-GB" altLang="en-US" sz="2400" dirty="0">
                <a:effectLst>
                  <a:outerShdw blurRad="38100" dist="38100" dir="2700000" algn="tl">
                    <a:srgbClr val="000000"/>
                  </a:outerShdw>
                </a:effectLst>
                <a:latin typeface="Palatino Linotype" panose="02040502050505030304" pitchFamily="18" charset="0"/>
              </a:rPr>
              <a:t>These statements test us. They surface our guilt and self-condemnation or anger and condemnation of others.</a:t>
            </a:r>
          </a:p>
        </p:txBody>
      </p:sp>
    </p:spTree>
    <p:extLst>
      <p:ext uri="{BB962C8B-B14F-4D97-AF65-F5344CB8AC3E}">
        <p14:creationId xmlns:p14="http://schemas.microsoft.com/office/powerpoint/2010/main" val="14702429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2391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895225-A3F6-3D44-8CA9-EE327B5FCD27}"/>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C3E10E3A-788C-13F8-6082-7B4C16C39F1A}"/>
              </a:ext>
            </a:extLst>
          </p:cNvPr>
          <p:cNvSpPr>
            <a:spLocks noGrp="1" noChangeArrowheads="1"/>
          </p:cNvSpPr>
          <p:nvPr>
            <p:ph type="ctrTitle"/>
          </p:nvPr>
        </p:nvSpPr>
        <p:spPr>
          <a:xfrm>
            <a:off x="1562590" y="293626"/>
            <a:ext cx="9066818" cy="633765"/>
          </a:xfrm>
        </p:spPr>
        <p:txBody>
          <a:bodyPr>
            <a:normAutofit/>
          </a:bodyPr>
          <a:lstStyle/>
          <a:p>
            <a:pPr defTabSz="1036638"/>
            <a:r>
              <a:rPr lang="en-US" altLang="en-US" sz="3200" dirty="0"/>
              <a:t>Jesus, Why Did you Say That?</a:t>
            </a:r>
          </a:p>
        </p:txBody>
      </p:sp>
      <p:sp>
        <p:nvSpPr>
          <p:cNvPr id="11267" name="Text Box 3">
            <a:extLst>
              <a:ext uri="{FF2B5EF4-FFF2-40B4-BE49-F238E27FC236}">
                <a16:creationId xmlns:a16="http://schemas.microsoft.com/office/drawing/2014/main" id="{4F2EDEC5-BFA8-C7A6-A806-D2F5E53E5C7E}"/>
              </a:ext>
            </a:extLst>
          </p:cNvPr>
          <p:cNvSpPr txBox="1">
            <a:spLocks noChangeArrowheads="1"/>
          </p:cNvSpPr>
          <p:nvPr/>
        </p:nvSpPr>
        <p:spPr bwMode="auto">
          <a:xfrm>
            <a:off x="777014" y="1276627"/>
            <a:ext cx="10336462"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a:effectLst>
                  <a:outerShdw blurRad="38100" dist="38100" dir="2700000" algn="tl">
                    <a:srgbClr val="000000"/>
                  </a:outerShdw>
                </a:effectLst>
                <a:latin typeface="Palatino Linotype" panose="02040502050505030304" pitchFamily="18" charset="0"/>
              </a:rPr>
              <a:t>And, behold, a woman of Canaan came out of the same coasts, and cried unto him, saying, Have mercy on me, O Lord, thou Son of David; my daughter is grievously vexed with a devil. But he answered her not a word. And his disciples came and besought him, saying, Send her away; for she </a:t>
            </a:r>
            <a:r>
              <a:rPr lang="en-GB" altLang="en-US" sz="2400" dirty="0" err="1">
                <a:effectLst>
                  <a:outerShdw blurRad="38100" dist="38100" dir="2700000" algn="tl">
                    <a:srgbClr val="000000"/>
                  </a:outerShdw>
                </a:effectLst>
                <a:latin typeface="Palatino Linotype" panose="02040502050505030304" pitchFamily="18" charset="0"/>
              </a:rPr>
              <a:t>crieth</a:t>
            </a:r>
            <a:r>
              <a:rPr lang="en-GB" altLang="en-US" sz="2400" dirty="0">
                <a:effectLst>
                  <a:outerShdw blurRad="38100" dist="38100" dir="2700000" algn="tl">
                    <a:srgbClr val="000000"/>
                  </a:outerShdw>
                </a:effectLst>
                <a:latin typeface="Palatino Linotype" panose="02040502050505030304" pitchFamily="18" charset="0"/>
              </a:rPr>
              <a:t> after us. But he answered and said,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I am not sent but unto the lost sheep of the house of Israel.</a:t>
            </a:r>
            <a:r>
              <a:rPr lang="en-GB" altLang="en-US" sz="2400" dirty="0">
                <a:effectLst>
                  <a:outerShdw blurRad="38100" dist="38100" dir="2700000" algn="tl">
                    <a:srgbClr val="000000"/>
                  </a:outerShdw>
                </a:effectLst>
                <a:latin typeface="Palatino Linotype" panose="02040502050505030304" pitchFamily="18" charset="0"/>
              </a:rPr>
              <a:t> Then came she and worshipped him, saying, Lord, help me. But he answered and said,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It is not meet to take the children's bread, and to cast it to dogs</a:t>
            </a:r>
            <a:r>
              <a:rPr lang="en-GB" altLang="en-US" sz="2400" dirty="0">
                <a:effectLst>
                  <a:outerShdw blurRad="38100" dist="38100" dir="2700000" algn="tl">
                    <a:srgbClr val="000000"/>
                  </a:outerShdw>
                </a:effectLst>
                <a:latin typeface="Palatino Linotype" panose="02040502050505030304" pitchFamily="18" charset="0"/>
              </a:rPr>
              <a:t>. Matthew 15:22-26</a:t>
            </a:r>
            <a:endParaRPr lang="en-GB" altLang="en-US" sz="2400" dirty="0">
              <a:solidFill>
                <a:srgbClr val="92D050"/>
              </a:solidFill>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687213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9700B-82AB-799F-ABA2-7FFA28B6D919}"/>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FACCA600-08B0-ABEB-6BC1-920BE0C2EEA7}"/>
              </a:ext>
            </a:extLst>
          </p:cNvPr>
          <p:cNvSpPr>
            <a:spLocks noGrp="1" noChangeArrowheads="1"/>
          </p:cNvSpPr>
          <p:nvPr>
            <p:ph type="ctrTitle"/>
          </p:nvPr>
        </p:nvSpPr>
        <p:spPr>
          <a:xfrm>
            <a:off x="1562590" y="293626"/>
            <a:ext cx="9066818" cy="633765"/>
          </a:xfrm>
        </p:spPr>
        <p:txBody>
          <a:bodyPr>
            <a:normAutofit/>
          </a:bodyPr>
          <a:lstStyle/>
          <a:p>
            <a:pPr defTabSz="1036638"/>
            <a:r>
              <a:rPr lang="en-US" altLang="en-US" sz="3200" dirty="0" err="1"/>
              <a:t>JesuS</a:t>
            </a:r>
            <a:r>
              <a:rPr lang="en-US" altLang="en-US" sz="3200" dirty="0"/>
              <a:t>, Why Did you Say That?</a:t>
            </a:r>
          </a:p>
        </p:txBody>
      </p:sp>
      <p:sp>
        <p:nvSpPr>
          <p:cNvPr id="11267" name="Text Box 3">
            <a:extLst>
              <a:ext uri="{FF2B5EF4-FFF2-40B4-BE49-F238E27FC236}">
                <a16:creationId xmlns:a16="http://schemas.microsoft.com/office/drawing/2014/main" id="{9BDC7431-417E-22E7-E440-8CB3E58D20A3}"/>
              </a:ext>
            </a:extLst>
          </p:cNvPr>
          <p:cNvSpPr txBox="1">
            <a:spLocks noChangeArrowheads="1"/>
          </p:cNvSpPr>
          <p:nvPr/>
        </p:nvSpPr>
        <p:spPr bwMode="auto">
          <a:xfrm>
            <a:off x="678541" y="1431371"/>
            <a:ext cx="10834916"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a:effectLst>
                  <a:outerShdw blurRad="38100" dist="38100" dir="2700000" algn="tl">
                    <a:srgbClr val="000000"/>
                  </a:outerShdw>
                </a:effectLst>
                <a:latin typeface="Palatino Linotype" panose="02040502050505030304" pitchFamily="18" charset="0"/>
              </a:rPr>
              <a:t>I am the living bread which came down from heaven: if any man eat of this bread, he shall live for ever: and the bread that I will give is my flesh, which I will give for the life of the world. The Jews therefore strove among themselves, saying, How can this man give us his flesh to eat? Then Jesus said unto them, Verily, verily, I say unto you,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Except ye eat the flesh of the Son of man, and drink his blood, ye have no life in you. </a:t>
            </a:r>
            <a:r>
              <a:rPr lang="en-GB" altLang="en-US" sz="2400" dirty="0">
                <a:effectLst>
                  <a:outerShdw blurRad="38100" dist="38100" dir="2700000" algn="tl">
                    <a:srgbClr val="000000"/>
                  </a:outerShdw>
                </a:effectLst>
                <a:latin typeface="Palatino Linotype" panose="02040502050505030304" pitchFamily="18" charset="0"/>
              </a:rPr>
              <a:t>Whoso </a:t>
            </a:r>
            <a:r>
              <a:rPr lang="en-GB" altLang="en-US" sz="2400" dirty="0" err="1">
                <a:effectLst>
                  <a:outerShdw blurRad="38100" dist="38100" dir="2700000" algn="tl">
                    <a:srgbClr val="000000"/>
                  </a:outerShdw>
                </a:effectLst>
                <a:latin typeface="Palatino Linotype" panose="02040502050505030304" pitchFamily="18" charset="0"/>
              </a:rPr>
              <a:t>eateth</a:t>
            </a:r>
            <a:r>
              <a:rPr lang="en-GB" altLang="en-US" sz="2400" dirty="0">
                <a:effectLst>
                  <a:outerShdw blurRad="38100" dist="38100" dir="2700000" algn="tl">
                    <a:srgbClr val="000000"/>
                  </a:outerShdw>
                </a:effectLst>
                <a:latin typeface="Palatino Linotype" panose="02040502050505030304" pitchFamily="18" charset="0"/>
              </a:rPr>
              <a:t> my flesh, and </a:t>
            </a:r>
            <a:r>
              <a:rPr lang="en-GB" altLang="en-US" sz="2400" dirty="0" err="1">
                <a:effectLst>
                  <a:outerShdw blurRad="38100" dist="38100" dir="2700000" algn="tl">
                    <a:srgbClr val="000000"/>
                  </a:outerShdw>
                </a:effectLst>
                <a:latin typeface="Palatino Linotype" panose="02040502050505030304" pitchFamily="18" charset="0"/>
              </a:rPr>
              <a:t>drinketh</a:t>
            </a:r>
            <a:r>
              <a:rPr lang="en-GB" altLang="en-US" sz="2400" dirty="0">
                <a:effectLst>
                  <a:outerShdw blurRad="38100" dist="38100" dir="2700000" algn="tl">
                    <a:srgbClr val="000000"/>
                  </a:outerShdw>
                </a:effectLst>
                <a:latin typeface="Palatino Linotype" panose="02040502050505030304" pitchFamily="18" charset="0"/>
              </a:rPr>
              <a:t> my blood, hath eternal life; and I will raise him up at the last day. John 6:51-54</a:t>
            </a:r>
          </a:p>
        </p:txBody>
      </p:sp>
    </p:spTree>
    <p:extLst>
      <p:ext uri="{BB962C8B-B14F-4D97-AF65-F5344CB8AC3E}">
        <p14:creationId xmlns:p14="http://schemas.microsoft.com/office/powerpoint/2010/main" val="3791737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13D14-387E-42C6-7DF6-1C0CEC6F0906}"/>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12EC4911-F381-92B1-560B-56E03993FC39}"/>
              </a:ext>
            </a:extLst>
          </p:cNvPr>
          <p:cNvSpPr>
            <a:spLocks noGrp="1" noChangeArrowheads="1"/>
          </p:cNvSpPr>
          <p:nvPr>
            <p:ph type="ctrTitle"/>
          </p:nvPr>
        </p:nvSpPr>
        <p:spPr>
          <a:xfrm>
            <a:off x="694261" y="405712"/>
            <a:ext cx="10803470" cy="628459"/>
          </a:xfrm>
        </p:spPr>
        <p:txBody>
          <a:bodyPr>
            <a:normAutofit/>
          </a:bodyPr>
          <a:lstStyle/>
          <a:p>
            <a:pPr defTabSz="1036638"/>
            <a:r>
              <a:rPr lang="en-US" altLang="en-US" sz="3200" dirty="0"/>
              <a:t>Father, Why Did you Say that?</a:t>
            </a:r>
          </a:p>
        </p:txBody>
      </p:sp>
      <p:sp>
        <p:nvSpPr>
          <p:cNvPr id="11267" name="Text Box 3">
            <a:extLst>
              <a:ext uri="{FF2B5EF4-FFF2-40B4-BE49-F238E27FC236}">
                <a16:creationId xmlns:a16="http://schemas.microsoft.com/office/drawing/2014/main" id="{461619B4-759D-DD8E-6889-BEC85308839C}"/>
              </a:ext>
            </a:extLst>
          </p:cNvPr>
          <p:cNvSpPr txBox="1">
            <a:spLocks noChangeArrowheads="1"/>
          </p:cNvSpPr>
          <p:nvPr/>
        </p:nvSpPr>
        <p:spPr bwMode="auto">
          <a:xfrm>
            <a:off x="694260" y="1380536"/>
            <a:ext cx="10803471" cy="3277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300" dirty="0">
                <a:effectLst>
                  <a:outerShdw blurRad="38100" dist="38100" dir="2700000" algn="tl">
                    <a:srgbClr val="000000"/>
                  </a:outerShdw>
                </a:effectLst>
                <a:latin typeface="Palatino Linotype" panose="02040502050505030304" pitchFamily="18" charset="0"/>
              </a:rPr>
              <a:t>Gen 22:2  And he said, Take now thy son, thine only son Isaac, whom thou </a:t>
            </a:r>
            <a:r>
              <a:rPr lang="en-GB" altLang="en-US" sz="2300" dirty="0" err="1">
                <a:effectLst>
                  <a:outerShdw blurRad="38100" dist="38100" dir="2700000" algn="tl">
                    <a:srgbClr val="000000"/>
                  </a:outerShdw>
                </a:effectLst>
                <a:latin typeface="Palatino Linotype" panose="02040502050505030304" pitchFamily="18" charset="0"/>
              </a:rPr>
              <a:t>lovest</a:t>
            </a:r>
            <a:r>
              <a:rPr lang="en-GB" altLang="en-US" sz="2300" dirty="0">
                <a:effectLst>
                  <a:outerShdw blurRad="38100" dist="38100" dir="2700000" algn="tl">
                    <a:srgbClr val="000000"/>
                  </a:outerShdw>
                </a:effectLst>
                <a:latin typeface="Palatino Linotype" panose="02040502050505030304" pitchFamily="18" charset="0"/>
              </a:rPr>
              <a:t>, and get thee into the land of Moriah; and offer him there for a burnt offering upon one of the mountains which I will tell thee of. </a:t>
            </a:r>
          </a:p>
          <a:p>
            <a:pPr algn="just"/>
            <a:endParaRPr lang="en-GB" altLang="en-US" sz="2300" dirty="0">
              <a:effectLst>
                <a:outerShdw blurRad="38100" dist="38100" dir="2700000" algn="tl">
                  <a:srgbClr val="000000"/>
                </a:outerShdw>
              </a:effectLst>
              <a:latin typeface="Palatino Linotype" panose="02040502050505030304" pitchFamily="18" charset="0"/>
            </a:endParaRPr>
          </a:p>
          <a:p>
            <a:pPr algn="just"/>
            <a:r>
              <a:rPr lang="en-GB" altLang="en-US" sz="2300" dirty="0">
                <a:effectLst>
                  <a:outerShdw blurRad="38100" dist="38100" dir="2700000" algn="tl">
                    <a:srgbClr val="000000"/>
                  </a:outerShdw>
                </a:effectLst>
                <a:latin typeface="Palatino Linotype" panose="02040502050505030304" pitchFamily="18" charset="0"/>
              </a:rPr>
              <a:t>Why wasn’t God more careful to explain that He just wanted Abraham and his son to come and worship Him in the mountain. Shouldn’t God have been more careful?</a:t>
            </a:r>
          </a:p>
          <a:p>
            <a:pPr algn="just"/>
            <a:endParaRPr lang="en-GB" altLang="en-US" sz="2300" dirty="0">
              <a:effectLst>
                <a:outerShdw blurRad="38100" dist="38100" dir="2700000" algn="tl">
                  <a:srgbClr val="000000"/>
                </a:outerShdw>
              </a:effectLst>
              <a:latin typeface="Palatino Linotype" panose="02040502050505030304" pitchFamily="18" charset="0"/>
            </a:endParaRPr>
          </a:p>
          <a:p>
            <a:pPr algn="just"/>
            <a:endParaRPr lang="en-AU" altLang="en-US" sz="23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4109701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78CC55-0A61-49AD-119D-434B05550297}"/>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13FB37C7-03EE-FE6B-D5DF-1D3FFE9FA22B}"/>
              </a:ext>
            </a:extLst>
          </p:cNvPr>
          <p:cNvSpPr>
            <a:spLocks noGrp="1" noChangeArrowheads="1"/>
          </p:cNvSpPr>
          <p:nvPr>
            <p:ph type="ctrTitle"/>
          </p:nvPr>
        </p:nvSpPr>
        <p:spPr>
          <a:xfrm>
            <a:off x="694261" y="405712"/>
            <a:ext cx="10803470" cy="628459"/>
          </a:xfrm>
        </p:spPr>
        <p:txBody>
          <a:bodyPr>
            <a:normAutofit/>
          </a:bodyPr>
          <a:lstStyle/>
          <a:p>
            <a:pPr defTabSz="1036638"/>
            <a:r>
              <a:rPr lang="en-US" altLang="en-US" sz="3200" dirty="0"/>
              <a:t>Jesus, isn’t that a Bit Harsh?</a:t>
            </a:r>
          </a:p>
        </p:txBody>
      </p:sp>
      <p:sp>
        <p:nvSpPr>
          <p:cNvPr id="11267" name="Text Box 3">
            <a:extLst>
              <a:ext uri="{FF2B5EF4-FFF2-40B4-BE49-F238E27FC236}">
                <a16:creationId xmlns:a16="http://schemas.microsoft.com/office/drawing/2014/main" id="{C1BEE8DC-9FC4-CA02-7EA8-813BF1ED66BC}"/>
              </a:ext>
            </a:extLst>
          </p:cNvPr>
          <p:cNvSpPr txBox="1">
            <a:spLocks noChangeArrowheads="1"/>
          </p:cNvSpPr>
          <p:nvPr/>
        </p:nvSpPr>
        <p:spPr bwMode="auto">
          <a:xfrm>
            <a:off x="1726125" y="1490008"/>
            <a:ext cx="8416681"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a:effectLst>
                  <a:outerShdw blurRad="38100" dist="38100" dir="2700000" algn="tl">
                    <a:srgbClr val="000000"/>
                  </a:outerShdw>
                </a:effectLst>
                <a:latin typeface="Palatino Linotype" panose="02040502050505030304" pitchFamily="18" charset="0"/>
              </a:rPr>
              <a:t>Then Peter took him, and began to rebuke him, saying, Be it far from thee, Lord: this shall not be unto thee.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But he turned, and said unto Peter, Get thee behind me, Satan: thou art an offence unto me:</a:t>
            </a:r>
            <a:r>
              <a:rPr lang="en-GB" altLang="en-US" sz="2400" dirty="0">
                <a:effectLst>
                  <a:outerShdw blurRad="38100" dist="38100" dir="2700000" algn="tl">
                    <a:srgbClr val="000000"/>
                  </a:outerShdw>
                </a:effectLst>
                <a:latin typeface="Palatino Linotype" panose="02040502050505030304" pitchFamily="18" charset="0"/>
              </a:rPr>
              <a:t> for thou </a:t>
            </a:r>
            <a:r>
              <a:rPr lang="en-GB" altLang="en-US" sz="2400" dirty="0" err="1">
                <a:effectLst>
                  <a:outerShdw blurRad="38100" dist="38100" dir="2700000" algn="tl">
                    <a:srgbClr val="000000"/>
                  </a:outerShdw>
                </a:effectLst>
                <a:latin typeface="Palatino Linotype" panose="02040502050505030304" pitchFamily="18" charset="0"/>
              </a:rPr>
              <a:t>savourest</a:t>
            </a:r>
            <a:r>
              <a:rPr lang="en-GB" altLang="en-US" sz="2400" dirty="0">
                <a:effectLst>
                  <a:outerShdw blurRad="38100" dist="38100" dir="2700000" algn="tl">
                    <a:srgbClr val="000000"/>
                  </a:outerShdw>
                </a:effectLst>
                <a:latin typeface="Palatino Linotype" panose="02040502050505030304" pitchFamily="18" charset="0"/>
              </a:rPr>
              <a:t> not the things that be of God, but those that be of men. Matthew 16:22-23</a:t>
            </a:r>
          </a:p>
        </p:txBody>
      </p:sp>
    </p:spTree>
    <p:extLst>
      <p:ext uri="{BB962C8B-B14F-4D97-AF65-F5344CB8AC3E}">
        <p14:creationId xmlns:p14="http://schemas.microsoft.com/office/powerpoint/2010/main" val="1068143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273B3-1DB6-32F8-804A-00364A2DBFED}"/>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A24B9DBE-6750-2E2F-102D-7F58697FE5B8}"/>
              </a:ext>
            </a:extLst>
          </p:cNvPr>
          <p:cNvSpPr>
            <a:spLocks noGrp="1" noChangeArrowheads="1"/>
          </p:cNvSpPr>
          <p:nvPr>
            <p:ph type="ctrTitle"/>
          </p:nvPr>
        </p:nvSpPr>
        <p:spPr>
          <a:xfrm>
            <a:off x="694261" y="405712"/>
            <a:ext cx="10803470" cy="628459"/>
          </a:xfrm>
        </p:spPr>
        <p:txBody>
          <a:bodyPr>
            <a:normAutofit fontScale="90000"/>
          </a:bodyPr>
          <a:lstStyle/>
          <a:p>
            <a:pPr defTabSz="1036638"/>
            <a:r>
              <a:rPr lang="en-US" altLang="en-US" sz="3200" dirty="0"/>
              <a:t>Jesus, How Would this make the Woman Feel?</a:t>
            </a:r>
          </a:p>
        </p:txBody>
      </p:sp>
      <p:sp>
        <p:nvSpPr>
          <p:cNvPr id="11267" name="Text Box 3">
            <a:extLst>
              <a:ext uri="{FF2B5EF4-FFF2-40B4-BE49-F238E27FC236}">
                <a16:creationId xmlns:a16="http://schemas.microsoft.com/office/drawing/2014/main" id="{655A1F2F-7129-9FB4-7E32-D84EFDE0BA9E}"/>
              </a:ext>
            </a:extLst>
          </p:cNvPr>
          <p:cNvSpPr txBox="1">
            <a:spLocks noChangeArrowheads="1"/>
          </p:cNvSpPr>
          <p:nvPr/>
        </p:nvSpPr>
        <p:spPr bwMode="auto">
          <a:xfrm>
            <a:off x="881815" y="1421847"/>
            <a:ext cx="10428361"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a:effectLst>
                  <a:outerShdw blurRad="38100" dist="38100" dir="2700000" algn="tl">
                    <a:srgbClr val="000000"/>
                  </a:outerShdw>
                </a:effectLst>
                <a:latin typeface="Palatino Linotype" panose="02040502050505030304" pitchFamily="18" charset="0"/>
              </a:rPr>
              <a:t>Now Moses in the law commanded us, that such should be stoned: but what sayest thou? This they said, tempting him, that they might have to accuse him. But Jesus stooped down, and with his finger wrote on the ground, as though he heard them not. So when they continued asking him, he lifted up himself, and said unto them,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He that is without sin among you, let him first cast a stone at her.</a:t>
            </a:r>
            <a:r>
              <a:rPr lang="en-GB" altLang="en-US" sz="2400" dirty="0">
                <a:effectLst>
                  <a:outerShdw blurRad="38100" dist="38100" dir="2700000" algn="tl">
                    <a:srgbClr val="000000"/>
                  </a:outerShdw>
                </a:effectLst>
                <a:latin typeface="Palatino Linotype" panose="02040502050505030304" pitchFamily="18" charset="0"/>
              </a:rPr>
              <a:t> John 8:5-7</a:t>
            </a:r>
          </a:p>
        </p:txBody>
      </p:sp>
    </p:spTree>
    <p:extLst>
      <p:ext uri="{BB962C8B-B14F-4D97-AF65-F5344CB8AC3E}">
        <p14:creationId xmlns:p14="http://schemas.microsoft.com/office/powerpoint/2010/main" val="2169343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241E1B-9278-BDCB-390D-1F4E92F586EB}"/>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0ADA2E96-565F-5070-0B4B-B499DD179206}"/>
              </a:ext>
            </a:extLst>
          </p:cNvPr>
          <p:cNvSpPr>
            <a:spLocks noGrp="1" noChangeArrowheads="1"/>
          </p:cNvSpPr>
          <p:nvPr>
            <p:ph type="ctrTitle"/>
          </p:nvPr>
        </p:nvSpPr>
        <p:spPr>
          <a:xfrm>
            <a:off x="694261" y="405712"/>
            <a:ext cx="10803470" cy="628459"/>
          </a:xfrm>
        </p:spPr>
        <p:txBody>
          <a:bodyPr>
            <a:normAutofit/>
          </a:bodyPr>
          <a:lstStyle/>
          <a:p>
            <a:pPr defTabSz="1036638"/>
            <a:r>
              <a:rPr lang="en-US" altLang="en-US" sz="3200" dirty="0"/>
              <a:t>A Ministration of Death</a:t>
            </a:r>
          </a:p>
        </p:txBody>
      </p:sp>
      <p:sp>
        <p:nvSpPr>
          <p:cNvPr id="11267" name="Text Box 3">
            <a:extLst>
              <a:ext uri="{FF2B5EF4-FFF2-40B4-BE49-F238E27FC236}">
                <a16:creationId xmlns:a16="http://schemas.microsoft.com/office/drawing/2014/main" id="{6F75CC79-3369-5855-EDD9-ABDB943198EF}"/>
              </a:ext>
            </a:extLst>
          </p:cNvPr>
          <p:cNvSpPr txBox="1">
            <a:spLocks noChangeArrowheads="1"/>
          </p:cNvSpPr>
          <p:nvPr/>
        </p:nvSpPr>
        <p:spPr bwMode="auto">
          <a:xfrm>
            <a:off x="694261" y="1249014"/>
            <a:ext cx="10315820"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a:effectLst>
                  <a:outerShdw blurRad="38100" dist="38100" dir="2700000" algn="tl">
                    <a:srgbClr val="000000"/>
                  </a:outerShdw>
                </a:effectLst>
                <a:latin typeface="Palatino Linotype" panose="02040502050505030304" pitchFamily="18" charset="0"/>
              </a:rPr>
              <a:t>In speaking to a second marriage in my last presentation I mentioned that all second marriages fall under the category of adultery according to Scripture. </a:t>
            </a: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en-GB" altLang="en-US" sz="2400" dirty="0">
                <a:effectLst>
                  <a:outerShdw blurRad="38100" dist="38100" dir="2700000" algn="tl">
                    <a:srgbClr val="000000"/>
                  </a:outerShdw>
                </a:effectLst>
                <a:latin typeface="Palatino Linotype" panose="02040502050505030304" pitchFamily="18" charset="0"/>
              </a:rPr>
              <a:t>"The adultery lasts as long as the marriage lasts" (47:30)</a:t>
            </a: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en-GB" altLang="en-US" sz="2400" dirty="0">
                <a:effectLst>
                  <a:outerShdw blurRad="38100" dist="38100" dir="2700000" algn="tl">
                    <a:srgbClr val="000000"/>
                  </a:outerShdw>
                </a:effectLst>
                <a:latin typeface="Palatino Linotype" panose="02040502050505030304" pitchFamily="18" charset="0"/>
              </a:rPr>
              <a:t>"If we remain in our adultery we will be outside the city of God." (58:10)</a:t>
            </a: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en-GB" altLang="en-US" sz="2400" dirty="0">
                <a:effectLst>
                  <a:outerShdw blurRad="38100" dist="38100" dir="2700000" algn="tl">
                    <a:srgbClr val="000000"/>
                  </a:outerShdw>
                </a:effectLst>
                <a:latin typeface="Palatino Linotype" panose="02040502050505030304" pitchFamily="18" charset="0"/>
              </a:rPr>
              <a:t>This has caused quite some angst. Which is understandable. </a:t>
            </a: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en-GB" altLang="en-US" sz="2400" dirty="0">
                <a:effectLst>
                  <a:outerShdw blurRad="38100" dist="38100" dir="2700000" algn="tl">
                    <a:srgbClr val="000000"/>
                  </a:outerShdw>
                </a:effectLst>
                <a:latin typeface="Palatino Linotype" panose="02040502050505030304" pitchFamily="18" charset="0"/>
              </a:rPr>
              <a:t>For some, the feeling of condemnation comes in like a flood who have remarried. For others this feeling of condemnation is placed upon the messenger, meaning that I am condemning you and consider you lost. </a:t>
            </a:r>
            <a:endParaRPr lang="en-AU" altLang="en-US" sz="24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132096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0148D9-4640-7E24-97F5-1A8BD2B93CF2}"/>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DCCB61AF-2158-9F34-1388-B5C30FC09418}"/>
              </a:ext>
            </a:extLst>
          </p:cNvPr>
          <p:cNvSpPr>
            <a:spLocks noGrp="1" noChangeArrowheads="1"/>
          </p:cNvSpPr>
          <p:nvPr>
            <p:ph type="ctrTitle"/>
          </p:nvPr>
        </p:nvSpPr>
        <p:spPr>
          <a:xfrm>
            <a:off x="1244370" y="221653"/>
            <a:ext cx="9703258" cy="743547"/>
          </a:xfrm>
        </p:spPr>
        <p:txBody>
          <a:bodyPr>
            <a:normAutofit/>
          </a:bodyPr>
          <a:lstStyle/>
          <a:p>
            <a:pPr defTabSz="1036638"/>
            <a:r>
              <a:rPr lang="en-US" altLang="en-US" sz="3200" dirty="0"/>
              <a:t>Joseph Bates Counsel</a:t>
            </a:r>
          </a:p>
        </p:txBody>
      </p:sp>
      <p:sp>
        <p:nvSpPr>
          <p:cNvPr id="11267" name="Text Box 3">
            <a:extLst>
              <a:ext uri="{FF2B5EF4-FFF2-40B4-BE49-F238E27FC236}">
                <a16:creationId xmlns:a16="http://schemas.microsoft.com/office/drawing/2014/main" id="{59E70589-EA8B-C148-6796-7505CAB0E761}"/>
              </a:ext>
            </a:extLst>
          </p:cNvPr>
          <p:cNvSpPr txBox="1">
            <a:spLocks noChangeArrowheads="1"/>
          </p:cNvSpPr>
          <p:nvPr/>
        </p:nvSpPr>
        <p:spPr bwMode="auto">
          <a:xfrm>
            <a:off x="784408" y="1336193"/>
            <a:ext cx="10623182" cy="5047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300" dirty="0">
                <a:effectLst>
                  <a:outerShdw blurRad="38100" dist="38100" dir="2700000" algn="tl">
                    <a:srgbClr val="000000"/>
                  </a:outerShdw>
                </a:effectLst>
                <a:latin typeface="Palatino Linotype" panose="02040502050505030304" pitchFamily="18" charset="0"/>
              </a:rPr>
              <a:t>Unlawful Marriages</a:t>
            </a:r>
          </a:p>
          <a:p>
            <a:pPr algn="just"/>
            <a:r>
              <a:rPr lang="en-GB" altLang="en-US" sz="2300" dirty="0">
                <a:effectLst>
                  <a:outerShdw blurRad="38100" dist="38100" dir="2700000" algn="tl">
                    <a:srgbClr val="000000"/>
                  </a:outerShdw>
                </a:effectLst>
                <a:latin typeface="Palatino Linotype" panose="02040502050505030304" pitchFamily="18" charset="0"/>
              </a:rPr>
              <a:t>The following testimony respecting this matter should be carefully examined and weighed </a:t>
            </a:r>
            <a:r>
              <a:rPr lang="en-GB" altLang="en-US" sz="2300" dirty="0">
                <a:solidFill>
                  <a:srgbClr val="92D050"/>
                </a:solidFill>
                <a:effectLst>
                  <a:outerShdw blurRad="38100" dist="38100" dir="2700000" algn="tl">
                    <a:srgbClr val="000000"/>
                  </a:outerShdw>
                </a:effectLst>
                <a:latin typeface="Palatino Linotype" panose="02040502050505030304" pitchFamily="18" charset="0"/>
              </a:rPr>
              <a:t>by all who may cherish any wish or desire to marry again, while they have a wife or husband living,</a:t>
            </a:r>
            <a:r>
              <a:rPr lang="en-GB" altLang="en-US" sz="2300" dirty="0">
                <a:effectLst>
                  <a:outerShdw blurRad="38100" dist="38100" dir="2700000" algn="tl">
                    <a:srgbClr val="000000"/>
                  </a:outerShdw>
                </a:effectLst>
                <a:latin typeface="Palatino Linotype" panose="02040502050505030304" pitchFamily="18" charset="0"/>
              </a:rPr>
              <a:t> </a:t>
            </a:r>
            <a:r>
              <a:rPr lang="en-GB" altLang="en-US" sz="2300" dirty="0">
                <a:solidFill>
                  <a:srgbClr val="92D050"/>
                </a:solidFill>
                <a:effectLst>
                  <a:outerShdw blurRad="38100" dist="38100" dir="2700000" algn="tl">
                    <a:srgbClr val="000000"/>
                  </a:outerShdw>
                </a:effectLst>
                <a:latin typeface="Palatino Linotype" panose="02040502050505030304" pitchFamily="18" charset="0"/>
              </a:rPr>
              <a:t>lest they fall into a snare which may eventually prove their destruction.</a:t>
            </a:r>
          </a:p>
          <a:p>
            <a:pPr algn="just"/>
            <a:endParaRPr lang="en-GB" altLang="en-US" sz="2300" dirty="0">
              <a:effectLst>
                <a:outerShdw blurRad="38100" dist="38100" dir="2700000" algn="tl">
                  <a:srgbClr val="000000"/>
                </a:outerShdw>
              </a:effectLst>
              <a:latin typeface="Palatino Linotype" panose="02040502050505030304" pitchFamily="18" charset="0"/>
            </a:endParaRPr>
          </a:p>
          <a:p>
            <a:pPr algn="just"/>
            <a:r>
              <a:rPr lang="en-GB" altLang="en-US" sz="2300" dirty="0">
                <a:effectLst>
                  <a:outerShdw blurRad="38100" dist="38100" dir="2700000" algn="tl">
                    <a:srgbClr val="000000"/>
                  </a:outerShdw>
                </a:effectLst>
                <a:latin typeface="Palatino Linotype" panose="02040502050505030304" pitchFamily="18" charset="0"/>
              </a:rPr>
              <a:t>“And he saith unto them, Whosoever shall put away his wife and marry another, committeth adultery against her. And if a woman put away her husband, and be married to another, she committeth adultery.” Mark 10:11,12.</a:t>
            </a:r>
          </a:p>
          <a:p>
            <a:pPr algn="just"/>
            <a:endParaRPr lang="en-GB" altLang="en-US" sz="2300" dirty="0">
              <a:effectLst>
                <a:outerShdw blurRad="38100" dist="38100" dir="2700000" algn="tl">
                  <a:srgbClr val="000000"/>
                </a:outerShdw>
              </a:effectLst>
              <a:latin typeface="Palatino Linotype" panose="02040502050505030304" pitchFamily="18" charset="0"/>
            </a:endParaRPr>
          </a:p>
          <a:p>
            <a:pPr algn="just"/>
            <a:r>
              <a:rPr lang="en-GB" altLang="en-US" sz="2300" dirty="0">
                <a:effectLst>
                  <a:outerShdw blurRad="38100" dist="38100" dir="2700000" algn="tl">
                    <a:srgbClr val="000000"/>
                  </a:outerShdw>
                </a:effectLst>
                <a:latin typeface="Palatino Linotype" panose="02040502050505030304" pitchFamily="18" charset="0"/>
              </a:rPr>
              <a:t>“Whosoever </a:t>
            </a:r>
            <a:r>
              <a:rPr lang="en-GB" altLang="en-US" sz="2300" dirty="0" err="1">
                <a:effectLst>
                  <a:outerShdw blurRad="38100" dist="38100" dir="2700000" algn="tl">
                    <a:srgbClr val="000000"/>
                  </a:outerShdw>
                </a:effectLst>
                <a:latin typeface="Palatino Linotype" panose="02040502050505030304" pitchFamily="18" charset="0"/>
              </a:rPr>
              <a:t>putteth</a:t>
            </a:r>
            <a:r>
              <a:rPr lang="en-GB" altLang="en-US" sz="2300" dirty="0">
                <a:effectLst>
                  <a:outerShdw blurRad="38100" dist="38100" dir="2700000" algn="tl">
                    <a:srgbClr val="000000"/>
                  </a:outerShdw>
                </a:effectLst>
                <a:latin typeface="Palatino Linotype" panose="02040502050505030304" pitchFamily="18" charset="0"/>
              </a:rPr>
              <a:t> away his wife, and </a:t>
            </a:r>
            <a:r>
              <a:rPr lang="en-GB" altLang="en-US" sz="2300" dirty="0" err="1">
                <a:effectLst>
                  <a:outerShdw blurRad="38100" dist="38100" dir="2700000" algn="tl">
                    <a:srgbClr val="000000"/>
                  </a:outerShdw>
                </a:effectLst>
                <a:latin typeface="Palatino Linotype" panose="02040502050505030304" pitchFamily="18" charset="0"/>
              </a:rPr>
              <a:t>marrieth</a:t>
            </a:r>
            <a:r>
              <a:rPr lang="en-GB" altLang="en-US" sz="2300" dirty="0">
                <a:effectLst>
                  <a:outerShdw blurRad="38100" dist="38100" dir="2700000" algn="tl">
                    <a:srgbClr val="000000"/>
                  </a:outerShdw>
                </a:effectLst>
                <a:latin typeface="Palatino Linotype" panose="02040502050505030304" pitchFamily="18" charset="0"/>
              </a:rPr>
              <a:t> another, committeth adultery; and whosoever </a:t>
            </a:r>
            <a:r>
              <a:rPr lang="en-GB" altLang="en-US" sz="2300" dirty="0" err="1">
                <a:effectLst>
                  <a:outerShdw blurRad="38100" dist="38100" dir="2700000" algn="tl">
                    <a:srgbClr val="000000"/>
                  </a:outerShdw>
                </a:effectLst>
                <a:latin typeface="Palatino Linotype" panose="02040502050505030304" pitchFamily="18" charset="0"/>
              </a:rPr>
              <a:t>marrieth</a:t>
            </a:r>
            <a:r>
              <a:rPr lang="en-GB" altLang="en-US" sz="2300" dirty="0">
                <a:effectLst>
                  <a:outerShdw blurRad="38100" dist="38100" dir="2700000" algn="tl">
                    <a:srgbClr val="000000"/>
                  </a:outerShdw>
                </a:effectLst>
                <a:latin typeface="Palatino Linotype" panose="02040502050505030304" pitchFamily="18" charset="0"/>
              </a:rPr>
              <a:t> her that is put away from her husband, committeth adultery.” Luke 16:18.</a:t>
            </a:r>
          </a:p>
          <a:p>
            <a:pPr algn="just"/>
            <a:endParaRPr lang="en-GB" altLang="en-US" sz="23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150569326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TM04033921[[fn=Damask]]</Template>
  <TotalTime>20250</TotalTime>
  <Words>2774</Words>
  <Application>Microsoft Office PowerPoint</Application>
  <PresentationFormat>Widescreen</PresentationFormat>
  <Paragraphs>95</Paragraphs>
  <Slides>23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Bookman Old Style</vt:lpstr>
      <vt:lpstr>Calibri</vt:lpstr>
      <vt:lpstr>Palatino Linotype</vt:lpstr>
      <vt:lpstr>Rockwell</vt:lpstr>
      <vt:lpstr>Damask</vt:lpstr>
      <vt:lpstr>Ministration of Death</vt:lpstr>
      <vt:lpstr>The Ministration of Death is Glorious</vt:lpstr>
      <vt:lpstr>Jesus, Why Did you Say That?</vt:lpstr>
      <vt:lpstr>JesuS, Why Did you Say That?</vt:lpstr>
      <vt:lpstr>Father, Why Did you Say that?</vt:lpstr>
      <vt:lpstr>Jesus, isn’t that a Bit Harsh?</vt:lpstr>
      <vt:lpstr>Jesus, How Would this make the Woman Feel?</vt:lpstr>
      <vt:lpstr>A Ministration of Death</vt:lpstr>
      <vt:lpstr>Joseph Bates Counsel</vt:lpstr>
      <vt:lpstr>Joseph Bates Counsel</vt:lpstr>
      <vt:lpstr>Joseph Bates Counsel</vt:lpstr>
      <vt:lpstr>Joseph Bates Counsel</vt:lpstr>
      <vt:lpstr>Joseph Bates Counsel</vt:lpstr>
      <vt:lpstr>Counsel on Second Marriages</vt:lpstr>
      <vt:lpstr>A fearful position</vt:lpstr>
      <vt:lpstr>Counsel on Wilful Adultery</vt:lpstr>
      <vt:lpstr>Wilful Adultery – Not Sin of Ignorance</vt:lpstr>
      <vt:lpstr>Counsel on Wilful Adultery</vt:lpstr>
      <vt:lpstr>Unconfessed Sin</vt:lpstr>
      <vt:lpstr>The Process</vt:lpstr>
      <vt:lpstr>Jacob’s Trouble</vt:lpstr>
      <vt:lpstr>Our Father is bringing things to us Now</vt:lpstr>
      <vt:lpstr>PowerPoint Presentation</vt:lpstr>
    </vt:vector>
  </TitlesOfParts>
  <Company>Maranatha Media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Ham and the Rise of Worthlessness</dc:title>
  <dc:creator>Adrian Ebens</dc:creator>
  <cp:lastModifiedBy>Adrian Ebens</cp:lastModifiedBy>
  <cp:revision>378</cp:revision>
  <dcterms:created xsi:type="dcterms:W3CDTF">2006-05-23T07:55:33Z</dcterms:created>
  <dcterms:modified xsi:type="dcterms:W3CDTF">2025-01-31T22:07:32Z</dcterms:modified>
</cp:coreProperties>
</file>