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3"/>
  </p:notesMasterIdLst>
  <p:sldIdLst>
    <p:sldId id="279" r:id="rId2"/>
    <p:sldId id="693" r:id="rId3"/>
    <p:sldId id="753" r:id="rId4"/>
    <p:sldId id="735" r:id="rId5"/>
    <p:sldId id="695" r:id="rId6"/>
    <p:sldId id="671" r:id="rId7"/>
    <p:sldId id="754" r:id="rId8"/>
    <p:sldId id="697" r:id="rId9"/>
    <p:sldId id="736" r:id="rId10"/>
    <p:sldId id="718" r:id="rId11"/>
    <p:sldId id="647" r:id="rId12"/>
    <p:sldId id="751" r:id="rId13"/>
    <p:sldId id="752" r:id="rId14"/>
    <p:sldId id="755" r:id="rId15"/>
    <p:sldId id="737" r:id="rId16"/>
    <p:sldId id="750" r:id="rId17"/>
    <p:sldId id="749" r:id="rId18"/>
    <p:sldId id="756" r:id="rId19"/>
    <p:sldId id="757" r:id="rId20"/>
    <p:sldId id="758" r:id="rId21"/>
    <p:sldId id="7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34"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638800" y="1881579"/>
            <a:ext cx="5605728" cy="2672612"/>
          </a:xfrm>
        </p:spPr>
        <p:txBody>
          <a:bodyPr>
            <a:noAutofit/>
          </a:bodyPr>
          <a:lstStyle/>
          <a:p>
            <a:pPr algn="ctr"/>
            <a:r>
              <a:rPr lang="en-AU" sz="4800" dirty="0">
                <a:effectLst>
                  <a:outerShdw blurRad="38100" dist="38100" dir="2700000" algn="tl">
                    <a:srgbClr val="000000">
                      <a:alpha val="43137"/>
                    </a:srgbClr>
                  </a:outerShdw>
                </a:effectLst>
              </a:rPr>
              <a:t>Not by Might Nor By Power</a:t>
            </a:r>
            <a:br>
              <a:rPr lang="en-AU" sz="4800" dirty="0">
                <a:effectLst>
                  <a:outerShdw blurRad="38100" dist="38100" dir="2700000" algn="tl">
                    <a:srgbClr val="000000">
                      <a:alpha val="43137"/>
                    </a:srgbClr>
                  </a:outerShdw>
                </a:effectLst>
              </a:rPr>
            </a:br>
            <a:r>
              <a:rPr lang="en-AU" sz="4800" dirty="0">
                <a:effectLst>
                  <a:outerShdw blurRad="38100" dist="38100" dir="2700000" algn="tl">
                    <a:srgbClr val="000000">
                      <a:alpha val="43137"/>
                    </a:srgbClr>
                  </a:outerShdw>
                </a:effectLst>
              </a:rPr>
              <a:t>But By My Spirit</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EE6C3-B25F-26EC-1FD5-2AA890A0045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E02128E-DFE4-1725-9B28-DF8BAB30A031}"/>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When Darkness Meets Light</a:t>
            </a:r>
          </a:p>
        </p:txBody>
      </p:sp>
      <p:sp>
        <p:nvSpPr>
          <p:cNvPr id="11267" name="Text Box 3">
            <a:extLst>
              <a:ext uri="{FF2B5EF4-FFF2-40B4-BE49-F238E27FC236}">
                <a16:creationId xmlns:a16="http://schemas.microsoft.com/office/drawing/2014/main" id="{0AE5C681-A829-945D-0D88-1630D3FA7E4B}"/>
              </a:ext>
            </a:extLst>
          </p:cNvPr>
          <p:cNvSpPr txBox="1">
            <a:spLocks noChangeArrowheads="1"/>
          </p:cNvSpPr>
          <p:nvPr/>
        </p:nvSpPr>
        <p:spPr bwMode="auto">
          <a:xfrm>
            <a:off x="586666" y="1363790"/>
            <a:ext cx="1101865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God saw the light, that it was good</a:t>
            </a:r>
            <a:r>
              <a:rPr lang="en-GB" altLang="en-US" sz="2400" dirty="0">
                <a:effectLst>
                  <a:outerShdw blurRad="38100" dist="38100" dir="2700000" algn="tl">
                    <a:srgbClr val="000000"/>
                  </a:outerShdw>
                </a:effectLst>
                <a:latin typeface="Palatino Linotype" panose="02040502050505030304" pitchFamily="18" charset="0"/>
              </a:rPr>
              <a:t>: and God divided the light from the darkness. And God called the light Day, and the darkness he called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Night</a:t>
            </a:r>
            <a:r>
              <a:rPr lang="en-GB" altLang="en-US" sz="2400" dirty="0">
                <a:effectLst>
                  <a:outerShdw blurRad="38100" dist="38100" dir="2700000" algn="tl">
                    <a:srgbClr val="000000"/>
                  </a:outerShdw>
                </a:effectLst>
                <a:latin typeface="Palatino Linotype" panose="02040502050505030304" pitchFamily="18" charset="0"/>
              </a:rPr>
              <a:t>. [H3915] And the evening and the morning were the first day. Genesis 1:4-5</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From the same as H3883; properly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 twist (away of the light), </a:t>
            </a:r>
            <a:r>
              <a:rPr lang="en-GB" altLang="en-US" sz="2400" dirty="0">
                <a:effectLst>
                  <a:outerShdw blurRad="38100" dist="38100" dir="2700000" algn="tl">
                    <a:srgbClr val="000000"/>
                  </a:outerShdw>
                </a:effectLst>
                <a:latin typeface="Palatino Linotype" panose="02040502050505030304" pitchFamily="18" charset="0"/>
              </a:rPr>
              <a:t>that is, night; figuratively adversity: - ([mid-]) night (season).</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Darkness twists away from the light. It cannot endure it.</a:t>
            </a:r>
          </a:p>
        </p:txBody>
      </p:sp>
    </p:spTree>
    <p:extLst>
      <p:ext uri="{BB962C8B-B14F-4D97-AF65-F5344CB8AC3E}">
        <p14:creationId xmlns:p14="http://schemas.microsoft.com/office/powerpoint/2010/main" val="232019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Our inheritance from Adam and Eve</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715888" y="1490008"/>
            <a:ext cx="1076021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Gen 3:8  And they heard the sound of the LORD God walking in the garden in the cool of the day, and Adam and his wife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hid themselves from the presence </a:t>
            </a:r>
            <a:r>
              <a:rPr lang="en-GB" altLang="en-US" sz="2400" dirty="0">
                <a:effectLst>
                  <a:outerShdw blurRad="38100" dist="38100" dir="2700000" algn="tl">
                    <a:srgbClr val="000000"/>
                  </a:outerShdw>
                </a:effectLst>
                <a:latin typeface="Palatino Linotype" panose="02040502050505030304" pitchFamily="18" charset="0"/>
              </a:rPr>
              <a:t>of the LORD God among the trees of the garden.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presence of God causes man to twist away from the light, run and hide.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When the Spirit of God fully manifests in a person, it will cause darkness to twist away or to repent and submit.  </a:t>
            </a:r>
          </a:p>
        </p:txBody>
      </p:sp>
    </p:spTree>
    <p:extLst>
      <p:ext uri="{BB962C8B-B14F-4D97-AF65-F5344CB8AC3E}">
        <p14:creationId xmlns:p14="http://schemas.microsoft.com/office/powerpoint/2010/main" val="379173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B180-C993-C5CD-6E46-4959E6D87C4F}"/>
              </a:ext>
            </a:extLst>
          </p:cNvPr>
          <p:cNvSpPr>
            <a:spLocks noGrp="1"/>
          </p:cNvSpPr>
          <p:nvPr>
            <p:ph type="title"/>
          </p:nvPr>
        </p:nvSpPr>
        <p:spPr>
          <a:xfrm>
            <a:off x="913795" y="609600"/>
            <a:ext cx="10353761" cy="909711"/>
          </a:xfrm>
        </p:spPr>
        <p:txBody>
          <a:bodyPr/>
          <a:lstStyle/>
          <a:p>
            <a:r>
              <a:rPr lang="en-AU" dirty="0"/>
              <a:t>Demons fear the presence of Christ</a:t>
            </a:r>
          </a:p>
        </p:txBody>
      </p:sp>
      <p:sp>
        <p:nvSpPr>
          <p:cNvPr id="4" name="TextBox 3">
            <a:extLst>
              <a:ext uri="{FF2B5EF4-FFF2-40B4-BE49-F238E27FC236}">
                <a16:creationId xmlns:a16="http://schemas.microsoft.com/office/drawing/2014/main" id="{678A1505-8139-3D8D-65CF-C0514412EE6D}"/>
              </a:ext>
            </a:extLst>
          </p:cNvPr>
          <p:cNvSpPr txBox="1"/>
          <p:nvPr/>
        </p:nvSpPr>
        <p:spPr>
          <a:xfrm>
            <a:off x="790686" y="1720840"/>
            <a:ext cx="10599977" cy="3416320"/>
          </a:xfrm>
          <a:prstGeom prst="rect">
            <a:avLst/>
          </a:prstGeom>
          <a:noFill/>
        </p:spPr>
        <p:txBody>
          <a:bodyPr wrap="square" rtlCol="0">
            <a:spAutoFit/>
          </a:bodyPr>
          <a:lstStyle/>
          <a:p>
            <a:pPr algn="just"/>
            <a:r>
              <a:rPr lang="en-GB" sz="2400" dirty="0">
                <a:latin typeface="Palatino Linotype" panose="02040502050505030304" pitchFamily="18" charset="0"/>
              </a:rPr>
              <a:t>When He had come to the other side, to the country of the Gergesenes, there met Him two demon-possessed men, coming out of the tombs, exceedingly fierce, so that no one could pass that way. And suddenly they cried out, saying, </a:t>
            </a:r>
            <a:r>
              <a:rPr lang="en-GB" sz="2400" dirty="0">
                <a:solidFill>
                  <a:schemeClr val="accent1"/>
                </a:solidFill>
                <a:latin typeface="Palatino Linotype" panose="02040502050505030304" pitchFamily="18" charset="0"/>
              </a:rPr>
              <a:t>"What have we to do with You, Jesus, You Son of God? Have You come here to torment us before the time?"</a:t>
            </a:r>
            <a:r>
              <a:rPr lang="en-GB" sz="2400" dirty="0">
                <a:latin typeface="Palatino Linotype" panose="02040502050505030304" pitchFamily="18" charset="0"/>
              </a:rPr>
              <a:t> Matthew 8:28-29</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Indeed I will make those of the synagogue of Satan, who say they are Jews and are not, but lie--indeed </a:t>
            </a:r>
            <a:r>
              <a:rPr lang="en-GB" sz="2400" dirty="0">
                <a:solidFill>
                  <a:schemeClr val="accent1"/>
                </a:solidFill>
                <a:latin typeface="Palatino Linotype" panose="02040502050505030304" pitchFamily="18" charset="0"/>
              </a:rPr>
              <a:t>I will make them come and worship before your feet, and to know that I have loved [agape] you</a:t>
            </a:r>
            <a:r>
              <a:rPr lang="en-GB" sz="2400" dirty="0">
                <a:latin typeface="Palatino Linotype" panose="02040502050505030304" pitchFamily="18" charset="0"/>
              </a:rPr>
              <a:t>. Revelation 3:9</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386363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D99C3-8E9B-E847-6629-C496F6D7F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4B33A-9050-B4D4-B445-AFFEB81923A8}"/>
              </a:ext>
            </a:extLst>
          </p:cNvPr>
          <p:cNvSpPr>
            <a:spLocks noGrp="1"/>
          </p:cNvSpPr>
          <p:nvPr>
            <p:ph type="title"/>
          </p:nvPr>
        </p:nvSpPr>
        <p:spPr>
          <a:xfrm>
            <a:off x="913795" y="609600"/>
            <a:ext cx="10353761" cy="909711"/>
          </a:xfrm>
        </p:spPr>
        <p:txBody>
          <a:bodyPr/>
          <a:lstStyle/>
          <a:p>
            <a:r>
              <a:rPr lang="en-AU" dirty="0"/>
              <a:t>The Presence of Christ</a:t>
            </a:r>
          </a:p>
        </p:txBody>
      </p:sp>
      <p:sp>
        <p:nvSpPr>
          <p:cNvPr id="4" name="TextBox 3">
            <a:extLst>
              <a:ext uri="{FF2B5EF4-FFF2-40B4-BE49-F238E27FC236}">
                <a16:creationId xmlns:a16="http://schemas.microsoft.com/office/drawing/2014/main" id="{8D31EC4C-AC8A-BCE3-0485-5A392E3DC9EC}"/>
              </a:ext>
            </a:extLst>
          </p:cNvPr>
          <p:cNvSpPr txBox="1"/>
          <p:nvPr/>
        </p:nvSpPr>
        <p:spPr>
          <a:xfrm>
            <a:off x="562708" y="1645920"/>
            <a:ext cx="10846192" cy="4154984"/>
          </a:xfrm>
          <a:prstGeom prst="rect">
            <a:avLst/>
          </a:prstGeom>
          <a:noFill/>
        </p:spPr>
        <p:txBody>
          <a:bodyPr wrap="square" rtlCol="0">
            <a:spAutoFit/>
          </a:bodyPr>
          <a:lstStyle/>
          <a:p>
            <a:pPr algn="just"/>
            <a:r>
              <a:rPr lang="en-AU" sz="2400" dirty="0">
                <a:latin typeface="Palatino Linotype" panose="02040502050505030304" pitchFamily="18" charset="0"/>
              </a:rPr>
              <a:t>When the Spirit of Christ dwells in our hearts then it will arouse a sense of fear and condemnation in those who abide in the darkness. </a:t>
            </a:r>
          </a:p>
          <a:p>
            <a:pPr algn="just"/>
            <a:endParaRPr lang="en-AU" sz="2400" dirty="0">
              <a:latin typeface="Palatino Linotype" panose="02040502050505030304" pitchFamily="18" charset="0"/>
            </a:endParaRPr>
          </a:p>
          <a:p>
            <a:pPr algn="just"/>
            <a:r>
              <a:rPr lang="en-AU" sz="2400" dirty="0">
                <a:latin typeface="Palatino Linotype" panose="02040502050505030304" pitchFamily="18" charset="0"/>
              </a:rPr>
              <a:t>When Christ manifests His Spirit like at the cleansing of the temple, the unrighteous feel the stings of conviction like hornets and either repent or flee.</a:t>
            </a:r>
          </a:p>
          <a:p>
            <a:pPr algn="just"/>
            <a:endParaRPr lang="en-AU" sz="2400" dirty="0">
              <a:latin typeface="Palatino Linotype" panose="02040502050505030304" pitchFamily="18" charset="0"/>
            </a:endParaRPr>
          </a:p>
          <a:p>
            <a:pPr algn="just"/>
            <a:r>
              <a:rPr lang="en-AU" sz="2400" dirty="0">
                <a:latin typeface="Palatino Linotype" panose="02040502050505030304" pitchFamily="18" charset="0"/>
              </a:rPr>
              <a:t>The presence of Christ comes when we repent and believe in His name, and walk in His Commandments.</a:t>
            </a:r>
          </a:p>
          <a:p>
            <a:pPr marL="457200" indent="-457200" algn="just">
              <a:buAutoNum type="arabicPeriod"/>
            </a:pPr>
            <a:r>
              <a:rPr lang="en-AU" sz="2400" dirty="0">
                <a:latin typeface="Palatino Linotype" panose="02040502050505030304" pitchFamily="18" charset="0"/>
              </a:rPr>
              <a:t>Son of God</a:t>
            </a:r>
          </a:p>
          <a:p>
            <a:pPr marL="457200" indent="-457200" algn="just">
              <a:buAutoNum type="arabicPeriod"/>
            </a:pPr>
            <a:r>
              <a:rPr lang="en-AU" sz="2400" dirty="0">
                <a:latin typeface="Palatino Linotype" panose="02040502050505030304" pitchFamily="18" charset="0"/>
              </a:rPr>
              <a:t>His Gentle Character </a:t>
            </a:r>
          </a:p>
          <a:p>
            <a:pPr marL="457200" indent="-457200" algn="just">
              <a:buAutoNum type="arabicPeriod"/>
            </a:pPr>
            <a:r>
              <a:rPr lang="en-AU" sz="2400" dirty="0">
                <a:latin typeface="Palatino Linotype" panose="02040502050505030304" pitchFamily="18" charset="0"/>
              </a:rPr>
              <a:t>His Sabbaths, New Moons and Feasts. </a:t>
            </a:r>
          </a:p>
        </p:txBody>
      </p:sp>
    </p:spTree>
    <p:extLst>
      <p:ext uri="{BB962C8B-B14F-4D97-AF65-F5344CB8AC3E}">
        <p14:creationId xmlns:p14="http://schemas.microsoft.com/office/powerpoint/2010/main" val="395882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9C42-BD3A-F996-AB3E-60B341E2F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4B3A8-5EFF-E876-68C5-8E47FBF93DD0}"/>
              </a:ext>
            </a:extLst>
          </p:cNvPr>
          <p:cNvSpPr>
            <a:spLocks noGrp="1"/>
          </p:cNvSpPr>
          <p:nvPr>
            <p:ph type="title"/>
          </p:nvPr>
        </p:nvSpPr>
        <p:spPr>
          <a:xfrm>
            <a:off x="808923" y="386317"/>
            <a:ext cx="10353761" cy="909711"/>
          </a:xfrm>
        </p:spPr>
        <p:txBody>
          <a:bodyPr/>
          <a:lstStyle/>
          <a:p>
            <a:r>
              <a:rPr lang="en-AU" dirty="0"/>
              <a:t>The Presence of Christ</a:t>
            </a:r>
          </a:p>
        </p:txBody>
      </p:sp>
      <p:sp>
        <p:nvSpPr>
          <p:cNvPr id="4" name="TextBox 3">
            <a:extLst>
              <a:ext uri="{FF2B5EF4-FFF2-40B4-BE49-F238E27FC236}">
                <a16:creationId xmlns:a16="http://schemas.microsoft.com/office/drawing/2014/main" id="{59D90FE9-39ED-FD7E-4AD4-EF00D2E415F8}"/>
              </a:ext>
            </a:extLst>
          </p:cNvPr>
          <p:cNvSpPr txBox="1"/>
          <p:nvPr/>
        </p:nvSpPr>
        <p:spPr>
          <a:xfrm>
            <a:off x="562707" y="1351508"/>
            <a:ext cx="10846192" cy="4154984"/>
          </a:xfrm>
          <a:prstGeom prst="rect">
            <a:avLst/>
          </a:prstGeom>
          <a:noFill/>
        </p:spPr>
        <p:txBody>
          <a:bodyPr wrap="square" rtlCol="0">
            <a:spAutoFit/>
          </a:bodyPr>
          <a:lstStyle/>
          <a:p>
            <a:pPr algn="just"/>
            <a:r>
              <a:rPr lang="en-GB" sz="2400" dirty="0">
                <a:latin typeface="Palatino Linotype" panose="02040502050505030304" pitchFamily="18" charset="0"/>
              </a:rPr>
              <a:t>The Lord had never commanded them to “go up and fight.” It was not His purpose that they should gain the land by warfare, but by strict obedience to His commands. { PP 392.3}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`And now, </a:t>
            </a:r>
            <a:r>
              <a:rPr lang="en-GB" sz="2400" dirty="0">
                <a:solidFill>
                  <a:schemeClr val="accent1"/>
                </a:solidFill>
                <a:latin typeface="Palatino Linotype" panose="02040502050505030304" pitchFamily="18" charset="0"/>
              </a:rPr>
              <a:t>if ye really hearken to My voice, then ye have kept My covenant, and been to Me a peculiar treasure more than all the peoples, for all the earth is Mine</a:t>
            </a:r>
            <a:r>
              <a:rPr lang="en-GB" sz="2400" dirty="0">
                <a:latin typeface="Palatino Linotype" panose="02040502050505030304" pitchFamily="18" charset="0"/>
              </a:rPr>
              <a:t>; and ye--ye are to Me a kingdom of priests and a holy nation: these are the words which thou dost speak unto the sons of Israel.' Exodus 19:5-6 YLT</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Strict obedience means believing we are a special treasure to the Father and accepting His command that we shall be a kingdom of priest. 1 Pet 2:9</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393546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2113-5FED-E8AC-A494-D4E5DC0E95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F7520C-AE0B-8899-F890-FF77F2E8D375}"/>
              </a:ext>
            </a:extLst>
          </p:cNvPr>
          <p:cNvSpPr>
            <a:spLocks noGrp="1" noChangeArrowheads="1"/>
          </p:cNvSpPr>
          <p:nvPr>
            <p:ph type="ctrTitle"/>
          </p:nvPr>
        </p:nvSpPr>
        <p:spPr>
          <a:xfrm>
            <a:off x="812799" y="477202"/>
            <a:ext cx="10566399" cy="1032621"/>
          </a:xfrm>
        </p:spPr>
        <p:txBody>
          <a:bodyPr>
            <a:normAutofit/>
          </a:bodyPr>
          <a:lstStyle/>
          <a:p>
            <a:pPr defTabSz="1036638"/>
            <a:r>
              <a:rPr lang="en-US" altLang="en-US" sz="3200" dirty="0"/>
              <a:t>Israel Rejected the Commandment of God to Be His Children by Faith Alone</a:t>
            </a:r>
          </a:p>
        </p:txBody>
      </p:sp>
      <p:sp>
        <p:nvSpPr>
          <p:cNvPr id="11267" name="Text Box 3">
            <a:extLst>
              <a:ext uri="{FF2B5EF4-FFF2-40B4-BE49-F238E27FC236}">
                <a16:creationId xmlns:a16="http://schemas.microsoft.com/office/drawing/2014/main" id="{C66957C1-63B4-FB7D-0B2E-0ED0642D273F}"/>
              </a:ext>
            </a:extLst>
          </p:cNvPr>
          <p:cNvSpPr txBox="1">
            <a:spLocks noChangeArrowheads="1"/>
          </p:cNvSpPr>
          <p:nvPr/>
        </p:nvSpPr>
        <p:spPr bwMode="auto">
          <a:xfrm>
            <a:off x="1206774" y="2076324"/>
            <a:ext cx="97784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Exo 20:19  And they said unto Moses, Speak thou with us, and we will hear: but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let not God speak with us, lest we die</a:t>
            </a:r>
            <a:r>
              <a:rPr lang="en-GB" altLang="en-US" sz="2400" dirty="0">
                <a:effectLst>
                  <a:outerShdw blurRad="38100" dist="38100" dir="2700000" algn="tl">
                    <a:srgbClr val="000000"/>
                  </a:outerShdw>
                </a:effectLst>
                <a:latin typeface="Palatino Linotype" panose="02040502050505030304" pitchFamily="18" charset="0"/>
              </a:rPr>
              <a:t>. - Condemnation from refusing the light. </a:t>
            </a:r>
          </a:p>
        </p:txBody>
      </p:sp>
    </p:spTree>
    <p:extLst>
      <p:ext uri="{BB962C8B-B14F-4D97-AF65-F5344CB8AC3E}">
        <p14:creationId xmlns:p14="http://schemas.microsoft.com/office/powerpoint/2010/main" val="363769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D6CF-68FA-B816-77DA-D1F5FAB62FA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73536F6-8957-BFED-1FEA-B3FE4BE67EF1}"/>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Timing of the Feasts</a:t>
            </a:r>
          </a:p>
        </p:txBody>
      </p:sp>
      <p:sp>
        <p:nvSpPr>
          <p:cNvPr id="11267" name="Text Box 3">
            <a:extLst>
              <a:ext uri="{FF2B5EF4-FFF2-40B4-BE49-F238E27FC236}">
                <a16:creationId xmlns:a16="http://schemas.microsoft.com/office/drawing/2014/main" id="{3A54D5CF-6DA9-718C-6AE8-BEB65656C5C7}"/>
              </a:ext>
            </a:extLst>
          </p:cNvPr>
          <p:cNvSpPr txBox="1">
            <a:spLocks noChangeArrowheads="1"/>
          </p:cNvSpPr>
          <p:nvPr/>
        </p:nvSpPr>
        <p:spPr bwMode="auto">
          <a:xfrm>
            <a:off x="715888" y="1303627"/>
            <a:ext cx="1076021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 saw that God had children who do not see and keep the Sabbath. They have not rejected the light upon it. And at the commencement of the time of trouble,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we were filled with the Holy Ghost </a:t>
            </a:r>
            <a:r>
              <a:rPr lang="en-GB" altLang="en-US" sz="2400" dirty="0">
                <a:effectLst>
                  <a:outerShdw blurRad="38100" dist="38100" dir="2700000" algn="tl">
                    <a:srgbClr val="000000"/>
                  </a:outerShdw>
                </a:effectLst>
                <a:latin typeface="Palatino Linotype" panose="02040502050505030304" pitchFamily="18" charset="0"/>
              </a:rPr>
              <a:t>as we went forth and proclaimed/kept the Sabbath more fully. EW 33.2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Sabbath and the Feasts bring more of the Presence of Christ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A.T. Jones Sermon 17, 1893 – Sabbath brings more of the presence of Christ.</a:t>
            </a:r>
          </a:p>
        </p:txBody>
      </p:sp>
    </p:spTree>
    <p:extLst>
      <p:ext uri="{BB962C8B-B14F-4D97-AF65-F5344CB8AC3E}">
        <p14:creationId xmlns:p14="http://schemas.microsoft.com/office/powerpoint/2010/main" val="296627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3A8C-CD36-AA78-9903-65F52A1F299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03915AE-3918-44FC-B09A-E0A7394B149D}"/>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Israel left Egypt At Passover</a:t>
            </a:r>
          </a:p>
        </p:txBody>
      </p:sp>
      <p:sp>
        <p:nvSpPr>
          <p:cNvPr id="11267" name="Text Box 3">
            <a:extLst>
              <a:ext uri="{FF2B5EF4-FFF2-40B4-BE49-F238E27FC236}">
                <a16:creationId xmlns:a16="http://schemas.microsoft.com/office/drawing/2014/main" id="{C19EF983-E684-CEA0-24BC-AA74747880E4}"/>
              </a:ext>
            </a:extLst>
          </p:cNvPr>
          <p:cNvSpPr txBox="1">
            <a:spLocks noChangeArrowheads="1"/>
          </p:cNvSpPr>
          <p:nvPr/>
        </p:nvSpPr>
        <p:spPr bwMode="auto">
          <a:xfrm>
            <a:off x="715888" y="1303627"/>
            <a:ext cx="1076021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More of the Spirit was available to Israel at this time. </a:t>
            </a:r>
          </a:p>
          <a:p>
            <a:pPr algn="just"/>
            <a:r>
              <a:rPr lang="en-GB" altLang="en-US" sz="2400" dirty="0">
                <a:effectLst>
                  <a:outerShdw blurRad="38100" dist="38100" dir="2700000" algn="tl">
                    <a:srgbClr val="000000"/>
                  </a:outerShdw>
                </a:effectLst>
                <a:latin typeface="Palatino Linotype" panose="02040502050505030304" pitchFamily="18" charset="0"/>
              </a:rPr>
              <a:t>They left Egypt without killing anyone. </a:t>
            </a:r>
          </a:p>
          <a:p>
            <a:pPr algn="just"/>
            <a:r>
              <a:rPr lang="en-GB" altLang="en-US" sz="2400" dirty="0">
                <a:effectLst>
                  <a:outerShdw blurRad="38100" dist="38100" dir="2700000" algn="tl">
                    <a:srgbClr val="000000"/>
                  </a:outerShdw>
                </a:effectLst>
                <a:latin typeface="Palatino Linotype" panose="02040502050505030304" pitchFamily="18" charset="0"/>
              </a:rPr>
              <a:t>The wickedness of the Egyptians allowed Satan to destroy them. Ps 78:49</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Israelites might have been filled with the Spirit from Passover and been in the promised land in 6 weeks for all would have fled before them because they were full of the Spirit. And this Spirit would bring stinging hornet pricks to their conscience and caused them to repent or flee like the Jews from the temple.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49238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B570-E305-1116-4A9E-F7BD397CE81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485DF07-ADA6-C410-C5CD-C875F1EA47E2}"/>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Israel Entered Canaan At Passover</a:t>
            </a:r>
          </a:p>
        </p:txBody>
      </p:sp>
      <p:sp>
        <p:nvSpPr>
          <p:cNvPr id="11267" name="Text Box 3">
            <a:extLst>
              <a:ext uri="{FF2B5EF4-FFF2-40B4-BE49-F238E27FC236}">
                <a16:creationId xmlns:a16="http://schemas.microsoft.com/office/drawing/2014/main" id="{AFC0E3CA-F9BE-93B9-0155-6EACB9BE1D50}"/>
              </a:ext>
            </a:extLst>
          </p:cNvPr>
          <p:cNvSpPr txBox="1">
            <a:spLocks noChangeArrowheads="1"/>
          </p:cNvSpPr>
          <p:nvPr/>
        </p:nvSpPr>
        <p:spPr bwMode="auto">
          <a:xfrm>
            <a:off x="715888" y="1303627"/>
            <a:ext cx="1076021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4. So the Hebrews went on farther fifty furlongs, and pitched their camp at the distance of ten furlongs from Jericho; but Joshua built an altar of those stones which all the heads of the tribes, at the command of the prophets, had taken out of the deep, to be afterwards a memorial of the division of the stream of this river, and upon it offered sacrifice to God</a:t>
            </a:r>
            <a:r>
              <a:rPr lang="en-GB" sz="2000" dirty="0">
                <a:solidFill>
                  <a:schemeClr val="accent1"/>
                </a:solidFill>
                <a:latin typeface="Palatino Linotype" panose="02040502050505030304" pitchFamily="18" charset="0"/>
              </a:rPr>
              <a:t>; and in that place celebrated the </a:t>
            </a:r>
            <a:r>
              <a:rPr lang="en-GB" sz="2000" dirty="0" err="1">
                <a:solidFill>
                  <a:schemeClr val="accent1"/>
                </a:solidFill>
                <a:latin typeface="Palatino Linotype" panose="02040502050505030304" pitchFamily="18" charset="0"/>
              </a:rPr>
              <a:t>passover</a:t>
            </a:r>
            <a:r>
              <a:rPr lang="en-GB" sz="2000" dirty="0">
                <a:latin typeface="Palatino Linotype" panose="02040502050505030304" pitchFamily="18" charset="0"/>
              </a:rPr>
              <a:t>, and had great plenty of all the things which they wanted hitherto; for they reaped the corn of the Canaanites, which was now ripe, and took other things as prey; for then it was that their former food, which was manna, and of which they had eaten forty years, failed them. </a:t>
            </a:r>
          </a:p>
          <a:p>
            <a:pPr algn="just"/>
            <a:r>
              <a:rPr lang="en-GB" sz="2000" dirty="0">
                <a:latin typeface="Palatino Linotype" panose="02040502050505030304" pitchFamily="18" charset="0"/>
              </a:rPr>
              <a:t>5. </a:t>
            </a:r>
            <a:r>
              <a:rPr lang="en-GB" sz="2000" dirty="0">
                <a:solidFill>
                  <a:schemeClr val="accent1"/>
                </a:solidFill>
                <a:latin typeface="Palatino Linotype" panose="02040502050505030304" pitchFamily="18" charset="0"/>
              </a:rPr>
              <a:t>Now while the Israelites did this, [kept Passover] and the Canaanites did not attack them</a:t>
            </a:r>
            <a:r>
              <a:rPr lang="en-GB" sz="2000" dirty="0">
                <a:latin typeface="Palatino Linotype" panose="02040502050505030304" pitchFamily="18" charset="0"/>
              </a:rPr>
              <a:t>, </a:t>
            </a:r>
            <a:r>
              <a:rPr lang="en-GB" sz="2000" dirty="0">
                <a:solidFill>
                  <a:schemeClr val="accent1"/>
                </a:solidFill>
                <a:latin typeface="Palatino Linotype" panose="02040502050505030304" pitchFamily="18" charset="0"/>
              </a:rPr>
              <a:t>but kept themselves quiet within their own walls</a:t>
            </a:r>
            <a:r>
              <a:rPr lang="en-GB" sz="2000" dirty="0">
                <a:latin typeface="Palatino Linotype" panose="02040502050505030304" pitchFamily="18" charset="0"/>
              </a:rPr>
              <a:t>, Joshua resolved to besiege them; </a:t>
            </a:r>
            <a:r>
              <a:rPr lang="en-GB" sz="2000" dirty="0">
                <a:solidFill>
                  <a:schemeClr val="accent1"/>
                </a:solidFill>
                <a:latin typeface="Palatino Linotype" panose="02040502050505030304" pitchFamily="18" charset="0"/>
              </a:rPr>
              <a:t>so on the first day of the feast [of the </a:t>
            </a:r>
            <a:r>
              <a:rPr lang="en-GB" sz="2000" dirty="0" err="1">
                <a:solidFill>
                  <a:schemeClr val="accent1"/>
                </a:solidFill>
                <a:latin typeface="Palatino Linotype" panose="02040502050505030304" pitchFamily="18" charset="0"/>
              </a:rPr>
              <a:t>passover</a:t>
            </a:r>
            <a:r>
              <a:rPr lang="en-GB" sz="2000" dirty="0">
                <a:solidFill>
                  <a:schemeClr val="accent1"/>
                </a:solidFill>
                <a:latin typeface="Palatino Linotype" panose="02040502050505030304" pitchFamily="18" charset="0"/>
              </a:rPr>
              <a:t>], the priests carried the ark round about, with some part of the armed men to be a guard to it. </a:t>
            </a:r>
            <a:r>
              <a:rPr lang="en-GB" sz="2000" dirty="0">
                <a:latin typeface="Palatino Linotype" panose="02040502050505030304" pitchFamily="18" charset="0"/>
              </a:rPr>
              <a:t>These priests went forward, blowing with their seven trumpets; and exhorted the army to be of good courage, and went round about the city…</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Israel kept Passover and then for seven days during Passover, they walked around the city. This all happened at Passover.</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7110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7A69-08C2-545B-1172-D43D7B562E9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ADF1304-553A-EA3F-D8BE-07A36EFF0D6C}"/>
              </a:ext>
            </a:extLst>
          </p:cNvPr>
          <p:cNvSpPr>
            <a:spLocks noGrp="1" noChangeArrowheads="1"/>
          </p:cNvSpPr>
          <p:nvPr>
            <p:ph type="ctrTitle"/>
          </p:nvPr>
        </p:nvSpPr>
        <p:spPr>
          <a:xfrm>
            <a:off x="812797" y="424039"/>
            <a:ext cx="10566399" cy="633765"/>
          </a:xfrm>
        </p:spPr>
        <p:txBody>
          <a:bodyPr>
            <a:normAutofit/>
          </a:bodyPr>
          <a:lstStyle/>
          <a:p>
            <a:pPr defTabSz="1036638"/>
            <a:r>
              <a:rPr lang="en-US" altLang="en-US" sz="3200" dirty="0"/>
              <a:t>Israel Resorted to Might.</a:t>
            </a:r>
          </a:p>
        </p:txBody>
      </p:sp>
      <p:sp>
        <p:nvSpPr>
          <p:cNvPr id="11267" name="Text Box 3">
            <a:extLst>
              <a:ext uri="{FF2B5EF4-FFF2-40B4-BE49-F238E27FC236}">
                <a16:creationId xmlns:a16="http://schemas.microsoft.com/office/drawing/2014/main" id="{B9BA164F-2FD0-BABF-4CC1-FDF2A8EB50B4}"/>
              </a:ext>
            </a:extLst>
          </p:cNvPr>
          <p:cNvSpPr txBox="1">
            <a:spLocks noChangeArrowheads="1"/>
          </p:cNvSpPr>
          <p:nvPr/>
        </p:nvSpPr>
        <p:spPr bwMode="auto">
          <a:xfrm>
            <a:off x="715886" y="1165404"/>
            <a:ext cx="1076021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If Israel had have been full of the presence of Jesus, the people of Jericho would have fled for their lives, twisting away from the light. Or they would have pleaded with Israel to be able to join with them and serve their God. They would have burned their idols themselves.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But as Israel did not have the Spirit, they had to resort to using Might or force.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Jos 6:20,21  So the people shouted when the priests blew with the trumpets: and it came to pass, when the people heard the sound of the trumpet, and the people shouted with a great shout, that the wall fell down flat, so that the people went up into the city, every man straight before him, and they took the city.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And they utterly destroyed all that was in the city, both man and woman, young and old, and ox, and sheep, and ass, with the edge of the sword. </a:t>
            </a:r>
          </a:p>
        </p:txBody>
      </p:sp>
    </p:spTree>
    <p:extLst>
      <p:ext uri="{BB962C8B-B14F-4D97-AF65-F5344CB8AC3E}">
        <p14:creationId xmlns:p14="http://schemas.microsoft.com/office/powerpoint/2010/main" val="43614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The Principles of God’s Action</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35665" y="1335887"/>
            <a:ext cx="101115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So he answered and said to me: "This is the word of the LORD to Zerubbabel: 'Not by </a:t>
            </a:r>
            <a:r>
              <a:rPr lang="en-GB" sz="2400" dirty="0">
                <a:solidFill>
                  <a:schemeClr val="accent1"/>
                </a:solidFill>
                <a:latin typeface="Palatino Linotype" panose="02040502050505030304" pitchFamily="18" charset="0"/>
              </a:rPr>
              <a:t>might</a:t>
            </a:r>
            <a:r>
              <a:rPr lang="en-GB" sz="2400" dirty="0">
                <a:latin typeface="Palatino Linotype" panose="02040502050505030304" pitchFamily="18" charset="0"/>
              </a:rPr>
              <a:t> [H2428] nor by </a:t>
            </a:r>
            <a:r>
              <a:rPr lang="en-GB" sz="2400" dirty="0">
                <a:solidFill>
                  <a:schemeClr val="accent1"/>
                </a:solidFill>
                <a:latin typeface="Palatino Linotype" panose="02040502050505030304" pitchFamily="18" charset="0"/>
              </a:rPr>
              <a:t>power</a:t>
            </a:r>
            <a:r>
              <a:rPr lang="en-GB" sz="2400" dirty="0">
                <a:latin typeface="Palatino Linotype" panose="02040502050505030304" pitchFamily="18" charset="0"/>
              </a:rPr>
              <a:t>, [</a:t>
            </a:r>
            <a:r>
              <a:rPr lang="en-GB" sz="2400" dirty="0" err="1">
                <a:latin typeface="Palatino Linotype" panose="02040502050505030304" pitchFamily="18" charset="0"/>
              </a:rPr>
              <a:t>vigor</a:t>
            </a:r>
            <a:r>
              <a:rPr lang="en-GB" sz="2400" dirty="0">
                <a:latin typeface="Palatino Linotype" panose="02040502050505030304" pitchFamily="18" charset="0"/>
              </a:rPr>
              <a:t>] but by My Spirit,' Says the LORD of hosts. Zec 4:6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H2428: From H2342; </a:t>
            </a:r>
            <a:r>
              <a:rPr lang="en-GB" sz="2400" dirty="0">
                <a:solidFill>
                  <a:schemeClr val="accent1"/>
                </a:solidFill>
                <a:latin typeface="Palatino Linotype" panose="02040502050505030304" pitchFamily="18" charset="0"/>
              </a:rPr>
              <a:t>probably a force, whether of men, means or other resources; an army, wealth, virtue, </a:t>
            </a:r>
            <a:r>
              <a:rPr lang="en-GB" sz="2400" dirty="0" err="1">
                <a:solidFill>
                  <a:schemeClr val="accent1"/>
                </a:solidFill>
                <a:latin typeface="Palatino Linotype" panose="02040502050505030304" pitchFamily="18" charset="0"/>
              </a:rPr>
              <a:t>valor</a:t>
            </a:r>
            <a:r>
              <a:rPr lang="en-GB" sz="2400" dirty="0">
                <a:solidFill>
                  <a:schemeClr val="accent1"/>
                </a:solidFill>
                <a:latin typeface="Palatino Linotype" panose="02040502050505030304" pitchFamily="18" charset="0"/>
              </a:rPr>
              <a:t>, strength</a:t>
            </a:r>
            <a:r>
              <a:rPr lang="en-GB" sz="2400" dirty="0">
                <a:latin typeface="Palatino Linotype" panose="02040502050505030304" pitchFamily="18" charset="0"/>
              </a:rPr>
              <a:t>: - able, activity, (+) </a:t>
            </a:r>
            <a:r>
              <a:rPr lang="en-GB" sz="2400" dirty="0">
                <a:solidFill>
                  <a:schemeClr val="accent1"/>
                </a:solidFill>
                <a:latin typeface="Palatino Linotype" panose="02040502050505030304" pitchFamily="18" charset="0"/>
              </a:rPr>
              <a:t>army, band of men (soldiers), </a:t>
            </a:r>
            <a:r>
              <a:rPr lang="en-GB" sz="2400" dirty="0">
                <a:latin typeface="Palatino Linotype" panose="02040502050505030304" pitchFamily="18" charset="0"/>
              </a:rPr>
              <a:t>company, (great) forces, goods, host, might, power, riches, strength, strong, substance, train, (+) valiant (-</a:t>
            </a:r>
            <a:r>
              <a:rPr lang="en-GB" sz="2400" dirty="0" err="1">
                <a:latin typeface="Palatino Linotype" panose="02040502050505030304" pitchFamily="18" charset="0"/>
              </a:rPr>
              <a:t>ly</a:t>
            </a:r>
            <a:r>
              <a:rPr lang="en-GB" sz="2400" dirty="0">
                <a:latin typeface="Palatino Linotype" panose="02040502050505030304" pitchFamily="18" charset="0"/>
              </a:rPr>
              <a:t>), valour, virtuous (-</a:t>
            </a:r>
            <a:r>
              <a:rPr lang="en-GB" sz="2400" dirty="0" err="1">
                <a:latin typeface="Palatino Linotype" panose="02040502050505030304" pitchFamily="18" charset="0"/>
              </a:rPr>
              <a:t>ly</a:t>
            </a:r>
            <a:r>
              <a:rPr lang="en-GB" sz="2400" dirty="0">
                <a:latin typeface="Palatino Linotype" panose="02040502050505030304" pitchFamily="18" charset="0"/>
              </a:rPr>
              <a:t>), war, worthy (-</a:t>
            </a:r>
            <a:r>
              <a:rPr lang="en-GB" sz="2400" dirty="0" err="1">
                <a:latin typeface="Palatino Linotype" panose="02040502050505030304" pitchFamily="18" charset="0"/>
              </a:rPr>
              <a:t>ily</a:t>
            </a:r>
            <a:r>
              <a:rPr lang="en-GB" sz="2400" dirty="0">
                <a:latin typeface="Palatino Linotype" panose="02040502050505030304" pitchFamily="18" charset="0"/>
              </a:rPr>
              <a:t>).</a:t>
            </a:r>
          </a:p>
          <a:p>
            <a:pPr algn="just"/>
            <a:endParaRPr lang="en-GB" sz="2400" dirty="0">
              <a:latin typeface="Palatino Linotype" panose="02040502050505030304" pitchFamily="18" charset="0"/>
            </a:endParaRPr>
          </a:p>
        </p:txBody>
      </p:sp>
    </p:spTree>
    <p:extLst>
      <p:ext uri="{BB962C8B-B14F-4D97-AF65-F5344CB8AC3E}">
        <p14:creationId xmlns:p14="http://schemas.microsoft.com/office/powerpoint/2010/main" val="10242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9E22-A5B6-0F79-63D2-4ADE4EF3B8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3E613CE-B5D1-F55E-A08B-417782C144A7}"/>
              </a:ext>
            </a:extLst>
          </p:cNvPr>
          <p:cNvSpPr>
            <a:spLocks noGrp="1" noChangeArrowheads="1"/>
          </p:cNvSpPr>
          <p:nvPr>
            <p:ph type="ctrTitle"/>
          </p:nvPr>
        </p:nvSpPr>
        <p:spPr>
          <a:xfrm>
            <a:off x="812797" y="424039"/>
            <a:ext cx="10566399" cy="633765"/>
          </a:xfrm>
        </p:spPr>
        <p:txBody>
          <a:bodyPr>
            <a:normAutofit/>
          </a:bodyPr>
          <a:lstStyle/>
          <a:p>
            <a:pPr defTabSz="1036638"/>
            <a:r>
              <a:rPr lang="en-US" altLang="en-US" sz="3200" dirty="0"/>
              <a:t>Some in Israel kept worshipping Idols</a:t>
            </a:r>
          </a:p>
        </p:txBody>
      </p:sp>
      <p:sp>
        <p:nvSpPr>
          <p:cNvPr id="11267" name="Text Box 3">
            <a:extLst>
              <a:ext uri="{FF2B5EF4-FFF2-40B4-BE49-F238E27FC236}">
                <a16:creationId xmlns:a16="http://schemas.microsoft.com/office/drawing/2014/main" id="{90ADD46F-C376-8A7E-4CEC-D425C7848731}"/>
              </a:ext>
            </a:extLst>
          </p:cNvPr>
          <p:cNvSpPr txBox="1">
            <a:spLocks noChangeArrowheads="1"/>
          </p:cNvSpPr>
          <p:nvPr/>
        </p:nvSpPr>
        <p:spPr bwMode="auto">
          <a:xfrm>
            <a:off x="715886" y="1165404"/>
            <a:ext cx="1076021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By Joshua’s direction the ark had been brought from Shiloh. The occasion was one of great solemnity, and this symbol of God’s presence would deepen the impression he wished to make upon the people. After presenting the goodness of God toward Israel, he called upon them, in the name of Jehovah, to choose whom they would serve.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worship of idols was still to some extent secretly practiced,</a:t>
            </a:r>
            <a:r>
              <a:rPr lang="en-GB" altLang="en-US" sz="2400" dirty="0">
                <a:effectLst>
                  <a:outerShdw blurRad="38100" dist="38100" dir="2700000" algn="tl">
                    <a:srgbClr val="000000"/>
                  </a:outerShdw>
                </a:effectLst>
                <a:latin typeface="Palatino Linotype" panose="02040502050505030304" pitchFamily="18" charset="0"/>
              </a:rPr>
              <a:t> and Joshua </a:t>
            </a:r>
            <a:r>
              <a:rPr lang="en-GB" altLang="en-US" sz="2400" dirty="0" err="1">
                <a:effectLst>
                  <a:outerShdw blurRad="38100" dist="38100" dir="2700000" algn="tl">
                    <a:srgbClr val="000000"/>
                  </a:outerShdw>
                </a:effectLst>
                <a:latin typeface="Palatino Linotype" panose="02040502050505030304" pitchFamily="18" charset="0"/>
              </a:rPr>
              <a:t>endeavored</a:t>
            </a:r>
            <a:r>
              <a:rPr lang="en-GB" altLang="en-US" sz="2400" dirty="0">
                <a:effectLst>
                  <a:outerShdw blurRad="38100" dist="38100" dir="2700000" algn="tl">
                    <a:srgbClr val="000000"/>
                  </a:outerShdw>
                </a:effectLst>
                <a:latin typeface="Palatino Linotype" panose="02040502050505030304" pitchFamily="18" charset="0"/>
              </a:rPr>
              <a:t> now to bring them to a decision that should banish this sin from Israel. “If it seem evil unto you to serve Jehovah,” he said, “choose you this day whom ye will serve.” Joshua desired to lead them to serve God, not by compulsion, but willingly. Love to God is the very foundation of religion. To engage in His service merely from hope of reward or fear of punishment would avail nothing. Open apostasy would not be more offensive to God than hypocrisy and mere formal worship. { PP 523.1} </a:t>
            </a:r>
            <a:endParaRPr lang="en-GB" altLang="en-US" sz="2400" dirty="0">
              <a:solidFill>
                <a:schemeClr val="accent1"/>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06636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92BDB-9B6E-6AF4-2FBC-61E57559C6D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4EF5A00-54C1-5CE5-A52D-628D5C17B5F1}"/>
              </a:ext>
            </a:extLst>
          </p:cNvPr>
          <p:cNvSpPr>
            <a:spLocks noGrp="1" noChangeArrowheads="1"/>
          </p:cNvSpPr>
          <p:nvPr>
            <p:ph type="ctrTitle"/>
          </p:nvPr>
        </p:nvSpPr>
        <p:spPr>
          <a:xfrm>
            <a:off x="812797" y="424039"/>
            <a:ext cx="10566399" cy="633765"/>
          </a:xfrm>
        </p:spPr>
        <p:txBody>
          <a:bodyPr>
            <a:normAutofit/>
          </a:bodyPr>
          <a:lstStyle/>
          <a:p>
            <a:pPr defTabSz="1036638"/>
            <a:r>
              <a:rPr lang="en-US" altLang="en-US" sz="3200" dirty="0"/>
              <a:t>Lesson for Us</a:t>
            </a:r>
          </a:p>
        </p:txBody>
      </p:sp>
      <p:sp>
        <p:nvSpPr>
          <p:cNvPr id="11267" name="Text Box 3">
            <a:extLst>
              <a:ext uri="{FF2B5EF4-FFF2-40B4-BE49-F238E27FC236}">
                <a16:creationId xmlns:a16="http://schemas.microsoft.com/office/drawing/2014/main" id="{344D2ECE-51E6-6017-E954-E30B7E89E666}"/>
              </a:ext>
            </a:extLst>
          </p:cNvPr>
          <p:cNvSpPr txBox="1">
            <a:spLocks noChangeArrowheads="1"/>
          </p:cNvSpPr>
          <p:nvPr/>
        </p:nvSpPr>
        <p:spPr bwMode="auto">
          <a:xfrm>
            <a:off x="715886" y="1165404"/>
            <a:ext cx="1076021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anose="020B0604020202020204" pitchFamily="34" charset="0"/>
              <a:buChar char="•"/>
            </a:pPr>
            <a:r>
              <a:rPr lang="en-GB" altLang="en-US" sz="2400" dirty="0">
                <a:effectLst>
                  <a:outerShdw blurRad="38100" dist="38100" dir="2700000" algn="tl">
                    <a:srgbClr val="000000"/>
                  </a:outerShdw>
                </a:effectLst>
                <a:latin typeface="Palatino Linotype" panose="02040502050505030304" pitchFamily="18" charset="0"/>
              </a:rPr>
              <a:t>Let us accept the Command of God that He loves us and we are His Children</a:t>
            </a:r>
          </a:p>
          <a:p>
            <a:pPr marL="342900" indent="-342900" algn="just">
              <a:buFont typeface="Arial" panose="020B0604020202020204" pitchFamily="34" charset="0"/>
              <a:buChar char="•"/>
            </a:pPr>
            <a:r>
              <a:rPr lang="en-GB" altLang="en-US" sz="2400" dirty="0">
                <a:effectLst>
                  <a:outerShdw blurRad="38100" dist="38100" dir="2700000" algn="tl">
                    <a:srgbClr val="000000"/>
                  </a:outerShdw>
                </a:effectLst>
                <a:latin typeface="Palatino Linotype" panose="02040502050505030304" pitchFamily="18" charset="0"/>
              </a:rPr>
              <a:t>Let us worship the true Father and His Begotten Son</a:t>
            </a:r>
          </a:p>
          <a:p>
            <a:pPr marL="342900" indent="-342900" algn="just">
              <a:buFont typeface="Arial" panose="020B0604020202020204" pitchFamily="34" charset="0"/>
              <a:buChar char="•"/>
            </a:pPr>
            <a:r>
              <a:rPr lang="en-GB" altLang="en-US" sz="2400" dirty="0">
                <a:effectLst>
                  <a:outerShdw blurRad="38100" dist="38100" dir="2700000" algn="tl">
                    <a:srgbClr val="000000"/>
                  </a:outerShdw>
                </a:effectLst>
                <a:latin typeface="Palatino Linotype" panose="02040502050505030304" pitchFamily="18" charset="0"/>
              </a:rPr>
              <a:t>Let us judge them truly just in all their ways and gentle in Character</a:t>
            </a:r>
          </a:p>
          <a:p>
            <a:pPr marL="342900" indent="-342900" algn="just">
              <a:buFont typeface="Arial" panose="020B0604020202020204" pitchFamily="34" charset="0"/>
              <a:buChar char="•"/>
            </a:pPr>
            <a:r>
              <a:rPr lang="en-GB" altLang="en-US" sz="2400" dirty="0">
                <a:effectLst>
                  <a:outerShdw blurRad="38100" dist="38100" dir="2700000" algn="tl">
                    <a:srgbClr val="000000"/>
                  </a:outerShdw>
                </a:effectLst>
                <a:latin typeface="Palatino Linotype" panose="02040502050505030304" pitchFamily="18" charset="0"/>
              </a:rPr>
              <a:t>Let us pray for the Latter Rain, the baptism of the Holy Spirit, that the presence of Jesus will be with us.</a:t>
            </a:r>
          </a:p>
          <a:p>
            <a:pPr marL="342900" indent="-342900" algn="just">
              <a:buFont typeface="Arial" panose="020B0604020202020204" pitchFamily="34" charset="0"/>
              <a:buChar char="•"/>
            </a:pPr>
            <a:r>
              <a:rPr lang="en-GB" altLang="en-US" sz="2400" dirty="0">
                <a:effectLst>
                  <a:outerShdw blurRad="38100" dist="38100" dir="2700000" algn="tl">
                    <a:srgbClr val="000000"/>
                  </a:outerShdw>
                </a:effectLst>
                <a:latin typeface="Palatino Linotype" panose="02040502050505030304" pitchFamily="18" charset="0"/>
              </a:rPr>
              <a:t>Let us keep the Sabbath, the New Moons and Feasts to receive the promise of the Spirit. </a:t>
            </a:r>
          </a:p>
          <a:p>
            <a:pPr marL="342900" indent="-342900" algn="just">
              <a:buFont typeface="Arial" panose="020B0604020202020204" pitchFamily="34" charset="0"/>
              <a:buChar char="•"/>
            </a:pPr>
            <a:r>
              <a:rPr lang="en-GB" altLang="en-US" sz="2400" dirty="0">
                <a:effectLst>
                  <a:outerShdw blurRad="38100" dist="38100" dir="2700000" algn="tl">
                    <a:srgbClr val="000000"/>
                  </a:outerShdw>
                </a:effectLst>
                <a:latin typeface="Palatino Linotype" panose="02040502050505030304" pitchFamily="18" charset="0"/>
              </a:rPr>
              <a:t>Then we shall shine as the stars of heaven and turn many </a:t>
            </a:r>
            <a:r>
              <a:rPr lang="en-GB" altLang="en-US" sz="2400">
                <a:effectLst>
                  <a:outerShdw blurRad="38100" dist="38100" dir="2700000" algn="tl">
                    <a:srgbClr val="000000"/>
                  </a:outerShdw>
                </a:effectLst>
                <a:latin typeface="Palatino Linotype" panose="02040502050505030304" pitchFamily="18" charset="0"/>
              </a:rPr>
              <a:t>to righteousness.</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37587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BB5F-5011-8173-AF6A-4089E6AA018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2FE5E9-9AB8-78BE-F28F-4C4CB104424D}"/>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Not by Might (Army)</a:t>
            </a:r>
          </a:p>
        </p:txBody>
      </p:sp>
      <p:sp>
        <p:nvSpPr>
          <p:cNvPr id="11267" name="Text Box 3">
            <a:extLst>
              <a:ext uri="{FF2B5EF4-FFF2-40B4-BE49-F238E27FC236}">
                <a16:creationId xmlns:a16="http://schemas.microsoft.com/office/drawing/2014/main" id="{1476148F-B5E3-1835-611A-F2CED05EA3FE}"/>
              </a:ext>
            </a:extLst>
          </p:cNvPr>
          <p:cNvSpPr txBox="1">
            <a:spLocks noChangeArrowheads="1"/>
          </p:cNvSpPr>
          <p:nvPr/>
        </p:nvSpPr>
        <p:spPr bwMode="auto">
          <a:xfrm>
            <a:off x="935665" y="1335887"/>
            <a:ext cx="101115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Num 31:14  And Moses was wroth with the officers of the </a:t>
            </a:r>
            <a:r>
              <a:rPr lang="en-GB" sz="2400" dirty="0">
                <a:solidFill>
                  <a:schemeClr val="accent1"/>
                </a:solidFill>
                <a:latin typeface="Palatino Linotype" panose="02040502050505030304" pitchFamily="18" charset="0"/>
              </a:rPr>
              <a:t>host</a:t>
            </a:r>
            <a:r>
              <a:rPr lang="en-GB" sz="2400" dirty="0">
                <a:latin typeface="Palatino Linotype" panose="02040502050505030304" pitchFamily="18" charset="0"/>
              </a:rPr>
              <a:t>, [H2428] </a:t>
            </a:r>
            <a:r>
              <a:rPr lang="en-GB" sz="2400" dirty="0">
                <a:solidFill>
                  <a:schemeClr val="accent1"/>
                </a:solidFill>
                <a:latin typeface="Palatino Linotype" panose="02040502050505030304" pitchFamily="18" charset="0"/>
              </a:rPr>
              <a:t>with the captains over thousands, and captains over hundreds, which came from the battle. </a:t>
            </a:r>
          </a:p>
          <a:p>
            <a:pPr algn="just"/>
            <a:endParaRPr lang="en-GB" sz="2400" dirty="0">
              <a:latin typeface="Palatino Linotype" panose="02040502050505030304" pitchFamily="18" charset="0"/>
            </a:endParaRPr>
          </a:p>
          <a:p>
            <a:pPr algn="just"/>
            <a:r>
              <a:rPr lang="en-GB" sz="2400" dirty="0" err="1">
                <a:latin typeface="Palatino Linotype" panose="02040502050505030304" pitchFamily="18" charset="0"/>
              </a:rPr>
              <a:t>Deut</a:t>
            </a:r>
            <a:r>
              <a:rPr lang="en-GB" sz="2400" dirty="0">
                <a:latin typeface="Palatino Linotype" panose="02040502050505030304" pitchFamily="18" charset="0"/>
              </a:rPr>
              <a:t> 3:18  And I commanded you at that time, saying, The LORD your God hath given you this land to possess it: </a:t>
            </a:r>
            <a:r>
              <a:rPr lang="en-GB" sz="2400" dirty="0">
                <a:solidFill>
                  <a:schemeClr val="accent1"/>
                </a:solidFill>
                <a:latin typeface="Palatino Linotype" panose="02040502050505030304" pitchFamily="18" charset="0"/>
              </a:rPr>
              <a:t>ye shall pass over armed before your brethren the children of Israel, all that are meet for the war. </a:t>
            </a:r>
            <a:r>
              <a:rPr lang="en-GB" sz="2400" dirty="0">
                <a:latin typeface="Palatino Linotype" panose="02040502050505030304" pitchFamily="18" charset="0"/>
              </a:rPr>
              <a:t>[H2428]</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Joshua 10:7  So Joshua ascended from Gilgal, he, and all the people of war with him, and all the mighty men of </a:t>
            </a:r>
            <a:r>
              <a:rPr lang="en-GB" sz="2400" dirty="0">
                <a:solidFill>
                  <a:srgbClr val="92D050"/>
                </a:solidFill>
                <a:latin typeface="Palatino Linotype" panose="02040502050505030304" pitchFamily="18" charset="0"/>
              </a:rPr>
              <a:t>valour</a:t>
            </a:r>
            <a:r>
              <a:rPr lang="en-GB" sz="2400" dirty="0">
                <a:latin typeface="Palatino Linotype" panose="02040502050505030304" pitchFamily="18" charset="0"/>
              </a:rPr>
              <a:t>. [H2428]</a:t>
            </a:r>
          </a:p>
        </p:txBody>
      </p:sp>
    </p:spTree>
    <p:extLst>
      <p:ext uri="{BB962C8B-B14F-4D97-AF65-F5344CB8AC3E}">
        <p14:creationId xmlns:p14="http://schemas.microsoft.com/office/powerpoint/2010/main" val="281688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D7AEE-20A0-D169-DCC3-C703D9E44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A7DC46-CA2C-45DF-E86F-E160CFB1A1F2}"/>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Not to Take the Land by Warfare</a:t>
            </a:r>
          </a:p>
        </p:txBody>
      </p:sp>
      <p:sp>
        <p:nvSpPr>
          <p:cNvPr id="3" name="TextBox 2">
            <a:extLst>
              <a:ext uri="{FF2B5EF4-FFF2-40B4-BE49-F238E27FC236}">
                <a16:creationId xmlns:a16="http://schemas.microsoft.com/office/drawing/2014/main" id="{B22B60B3-99EA-9E1C-BB1D-4C2613EC5CE1}"/>
              </a:ext>
            </a:extLst>
          </p:cNvPr>
          <p:cNvSpPr txBox="1"/>
          <p:nvPr/>
        </p:nvSpPr>
        <p:spPr>
          <a:xfrm>
            <a:off x="630702" y="1453921"/>
            <a:ext cx="10930596" cy="3785652"/>
          </a:xfrm>
          <a:prstGeom prst="rect">
            <a:avLst/>
          </a:prstGeom>
          <a:noFill/>
        </p:spPr>
        <p:txBody>
          <a:bodyPr wrap="square">
            <a:spAutoFit/>
          </a:bodyPr>
          <a:lstStyle/>
          <a:p>
            <a:pPr algn="just"/>
            <a:r>
              <a:rPr lang="en-GB" sz="2400" dirty="0">
                <a:latin typeface="Palatino Linotype" panose="02040502050505030304" pitchFamily="18" charset="0"/>
              </a:rPr>
              <a:t>So terribly blinded had they become by transgression. The Lord had never commanded them to “go up and fight.” </a:t>
            </a:r>
            <a:r>
              <a:rPr lang="en-GB" sz="2400" dirty="0">
                <a:solidFill>
                  <a:srgbClr val="92D050"/>
                </a:solidFill>
                <a:latin typeface="Palatino Linotype" panose="02040502050505030304" pitchFamily="18" charset="0"/>
              </a:rPr>
              <a:t>It was not His purpose that they should gain the land by warfare, but by strict obedience to His commands. </a:t>
            </a:r>
            <a:r>
              <a:rPr lang="en-GB" sz="2400" dirty="0">
                <a:latin typeface="Palatino Linotype" panose="02040502050505030304" pitchFamily="18" charset="0"/>
              </a:rPr>
              <a:t>{ PP 392.3}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In the military schools of Egypt, </a:t>
            </a:r>
            <a:r>
              <a:rPr lang="en-GB" sz="2400" dirty="0">
                <a:solidFill>
                  <a:srgbClr val="92D050"/>
                </a:solidFill>
                <a:latin typeface="Palatino Linotype" panose="02040502050505030304" pitchFamily="18" charset="0"/>
              </a:rPr>
              <a:t>Moses was taught the law of force</a:t>
            </a:r>
            <a:r>
              <a:rPr lang="en-GB" sz="2400" dirty="0">
                <a:latin typeface="Palatino Linotype" panose="02040502050505030304" pitchFamily="18" charset="0"/>
              </a:rPr>
              <a:t>, and so strong a hold did this teaching have upon his character that it required forty years of quiet and communion with God and nature to fit him for the leadership of Israel by </a:t>
            </a:r>
            <a:r>
              <a:rPr lang="en-GB" sz="2400" dirty="0">
                <a:solidFill>
                  <a:srgbClr val="92D050"/>
                </a:solidFill>
                <a:latin typeface="Palatino Linotype" panose="02040502050505030304" pitchFamily="18" charset="0"/>
              </a:rPr>
              <a:t>the law of love</a:t>
            </a:r>
            <a:r>
              <a:rPr lang="en-GB" sz="2400" dirty="0">
                <a:latin typeface="Palatino Linotype" panose="02040502050505030304" pitchFamily="18" charset="0"/>
              </a:rPr>
              <a:t>. The same lesson Paul had to learn. { Ed 65.2} </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190446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How Israel were to Conquer the Land</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701040" y="1089134"/>
            <a:ext cx="107899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But </a:t>
            </a:r>
            <a:r>
              <a:rPr lang="en-GB" sz="2400" dirty="0">
                <a:solidFill>
                  <a:srgbClr val="92D050"/>
                </a:solidFill>
                <a:latin typeface="Palatino Linotype" panose="02040502050505030304" pitchFamily="18" charset="0"/>
              </a:rPr>
              <a:t>if you indeed obey His voice and do all that I speak</a:t>
            </a:r>
            <a:r>
              <a:rPr lang="en-GB" sz="2400" dirty="0">
                <a:latin typeface="Palatino Linotype" panose="02040502050505030304" pitchFamily="18" charset="0"/>
              </a:rPr>
              <a:t>, then I will be an enemy to your enemies and an adversary to your adversaries. For My Angel will go before you and bring you in to the Amorites and the Hittites and the Perizzites and the Canaanites and the Hivites and the Jebusites; and I will cut them off. </a:t>
            </a:r>
            <a:r>
              <a:rPr lang="en-GB" sz="2400" dirty="0">
                <a:solidFill>
                  <a:srgbClr val="92D050"/>
                </a:solidFill>
                <a:latin typeface="Palatino Linotype" panose="02040502050505030304" pitchFamily="18" charset="0"/>
              </a:rPr>
              <a:t>You shall not bow down to their gods</a:t>
            </a:r>
            <a:r>
              <a:rPr lang="en-GB" sz="2400" dirty="0">
                <a:latin typeface="Palatino Linotype" panose="02040502050505030304" pitchFamily="18" charset="0"/>
              </a:rPr>
              <a:t>, nor serve them, nor do according to their works; </a:t>
            </a:r>
            <a:r>
              <a:rPr lang="en-GB" sz="2400" dirty="0">
                <a:solidFill>
                  <a:srgbClr val="92D050"/>
                </a:solidFill>
                <a:latin typeface="Palatino Linotype" panose="02040502050505030304" pitchFamily="18" charset="0"/>
              </a:rPr>
              <a:t>but you shall utterly overthrow them and completely break down their sacred pillars</a:t>
            </a:r>
            <a:r>
              <a:rPr lang="en-GB" sz="2400" dirty="0">
                <a:latin typeface="Palatino Linotype" panose="02040502050505030304" pitchFamily="18" charset="0"/>
              </a:rPr>
              <a:t>. "So you shall serve the LORD your God, and He will bless your bread and your water. And I will take sickness away from the midst of you. No one shall suffer miscarriage or be barren in your land; I will </a:t>
            </a:r>
            <a:r>
              <a:rPr lang="en-GB" sz="2400" dirty="0" err="1">
                <a:latin typeface="Palatino Linotype" panose="02040502050505030304" pitchFamily="18" charset="0"/>
              </a:rPr>
              <a:t>fulfill</a:t>
            </a:r>
            <a:r>
              <a:rPr lang="en-GB" sz="2400" dirty="0">
                <a:latin typeface="Palatino Linotype" panose="02040502050505030304" pitchFamily="18" charset="0"/>
              </a:rPr>
              <a:t> the number of your days. "</a:t>
            </a:r>
            <a:r>
              <a:rPr lang="en-GB" sz="2400" dirty="0">
                <a:solidFill>
                  <a:srgbClr val="92D050"/>
                </a:solidFill>
                <a:latin typeface="Palatino Linotype" panose="02040502050505030304" pitchFamily="18" charset="0"/>
              </a:rPr>
              <a:t>I will send My fear before you, I will cause confusion among all the people to whom you come, and will make all your enemies turn their backs to you. And I </a:t>
            </a:r>
            <a:r>
              <a:rPr lang="en-GB" sz="2400" u="sng" dirty="0">
                <a:solidFill>
                  <a:srgbClr val="92D050"/>
                </a:solidFill>
                <a:latin typeface="Palatino Linotype" panose="02040502050505030304" pitchFamily="18" charset="0"/>
              </a:rPr>
              <a:t>will send hornets </a:t>
            </a:r>
            <a:r>
              <a:rPr lang="en-GB" sz="2400" dirty="0">
                <a:solidFill>
                  <a:srgbClr val="92D050"/>
                </a:solidFill>
                <a:latin typeface="Palatino Linotype" panose="02040502050505030304" pitchFamily="18" charset="0"/>
              </a:rPr>
              <a:t>before you, which shall drive out [Drive away] the Hivite, the Canaanite, and the Hittite from before you</a:t>
            </a:r>
            <a:r>
              <a:rPr lang="en-GB" sz="2400" dirty="0">
                <a:latin typeface="Palatino Linotype" panose="02040502050505030304" pitchFamily="18" charset="0"/>
              </a:rPr>
              <a:t>. </a:t>
            </a:r>
            <a:r>
              <a:rPr lang="en-AU" sz="2400" dirty="0">
                <a:latin typeface="Palatino Linotype" panose="02040502050505030304" pitchFamily="18" charset="0"/>
              </a:rPr>
              <a:t>Exodus 23:22-28</a:t>
            </a:r>
          </a:p>
        </p:txBody>
      </p:sp>
    </p:spTree>
    <p:extLst>
      <p:ext uri="{BB962C8B-B14F-4D97-AF65-F5344CB8AC3E}">
        <p14:creationId xmlns:p14="http://schemas.microsoft.com/office/powerpoint/2010/main" val="327840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Jesus Reveals How This Should have worked</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536174"/>
            <a:ext cx="108034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John 2:15-16  And when he had made a scourge of small cords,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drove them all out of the temple</a:t>
            </a:r>
            <a:r>
              <a:rPr lang="en-GB" altLang="en-US" sz="2400" dirty="0">
                <a:effectLst>
                  <a:outerShdw blurRad="38100" dist="38100" dir="2700000" algn="tl">
                    <a:srgbClr val="000000"/>
                  </a:outerShdw>
                </a:effectLst>
                <a:latin typeface="Palatino Linotype" panose="02040502050505030304" pitchFamily="18" charset="0"/>
              </a:rPr>
              <a:t>, and the sheep, and the oxen; and poured out the changers' money, and overthrew the tables; And said unto them that sold doves, Take these things hence; make not my Father's house an house of merchandise. </a:t>
            </a:r>
          </a:p>
        </p:txBody>
      </p:sp>
    </p:spTree>
    <p:extLst>
      <p:ext uri="{BB962C8B-B14F-4D97-AF65-F5344CB8AC3E}">
        <p14:creationId xmlns:p14="http://schemas.microsoft.com/office/powerpoint/2010/main" val="16895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AAE29-9B3F-0D39-A9BC-7B5DA50C6C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C90248-E59D-BDB8-BA9C-AB720A17C39D}"/>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Jesus Reveals How This Should have worked</a:t>
            </a:r>
          </a:p>
        </p:txBody>
      </p:sp>
      <p:sp>
        <p:nvSpPr>
          <p:cNvPr id="11267" name="Text Box 3">
            <a:extLst>
              <a:ext uri="{FF2B5EF4-FFF2-40B4-BE49-F238E27FC236}">
                <a16:creationId xmlns:a16="http://schemas.microsoft.com/office/drawing/2014/main" id="{9C2D796C-3EFF-4880-A76A-7B551646E39F}"/>
              </a:ext>
            </a:extLst>
          </p:cNvPr>
          <p:cNvSpPr txBox="1">
            <a:spLocks noChangeArrowheads="1"/>
          </p:cNvSpPr>
          <p:nvPr/>
        </p:nvSpPr>
        <p:spPr bwMode="auto">
          <a:xfrm>
            <a:off x="694261" y="1536174"/>
            <a:ext cx="108034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John 2:15-16  And when he had made a scourge of small cords,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drove them all out of the temple</a:t>
            </a:r>
            <a:r>
              <a:rPr lang="en-GB" altLang="en-US" sz="2400" dirty="0">
                <a:effectLst>
                  <a:outerShdw blurRad="38100" dist="38100" dir="2700000" algn="tl">
                    <a:srgbClr val="000000"/>
                  </a:outerShdw>
                </a:effectLst>
                <a:latin typeface="Palatino Linotype" panose="02040502050505030304" pitchFamily="18" charset="0"/>
              </a:rPr>
              <a:t>, and the sheep, and the oxen; and poured out the changers' money, and overthrew the tables; And said unto them that sold doves, Take these things hence; make not my Father's house an house of merchandise. </a:t>
            </a:r>
          </a:p>
        </p:txBody>
      </p:sp>
    </p:spTree>
    <p:extLst>
      <p:ext uri="{BB962C8B-B14F-4D97-AF65-F5344CB8AC3E}">
        <p14:creationId xmlns:p14="http://schemas.microsoft.com/office/powerpoint/2010/main" val="138789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2" y="261696"/>
            <a:ext cx="10803470" cy="628459"/>
          </a:xfrm>
        </p:spPr>
        <p:txBody>
          <a:bodyPr>
            <a:normAutofit/>
          </a:bodyPr>
          <a:lstStyle/>
          <a:p>
            <a:pPr defTabSz="1036638"/>
            <a:r>
              <a:rPr lang="en-US" altLang="en-US" sz="3200" dirty="0"/>
              <a:t>Cleansing the Temple/The Land</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605853" y="1020767"/>
            <a:ext cx="1098028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000" dirty="0">
                <a:effectLst>
                  <a:outerShdw blurRad="38100" dist="38100" dir="2700000" algn="tl">
                    <a:srgbClr val="000000"/>
                  </a:outerShdw>
                </a:effectLst>
                <a:latin typeface="Palatino Linotype" panose="02040502050505030304" pitchFamily="18" charset="0"/>
              </a:rPr>
              <a:t>As He beholds the scene, indignation, authority, and power are expressed in His countenance. The attention of the people is attracted to Him. The eyes of those engaged in their unholy traffic are riveted upon His face. They cannot withdraw their gaze.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They feel that this Man reads their inmost thoughts, and discovers their hidden motives.</a:t>
            </a:r>
            <a:r>
              <a:rPr lang="en-GB" altLang="en-US" sz="2000" dirty="0">
                <a:effectLst>
                  <a:outerShdw blurRad="38100" dist="38100" dir="2700000" algn="tl">
                    <a:srgbClr val="000000"/>
                  </a:outerShdw>
                </a:effectLst>
                <a:latin typeface="Palatino Linotype" panose="02040502050505030304" pitchFamily="18" charset="0"/>
              </a:rPr>
              <a:t>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Some attempt to conceal their faces</a:t>
            </a:r>
            <a:r>
              <a:rPr lang="en-GB" altLang="en-US" sz="2000" dirty="0">
                <a:effectLst>
                  <a:outerShdw blurRad="38100" dist="38100" dir="2700000" algn="tl">
                    <a:srgbClr val="000000"/>
                  </a:outerShdw>
                </a:effectLst>
                <a:latin typeface="Palatino Linotype" panose="02040502050505030304" pitchFamily="18" charset="0"/>
              </a:rPr>
              <a:t>,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as if their evil deeds were written upon their countenances, to be scanned by those searching eyes</a:t>
            </a:r>
            <a:r>
              <a:rPr lang="en-GB" altLang="en-US" sz="2000" dirty="0">
                <a:effectLst>
                  <a:outerShdw blurRad="38100" dist="38100" dir="2700000" algn="tl">
                    <a:srgbClr val="000000"/>
                  </a:outerShdw>
                </a:effectLst>
                <a:latin typeface="Palatino Linotype" panose="02040502050505030304" pitchFamily="18" charset="0"/>
              </a:rPr>
              <a:t>.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The confusion is hushed. The sound of traffic and bargaining has ceased.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The silence becomes painful. </a:t>
            </a:r>
            <a:r>
              <a:rPr lang="en-GB" altLang="en-US" sz="2000" dirty="0">
                <a:effectLst>
                  <a:outerShdw blurRad="38100" dist="38100" dir="2700000" algn="tl">
                    <a:srgbClr val="000000"/>
                  </a:outerShdw>
                </a:effectLst>
                <a:latin typeface="Palatino Linotype" panose="02040502050505030304" pitchFamily="18" charset="0"/>
              </a:rPr>
              <a:t>[Stinging Conviction, Hornets] A sense of awe overpowers the assembly. It is as if they were arraigned before the tribunal of God to answer for their deeds.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Looking upon Christ, they behold divinity flash through the garb of humanity. </a:t>
            </a:r>
            <a:r>
              <a:rPr lang="en-GB" altLang="en-US" sz="2000" dirty="0">
                <a:effectLst>
                  <a:outerShdw blurRad="38100" dist="38100" dir="2700000" algn="tl">
                    <a:srgbClr val="000000"/>
                  </a:outerShdw>
                </a:effectLst>
                <a:latin typeface="Palatino Linotype" panose="02040502050505030304" pitchFamily="18" charset="0"/>
              </a:rPr>
              <a:t>[Christ in You] The Majesty of heaven stands as the Judge will stand at the last day,—not now encircled with the glory that will then attend Him, but with the same power to read the soul. His eye sweeps over the multitude, taking in every individual. </a:t>
            </a:r>
            <a:r>
              <a:rPr lang="en-GB" altLang="en-US" sz="2000" dirty="0">
                <a:solidFill>
                  <a:schemeClr val="accent1"/>
                </a:solidFill>
                <a:effectLst>
                  <a:outerShdw blurRad="38100" dist="38100" dir="2700000" algn="tl">
                    <a:srgbClr val="000000"/>
                  </a:outerShdw>
                </a:effectLst>
                <a:latin typeface="Palatino Linotype" panose="02040502050505030304" pitchFamily="18" charset="0"/>
              </a:rPr>
              <a:t>His form seems to rise above them in commanding dignity, and a divine light illuminates His countenance.</a:t>
            </a:r>
            <a:r>
              <a:rPr lang="en-GB" altLang="en-US" sz="2000" dirty="0">
                <a:effectLst>
                  <a:outerShdw blurRad="38100" dist="38100" dir="2700000" algn="tl">
                    <a:srgbClr val="000000"/>
                  </a:outerShdw>
                </a:effectLst>
                <a:latin typeface="Palatino Linotype" panose="02040502050505030304" pitchFamily="18" charset="0"/>
              </a:rPr>
              <a:t> He speaks, and His clear, ringing voice—the same that upon Mount Sinai proclaimed the law that priests and rulers are transgressing—is heard echoing through the arches of the temple: “Take these things hence; make not My Father’s house an house of merchandise.” { DA 158.1} </a:t>
            </a:r>
          </a:p>
        </p:txBody>
      </p:sp>
    </p:spTree>
    <p:extLst>
      <p:ext uri="{BB962C8B-B14F-4D97-AF65-F5344CB8AC3E}">
        <p14:creationId xmlns:p14="http://schemas.microsoft.com/office/powerpoint/2010/main" val="262442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Condemnation of His Presence</a:t>
            </a:r>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1102350" y="1034171"/>
            <a:ext cx="998729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Slowly descending the steps, and raising the scourge of cords gathered up on entering the enclosure, He bids the bargaining company depart from the precincts of the temple. With a zeal and severity He has never before manifested,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He overthrows the tables of the money-changers</a:t>
            </a:r>
            <a:r>
              <a:rPr lang="en-GB" altLang="en-US" sz="2200" dirty="0">
                <a:effectLst>
                  <a:outerShdw blurRad="38100" dist="38100" dir="2700000" algn="tl">
                    <a:srgbClr val="000000"/>
                  </a:outerShdw>
                </a:effectLst>
                <a:latin typeface="Palatino Linotype" panose="02040502050505030304" pitchFamily="18" charset="0"/>
              </a:rPr>
              <a:t>. [Tearing down the inanimate idols] The coin falls, ringing sharply upon the marble pavement. None presume to question His authority. None dare stop to gather up their ill-gotten gain</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 Jesus does not smite them with the whip of cords</a:t>
            </a:r>
            <a:r>
              <a:rPr lang="en-GB" altLang="en-US" sz="2200" dirty="0">
                <a:effectLst>
                  <a:outerShdw blurRad="38100" dist="38100" dir="2700000" algn="tl">
                    <a:srgbClr val="000000"/>
                  </a:outerShdw>
                </a:effectLst>
                <a:latin typeface="Palatino Linotype" panose="02040502050505030304" pitchFamily="18" charset="0"/>
              </a:rPr>
              <a:t>, but in His hand that simple scourge seems terrible as a flaming sword.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Officers of the temple, speculating priests, brokers and cattle traders, with their sheep and oxen, rush from the place, with the one thought of </a:t>
            </a:r>
            <a:r>
              <a:rPr lang="en-GB" altLang="en-US" sz="2200" u="sng" dirty="0">
                <a:solidFill>
                  <a:schemeClr val="accent1"/>
                </a:solidFill>
                <a:effectLst>
                  <a:outerShdw blurRad="38100" dist="38100" dir="2700000" algn="tl">
                    <a:srgbClr val="000000"/>
                  </a:outerShdw>
                </a:effectLst>
                <a:latin typeface="Palatino Linotype" panose="02040502050505030304" pitchFamily="18" charset="0"/>
              </a:rPr>
              <a:t>escaping from the condemnation of His presence.</a:t>
            </a:r>
            <a:r>
              <a:rPr lang="en-GB" altLang="en-US" sz="2200" dirty="0">
                <a:effectLst>
                  <a:outerShdw blurRad="38100" dist="38100" dir="2700000" algn="tl">
                    <a:srgbClr val="000000"/>
                  </a:outerShdw>
                </a:effectLst>
                <a:latin typeface="Palatino Linotype" panose="02040502050505030304" pitchFamily="18" charset="0"/>
              </a:rPr>
              <a:t> [Driven out] { DA 158.2} </a:t>
            </a:r>
          </a:p>
          <a:p>
            <a:pPr algn="just"/>
            <a:r>
              <a:rPr lang="en-GB" altLang="en-US" sz="2200" dirty="0">
                <a:effectLst>
                  <a:outerShdw blurRad="38100" dist="38100" dir="2700000" algn="tl">
                    <a:srgbClr val="000000"/>
                  </a:outerShdw>
                </a:effectLst>
                <a:latin typeface="Palatino Linotype" panose="02040502050505030304" pitchFamily="18" charset="0"/>
              </a:rPr>
              <a:t>A panic sweeps over the multitude, who feel the overshadowing of His divinity. Cries of terror escape from hundreds of blanched lips. Even the disciples tremble. They are awestruck by the words and manner of Jesus, so unlike His usual </a:t>
            </a:r>
            <a:r>
              <a:rPr lang="en-GB" altLang="en-US" sz="2200" dirty="0" err="1">
                <a:effectLst>
                  <a:outerShdw blurRad="38100" dist="38100" dir="2700000" algn="tl">
                    <a:srgbClr val="000000"/>
                  </a:outerShdw>
                </a:effectLst>
                <a:latin typeface="Palatino Linotype" panose="02040502050505030304" pitchFamily="18" charset="0"/>
              </a:rPr>
              <a:t>demeanor</a:t>
            </a:r>
            <a:r>
              <a:rPr lang="en-GB" altLang="en-US" sz="22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2104184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38822</TotalTime>
  <Words>2792</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Bookman Old Style</vt:lpstr>
      <vt:lpstr>Calibri</vt:lpstr>
      <vt:lpstr>Palatino Linotype</vt:lpstr>
      <vt:lpstr>Rockwell</vt:lpstr>
      <vt:lpstr>Damask</vt:lpstr>
      <vt:lpstr>Not by Might Nor By Power But By My Spirit</vt:lpstr>
      <vt:lpstr>The Principles of God’s Action</vt:lpstr>
      <vt:lpstr>Not by Might (Army)</vt:lpstr>
      <vt:lpstr>Not to Take the Land by Warfare</vt:lpstr>
      <vt:lpstr>How Israel were to Conquer the Land</vt:lpstr>
      <vt:lpstr>Jesus Reveals How This Should have worked</vt:lpstr>
      <vt:lpstr>Jesus Reveals How This Should have worked</vt:lpstr>
      <vt:lpstr>Cleansing the Temple/The Land</vt:lpstr>
      <vt:lpstr>Condemnation of His Presence</vt:lpstr>
      <vt:lpstr>When Darkness Meets Light</vt:lpstr>
      <vt:lpstr>Our inheritance from Adam and Eve</vt:lpstr>
      <vt:lpstr>Demons fear the presence of Christ</vt:lpstr>
      <vt:lpstr>The Presence of Christ</vt:lpstr>
      <vt:lpstr>The Presence of Christ</vt:lpstr>
      <vt:lpstr>Israel Rejected the Commandment of God to Be His Children by Faith Alone</vt:lpstr>
      <vt:lpstr>Timing of the Feasts</vt:lpstr>
      <vt:lpstr>Israel left Egypt At Passover</vt:lpstr>
      <vt:lpstr>Israel Entered Canaan At Passover</vt:lpstr>
      <vt:lpstr>Israel Resorted to Might.</vt:lpstr>
      <vt:lpstr>Some in Israel kept worshipping Idols</vt:lpstr>
      <vt:lpstr>Lesson for Us</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509</cp:revision>
  <dcterms:created xsi:type="dcterms:W3CDTF">2006-05-23T07:55:33Z</dcterms:created>
  <dcterms:modified xsi:type="dcterms:W3CDTF">2025-12-05T11:01:27Z</dcterms:modified>
</cp:coreProperties>
</file>